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58" r:id="rId4"/>
    <p:sldId id="262" r:id="rId5"/>
    <p:sldId id="266" r:id="rId6"/>
    <p:sldId id="269" r:id="rId7"/>
    <p:sldId id="264" r:id="rId8"/>
    <p:sldId id="265" r:id="rId9"/>
    <p:sldId id="267" r:id="rId10"/>
    <p:sldId id="268" r:id="rId11"/>
    <p:sldId id="273" r:id="rId12"/>
    <p:sldId id="274" r:id="rId13"/>
    <p:sldId id="270" r:id="rId14"/>
    <p:sldId id="271" r:id="rId15"/>
    <p:sldId id="272" r:id="rId16"/>
    <p:sldId id="275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F28E6-F5C5-44E8-B597-693CD2C2186C}" type="datetimeFigureOut">
              <a:rPr lang="uk-UA" smtClean="0"/>
              <a:pPr/>
              <a:t>18.10.2020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2B54B-B5D0-41B7-B8BC-BE4B563467F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aphne_Koller" TargetMode="External"/><Relationship Id="rId13" Type="http://schemas.openxmlformats.org/officeDocument/2006/relationships/hyperlink" Target="https://en.wikipedia.org/wiki/Mathematics" TargetMode="External"/><Relationship Id="rId18" Type="http://schemas.openxmlformats.org/officeDocument/2006/relationships/hyperlink" Target="https://en.wikipedia.org/wiki/Humanities" TargetMode="External"/><Relationship Id="rId3" Type="http://schemas.openxmlformats.org/officeDocument/2006/relationships/image" Target="../media/image15.jpeg"/><Relationship Id="rId21" Type="http://schemas.openxmlformats.org/officeDocument/2006/relationships/hyperlink" Target="https://en.wikipedia.org/wiki/Social_sciences" TargetMode="External"/><Relationship Id="rId7" Type="http://schemas.openxmlformats.org/officeDocument/2006/relationships/hyperlink" Target="https://en.wikipedia.org/wiki/Andrew_Ng" TargetMode="External"/><Relationship Id="rId12" Type="http://schemas.openxmlformats.org/officeDocument/2006/relationships/hyperlink" Target="https://en.wikipedia.org/wiki/Machine_learning" TargetMode="External"/><Relationship Id="rId17" Type="http://schemas.openxmlformats.org/officeDocument/2006/relationships/hyperlink" Target="https://en.wikipedia.org/wiki/Digital_marketing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s://en.wikipedia.org/wiki/Computer_science" TargetMode="External"/><Relationship Id="rId20" Type="http://schemas.openxmlformats.org/officeDocument/2006/relationships/hyperlink" Target="https://en.wikipedia.org/wiki/Bi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tanford_University" TargetMode="External"/><Relationship Id="rId11" Type="http://schemas.openxmlformats.org/officeDocument/2006/relationships/hyperlink" Target="https://en.wikipedia.org/wiki/Data_science" TargetMode="External"/><Relationship Id="rId5" Type="http://schemas.openxmlformats.org/officeDocument/2006/relationships/hyperlink" Target="https://en.wikipedia.org/wiki/Massive_open_online_course" TargetMode="External"/><Relationship Id="rId15" Type="http://schemas.openxmlformats.org/officeDocument/2006/relationships/hyperlink" Target="https://en.wikipedia.org/wiki/Financing" TargetMode="External"/><Relationship Id="rId10" Type="http://schemas.openxmlformats.org/officeDocument/2006/relationships/hyperlink" Target="https://en.wikipedia.org/wiki/Engineering" TargetMode="External"/><Relationship Id="rId19" Type="http://schemas.openxmlformats.org/officeDocument/2006/relationships/hyperlink" Target="https://en.wikipedia.org/wiki/Medicine" TargetMode="External"/><Relationship Id="rId4" Type="http://schemas.openxmlformats.org/officeDocument/2006/relationships/hyperlink" Target="https://en.wikipedia.org/wiki/Help:IPA/English" TargetMode="External"/><Relationship Id="rId9" Type="http://schemas.openxmlformats.org/officeDocument/2006/relationships/hyperlink" Target="https://en.wikipedia.org/wiki/Massive_open_online_courses" TargetMode="External"/><Relationship Id="rId14" Type="http://schemas.openxmlformats.org/officeDocument/2006/relationships/hyperlink" Target="https://en.wikipedia.org/wiki/Busines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136904" cy="259228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ucida Fax" pitchFamily="18" charset="0"/>
              </a:rPr>
              <a:t>Professionally-oriented workshops in foreign languages (in English)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984776" cy="115212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Професійно-орієнтований практикум іноземною мовою (англійською)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ия\Desktop\СОЦ.ПЕДАГОГИКА\Лингвотренинг\pic 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698477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CV</a:t>
            </a:r>
            <a:endParaRPr lang="uk-UA" b="1" dirty="0"/>
          </a:p>
        </p:txBody>
      </p:sp>
      <p:pic>
        <p:nvPicPr>
          <p:cNvPr id="6" name="Содержимое 5" descr="Preschool-Teacher-CV Templ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7"/>
            <a:ext cx="4464496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258816" cy="4536504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Parts of CV 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Personal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statement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Skills section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Experience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Education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&amp; qualifications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Interests &amp; Hobbies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 descr="C:\Users\мария\Desktop\СОЦ.ПЕДАГОГИКА\Лингвотренинг\Preschool education\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64400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28092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How to write a scientific article?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	</a:t>
            </a:r>
            <a:r>
              <a:rPr lang="en-US" b="1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Steps to organizing your manuscript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the figures and tables.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Methods.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up the Results.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Discussion. Finalize the Results and Discussion before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introduction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 clear Conclusion.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 compelling introduction.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Abstract.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 a concise and descriptive Title.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184576" cy="6669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abstract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summarizes, usually in one paragraph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words or less, 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major aspects of the entire paper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 prescribed sequence that includes: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the overall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purpose of the study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 research problem(s) you investigated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basic design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study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major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findings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trends found as a result of your analysis;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 brief summary of your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interpretations and conclusions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rti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365" y="0"/>
            <a:ext cx="372326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Parts of the abstract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bstract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5446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MOOC – Massive Open Online Course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moo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08912" cy="496855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urs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0"/>
            <a:ext cx="5076056" cy="3068960"/>
          </a:xfrm>
        </p:spPr>
      </p:pic>
      <p:pic>
        <p:nvPicPr>
          <p:cNvPr id="3074" name="Picture 2" descr="C:\Users\мария\Desktop\СОЦ.ПЕДАГОГИКА\Лингвотренинг\Preschool education\coursera-au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5076056" cy="386104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60648"/>
            <a:ext cx="4067944" cy="6597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Coursera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Help:IPA/English"/>
              </a:rPr>
              <a:t>/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Help:IPA/English"/>
              </a:rPr>
              <a:t>kərˈsɛrə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Help:IPA/English"/>
              </a:rPr>
              <a:t>/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is an American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 tooltip="Massive open online course"/>
              </a:rPr>
              <a:t>massive open online course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(MOOC) provider founded in 2012 by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6" tooltip="Stanford University"/>
              </a:rPr>
              <a:t>Stanford University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's computer science professors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7" tooltip="Andrew Ng"/>
              </a:rPr>
              <a:t>Andrew 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and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8" tooltip="Daphne Koller"/>
              </a:rPr>
              <a:t>Daphne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8" tooltip="Daphne Koller"/>
              </a:rPr>
              <a:t>Koller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that offers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9" tooltip="Massive open online courses"/>
              </a:rPr>
              <a:t>massive open online courses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(MOOC), specializations, degrees, professional and mastertrack courses.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Coursera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works with universities and other organizations to offer online courses, certifications, and degrees in a variety of subjects, such as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0" tooltip="Engineering"/>
              </a:rPr>
              <a:t>engineering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1" tooltip="Data science"/>
              </a:rPr>
              <a:t>data science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2" tooltip="Machine learning"/>
              </a:rPr>
              <a:t>machine learning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3" tooltip="Mathematics"/>
              </a:rPr>
              <a:t>mathematics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4" tooltip="Business"/>
              </a:rPr>
              <a:t>business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5" tooltip="Financing"/>
              </a:rPr>
              <a:t>financing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6" tooltip="Computer science"/>
              </a:rPr>
              <a:t>computer science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7" tooltip="Digital marketing"/>
              </a:rPr>
              <a:t>digital marketing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8" tooltip="Humanities"/>
              </a:rPr>
              <a:t>humanities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9" tooltip="Medicine"/>
              </a:rPr>
              <a:t>medicine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0" tooltip="Biology"/>
              </a:rPr>
              <a:t>    biology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1" tooltip="Social sciences"/>
              </a:rPr>
              <a:t>social sciences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3000 plus variety of courses giving students a very broad range of information &amp; experience in different fields.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04864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for watching and listening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45861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Викладач ЗНУ факультету СПП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кандидат педагогічних наук, доцент кафедри соціальної педагогіки та спеціальної освіти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3683497" y="1397496"/>
            <a:ext cx="6857999" cy="4063007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4437112"/>
            <a:ext cx="360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Гладиш</a:t>
            </a:r>
          </a:p>
          <a:p>
            <a:pPr algn="ctr"/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Марія </a:t>
            </a:r>
          </a:p>
          <a:p>
            <a:pPr algn="ctr"/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Олександрівна</a:t>
            </a:r>
          </a:p>
          <a:p>
            <a:pPr algn="ctr"/>
            <a:endParaRPr lang="uk-UA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24536" cy="6480720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Мета дисципліни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the objective of the course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підготовка студентів до ефективної комунікації іноземною мовою на рівні В2 у їхньому академічному, науковому, професійному оточенні.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.ціл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923928" cy="4677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752528" cy="6858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Розподіл балів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uk-UA" sz="2700" u="sng" dirty="0" smtClean="0">
                <a:latin typeface="Times New Roman" pitchFamily="18" charset="0"/>
                <a:cs typeface="Times New Roman" pitchFamily="18" charset="0"/>
              </a:rPr>
              <a:t>Практичні заняття (</a:t>
            </a:r>
            <a:r>
              <a:rPr lang="uk-UA" sz="2700" i="1" u="sng" dirty="0" smtClean="0">
                <a:latin typeface="Times New Roman" pitchFamily="18" charset="0"/>
                <a:cs typeface="Times New Roman" pitchFamily="18" charset="0"/>
              </a:rPr>
              <a:t>заочна форма)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- 10 балів (за читання, мовлення, письмо та аудіювання) , 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годин=4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пари,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*10=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балів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Поточний контроль:  тести, диктанти –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балів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Разом – 60 балів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максимально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u="sng" dirty="0" smtClean="0">
                <a:latin typeface="Times New Roman" pitchFamily="18" charset="0"/>
                <a:cs typeface="Times New Roman" pitchFamily="18" charset="0"/>
              </a:rPr>
              <a:t>Залік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тест –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балів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індивідуальне завдання (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CV/Abstract of the article) –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Разом – 40 балів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максимально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Усього – 100 балів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hool-Di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32656"/>
            <a:ext cx="428396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760640" cy="623731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Education </a:t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nursery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kindergarten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дитячий садок (2-5 років)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kindergarten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державний садочок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kindergarten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приватний садочок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nursery (daycare,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creche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ясла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початкова школа (5-11 років)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середня школа (11-16/18 років)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boarding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школа-інтернат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технікум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vocational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професійний коледж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коледж мистецтв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педагогічний коледж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416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Active vocabulary </a:t>
            </a:r>
            <a:endParaRPr lang="uk-U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Содержимое 7" descr="pic ki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052736"/>
            <a:ext cx="3347864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9248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playground (play area)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ігровий майданчик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кімната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toys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іграшки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game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- гра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desk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парта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blackboard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дошка (чорна, для писання крейдою)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whiteboard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дошка (біла, для писання маркером)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chalk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крейда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pen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або 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pen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ручка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pencil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олівець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зошит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sessions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classes)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заняття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читання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писання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arithmetic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арифметика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spelling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правопис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читати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писати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spell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писати або вимовляти по літерах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104456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teach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учити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nurture (bring up)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develop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kindergarten director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директор садочка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pre-school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educator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освітянин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methodist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методист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дитина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hildren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assembly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(meeting)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збір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break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перерва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nursery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meals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садочку</a:t>
            </a:r>
          </a:p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headmaster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директор школи (чоловік)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headmistress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директор школи (жінка)</a:t>
            </a:r>
          </a:p>
          <a:p>
            <a:pPr algn="ctr"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завуч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92488" cy="68580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професор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lecturer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лектор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дослідник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(study)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 дослідження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undergraduate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студент (до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закічення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бакалавріату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випускник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post-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або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post-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аспірант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aster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той, що вчиться в магістратурі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Master's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магістр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Bachelor's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бакалавр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thesis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qualification work)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дипломна робота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dissertation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дисертація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лекція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вища освіта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semester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(term)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семестр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студентська спілка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tuition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fees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плата за навчання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campus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університетський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кампус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n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34299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92488" cy="6394722"/>
          </a:xfrm>
        </p:spPr>
        <p:txBody>
          <a:bodyPr>
            <a:normAutofit fontScale="90000"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вивчати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вчити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revise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перевіряти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стаття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навчальний план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курс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subjec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оцінка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exam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результати екзамену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qualification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квалифікація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certificate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attendance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присутність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питання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mistake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або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помилка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або 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правильно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wrong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неправильно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antstovar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283968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		Let me introduce myself. My name is …, my surname is … . I study in Zaporizhzhia National University. I am a master student of the Faculty of Social Pedagogy and Psychology.</a:t>
            </a:r>
          </a:p>
          <a:p>
            <a:pPr>
              <a:buNone/>
            </a:pPr>
            <a:r>
              <a:rPr lang="en-US" dirty="0" smtClean="0"/>
              <a:t>		My speciality is … .</a:t>
            </a:r>
          </a:p>
          <a:p>
            <a:pPr>
              <a:buNone/>
            </a:pPr>
            <a:r>
              <a:rPr lang="en-US" dirty="0" smtClean="0"/>
              <a:t>		I study such subjects as Professionally-oriented workshops in English, …, … and … .	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136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Professionally-oriented workshops in foreign languages (in English)</vt:lpstr>
      <vt:lpstr>Викладач ЗНУ факультету СПП   кандидат педагогічних наук, доцент кафедри соціальної педагогіки та спеціальної освіти   </vt:lpstr>
      <vt:lpstr>  Мета дисципліни  (the objective of the course):  - підготовка студентів до ефективної комунікації іноземною мовою на рівні В2 у їхньому академічному, науковому, професійному оточенні.   </vt:lpstr>
      <vt:lpstr>  Розподіл балів Практичні заняття (заочна форма): - 10 балів (за читання, мовлення, письмо та аудіювання) ,  8 годин=4 пари, 4*10= 40 балів Поточний контроль:  тести, диктанти – 20 балів Разом – 60 балів (максимально) Залік: тест – 20 балів індивідуальне завдання (CV/Abstract of the article) – 20 балів Разом – 40 балів (максимально)  Усього – 100 балів  </vt:lpstr>
      <vt:lpstr>Education   nursery school або kindergarten  - дитячий садок (2-5 років)  state kindergarten - державний садочок private kindergarten - приватний садочок   school  - школа  nursery (daycare, creche) - ясла primary school - початкова школа (5-11 років) secondary school - середня школа (11-16/18 років) boarding school - школа-інтернат technical college - технікум vocational college - професійний коледж art college - коледж мистецтв teacher training college - педагогічний коледж university - університет </vt:lpstr>
      <vt:lpstr> playground (play area) – ігровий майданчик room – кімната toys – іграшки game - гра desk - парта blackboard - дошка (чорна, для писання крейдою) whiteboard - дошка (біла, для писання маркером) chalk - крейда marker pen або marker - маркер pen - ручка pencil - олівець exercise book – зошит group – група sessions (classes) - заняття reading - читання writing - писання arithmetic - арифметика spelling - правопис to read - читати to write - писати to spell - писати або вимовляти по літерах  </vt:lpstr>
      <vt:lpstr>  professor - професор lecturer - лектор researcher - дослідник research (study) -  дослідження undergraduate - студент (до закічення бакалавріату) graduate випускник post-graduate або post-graduate student аспірант master student - той, що вчиться в магістратурі  Master's degree – магістр Bachelor's degree - бакалавр   degree - ступінь   thesis (qualification work) – дипломна робота dissertation - дисертація lecture – лекція higher education - вища освіта semester (term) – семестр student union - студентська спілка tuition fees - плата за навчання university campus - університетський кампус    </vt:lpstr>
      <vt:lpstr>to study - вивчати to learn - вчити to revise - перевіряти student  - студент article - стаття curriculum - навчальний план course - курс subject  - предмет grade - балл mark - оцінка exam results - результати екзамену qualification - квалифікація certificate – сертифікат attendance – присутність textbook – підручник question - питання answer - відповідь mistake або error - помилка right або correct -правильно wrong - неправильно </vt:lpstr>
      <vt:lpstr>Speaking</vt:lpstr>
      <vt:lpstr>CV</vt:lpstr>
      <vt:lpstr>Слайд 11</vt:lpstr>
      <vt:lpstr>Слайд 12</vt:lpstr>
      <vt:lpstr>How to write a scientific article? </vt:lpstr>
      <vt:lpstr>An abstract summarizes, usually in one paragraph of  300 words or less, the major aspects of the entire paper in a prescribed sequence that includes:   1) the overall purpose of the study and the research problem(s) you investigated;   2) the basic design of the study;   3) major findings or trends found as a result of your analysis;   4) a brief summary of your interpretations and conclusions.</vt:lpstr>
      <vt:lpstr>Parts of the abstract</vt:lpstr>
      <vt:lpstr>MOOC – Massive Open Online Course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Professionally-oriented workshops in foreign languages (in English)</dc:title>
  <dc:creator>мария</dc:creator>
  <cp:lastModifiedBy>мария</cp:lastModifiedBy>
  <cp:revision>10</cp:revision>
  <dcterms:created xsi:type="dcterms:W3CDTF">2020-10-18T12:10:26Z</dcterms:created>
  <dcterms:modified xsi:type="dcterms:W3CDTF">2020-10-18T21:20:14Z</dcterms:modified>
</cp:coreProperties>
</file>