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75" r:id="rId7"/>
    <p:sldId id="260" r:id="rId8"/>
    <p:sldId id="261" r:id="rId9"/>
    <p:sldId id="262" r:id="rId10"/>
    <p:sldId id="265" r:id="rId11"/>
    <p:sldId id="263" r:id="rId12"/>
    <p:sldId id="264" r:id="rId13"/>
    <p:sldId id="266" r:id="rId14"/>
    <p:sldId id="27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3" r:id="rId37"/>
    <p:sldId id="291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294" r:id="rId56"/>
    <p:sldId id="295" r:id="rId57"/>
    <p:sldId id="296" r:id="rId58"/>
    <p:sldId id="297" r:id="rId59"/>
    <p:sldId id="307" r:id="rId60"/>
    <p:sldId id="292" r:id="rId61"/>
    <p:sldId id="298" r:id="rId62"/>
    <p:sldId id="299" r:id="rId63"/>
    <p:sldId id="300" r:id="rId64"/>
    <p:sldId id="301" r:id="rId65"/>
    <p:sldId id="302" r:id="rId66"/>
    <p:sldId id="303" r:id="rId67"/>
    <p:sldId id="304" r:id="rId68"/>
    <p:sldId id="306" r:id="rId69"/>
    <p:sldId id="305" r:id="rId7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5997-AE8C-4A82-88E7-DDD8486F4674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9DA3-BDDF-4E75-944B-E1E5701B7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08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5997-AE8C-4A82-88E7-DDD8486F4674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9DA3-BDDF-4E75-944B-E1E5701B7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27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5997-AE8C-4A82-88E7-DDD8486F4674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9DA3-BDDF-4E75-944B-E1E5701B7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19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5997-AE8C-4A82-88E7-DDD8486F4674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9DA3-BDDF-4E75-944B-E1E5701B7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799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5997-AE8C-4A82-88E7-DDD8486F4674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9DA3-BDDF-4E75-944B-E1E5701B7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5997-AE8C-4A82-88E7-DDD8486F4674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9DA3-BDDF-4E75-944B-E1E5701B7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9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5997-AE8C-4A82-88E7-DDD8486F4674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9DA3-BDDF-4E75-944B-E1E5701B7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1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5997-AE8C-4A82-88E7-DDD8486F4674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9DA3-BDDF-4E75-944B-E1E5701B7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0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5997-AE8C-4A82-88E7-DDD8486F4674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9DA3-BDDF-4E75-944B-E1E5701B7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68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5997-AE8C-4A82-88E7-DDD8486F4674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9DA3-BDDF-4E75-944B-E1E5701B7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10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5997-AE8C-4A82-88E7-DDD8486F4674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9DA3-BDDF-4E75-944B-E1E5701B7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42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C5997-AE8C-4A82-88E7-DDD8486F4674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89DA3-BDDF-4E75-944B-E1E5701B7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90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/article/1937-sistema-ekstreno-medichno-dopomogi-v-ukran" TargetMode="External"/><Relationship Id="rId2" Type="http://schemas.openxmlformats.org/officeDocument/2006/relationships/hyperlink" Target="https://www.kmu.gov.ua/npas/deiaki-pytannia-vykonannia-funktsii-medytsyny-katas-a586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5744" y="387927"/>
            <a:ext cx="113690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ОСНОВИ МЕДИЧНИХ ЗНАНЬ ТА МЕДИЦИНИ КАТАСТРОФ</a:t>
            </a:r>
          </a:p>
          <a:p>
            <a:pPr algn="ctr"/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(ІІ семестр)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2218" y="1740754"/>
            <a:ext cx="1036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Тема 1. Медицина </a:t>
            </a:r>
            <a:r>
              <a:rPr lang="uk-UA" sz="4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катастроф (ч. 1)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Медицина катастроф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4" y="4258442"/>
            <a:ext cx="3657601" cy="241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едицина катастроф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47" y="3491345"/>
            <a:ext cx="3736553" cy="280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Італію охопила сильна повінь: є загиблі, тисячі людей евакуйова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162" y="2673391"/>
            <a:ext cx="3858491" cy="279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277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654" y="333137"/>
            <a:ext cx="1156854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FF0000"/>
                </a:solidFill>
              </a:rPr>
              <a:t>Згідно</a:t>
            </a:r>
            <a:r>
              <a:rPr lang="ru-RU" sz="2400" b="1" dirty="0" smtClean="0">
                <a:solidFill>
                  <a:srgbClr val="FF0000"/>
                </a:solidFill>
              </a:rPr>
              <a:t> з </a:t>
            </a:r>
            <a:r>
              <a:rPr lang="ru-RU" sz="2400" b="1" dirty="0" err="1" smtClean="0">
                <a:solidFill>
                  <a:srgbClr val="FF0000"/>
                </a:solidFill>
              </a:rPr>
              <a:t>даним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розподілом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комітет</a:t>
            </a:r>
            <a:r>
              <a:rPr lang="ru-RU" sz="2400" b="1" dirty="0" smtClean="0">
                <a:solidFill>
                  <a:srgbClr val="FF0000"/>
                </a:solidFill>
              </a:rPr>
              <a:t> ВООЗ </a:t>
            </a:r>
            <a:r>
              <a:rPr lang="ru-RU" sz="2400" b="1" dirty="0" err="1" smtClean="0">
                <a:solidFill>
                  <a:srgbClr val="FF0000"/>
                </a:solidFill>
              </a:rPr>
              <a:t>із</a:t>
            </a:r>
            <a:r>
              <a:rPr lang="ru-RU" sz="2400" b="1" dirty="0" smtClean="0">
                <a:solidFill>
                  <a:srgbClr val="FF0000"/>
                </a:solidFill>
              </a:rPr>
              <a:t> проблем </a:t>
            </a:r>
            <a:r>
              <a:rPr lang="ru-RU" sz="2400" b="1" dirty="0" err="1" smtClean="0">
                <a:solidFill>
                  <a:srgbClr val="FF0000"/>
                </a:solidFill>
              </a:rPr>
              <a:t>сучасного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суспільства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запропонував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таку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класифікацію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катастроф: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</a:rPr>
              <a:t>- </a:t>
            </a:r>
            <a:r>
              <a:rPr lang="ru-RU" sz="2000" b="1" dirty="0" err="1" smtClean="0">
                <a:solidFill>
                  <a:srgbClr val="FF0000"/>
                </a:solidFill>
              </a:rPr>
              <a:t>метеорологічні</a:t>
            </a:r>
            <a:r>
              <a:rPr lang="ru-RU" sz="2000" b="1" dirty="0" smtClean="0">
                <a:solidFill>
                  <a:srgbClr val="FF0000"/>
                </a:solidFill>
              </a:rPr>
              <a:t>: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урагани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смерчі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циклони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тайфуни</a:t>
            </a:r>
            <a:r>
              <a:rPr lang="ru-RU" sz="2000" b="1" dirty="0" smtClean="0"/>
              <a:t>), </a:t>
            </a:r>
            <a:r>
              <a:rPr lang="ru-RU" sz="2000" b="1" dirty="0" err="1" smtClean="0"/>
              <a:t>бурани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дія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екстремальних</a:t>
            </a:r>
            <a:r>
              <a:rPr lang="ru-RU" sz="2000" b="1" dirty="0" smtClean="0"/>
              <a:t> температур (</a:t>
            </a:r>
            <a:r>
              <a:rPr lang="ru-RU" sz="2000" b="1" dirty="0" err="1" smtClean="0"/>
              <a:t>морози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надзвичайна</a:t>
            </a:r>
            <a:r>
              <a:rPr lang="ru-RU" sz="2000" b="1" dirty="0"/>
              <a:t> </a:t>
            </a:r>
            <a:r>
              <a:rPr lang="ru-RU" sz="2000" b="1" dirty="0" smtClean="0"/>
              <a:t>жара), </a:t>
            </a:r>
            <a:r>
              <a:rPr lang="ru-RU" sz="2000" b="1" dirty="0" err="1" smtClean="0"/>
              <a:t>посуха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тощо</a:t>
            </a:r>
            <a:r>
              <a:rPr lang="ru-RU" sz="2000" b="1" dirty="0" smtClean="0"/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</a:rPr>
              <a:t>- </a:t>
            </a:r>
            <a:r>
              <a:rPr lang="ru-RU" sz="2000" b="1" dirty="0" err="1" smtClean="0">
                <a:solidFill>
                  <a:srgbClr val="FF0000"/>
                </a:solidFill>
              </a:rPr>
              <a:t>топологічні</a:t>
            </a:r>
            <a:r>
              <a:rPr lang="ru-RU" sz="2000" b="1" dirty="0" smtClean="0">
                <a:solidFill>
                  <a:srgbClr val="FF0000"/>
                </a:solidFill>
              </a:rPr>
              <a:t>: </a:t>
            </a:r>
            <a:r>
              <a:rPr lang="ru-RU" sz="2000" b="1" dirty="0" err="1" smtClean="0"/>
              <a:t>повені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цунамі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сніжні</a:t>
            </a:r>
            <a:r>
              <a:rPr lang="ru-RU" sz="2000" b="1" dirty="0" smtClean="0"/>
              <a:t> обвали, </a:t>
            </a:r>
            <a:r>
              <a:rPr lang="ru-RU" sz="2000" b="1" dirty="0" err="1" smtClean="0"/>
              <a:t>зсуви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селі</a:t>
            </a:r>
            <a:r>
              <a:rPr lang="ru-RU" sz="2000" b="1" dirty="0" smtClean="0"/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</a:rPr>
              <a:t>- </a:t>
            </a:r>
            <a:r>
              <a:rPr lang="ru-RU" sz="2000" b="1" dirty="0" err="1" smtClean="0">
                <a:solidFill>
                  <a:srgbClr val="FF0000"/>
                </a:solidFill>
              </a:rPr>
              <a:t>телуричні</a:t>
            </a:r>
            <a:r>
              <a:rPr lang="ru-RU" sz="2000" b="1" dirty="0" smtClean="0">
                <a:solidFill>
                  <a:srgbClr val="FF0000"/>
                </a:solidFill>
              </a:rPr>
              <a:t> й </a:t>
            </a:r>
            <a:r>
              <a:rPr lang="ru-RU" sz="2000" b="1" dirty="0" err="1" smtClean="0">
                <a:solidFill>
                  <a:srgbClr val="FF0000"/>
                </a:solidFill>
              </a:rPr>
              <a:t>тектонічні</a:t>
            </a:r>
            <a:r>
              <a:rPr lang="ru-RU" sz="2000" b="1" dirty="0" smtClean="0">
                <a:solidFill>
                  <a:srgbClr val="FF0000"/>
                </a:solidFill>
              </a:rPr>
              <a:t>: </a:t>
            </a:r>
            <a:r>
              <a:rPr lang="ru-RU" sz="2000" b="1" dirty="0" err="1" smtClean="0"/>
              <a:t>землетрус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виверження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вулканів</a:t>
            </a:r>
            <a:r>
              <a:rPr lang="ru-RU" sz="2000" b="1" dirty="0"/>
              <a:t> </a:t>
            </a:r>
            <a:r>
              <a:rPr lang="ru-RU" sz="2000" b="1" dirty="0" err="1" smtClean="0"/>
              <a:t>тощо</a:t>
            </a:r>
            <a:r>
              <a:rPr lang="ru-RU" sz="2000" b="1" dirty="0" smtClean="0"/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</a:rPr>
              <a:t>- </a:t>
            </a:r>
            <a:r>
              <a:rPr lang="ru-RU" sz="2000" b="1" dirty="0" err="1" smtClean="0">
                <a:solidFill>
                  <a:srgbClr val="FF0000"/>
                </a:solidFill>
              </a:rPr>
              <a:t>аварії</a:t>
            </a:r>
            <a:r>
              <a:rPr lang="ru-RU" sz="2000" b="1" dirty="0" smtClean="0">
                <a:solidFill>
                  <a:srgbClr val="FF0000"/>
                </a:solidFill>
              </a:rPr>
              <a:t>: </a:t>
            </a:r>
            <a:r>
              <a:rPr lang="ru-RU" sz="2000" b="1" dirty="0" err="1" smtClean="0"/>
              <a:t>вихід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ладу </a:t>
            </a:r>
            <a:r>
              <a:rPr lang="ru-RU" sz="2000" b="1" dirty="0" err="1" smtClean="0"/>
              <a:t>технічних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споруджень</a:t>
            </a:r>
            <a:r>
              <a:rPr lang="ru-RU" sz="2000" b="1" dirty="0" smtClean="0"/>
              <a:t> (гребель, </a:t>
            </a:r>
            <a:r>
              <a:rPr lang="ru-RU" sz="2000" b="1" dirty="0" err="1" smtClean="0"/>
              <a:t>тунелів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будинків</a:t>
            </a:r>
            <a:r>
              <a:rPr lang="ru-RU" sz="2000" b="1" dirty="0" smtClean="0"/>
              <a:t>, шахт), </a:t>
            </a:r>
            <a:r>
              <a:rPr lang="ru-RU" sz="2000" b="1" dirty="0" err="1" smtClean="0"/>
              <a:t>транспортні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аварії</a:t>
            </a:r>
            <a:r>
              <a:rPr lang="ru-RU" sz="2000" b="1" dirty="0" smtClean="0"/>
              <a:t> (на водному, </a:t>
            </a:r>
            <a:r>
              <a:rPr lang="ru-RU" sz="2000" b="1" dirty="0" err="1" smtClean="0"/>
              <a:t>повітряному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залізничному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транспорті</a:t>
            </a:r>
            <a:r>
              <a:rPr lang="ru-RU" sz="2000" b="1" dirty="0" smtClean="0"/>
              <a:t>), </a:t>
            </a:r>
            <a:r>
              <a:rPr lang="ru-RU" sz="2000" b="1" dirty="0" err="1" smtClean="0"/>
              <a:t>забруднення</a:t>
            </a:r>
            <a:r>
              <a:rPr lang="ru-RU" sz="2000" b="1" dirty="0" smtClean="0"/>
              <a:t> води в системах </a:t>
            </a:r>
            <a:r>
              <a:rPr lang="ru-RU" sz="2000" b="1" dirty="0" err="1" smtClean="0"/>
              <a:t>водопостачання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водоймах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тощо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За </a:t>
            </a:r>
            <a:r>
              <a:rPr lang="ru-RU" sz="2400" b="1" dirty="0" err="1" smtClean="0">
                <a:solidFill>
                  <a:srgbClr val="FF0000"/>
                </a:solidFill>
              </a:rPr>
              <a:t>більш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ретельного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розгляду</a:t>
            </a:r>
            <a:r>
              <a:rPr lang="ru-RU" sz="2400" b="1" dirty="0" smtClean="0">
                <a:solidFill>
                  <a:srgbClr val="FF0000"/>
                </a:solidFill>
              </a:rPr>
              <a:t> причин </a:t>
            </a:r>
            <a:r>
              <a:rPr lang="ru-RU" sz="2400" b="1" dirty="0" err="1" smtClean="0">
                <a:solidFill>
                  <a:srgbClr val="FF0000"/>
                </a:solidFill>
              </a:rPr>
              <a:t>виникнення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катастроф, </a:t>
            </a:r>
            <a:r>
              <a:rPr lang="ru-RU" sz="2400" b="1" dirty="0" err="1" smtClean="0">
                <a:solidFill>
                  <a:srgbClr val="FF0000"/>
                </a:solidFill>
              </a:rPr>
              <a:t>їх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розподіляють</a:t>
            </a:r>
            <a:r>
              <a:rPr lang="ru-RU" sz="2400" b="1" dirty="0" smtClean="0">
                <a:solidFill>
                  <a:srgbClr val="FF0000"/>
                </a:solidFill>
              </a:rPr>
              <a:t> на: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/>
              <a:t>- </a:t>
            </a:r>
            <a:r>
              <a:rPr lang="ru-RU" sz="2000" b="1" dirty="0" err="1" smtClean="0">
                <a:solidFill>
                  <a:srgbClr val="FF0000"/>
                </a:solidFill>
              </a:rPr>
              <a:t>природні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геологічні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метеорологічні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гідрологічні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пожежі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природних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екосистемах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епідемії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отруєння</a:t>
            </a:r>
            <a:r>
              <a:rPr lang="ru-RU" sz="2000" b="1" dirty="0" smtClean="0"/>
              <a:t> людей);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/>
              <a:t>- </a:t>
            </a:r>
            <a:r>
              <a:rPr lang="ru-RU" sz="2000" b="1" dirty="0" err="1" smtClean="0">
                <a:solidFill>
                  <a:srgbClr val="FF0000"/>
                </a:solidFill>
              </a:rPr>
              <a:t>техногенні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транспортні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аварії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пожежі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вибухи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аварії</a:t>
            </a:r>
            <a:r>
              <a:rPr lang="ru-RU" sz="2000" b="1" dirty="0"/>
              <a:t> </a:t>
            </a:r>
            <a:r>
              <a:rPr lang="ru-RU" sz="2000" b="1" dirty="0" smtClean="0"/>
              <a:t>з </a:t>
            </a:r>
            <a:r>
              <a:rPr lang="ru-RU" sz="2000" b="1" dirty="0" err="1" smtClean="0"/>
              <a:t>викидом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радіоактивних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речовин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аварії</a:t>
            </a:r>
            <a:r>
              <a:rPr lang="ru-RU" sz="2000" b="1" dirty="0" smtClean="0"/>
              <a:t> з </a:t>
            </a:r>
            <a:r>
              <a:rPr lang="ru-RU" sz="2000" b="1" dirty="0" err="1" smtClean="0"/>
              <a:t>викидом</a:t>
            </a:r>
            <a:r>
              <a:rPr lang="ru-RU" sz="2000" b="1" dirty="0" smtClean="0"/>
              <a:t> сильно </a:t>
            </a:r>
            <a:r>
              <a:rPr lang="ru-RU" sz="2000" b="1" dirty="0" err="1" smtClean="0"/>
              <a:t>діючих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отруйних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речовин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наявність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навколишньому</a:t>
            </a:r>
            <a:r>
              <a:rPr lang="ru-RU" sz="2000" b="1" dirty="0"/>
              <a:t> </a:t>
            </a:r>
            <a:r>
              <a:rPr lang="ru-RU" sz="2000" b="1" dirty="0" err="1" smtClean="0"/>
              <a:t>середовищі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шкідливих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речовин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вище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гранично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допустимих</a:t>
            </a:r>
            <a:r>
              <a:rPr lang="ru-RU" sz="2000" b="1" dirty="0"/>
              <a:t> </a:t>
            </a:r>
            <a:r>
              <a:rPr lang="ru-RU" sz="2000" b="1" dirty="0" err="1" smtClean="0"/>
              <a:t>концентрацій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раптове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руйнування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споруд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гідродинамічні</a:t>
            </a:r>
            <a:r>
              <a:rPr lang="ru-RU" sz="2000" b="1" dirty="0"/>
              <a:t> </a:t>
            </a:r>
            <a:r>
              <a:rPr lang="ru-RU" sz="2000" b="1" dirty="0" err="1" smtClean="0"/>
              <a:t>аварії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аварії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очисних</a:t>
            </a:r>
            <a:r>
              <a:rPr lang="ru-RU" sz="2000" b="1" dirty="0" smtClean="0"/>
              <a:t> системах);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/>
              <a:t>- </a:t>
            </a:r>
            <a:r>
              <a:rPr lang="ru-RU" sz="2000" b="1" dirty="0" err="1" smtClean="0">
                <a:solidFill>
                  <a:srgbClr val="FF0000"/>
                </a:solidFill>
              </a:rPr>
              <a:t>соціально-політичні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збройний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напад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захоплення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утримання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важливих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об’єктів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реально </a:t>
            </a:r>
            <a:r>
              <a:rPr lang="ru-RU" sz="2000" b="1" dirty="0" err="1" smtClean="0"/>
              <a:t>загроза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здійснення</a:t>
            </a:r>
            <a:r>
              <a:rPr lang="ru-RU" sz="2000" b="1" dirty="0"/>
              <a:t> </a:t>
            </a:r>
            <a:r>
              <a:rPr lang="ru-RU" sz="2000" b="1" dirty="0" smtClean="0"/>
              <a:t>таких </a:t>
            </a:r>
            <a:r>
              <a:rPr lang="ru-RU" sz="2000" b="1" dirty="0" err="1" smtClean="0"/>
              <a:t>актів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терористичні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акти</a:t>
            </a:r>
            <a:r>
              <a:rPr lang="ru-RU" sz="2000" b="1" dirty="0" smtClean="0"/>
              <a:t>, замах на </a:t>
            </a:r>
            <a:r>
              <a:rPr lang="ru-RU" sz="2000" b="1" dirty="0" err="1" smtClean="0"/>
              <a:t>керівників</a:t>
            </a:r>
            <a:r>
              <a:rPr lang="ru-RU" sz="2000" b="1" dirty="0"/>
              <a:t> </a:t>
            </a:r>
            <a:r>
              <a:rPr lang="ru-RU" sz="2000" b="1" dirty="0" err="1" smtClean="0"/>
              <a:t>держави</a:t>
            </a:r>
            <a:r>
              <a:rPr lang="ru-RU" sz="2000" b="1" dirty="0" smtClean="0"/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/>
              <a:t>- </a:t>
            </a:r>
            <a:r>
              <a:rPr lang="ru-RU" sz="2000" b="1" dirty="0" err="1" smtClean="0">
                <a:solidFill>
                  <a:srgbClr val="FF0000"/>
                </a:solidFill>
              </a:rPr>
              <a:t>воєнного</a:t>
            </a:r>
            <a:r>
              <a:rPr lang="ru-RU" sz="2000" b="1" dirty="0" smtClean="0">
                <a:solidFill>
                  <a:srgbClr val="FF0000"/>
                </a:solidFill>
              </a:rPr>
              <a:t> характеру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49808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5" y="207818"/>
            <a:ext cx="11873345" cy="6576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характером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свого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катастрофи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розподіляються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на:</a:t>
            </a:r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rgbClr val="FF0000"/>
                </a:solidFill>
              </a:rPr>
              <a:t>- </a:t>
            </a:r>
            <a:r>
              <a:rPr lang="ru-RU" sz="2200" b="1" dirty="0" err="1" smtClean="0">
                <a:solidFill>
                  <a:srgbClr val="FF0000"/>
                </a:solidFill>
              </a:rPr>
              <a:t>раптові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катастрофи</a:t>
            </a:r>
            <a:r>
              <a:rPr lang="ru-RU" sz="2200" b="1" dirty="0" smtClean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rgbClr val="FF0000"/>
                </a:solidFill>
              </a:rPr>
              <a:t>- </a:t>
            </a:r>
            <a:r>
              <a:rPr lang="ru-RU" sz="2200" b="1" dirty="0" err="1" smtClean="0">
                <a:solidFill>
                  <a:srgbClr val="FF0000"/>
                </a:solidFill>
              </a:rPr>
              <a:t>катастрофи</a:t>
            </a:r>
            <a:r>
              <a:rPr lang="ru-RU" sz="2200" b="1" dirty="0" smtClean="0">
                <a:solidFill>
                  <a:srgbClr val="FF0000"/>
                </a:solidFill>
              </a:rPr>
              <a:t>, </a:t>
            </a:r>
            <a:r>
              <a:rPr lang="ru-RU" sz="2200" b="1" dirty="0" err="1" smtClean="0">
                <a:solidFill>
                  <a:srgbClr val="FF0000"/>
                </a:solidFill>
              </a:rPr>
              <a:t>що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повільно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розвиваються</a:t>
            </a:r>
            <a:r>
              <a:rPr lang="ru-RU" sz="2200" b="1" dirty="0" smtClean="0"/>
              <a:t>.</a:t>
            </a:r>
          </a:p>
          <a:p>
            <a:pPr algn="just"/>
            <a:r>
              <a:rPr lang="ru-RU" sz="2200" b="1" dirty="0" err="1" smtClean="0"/>
              <a:t>Залежно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від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кількості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постраждалих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катастрофи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розподіляються</a:t>
            </a:r>
            <a:r>
              <a:rPr lang="ru-RU" sz="2200" b="1" dirty="0" smtClean="0"/>
              <a:t> на (</a:t>
            </a:r>
            <a:r>
              <a:rPr lang="en-US" sz="2200" b="1" dirty="0" smtClean="0"/>
              <a:t>W.</a:t>
            </a:r>
            <a:r>
              <a:rPr lang="ru-RU" sz="2200" b="1" dirty="0" smtClean="0"/>
              <a:t>Н. </a:t>
            </a:r>
            <a:r>
              <a:rPr lang="en-US" sz="2200" b="1" dirty="0" smtClean="0"/>
              <a:t>Rutherford 1981</a:t>
            </a:r>
            <a:r>
              <a:rPr lang="ru-RU" sz="2200" b="1" dirty="0" smtClean="0"/>
              <a:t>р.):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 smtClean="0"/>
              <a:t>- </a:t>
            </a:r>
            <a:r>
              <a:rPr lang="ru-RU" sz="2200" b="1" dirty="0" err="1" smtClean="0">
                <a:solidFill>
                  <a:srgbClr val="FF0000"/>
                </a:solidFill>
              </a:rPr>
              <a:t>малі</a:t>
            </a:r>
            <a:r>
              <a:rPr lang="ru-RU" sz="2200" b="1" dirty="0" smtClean="0"/>
              <a:t> (</a:t>
            </a:r>
            <a:r>
              <a:rPr lang="ru-RU" sz="2200" b="1" dirty="0" err="1" smtClean="0"/>
              <a:t>під</a:t>
            </a:r>
            <a:r>
              <a:rPr lang="ru-RU" sz="2200" b="1" dirty="0" smtClean="0"/>
              <a:t> час </a:t>
            </a:r>
            <a:r>
              <a:rPr lang="ru-RU" sz="2200" b="1" dirty="0" err="1" smtClean="0"/>
              <a:t>котрих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було</a:t>
            </a:r>
            <a:r>
              <a:rPr lang="ru-RU" sz="2200" b="1" dirty="0" smtClean="0"/>
              <a:t> поранено та </a:t>
            </a:r>
            <a:r>
              <a:rPr lang="ru-RU" sz="2200" b="1" dirty="0" err="1" smtClean="0"/>
              <a:t>загинуло</a:t>
            </a:r>
            <a:r>
              <a:rPr lang="ru-RU" sz="2200" b="1" dirty="0" smtClean="0"/>
              <a:t> 50-100 </a:t>
            </a:r>
            <a:r>
              <a:rPr lang="ru-RU" sz="2200" b="1" dirty="0" err="1" smtClean="0"/>
              <a:t>осіб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чи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потребують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госпіталізації</a:t>
            </a:r>
            <a:r>
              <a:rPr lang="ru-RU" sz="2200" b="1" dirty="0" smtClean="0"/>
              <a:t> 10-50 </a:t>
            </a:r>
            <a:r>
              <a:rPr lang="ru-RU" sz="2200" b="1" dirty="0" err="1" smtClean="0"/>
              <a:t>осіб</a:t>
            </a:r>
            <a:r>
              <a:rPr lang="ru-RU" sz="2200" b="1" dirty="0" smtClean="0"/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 smtClean="0"/>
              <a:t>- </a:t>
            </a:r>
            <a:r>
              <a:rPr lang="ru-RU" sz="2200" b="1" dirty="0" err="1" smtClean="0">
                <a:solidFill>
                  <a:srgbClr val="FF0000"/>
                </a:solidFill>
              </a:rPr>
              <a:t>середні</a:t>
            </a:r>
            <a:r>
              <a:rPr lang="ru-RU" sz="2200" b="1" dirty="0" smtClean="0"/>
              <a:t> (</a:t>
            </a:r>
            <a:r>
              <a:rPr lang="ru-RU" sz="2200" b="1" dirty="0" err="1" smtClean="0"/>
              <a:t>під</a:t>
            </a:r>
            <a:r>
              <a:rPr lang="ru-RU" sz="2200" b="1" dirty="0" smtClean="0"/>
              <a:t> час </a:t>
            </a:r>
            <a:r>
              <a:rPr lang="ru-RU" sz="2200" b="1" dirty="0" err="1" smtClean="0"/>
              <a:t>яких</a:t>
            </a:r>
            <a:r>
              <a:rPr lang="ru-RU" sz="2200" b="1" dirty="0" smtClean="0"/>
              <a:t> поранено та </a:t>
            </a:r>
            <a:r>
              <a:rPr lang="ru-RU" sz="2200" b="1" dirty="0" err="1" smtClean="0"/>
              <a:t>загинуло</a:t>
            </a:r>
            <a:r>
              <a:rPr lang="ru-RU" sz="2200" b="1" dirty="0" smtClean="0"/>
              <a:t> 101-1000 </a:t>
            </a:r>
            <a:r>
              <a:rPr lang="ru-RU" sz="2200" b="1" dirty="0" err="1" smtClean="0"/>
              <a:t>осіб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чи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потребують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госпіталізації</a:t>
            </a:r>
            <a:r>
              <a:rPr lang="ru-RU" sz="2200" b="1" dirty="0" smtClean="0"/>
              <a:t> 51-250 </a:t>
            </a:r>
            <a:r>
              <a:rPr lang="ru-RU" sz="2200" b="1" dirty="0" err="1" smtClean="0"/>
              <a:t>осіб</a:t>
            </a:r>
            <a:r>
              <a:rPr lang="ru-RU" sz="2200" b="1" dirty="0" smtClean="0"/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 smtClean="0"/>
              <a:t>- </a:t>
            </a:r>
            <a:r>
              <a:rPr lang="ru-RU" sz="2200" b="1" dirty="0" err="1" smtClean="0">
                <a:solidFill>
                  <a:srgbClr val="FF0000"/>
                </a:solidFill>
              </a:rPr>
              <a:t>великі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/>
              <a:t>(</a:t>
            </a:r>
            <a:r>
              <a:rPr lang="ru-RU" sz="2200" b="1" dirty="0" err="1" smtClean="0"/>
              <a:t>під</a:t>
            </a:r>
            <a:r>
              <a:rPr lang="ru-RU" sz="2200" b="1" dirty="0" smtClean="0"/>
              <a:t> час </a:t>
            </a:r>
            <a:r>
              <a:rPr lang="ru-RU" sz="2200" b="1" dirty="0" err="1" smtClean="0"/>
              <a:t>котрих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було</a:t>
            </a:r>
            <a:r>
              <a:rPr lang="ru-RU" sz="2200" b="1" dirty="0" smtClean="0"/>
              <a:t> поранено та </a:t>
            </a:r>
            <a:r>
              <a:rPr lang="ru-RU" sz="2200" b="1" dirty="0" err="1" smtClean="0"/>
              <a:t>загинуло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понад</a:t>
            </a:r>
            <a:r>
              <a:rPr lang="ru-RU" sz="2200" b="1" dirty="0"/>
              <a:t> </a:t>
            </a:r>
            <a:r>
              <a:rPr lang="ru-RU" sz="2200" b="1" dirty="0" smtClean="0"/>
              <a:t>1000 </a:t>
            </a:r>
            <a:r>
              <a:rPr lang="ru-RU" sz="2200" b="1" dirty="0" err="1" smtClean="0"/>
              <a:t>осіб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чи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потребують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госпіталізації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понад</a:t>
            </a:r>
            <a:r>
              <a:rPr lang="ru-RU" sz="2200" b="1" dirty="0" smtClean="0"/>
              <a:t> 250 </a:t>
            </a:r>
            <a:r>
              <a:rPr lang="ru-RU" sz="2200" b="1" dirty="0" err="1" smtClean="0"/>
              <a:t>осіб</a:t>
            </a:r>
            <a:r>
              <a:rPr lang="ru-RU" sz="2200" b="1" dirty="0" smtClean="0"/>
              <a:t>).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400" b="1" dirty="0" err="1" smtClean="0"/>
              <a:t>Зважаючи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вищенаведене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потрібно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більш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ретельно</a:t>
            </a:r>
            <a:r>
              <a:rPr lang="ru-RU" sz="2400" b="1" dirty="0"/>
              <a:t> </a:t>
            </a:r>
            <a:r>
              <a:rPr lang="ru-RU" sz="2400" b="1" dirty="0" err="1" smtClean="0"/>
              <a:t>зупинитися</a:t>
            </a:r>
            <a:r>
              <a:rPr lang="ru-RU" sz="2400" b="1" dirty="0" smtClean="0"/>
              <a:t> на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окремих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факторах,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певною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мірою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впливають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катастроф</a:t>
            </a:r>
            <a:r>
              <a:rPr lang="ru-RU" sz="2400" b="1" dirty="0" smtClean="0"/>
              <a:t>. До них належать: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/>
              <a:t>- </a:t>
            </a:r>
            <a:r>
              <a:rPr lang="ru-RU" sz="2000" b="1" dirty="0" err="1" smtClean="0">
                <a:solidFill>
                  <a:srgbClr val="7030A0"/>
                </a:solidFill>
              </a:rPr>
              <a:t>інтенсивність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руйнівного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впливу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катастрофи</a:t>
            </a:r>
            <a:r>
              <a:rPr lang="ru-RU" sz="2000" b="1" dirty="0" smtClean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</a:rPr>
              <a:t>- </a:t>
            </a:r>
            <a:r>
              <a:rPr lang="ru-RU" sz="2000" b="1" dirty="0" err="1" smtClean="0">
                <a:solidFill>
                  <a:srgbClr val="7030A0"/>
                </a:solidFill>
              </a:rPr>
              <a:t>кількість</a:t>
            </a:r>
            <a:r>
              <a:rPr lang="ru-RU" sz="2000" b="1" dirty="0" smtClean="0">
                <a:solidFill>
                  <a:srgbClr val="7030A0"/>
                </a:solidFill>
              </a:rPr>
              <a:t> жертв та </a:t>
            </a:r>
            <a:r>
              <a:rPr lang="ru-RU" sz="2000" b="1" dirty="0" err="1" smtClean="0">
                <a:solidFill>
                  <a:srgbClr val="7030A0"/>
                </a:solidFill>
              </a:rPr>
              <a:t>відсоток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населення</a:t>
            </a:r>
            <a:r>
              <a:rPr lang="ru-RU" sz="2000" b="1" dirty="0" smtClean="0"/>
              <a:t>, яке </a:t>
            </a:r>
            <a:r>
              <a:rPr lang="ru-RU" sz="2000" b="1" dirty="0" err="1" smtClean="0"/>
              <a:t>було</a:t>
            </a:r>
            <a:r>
              <a:rPr lang="ru-RU" sz="2000" b="1" dirty="0"/>
              <a:t> </a:t>
            </a:r>
            <a:r>
              <a:rPr lang="ru-RU" sz="2000" b="1" dirty="0" err="1" smtClean="0"/>
              <a:t>вимушене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залишити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своє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житло</a:t>
            </a:r>
            <a:r>
              <a:rPr lang="ru-RU" sz="2000" b="1" dirty="0" smtClean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/>
              <a:t>- </a:t>
            </a:r>
            <a:r>
              <a:rPr lang="ru-RU" sz="2000" b="1" dirty="0" err="1" smtClean="0">
                <a:solidFill>
                  <a:srgbClr val="7030A0"/>
                </a:solidFill>
              </a:rPr>
              <a:t>місце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виникнення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катастрофи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/>
              <a:t>та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доступність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проведення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аварійно-рятувальних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робіт</a:t>
            </a:r>
            <a:r>
              <a:rPr lang="ru-RU" sz="2000" b="1" dirty="0" smtClean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/>
              <a:t>- </a:t>
            </a:r>
            <a:r>
              <a:rPr lang="ru-RU" sz="2000" b="1" dirty="0" smtClean="0">
                <a:solidFill>
                  <a:srgbClr val="7030A0"/>
                </a:solidFill>
              </a:rPr>
              <a:t>час </a:t>
            </a:r>
            <a:r>
              <a:rPr lang="ru-RU" sz="2000" b="1" dirty="0" err="1" smtClean="0">
                <a:solidFill>
                  <a:srgbClr val="7030A0"/>
                </a:solidFill>
              </a:rPr>
              <a:t>доби</a:t>
            </a:r>
            <a:r>
              <a:rPr lang="ru-RU" sz="2000" b="1" dirty="0" smtClean="0">
                <a:solidFill>
                  <a:srgbClr val="7030A0"/>
                </a:solidFill>
              </a:rPr>
              <a:t> та пора року</a:t>
            </a:r>
            <a:r>
              <a:rPr lang="ru-RU" sz="2000" b="1" dirty="0" smtClean="0"/>
              <a:t>, коли </a:t>
            </a:r>
            <a:r>
              <a:rPr lang="ru-RU" sz="2000" b="1" dirty="0" err="1" smtClean="0"/>
              <a:t>сталася</a:t>
            </a:r>
            <a:r>
              <a:rPr lang="ru-RU" sz="2000" b="1" dirty="0" smtClean="0"/>
              <a:t> катастрофа;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/>
              <a:t>- </a:t>
            </a:r>
            <a:r>
              <a:rPr lang="ru-RU" sz="2000" b="1" dirty="0" err="1" smtClean="0">
                <a:solidFill>
                  <a:srgbClr val="7030A0"/>
                </a:solidFill>
              </a:rPr>
              <a:t>ресурси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які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доступні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/>
              <a:t>для </a:t>
            </a:r>
            <a:r>
              <a:rPr lang="ru-RU" sz="2000" b="1" dirty="0" err="1" smtClean="0"/>
              <a:t>використання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даній</a:t>
            </a:r>
            <a:r>
              <a:rPr lang="ru-RU" sz="2000" b="1" dirty="0"/>
              <a:t> </a:t>
            </a:r>
            <a:r>
              <a:rPr lang="ru-RU" sz="2000" b="1" dirty="0" err="1" smtClean="0"/>
              <a:t>місцевості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подолання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наслідків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катастрофи</a:t>
            </a:r>
            <a:r>
              <a:rPr lang="ru-RU" sz="2000" b="1" dirty="0" smtClean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</a:rPr>
              <a:t>- </a:t>
            </a:r>
            <a:r>
              <a:rPr lang="ru-RU" sz="2000" b="1" dirty="0" err="1" smtClean="0">
                <a:solidFill>
                  <a:srgbClr val="7030A0"/>
                </a:solidFill>
              </a:rPr>
              <a:t>соціальні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економічні</a:t>
            </a:r>
            <a:r>
              <a:rPr lang="ru-RU" sz="2000" b="1" dirty="0" smtClean="0">
                <a:solidFill>
                  <a:srgbClr val="7030A0"/>
                </a:solidFill>
              </a:rPr>
              <a:t> та </a:t>
            </a:r>
            <a:r>
              <a:rPr lang="ru-RU" sz="2000" b="1" dirty="0" err="1" smtClean="0">
                <a:solidFill>
                  <a:srgbClr val="7030A0"/>
                </a:solidFill>
              </a:rPr>
              <a:t>політичні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умови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/>
              <a:t>в момент </a:t>
            </a:r>
            <a:r>
              <a:rPr lang="ru-RU" sz="2000" b="1" dirty="0" err="1" smtClean="0"/>
              <a:t>виникнення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катастрофи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49573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" y="387927"/>
            <a:ext cx="11610109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/>
              <a:t>Вітчизняний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світовий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свідчить</a:t>
            </a:r>
            <a:r>
              <a:rPr lang="ru-RU" sz="2000" b="1" dirty="0" smtClean="0"/>
              <a:t> про те,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зазначених</a:t>
            </a:r>
            <a:r>
              <a:rPr lang="ru-RU" sz="2000" b="1" dirty="0" smtClean="0"/>
              <a:t> умов </a:t>
            </a:r>
            <a:r>
              <a:rPr lang="ru-RU" sz="2000" b="1" dirty="0" err="1" smtClean="0"/>
              <a:t>пріоритетного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значення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набувають</a:t>
            </a:r>
            <a:r>
              <a:rPr lang="ru-RU" sz="2000" b="1" dirty="0" smtClean="0"/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заходи </a:t>
            </a:r>
            <a:r>
              <a:rPr lang="ru-RU" sz="2400" b="1" dirty="0" err="1" smtClean="0">
                <a:solidFill>
                  <a:srgbClr val="7030A0"/>
                </a:solidFill>
              </a:rPr>
              <a:t>щодо</a:t>
            </a:r>
            <a:r>
              <a:rPr lang="ru-RU" sz="2400" b="1" dirty="0" smtClean="0">
                <a:solidFill>
                  <a:srgbClr val="7030A0"/>
                </a:solidFill>
              </a:rPr>
              <a:t> медико-</a:t>
            </a:r>
            <a:r>
              <a:rPr lang="ru-RU" sz="2400" b="1" dirty="0" err="1" smtClean="0">
                <a:solidFill>
                  <a:srgbClr val="7030A0"/>
                </a:solidFill>
              </a:rPr>
              <a:t>санітарного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забезпечення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постраждалих</a:t>
            </a:r>
            <a:r>
              <a:rPr lang="ru-RU" sz="2000" b="1" dirty="0" smtClean="0"/>
              <a:t>. Для </a:t>
            </a:r>
            <a:r>
              <a:rPr lang="ru-RU" sz="2000" b="1" dirty="0" err="1" smtClean="0"/>
              <a:t>вирішення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питань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більшості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країн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світової</a:t>
            </a:r>
            <a:r>
              <a:rPr lang="ru-RU" sz="2000" b="1" dirty="0"/>
              <a:t> </a:t>
            </a:r>
            <a:r>
              <a:rPr lang="ru-RU" sz="2000" b="1" dirty="0" err="1" smtClean="0"/>
              <a:t>співдружності</a:t>
            </a:r>
            <a:r>
              <a:rPr lang="ru-RU" sz="2000" b="1" dirty="0" smtClean="0"/>
              <a:t> 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створені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спеціальні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медичні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основним</a:t>
            </a:r>
            <a:r>
              <a:rPr lang="ru-RU" sz="2000" b="1" dirty="0" smtClean="0"/>
              <a:t> 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завданням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реагування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НС та 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безпосередня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участь у 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ліквідації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медико-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санітарних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наслідків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катастроф</a:t>
            </a:r>
            <a:r>
              <a:rPr lang="ru-RU" sz="2000" b="1" dirty="0" smtClean="0"/>
              <a:t>. У </a:t>
            </a:r>
            <a:r>
              <a:rPr lang="ru-RU" sz="2000" b="1" dirty="0" err="1" smtClean="0"/>
              <a:t>подальшому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системи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отримали</a:t>
            </a:r>
            <a:r>
              <a:rPr lang="ru-RU" sz="2000" b="1" dirty="0"/>
              <a:t> </a:t>
            </a:r>
            <a:r>
              <a:rPr lang="ru-RU" sz="2000" b="1" dirty="0" err="1" smtClean="0"/>
              <a:t>назву</a:t>
            </a:r>
            <a:r>
              <a:rPr lang="ru-RU" sz="2000" b="1" dirty="0" smtClean="0"/>
              <a:t> «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медицина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надзвичайних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ситуацій</a:t>
            </a:r>
            <a:r>
              <a:rPr lang="ru-RU" sz="2000" b="1" dirty="0" smtClean="0"/>
              <a:t>».</a:t>
            </a:r>
          </a:p>
          <a:p>
            <a:pPr algn="just"/>
            <a:endParaRPr lang="ru-RU" sz="800" b="1" dirty="0" smtClean="0"/>
          </a:p>
          <a:p>
            <a:pPr algn="just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Медицина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надзвичайних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ситуацій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/>
              <a:t>– наука про </a:t>
            </a:r>
            <a:r>
              <a:rPr lang="ru-RU" sz="2000" b="1" dirty="0" err="1" smtClean="0"/>
              <a:t>надання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невідкладної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медичної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допомоги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надзвичайних</a:t>
            </a:r>
            <a:r>
              <a:rPr lang="ru-RU" sz="2000" b="1" dirty="0"/>
              <a:t> </a:t>
            </a:r>
            <a:r>
              <a:rPr lang="ru-RU" sz="2000" b="1" dirty="0" err="1" smtClean="0"/>
              <a:t>умовах</a:t>
            </a:r>
            <a:r>
              <a:rPr lang="ru-RU" sz="2000" b="1" dirty="0" smtClean="0"/>
              <a:t>. Медицина </a:t>
            </a:r>
            <a:r>
              <a:rPr lang="ru-RU" sz="2000" b="1" dirty="0" err="1" smtClean="0"/>
              <a:t>надзвичайних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ситуацій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вивчає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розробляє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методи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одночасного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надання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допомоги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великій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кількості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постраждалих</a:t>
            </a:r>
            <a:r>
              <a:rPr lang="ru-RU" sz="2000" b="1" dirty="0" smtClean="0"/>
              <a:t> в оптимальному </a:t>
            </a:r>
            <a:r>
              <a:rPr lang="ru-RU" sz="2000" b="1" dirty="0" err="1" smtClean="0"/>
              <a:t>обсязі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найкоротші</a:t>
            </a:r>
            <a:r>
              <a:rPr lang="ru-RU" sz="2000" b="1" dirty="0"/>
              <a:t> </a:t>
            </a:r>
            <a:r>
              <a:rPr lang="ru-RU" sz="2000" b="1" dirty="0" err="1" smtClean="0"/>
              <a:t>терміни</a:t>
            </a:r>
            <a:r>
              <a:rPr lang="ru-RU" sz="2000" b="1" dirty="0" smtClean="0"/>
              <a:t>.</a:t>
            </a:r>
          </a:p>
          <a:p>
            <a:pPr algn="just"/>
            <a:endParaRPr lang="ru-RU" sz="1050" b="1" dirty="0" smtClean="0"/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До </a:t>
            </a:r>
            <a:r>
              <a:rPr lang="ru-RU" sz="2400" b="1" dirty="0" err="1" smtClean="0">
                <a:solidFill>
                  <a:srgbClr val="7030A0"/>
                </a:solidFill>
              </a:rPr>
              <a:t>основних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завдань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які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стосуються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служби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медицини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надзвичайних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ситуацій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віднесено</a:t>
            </a:r>
            <a:r>
              <a:rPr lang="ru-RU" sz="2400" b="1" dirty="0" smtClean="0">
                <a:solidFill>
                  <a:srgbClr val="7030A0"/>
                </a:solidFill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своєчасне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надання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екстреної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медичної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допомоги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евакуації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лікування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постраждалих</a:t>
            </a:r>
            <a:r>
              <a:rPr lang="ru-RU" sz="2000" b="1" dirty="0" smtClean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поновлення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здоров’я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постраждалим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максимальне</a:t>
            </a:r>
            <a:r>
              <a:rPr lang="ru-RU" sz="2000" b="1" dirty="0"/>
              <a:t> </a:t>
            </a:r>
            <a:r>
              <a:rPr lang="ru-RU" sz="2000" b="1" dirty="0" err="1" smtClean="0"/>
              <a:t>зниження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кількості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непоправних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безповоротних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втрат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осередку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надзвичайної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ситуації</a:t>
            </a:r>
            <a:r>
              <a:rPr lang="ru-RU" sz="2000" b="1" dirty="0" smtClean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забезпечення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санітарного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благополуччя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осередку</a:t>
            </a:r>
            <a:r>
              <a:rPr lang="ru-RU" sz="2000" b="1" dirty="0"/>
              <a:t> </a:t>
            </a:r>
            <a:r>
              <a:rPr lang="ru-RU" sz="2000" b="1" dirty="0" err="1" smtClean="0"/>
              <a:t>надзвичайної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ситуації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попередження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виникнення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поширення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масових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інфекційних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захворювань</a:t>
            </a:r>
            <a:r>
              <a:rPr lang="ru-RU" sz="2000" b="1" dirty="0" smtClean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збереження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життя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здоров’я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особового</a:t>
            </a:r>
            <a:r>
              <a:rPr lang="ru-RU" sz="2000" b="1" dirty="0" smtClean="0"/>
              <a:t> складу </a:t>
            </a:r>
            <a:r>
              <a:rPr lang="ru-RU" sz="2000" b="1" dirty="0" err="1" smtClean="0"/>
              <a:t>формувань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період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ліквідації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медичних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наслідків</a:t>
            </a:r>
            <a:r>
              <a:rPr lang="ru-RU" sz="2000" b="1" dirty="0"/>
              <a:t> </a:t>
            </a:r>
            <a:r>
              <a:rPr lang="ru-RU" sz="2000" b="1" dirty="0" err="1" smtClean="0"/>
              <a:t>надзвичайної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ситуації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96071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074" y="221674"/>
            <a:ext cx="7675417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Екстрена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/>
              <a:t>–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комплекс </a:t>
            </a:r>
            <a:r>
              <a:rPr lang="ru-RU" sz="2400" b="1" dirty="0" err="1" smtClean="0"/>
              <a:t>лікувально-профілактичних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заходів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здійснюються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умовах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надзвичайної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ситуації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збереження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життя</a:t>
            </a:r>
            <a:r>
              <a:rPr lang="ru-RU" sz="2400" b="1" dirty="0"/>
              <a:t> </a:t>
            </a:r>
            <a:r>
              <a:rPr lang="ru-RU" sz="2400" b="1" dirty="0" err="1" smtClean="0"/>
              <a:t>постраждалих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попередження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розвитку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ймовірних</a:t>
            </a:r>
            <a:r>
              <a:rPr lang="ru-RU" sz="2400" b="1" dirty="0"/>
              <a:t> </a:t>
            </a:r>
            <a:r>
              <a:rPr lang="ru-RU" sz="2400" b="1" dirty="0" err="1" smtClean="0"/>
              <a:t>ускладнень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подальшому</a:t>
            </a:r>
            <a:r>
              <a:rPr lang="ru-RU" sz="2400" b="1" dirty="0" smtClean="0"/>
              <a:t> (на </a:t>
            </a:r>
            <a:r>
              <a:rPr lang="ru-RU" sz="2400" b="1" dirty="0" err="1" smtClean="0"/>
              <a:t>етапах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надання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медичної</a:t>
            </a:r>
            <a:r>
              <a:rPr lang="ru-RU" sz="2400" b="1" dirty="0"/>
              <a:t> </a:t>
            </a:r>
            <a:r>
              <a:rPr lang="ru-RU" sz="2400" b="1" dirty="0" err="1" smtClean="0"/>
              <a:t>допомоги</a:t>
            </a:r>
            <a:r>
              <a:rPr lang="ru-RU" sz="2400" b="1" dirty="0" smtClean="0"/>
              <a:t>).</a:t>
            </a:r>
          </a:p>
          <a:p>
            <a:pPr algn="just"/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ліквідації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медико-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санітарних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наслідків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надзвичайних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ситуацій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застосовується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двохетапна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система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надання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медичної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допомоги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постраждалим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- </a:t>
            </a:r>
            <a:r>
              <a:rPr lang="ru-RU" sz="2400" b="1" dirty="0" err="1" smtClean="0">
                <a:solidFill>
                  <a:srgbClr val="FF0000"/>
                </a:solidFill>
              </a:rPr>
              <a:t>догоспітальний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етап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передбачає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надання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медичної</a:t>
            </a:r>
            <a:r>
              <a:rPr lang="ru-RU" sz="2400" b="1" dirty="0"/>
              <a:t> </a:t>
            </a:r>
            <a:r>
              <a:rPr lang="ru-RU" sz="2400" b="1" dirty="0" err="1" smtClean="0"/>
              <a:t>допомоги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постраждалому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осередку</a:t>
            </a:r>
            <a:r>
              <a:rPr lang="ru-RU" sz="2400" b="1" dirty="0" smtClean="0"/>
              <a:t> й у </a:t>
            </a:r>
            <a:r>
              <a:rPr lang="ru-RU" sz="2400" b="1" dirty="0" err="1" smtClean="0"/>
              <a:t>зоні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надзвичайної</a:t>
            </a:r>
            <a:r>
              <a:rPr lang="ru-RU" sz="2400" b="1" dirty="0"/>
              <a:t> </a:t>
            </a:r>
            <a:r>
              <a:rPr lang="ru-RU" sz="2400" b="1" dirty="0" err="1" smtClean="0"/>
              <a:t>ситуації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під</a:t>
            </a:r>
            <a:r>
              <a:rPr lang="ru-RU" sz="2400" b="1" dirty="0" smtClean="0"/>
              <a:t> час </a:t>
            </a:r>
            <a:r>
              <a:rPr lang="ru-RU" sz="2400" b="1" dirty="0" err="1" smtClean="0"/>
              <a:t>евакуації</a:t>
            </a:r>
            <a:r>
              <a:rPr lang="ru-RU" sz="2400" b="1" dirty="0" smtClean="0"/>
              <a:t>);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- </a:t>
            </a:r>
            <a:r>
              <a:rPr lang="ru-RU" sz="2400" b="1" dirty="0" err="1" smtClean="0">
                <a:solidFill>
                  <a:srgbClr val="FF0000"/>
                </a:solidFill>
              </a:rPr>
              <a:t>госпітальний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етап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передбачає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надання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кваліфікованої</a:t>
            </a:r>
            <a:r>
              <a:rPr lang="ru-RU" sz="2400" b="1" dirty="0"/>
              <a:t> </a:t>
            </a:r>
            <a:r>
              <a:rPr lang="ru-RU" sz="2400" b="1" dirty="0" smtClean="0"/>
              <a:t>та </a:t>
            </a:r>
            <a:r>
              <a:rPr lang="ru-RU" sz="2400" b="1" dirty="0" err="1" smtClean="0"/>
              <a:t>спеціалізованої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медичної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допомоги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постраждалому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лікувально-профілактичному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закладі</a:t>
            </a:r>
            <a:r>
              <a:rPr lang="ru-RU" sz="2400" b="1" dirty="0" smtClean="0"/>
              <a:t>).</a:t>
            </a:r>
            <a:endParaRPr lang="ru-RU" sz="2400" b="1" dirty="0"/>
          </a:p>
        </p:txBody>
      </p:sp>
      <p:pic>
        <p:nvPicPr>
          <p:cNvPr id="1026" name="Picture 2" descr="Немає опису світлини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782" y="110838"/>
            <a:ext cx="2885814" cy="238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ількість загиблих через повені зросла до 211: В Іспанії уряд розгортає найбільший мирний континген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449" y="2601460"/>
            <a:ext cx="3558480" cy="237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kyivcity.gov.ua/img/item/983363/img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418" y="5077494"/>
            <a:ext cx="2587178" cy="172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586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782" y="235527"/>
            <a:ext cx="1152698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/>
              <a:t>Кабінет</a:t>
            </a:r>
            <a:r>
              <a:rPr lang="ru-RU" sz="2000" b="1" dirty="0"/>
              <a:t> </a:t>
            </a:r>
            <a:r>
              <a:rPr lang="ru-RU" sz="2000" b="1" dirty="0" err="1"/>
              <a:t>Міністрів</a:t>
            </a:r>
            <a:r>
              <a:rPr lang="ru-RU" sz="2000" b="1" dirty="0"/>
              <a:t> </a:t>
            </a:r>
            <a:r>
              <a:rPr lang="ru-RU" sz="2000" b="1" dirty="0" err="1"/>
              <a:t>України</a:t>
            </a:r>
            <a:r>
              <a:rPr lang="ru-RU" sz="2000" b="1" dirty="0"/>
              <a:t> </a:t>
            </a:r>
            <a:r>
              <a:rPr lang="ru-RU" sz="2000" b="1" dirty="0" err="1">
                <a:hlinkClick r:id="rId2"/>
              </a:rPr>
              <a:t>ухвалив</a:t>
            </a:r>
            <a:r>
              <a:rPr lang="ru-RU" sz="2000" b="1" dirty="0">
                <a:hlinkClick r:id="rId2"/>
              </a:rPr>
              <a:t> постанову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FF0000"/>
                </a:solidFill>
              </a:rPr>
              <a:t>№ 586 </a:t>
            </a:r>
            <a:r>
              <a:rPr lang="ru-RU" sz="2000" b="1" dirty="0" err="1" smtClean="0">
                <a:solidFill>
                  <a:srgbClr val="FF0000"/>
                </a:solidFill>
              </a:rPr>
              <a:t>від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09 </a:t>
            </a:r>
            <a:r>
              <a:rPr lang="ru-RU" sz="2000" b="1" dirty="0" err="1">
                <a:solidFill>
                  <a:srgbClr val="FF0000"/>
                </a:solidFill>
              </a:rPr>
              <a:t>червня</a:t>
            </a:r>
            <a:r>
              <a:rPr lang="ru-RU" sz="2000" b="1" dirty="0">
                <a:solidFill>
                  <a:srgbClr val="FF0000"/>
                </a:solidFill>
              </a:rPr>
              <a:t> 2023 р. </a:t>
            </a:r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 err="1">
                <a:solidFill>
                  <a:srgbClr val="FF0000"/>
                </a:solidFill>
              </a:rPr>
              <a:t>Деякі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питання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виконання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функцій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медицини</a:t>
            </a:r>
            <a:r>
              <a:rPr lang="ru-RU" sz="2000" b="1" dirty="0">
                <a:solidFill>
                  <a:srgbClr val="FF0000"/>
                </a:solidFill>
              </a:rPr>
              <a:t> катастроф»</a:t>
            </a:r>
            <a:r>
              <a:rPr lang="ru-RU" sz="2000" b="1" dirty="0"/>
              <a:t>, яка </a:t>
            </a:r>
            <a:r>
              <a:rPr lang="ru-RU" sz="2000" b="1" dirty="0" err="1"/>
              <a:t>визначає</a:t>
            </a:r>
            <a:r>
              <a:rPr lang="ru-RU" sz="2000" b="1" dirty="0"/>
              <a:t> </a:t>
            </a:r>
            <a:r>
              <a:rPr lang="ru-RU" sz="2000" b="1" dirty="0" err="1"/>
              <a:t>пріоритети</a:t>
            </a:r>
            <a:r>
              <a:rPr lang="ru-RU" sz="2000" b="1" dirty="0"/>
              <a:t> </a:t>
            </a:r>
            <a:r>
              <a:rPr lang="ru-RU" sz="2000" b="1" dirty="0" err="1"/>
              <a:t>розвитку</a:t>
            </a:r>
            <a:r>
              <a:rPr lang="ru-RU" sz="2000" b="1" dirty="0"/>
              <a:t> служб </a:t>
            </a:r>
            <a:r>
              <a:rPr lang="ru-RU" sz="2000" b="1" dirty="0" err="1"/>
              <a:t>медицини</a:t>
            </a:r>
            <a:r>
              <a:rPr lang="ru-RU" sz="2000" b="1" dirty="0"/>
              <a:t> катастроф в </a:t>
            </a:r>
            <a:r>
              <a:rPr lang="ru-RU" sz="2000" b="1" dirty="0" err="1"/>
              <a:t>умовах</a:t>
            </a:r>
            <a:r>
              <a:rPr lang="ru-RU" sz="2000" b="1" dirty="0"/>
              <a:t> </a:t>
            </a:r>
            <a:r>
              <a:rPr lang="ru-RU" sz="2000" b="1" dirty="0" err="1"/>
              <a:t>війни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/>
              <a:t>Документ </a:t>
            </a:r>
            <a:r>
              <a:rPr lang="ru-RU" sz="2000" b="1" dirty="0" err="1"/>
              <a:t>чітко</a:t>
            </a:r>
            <a:r>
              <a:rPr lang="ru-RU" sz="2000" b="1" dirty="0"/>
              <a:t> </a:t>
            </a:r>
            <a:r>
              <a:rPr lang="ru-RU" sz="2000" b="1" dirty="0" err="1"/>
              <a:t>визначає</a:t>
            </a:r>
            <a:r>
              <a:rPr lang="ru-RU" sz="2000" b="1" dirty="0"/>
              <a:t> </a:t>
            </a:r>
            <a:r>
              <a:rPr lang="ru-RU" sz="2000" b="1" dirty="0" err="1"/>
              <a:t>розподіл</a:t>
            </a:r>
            <a:r>
              <a:rPr lang="ru-RU" sz="2000" b="1" dirty="0"/>
              <a:t> </a:t>
            </a:r>
            <a:r>
              <a:rPr lang="ru-RU" sz="2000" b="1" dirty="0" err="1"/>
              <a:t>функціонування</a:t>
            </a:r>
            <a:r>
              <a:rPr lang="ru-RU" sz="2000" b="1" dirty="0"/>
              <a:t> і </a:t>
            </a:r>
            <a:r>
              <a:rPr lang="ru-RU" sz="2000" b="1" dirty="0" err="1"/>
              <a:t>взаємодії</a:t>
            </a:r>
            <a:r>
              <a:rPr lang="ru-RU" sz="2000" b="1" dirty="0"/>
              <a:t> </a:t>
            </a:r>
            <a:r>
              <a:rPr lang="ru-RU" sz="2000" b="1" dirty="0" err="1"/>
              <a:t>всіх</a:t>
            </a:r>
            <a:r>
              <a:rPr lang="ru-RU" sz="2000" b="1" dirty="0"/>
              <a:t> ланок </a:t>
            </a:r>
            <a:r>
              <a:rPr lang="ru-RU" sz="2000" b="1" dirty="0" err="1"/>
              <a:t>медицини</a:t>
            </a:r>
            <a:r>
              <a:rPr lang="ru-RU" sz="2000" b="1" dirty="0"/>
              <a:t> катастроф,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дає</a:t>
            </a:r>
            <a:r>
              <a:rPr lang="ru-RU" sz="2000" b="1" dirty="0"/>
              <a:t> </a:t>
            </a:r>
            <a:r>
              <a:rPr lang="ru-RU" sz="2000" b="1" dirty="0" err="1"/>
              <a:t>нові</a:t>
            </a:r>
            <a:r>
              <a:rPr lang="ru-RU" sz="2000" b="1" dirty="0"/>
              <a:t> </a:t>
            </a:r>
            <a:r>
              <a:rPr lang="ru-RU" sz="2000" b="1" dirty="0" err="1"/>
              <a:t>можливості</a:t>
            </a:r>
            <a:r>
              <a:rPr lang="ru-RU" sz="2000" b="1" dirty="0"/>
              <a:t> для </a:t>
            </a:r>
            <a:r>
              <a:rPr lang="ru-RU" sz="2000" b="1" dirty="0" err="1"/>
              <a:t>змін</a:t>
            </a:r>
            <a:r>
              <a:rPr lang="ru-RU" sz="2000" b="1" dirty="0"/>
              <a:t> і </a:t>
            </a:r>
            <a:r>
              <a:rPr lang="ru-RU" sz="2000" b="1" dirty="0" err="1"/>
              <a:t>удосконалення</a:t>
            </a:r>
            <a:r>
              <a:rPr lang="ru-RU" sz="2000" b="1" dirty="0"/>
              <a:t> </a:t>
            </a:r>
            <a:r>
              <a:rPr lang="ru-RU" sz="2000" b="1" dirty="0" err="1"/>
              <a:t>роботи</a:t>
            </a:r>
            <a:r>
              <a:rPr lang="ru-RU" sz="2000" b="1" dirty="0"/>
              <a:t> у </a:t>
            </a:r>
            <a:r>
              <a:rPr lang="ru-RU" sz="2000" b="1" dirty="0" err="1"/>
              <a:t>воєнний</a:t>
            </a:r>
            <a:r>
              <a:rPr lang="ru-RU" sz="2000" b="1" dirty="0"/>
              <a:t> час та у </a:t>
            </a:r>
            <a:r>
              <a:rPr lang="ru-RU" sz="2000" b="1" dirty="0" err="1"/>
              <a:t>випадку</a:t>
            </a:r>
            <a:r>
              <a:rPr lang="ru-RU" sz="2000" b="1" dirty="0"/>
              <a:t> </a:t>
            </a:r>
            <a:r>
              <a:rPr lang="ru-RU" sz="2000" b="1" dirty="0" err="1"/>
              <a:t>надзвичайних</a:t>
            </a:r>
            <a:r>
              <a:rPr lang="ru-RU" sz="2000" b="1" dirty="0"/>
              <a:t> </a:t>
            </a:r>
            <a:r>
              <a:rPr lang="ru-RU" sz="2000" b="1" dirty="0" err="1"/>
              <a:t>ситуацій</a:t>
            </a:r>
            <a:r>
              <a:rPr lang="ru-RU" sz="2000" b="1" dirty="0"/>
              <a:t>.</a:t>
            </a:r>
          </a:p>
          <a:p>
            <a:pPr algn="just"/>
            <a:r>
              <a:rPr lang="ru-RU" sz="2000" b="1" dirty="0"/>
              <a:t>Постанова </a:t>
            </a:r>
            <a:r>
              <a:rPr lang="ru-RU" sz="2000" b="1" dirty="0" err="1"/>
              <a:t>передбачає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служби</a:t>
            </a:r>
            <a:r>
              <a:rPr lang="ru-RU" sz="2000" b="1" dirty="0"/>
              <a:t> </a:t>
            </a:r>
            <a:r>
              <a:rPr lang="ru-RU" sz="2000" b="1" dirty="0" err="1">
                <a:hlinkClick r:id="rId3" action="ppaction://hlinkfile"/>
              </a:rPr>
              <a:t>екстреної</a:t>
            </a:r>
            <a:r>
              <a:rPr lang="ru-RU" sz="2000" b="1" dirty="0">
                <a:hlinkClick r:id="rId3" action="ppaction://hlinkfile"/>
              </a:rPr>
              <a:t> </a:t>
            </a:r>
            <a:r>
              <a:rPr lang="ru-RU" sz="2000" b="1" dirty="0" err="1">
                <a:hlinkClick r:id="rId3" action="ppaction://hlinkfile"/>
              </a:rPr>
              <a:t>медичної</a:t>
            </a:r>
            <a:r>
              <a:rPr lang="ru-RU" sz="2000" b="1" dirty="0">
                <a:hlinkClick r:id="rId3" action="ppaction://hlinkfile"/>
              </a:rPr>
              <a:t> </a:t>
            </a:r>
            <a:r>
              <a:rPr lang="ru-RU" sz="2000" b="1" dirty="0" err="1">
                <a:hlinkClick r:id="rId3" action="ppaction://hlinkfile"/>
              </a:rPr>
              <a:t>допомоги</a:t>
            </a:r>
            <a:r>
              <a:rPr lang="ru-RU" sz="2000" b="1" dirty="0"/>
              <a:t> та </a:t>
            </a:r>
            <a:r>
              <a:rPr lang="ru-RU" sz="2000" b="1" dirty="0" err="1"/>
              <a:t>медицини</a:t>
            </a:r>
            <a:r>
              <a:rPr lang="ru-RU" sz="2000" b="1" dirty="0"/>
              <a:t> катастроф </a:t>
            </a:r>
            <a:r>
              <a:rPr lang="ru-RU" sz="2000" b="1" dirty="0" err="1"/>
              <a:t>відтепер</a:t>
            </a:r>
            <a:r>
              <a:rPr lang="ru-RU" sz="2000" b="1" dirty="0"/>
              <a:t> на </a:t>
            </a:r>
            <a:r>
              <a:rPr lang="ru-RU" sz="2000" b="1" dirty="0" err="1"/>
              <a:t>національному</a:t>
            </a:r>
            <a:r>
              <a:rPr lang="ru-RU" sz="2000" b="1" dirty="0"/>
              <a:t> </a:t>
            </a:r>
            <a:r>
              <a:rPr lang="ru-RU" sz="2000" b="1" dirty="0" err="1"/>
              <a:t>рівні</a:t>
            </a:r>
            <a:r>
              <a:rPr lang="ru-RU" sz="2000" b="1" dirty="0"/>
              <a:t> </a:t>
            </a:r>
            <a:r>
              <a:rPr lang="ru-RU" sz="2000" b="1" dirty="0" err="1"/>
              <a:t>координуватимуться</a:t>
            </a:r>
            <a:r>
              <a:rPr lang="ru-RU" sz="2000" b="1" dirty="0"/>
              <a:t> МОЗ, а на </a:t>
            </a:r>
            <a:r>
              <a:rPr lang="ru-RU" sz="2000" b="1" dirty="0" err="1"/>
              <a:t>регіональному</a:t>
            </a:r>
            <a:r>
              <a:rPr lang="ru-RU" sz="2000" b="1" dirty="0"/>
              <a:t> – </a:t>
            </a:r>
            <a:r>
              <a:rPr lang="ru-RU" sz="2000" b="1" dirty="0" err="1"/>
              <a:t>регіональними</a:t>
            </a:r>
            <a:r>
              <a:rPr lang="ru-RU" sz="2000" b="1" dirty="0"/>
              <a:t> центрами </a:t>
            </a:r>
            <a:r>
              <a:rPr lang="ru-RU" sz="2000" b="1" dirty="0" err="1"/>
              <a:t>екстреної</a:t>
            </a:r>
            <a:r>
              <a:rPr lang="ru-RU" sz="2000" b="1" dirty="0"/>
              <a:t> </a:t>
            </a:r>
            <a:r>
              <a:rPr lang="ru-RU" sz="2000" b="1" dirty="0" err="1"/>
              <a:t>медичної</a:t>
            </a:r>
            <a:r>
              <a:rPr lang="ru-RU" sz="2000" b="1" dirty="0"/>
              <a:t> </a:t>
            </a:r>
            <a:r>
              <a:rPr lang="ru-RU" sz="2000" b="1" dirty="0" err="1"/>
              <a:t>допомоги</a:t>
            </a:r>
            <a:r>
              <a:rPr lang="ru-RU" sz="2000" b="1" dirty="0"/>
              <a:t> та </a:t>
            </a:r>
            <a:r>
              <a:rPr lang="ru-RU" sz="2000" b="1" dirty="0" err="1"/>
              <a:t>медицини</a:t>
            </a:r>
            <a:r>
              <a:rPr lang="ru-RU" sz="2000" b="1" dirty="0"/>
              <a:t> катастроф. </a:t>
            </a:r>
            <a:endParaRPr lang="uk-UA" sz="2000" b="1" dirty="0"/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Постанова </a:t>
            </a:r>
            <a:r>
              <a:rPr lang="ru-RU" sz="2000" b="1" dirty="0" err="1">
                <a:solidFill>
                  <a:srgbClr val="FF0000"/>
                </a:solidFill>
              </a:rPr>
              <a:t>також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описує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нове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поняття</a:t>
            </a:r>
            <a:r>
              <a:rPr lang="ru-RU" sz="2000" b="1" dirty="0">
                <a:solidFill>
                  <a:srgbClr val="FF0000"/>
                </a:solidFill>
              </a:rPr>
              <a:t> «</a:t>
            </a:r>
            <a:r>
              <a:rPr lang="ru-RU" sz="2000" b="1" dirty="0" err="1">
                <a:solidFill>
                  <a:srgbClr val="FF0000"/>
                </a:solidFill>
              </a:rPr>
              <a:t>команди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медицини</a:t>
            </a:r>
            <a:r>
              <a:rPr lang="ru-RU" sz="2000" b="1" dirty="0">
                <a:solidFill>
                  <a:srgbClr val="FF0000"/>
                </a:solidFill>
              </a:rPr>
              <a:t> катастроф» </a:t>
            </a:r>
            <a:r>
              <a:rPr lang="ru-RU" sz="2000" b="1" dirty="0" err="1"/>
              <a:t>відповідно</a:t>
            </a:r>
            <a:r>
              <a:rPr lang="ru-RU" sz="2000" b="1" dirty="0"/>
              <a:t> до </a:t>
            </a:r>
            <a:r>
              <a:rPr lang="ru-RU" sz="2000" b="1" dirty="0" err="1"/>
              <a:t>міжнародної</a:t>
            </a:r>
            <a:r>
              <a:rPr lang="ru-RU" sz="2000" b="1" dirty="0"/>
              <a:t> </a:t>
            </a:r>
            <a:r>
              <a:rPr lang="ru-RU" sz="2000" b="1" dirty="0" err="1"/>
              <a:t>класифікації</a:t>
            </a:r>
            <a:r>
              <a:rPr lang="ru-RU" sz="2000" b="1" dirty="0"/>
              <a:t> ВООЗ. </a:t>
            </a:r>
            <a:r>
              <a:rPr lang="ru-RU" sz="2000" b="1" dirty="0" err="1"/>
              <a:t>Команди</a:t>
            </a:r>
            <a:r>
              <a:rPr lang="ru-RU" sz="2000" b="1" dirty="0"/>
              <a:t> </a:t>
            </a:r>
            <a:r>
              <a:rPr lang="ru-RU" sz="2000" b="1" dirty="0" err="1"/>
              <a:t>медицини</a:t>
            </a:r>
            <a:r>
              <a:rPr lang="ru-RU" sz="2000" b="1" dirty="0"/>
              <a:t> катастроф </a:t>
            </a:r>
            <a:r>
              <a:rPr lang="ru-RU" sz="2000" b="1" dirty="0" err="1"/>
              <a:t>поділятимуться</a:t>
            </a:r>
            <a:r>
              <a:rPr lang="ru-RU" sz="2000" b="1" dirty="0"/>
              <a:t> на три </a:t>
            </a:r>
            <a:r>
              <a:rPr lang="ru-RU" sz="2000" b="1" dirty="0" err="1"/>
              <a:t>типи</a:t>
            </a:r>
            <a:r>
              <a:rPr lang="ru-RU" sz="2000" b="1" dirty="0"/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мобільні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команди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типу</a:t>
            </a:r>
            <a:r>
              <a:rPr lang="ru-RU" sz="2000" b="1" dirty="0"/>
              <a:t> </a:t>
            </a:r>
            <a:r>
              <a:rPr lang="ru-RU" sz="2000" b="1" dirty="0" err="1"/>
              <a:t>надаватимуть</a:t>
            </a:r>
            <a:r>
              <a:rPr lang="ru-RU" sz="2000" b="1" dirty="0"/>
              <a:t> </a:t>
            </a:r>
            <a:r>
              <a:rPr lang="ru-RU" sz="2000" b="1" dirty="0" err="1"/>
              <a:t>медичну</a:t>
            </a:r>
            <a:r>
              <a:rPr lang="ru-RU" sz="2000" b="1" dirty="0"/>
              <a:t> </a:t>
            </a:r>
            <a:r>
              <a:rPr lang="ru-RU" sz="2000" b="1" dirty="0" err="1"/>
              <a:t>допомогу</a:t>
            </a:r>
            <a:r>
              <a:rPr lang="ru-RU" sz="2000" b="1" dirty="0"/>
              <a:t> </a:t>
            </a:r>
            <a:r>
              <a:rPr lang="ru-RU" sz="2000" b="1" dirty="0" err="1"/>
              <a:t>постраждалим</a:t>
            </a:r>
            <a:r>
              <a:rPr lang="ru-RU" sz="2000" b="1" dirty="0"/>
              <a:t> на </a:t>
            </a:r>
            <a:r>
              <a:rPr lang="ru-RU" sz="2000" b="1" dirty="0" err="1"/>
              <a:t>місці</a:t>
            </a:r>
            <a:r>
              <a:rPr lang="ru-RU" sz="2000" b="1" dirty="0"/>
              <a:t> </a:t>
            </a:r>
            <a:r>
              <a:rPr lang="ru-RU" sz="2000" b="1" dirty="0" err="1"/>
              <a:t>події</a:t>
            </a:r>
            <a:r>
              <a:rPr lang="ru-RU" sz="2000" b="1" dirty="0"/>
              <a:t> та </a:t>
            </a:r>
            <a:r>
              <a:rPr lang="ru-RU" sz="2000" b="1" dirty="0" err="1"/>
              <a:t>евакуйовуватимуть</a:t>
            </a:r>
            <a:r>
              <a:rPr lang="ru-RU" sz="2000" b="1" dirty="0"/>
              <a:t> до </a:t>
            </a:r>
            <a:r>
              <a:rPr lang="ru-RU" sz="2000" b="1" dirty="0" err="1"/>
              <a:t>медзакладів</a:t>
            </a:r>
            <a:r>
              <a:rPr lang="ru-RU" sz="2000" b="1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мобільні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команди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ІІ типу </a:t>
            </a:r>
            <a:r>
              <a:rPr lang="ru-RU" sz="2000" b="1" dirty="0" err="1"/>
              <a:t>надаватимуть</a:t>
            </a:r>
            <a:r>
              <a:rPr lang="ru-RU" sz="2000" b="1" dirty="0"/>
              <a:t> </a:t>
            </a:r>
            <a:r>
              <a:rPr lang="ru-RU" sz="2000" b="1" dirty="0" err="1"/>
              <a:t>медичну</a:t>
            </a:r>
            <a:r>
              <a:rPr lang="ru-RU" sz="2000" b="1" dirty="0"/>
              <a:t> </a:t>
            </a:r>
            <a:r>
              <a:rPr lang="ru-RU" sz="2000" b="1" dirty="0" err="1"/>
              <a:t>допомогу</a:t>
            </a:r>
            <a:r>
              <a:rPr lang="ru-RU" sz="2000" b="1" dirty="0"/>
              <a:t> за </a:t>
            </a:r>
            <a:r>
              <a:rPr lang="ru-RU" sz="2000" b="1" dirty="0" err="1"/>
              <a:t>місцем</a:t>
            </a:r>
            <a:r>
              <a:rPr lang="ru-RU" sz="2000" b="1" dirty="0"/>
              <a:t> </a:t>
            </a:r>
            <a:r>
              <a:rPr lang="ru-RU" sz="2000" b="1" dirty="0" err="1"/>
              <a:t>проживання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перебування</a:t>
            </a:r>
            <a:r>
              <a:rPr lang="ru-RU" sz="2000" b="1" dirty="0"/>
              <a:t> </a:t>
            </a:r>
            <a:r>
              <a:rPr lang="ru-RU" sz="2000" b="1" dirty="0" err="1"/>
              <a:t>постраждалих</a:t>
            </a:r>
            <a:r>
              <a:rPr lang="ru-RU" sz="2000" b="1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мобільні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команди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ІІІ типу </a:t>
            </a:r>
            <a:r>
              <a:rPr lang="ru-RU" sz="2000" b="1" dirty="0" err="1"/>
              <a:t>зможуть</a:t>
            </a:r>
            <a:r>
              <a:rPr lang="ru-RU" sz="2000" b="1" dirty="0"/>
              <a:t> </a:t>
            </a:r>
            <a:r>
              <a:rPr lang="ru-RU" sz="2000" b="1" dirty="0" err="1"/>
              <a:t>надавати</a:t>
            </a:r>
            <a:r>
              <a:rPr lang="ru-RU" sz="2000" b="1" dirty="0"/>
              <a:t> </a:t>
            </a:r>
            <a:r>
              <a:rPr lang="ru-RU" sz="2000" b="1" dirty="0" err="1"/>
              <a:t>меддопомогу</a:t>
            </a:r>
            <a:r>
              <a:rPr lang="ru-RU" sz="2000" b="1" dirty="0"/>
              <a:t> </a:t>
            </a:r>
            <a:r>
              <a:rPr lang="ru-RU" sz="2000" b="1" dirty="0" err="1"/>
              <a:t>постраждалим</a:t>
            </a:r>
            <a:r>
              <a:rPr lang="ru-RU" sz="2000" b="1" dirty="0"/>
              <a:t> за </a:t>
            </a:r>
            <a:r>
              <a:rPr lang="ru-RU" sz="2000" b="1" dirty="0" err="1"/>
              <a:t>місцем</a:t>
            </a:r>
            <a:r>
              <a:rPr lang="ru-RU" sz="2000" b="1" dirty="0"/>
              <a:t> </a:t>
            </a:r>
            <a:r>
              <a:rPr lang="ru-RU" sz="2000" b="1" dirty="0" err="1"/>
              <a:t>перебування</a:t>
            </a:r>
            <a:r>
              <a:rPr lang="ru-RU" sz="2000" b="1" dirty="0"/>
              <a:t>, </a:t>
            </a:r>
            <a:r>
              <a:rPr lang="ru-RU" sz="2000" b="1" dirty="0" err="1"/>
              <a:t>використовуючи</a:t>
            </a:r>
            <a:r>
              <a:rPr lang="ru-RU" sz="2000" b="1" dirty="0"/>
              <a:t> намети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стаціонарні</a:t>
            </a:r>
            <a:r>
              <a:rPr lang="ru-RU" sz="2000" b="1" dirty="0"/>
              <a:t> </a:t>
            </a:r>
            <a:r>
              <a:rPr lang="ru-RU" sz="2000" b="1" dirty="0" err="1"/>
              <a:t>будівлі</a:t>
            </a:r>
            <a:r>
              <a:rPr lang="ru-RU" sz="2000" b="1" dirty="0"/>
              <a:t>. </a:t>
            </a:r>
          </a:p>
          <a:p>
            <a:pPr algn="just"/>
            <a:r>
              <a:rPr lang="ru-RU" sz="2000" b="1" dirty="0" err="1"/>
              <a:t>Ці</a:t>
            </a:r>
            <a:r>
              <a:rPr lang="ru-RU" sz="2000" b="1" dirty="0"/>
              <a:t> </a:t>
            </a:r>
            <a:r>
              <a:rPr lang="ru-RU" sz="2000" b="1" dirty="0" err="1"/>
              <a:t>зміни</a:t>
            </a:r>
            <a:r>
              <a:rPr lang="ru-RU" sz="2000" b="1" dirty="0"/>
              <a:t> дозволять в </a:t>
            </a:r>
            <a:r>
              <a:rPr lang="ru-RU" sz="2000" b="1" dirty="0" err="1"/>
              <a:t>залежності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складності</a:t>
            </a:r>
            <a:r>
              <a:rPr lang="ru-RU" sz="2000" b="1" dirty="0"/>
              <a:t> </a:t>
            </a:r>
            <a:r>
              <a:rPr lang="ru-RU" sz="2000" b="1" dirty="0" err="1"/>
              <a:t>випадку</a:t>
            </a:r>
            <a:r>
              <a:rPr lang="ru-RU" sz="2000" b="1" dirty="0"/>
              <a:t> </a:t>
            </a:r>
            <a:r>
              <a:rPr lang="ru-RU" sz="2000" b="1" dirty="0" err="1"/>
              <a:t>одразу</a:t>
            </a:r>
            <a:r>
              <a:rPr lang="ru-RU" sz="2000" b="1" dirty="0"/>
              <a:t> </a:t>
            </a:r>
            <a:r>
              <a:rPr lang="ru-RU" sz="2000" b="1" dirty="0" err="1"/>
              <a:t>залучати</a:t>
            </a:r>
            <a:r>
              <a:rPr lang="ru-RU" sz="2000" b="1" dirty="0"/>
              <a:t> </a:t>
            </a:r>
            <a:r>
              <a:rPr lang="ru-RU" sz="2000" b="1" dirty="0" err="1"/>
              <a:t>мобільну</a:t>
            </a:r>
            <a:r>
              <a:rPr lang="ru-RU" sz="2000" b="1" dirty="0"/>
              <a:t> бригаду </a:t>
            </a:r>
            <a:r>
              <a:rPr lang="ru-RU" sz="2000" b="1" dirty="0" err="1"/>
              <a:t>потрібного</a:t>
            </a:r>
            <a:r>
              <a:rPr lang="ru-RU" sz="2000" b="1" dirty="0"/>
              <a:t> типу.  </a:t>
            </a:r>
            <a:r>
              <a:rPr lang="ru-RU" sz="2000" b="1" dirty="0" err="1" smtClean="0"/>
              <a:t>Усі</a:t>
            </a:r>
            <a:r>
              <a:rPr lang="ru-RU" sz="2000" b="1" dirty="0" smtClean="0"/>
              <a:t> </a:t>
            </a:r>
            <a:r>
              <a:rPr lang="ru-RU" sz="2000" b="1" dirty="0" err="1"/>
              <a:t>додаткові</a:t>
            </a:r>
            <a:r>
              <a:rPr lang="ru-RU" sz="2000" b="1" dirty="0"/>
              <a:t> </a:t>
            </a:r>
            <a:r>
              <a:rPr lang="ru-RU" sz="2000" b="1" dirty="0" err="1"/>
              <a:t>ресурси</a:t>
            </a:r>
            <a:r>
              <a:rPr lang="ru-RU" sz="2000" b="1" dirty="0"/>
              <a:t>, </a:t>
            </a:r>
            <a:r>
              <a:rPr lang="ru-RU" sz="2000" b="1" dirty="0" err="1"/>
              <a:t>потрібні</a:t>
            </a:r>
            <a:r>
              <a:rPr lang="ru-RU" sz="2000" b="1" dirty="0"/>
              <a:t> для </a:t>
            </a:r>
            <a:r>
              <a:rPr lang="ru-RU" sz="2000" b="1" dirty="0" err="1"/>
              <a:t>розвитку</a:t>
            </a:r>
            <a:r>
              <a:rPr lang="ru-RU" sz="2000" b="1" dirty="0"/>
              <a:t> </a:t>
            </a:r>
            <a:r>
              <a:rPr lang="ru-RU" sz="2000" b="1" dirty="0" err="1"/>
              <a:t>служби</a:t>
            </a:r>
            <a:r>
              <a:rPr lang="ru-RU" sz="2000" b="1" dirty="0"/>
              <a:t> </a:t>
            </a:r>
            <a:r>
              <a:rPr lang="ru-RU" sz="2000" b="1" dirty="0" err="1"/>
              <a:t>медицини</a:t>
            </a:r>
            <a:r>
              <a:rPr lang="ru-RU" sz="2000" b="1" dirty="0"/>
              <a:t> катастроф у 2023 та </a:t>
            </a:r>
            <a:r>
              <a:rPr lang="ru-RU" sz="2000" b="1" dirty="0" err="1"/>
              <a:t>наступних</a:t>
            </a:r>
            <a:r>
              <a:rPr lang="ru-RU" sz="2000" b="1" dirty="0"/>
              <a:t> роках, </a:t>
            </a:r>
            <a:r>
              <a:rPr lang="ru-RU" sz="2000" b="1" dirty="0" err="1"/>
              <a:t>планується</a:t>
            </a:r>
            <a:r>
              <a:rPr lang="ru-RU" sz="2000" b="1" dirty="0"/>
              <a:t> </a:t>
            </a:r>
            <a:r>
              <a:rPr lang="ru-RU" sz="2000" b="1" dirty="0" err="1"/>
              <a:t>покрити</a:t>
            </a:r>
            <a:r>
              <a:rPr lang="ru-RU" sz="2000" b="1" dirty="0"/>
              <a:t> коштом </a:t>
            </a:r>
            <a:r>
              <a:rPr lang="ru-RU" sz="2000" b="1" dirty="0" err="1"/>
              <a:t>міжнародних</a:t>
            </a:r>
            <a:r>
              <a:rPr lang="ru-RU" sz="2000" b="1" dirty="0"/>
              <a:t> </a:t>
            </a:r>
            <a:r>
              <a:rPr lang="ru-RU" sz="2000" b="1" dirty="0" err="1"/>
              <a:t>організацій</a:t>
            </a:r>
            <a:r>
              <a:rPr lang="ru-RU" sz="2000" b="1" dirty="0"/>
              <a:t>, у тому </a:t>
            </a:r>
            <a:r>
              <a:rPr lang="ru-RU" sz="2000" b="1" dirty="0" err="1"/>
              <a:t>числі</a:t>
            </a:r>
            <a:r>
              <a:rPr lang="ru-RU" sz="2000" b="1" dirty="0"/>
              <a:t> ВООЗ.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07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945" y="251890"/>
            <a:ext cx="1140229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медичної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допомоги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/>
              <a:t>–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офіційно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визначений</a:t>
            </a:r>
            <a:r>
              <a:rPr lang="ru-RU" sz="2400" b="1" dirty="0"/>
              <a:t> </a:t>
            </a:r>
            <a:r>
              <a:rPr lang="ru-RU" sz="2400" b="1" dirty="0" smtClean="0"/>
              <a:t>комплекс </a:t>
            </a:r>
            <a:r>
              <a:rPr lang="ru-RU" sz="2400" b="1" dirty="0" err="1" smtClean="0"/>
              <a:t>лікувально-профілактичних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заходів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вирішує</a:t>
            </a:r>
            <a:r>
              <a:rPr lang="ru-RU" sz="2400" b="1" dirty="0"/>
              <a:t> </a:t>
            </a:r>
            <a:r>
              <a:rPr lang="ru-RU" sz="2400" b="1" dirty="0" err="1" smtClean="0"/>
              <a:t>певні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завдання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даного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етапу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надання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медичної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допомоги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потребує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відповідної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медичної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підготовки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осіб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проводять</a:t>
            </a:r>
            <a:r>
              <a:rPr lang="ru-RU" sz="2400" b="1" dirty="0" smtClean="0"/>
              <a:t>), </a:t>
            </a:r>
            <a:r>
              <a:rPr lang="ru-RU" sz="2400" b="1" dirty="0" err="1" smtClean="0"/>
              <a:t>оснащення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певних</a:t>
            </a:r>
            <a:r>
              <a:rPr lang="ru-RU" sz="2400" b="1" dirty="0" smtClean="0"/>
              <a:t> умов.</a:t>
            </a:r>
          </a:p>
          <a:p>
            <a:pPr algn="just"/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Залежно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етапу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надання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медичної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допомоги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сил 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залучаються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розрізняють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Перша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медична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допомога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400" b="1" dirty="0" err="1" smtClean="0"/>
              <a:t>Передбачає</a:t>
            </a:r>
            <a:r>
              <a:rPr lang="ru-RU" sz="2400" b="1" dirty="0" smtClean="0"/>
              <a:t> комплекс </a:t>
            </a:r>
            <a:r>
              <a:rPr lang="ru-RU" sz="2400" b="1" dirty="0" err="1" smtClean="0"/>
              <a:t>найпростіших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медичних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заходів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виконуються</a:t>
            </a:r>
            <a:r>
              <a:rPr lang="ru-RU" sz="2400" b="1" dirty="0" smtClean="0"/>
              <a:t> в порядку само-, </a:t>
            </a:r>
            <a:r>
              <a:rPr lang="ru-RU" sz="2400" b="1" dirty="0" err="1" smtClean="0"/>
              <a:t>взаємодопомоги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учасниками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аварійно-рятувальних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робіт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безпосередньо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осередку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надзвичайної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ситуації</a:t>
            </a:r>
            <a:r>
              <a:rPr lang="ru-RU" sz="2400" b="1" dirty="0" smtClean="0"/>
              <a:t> за </a:t>
            </a:r>
            <a:r>
              <a:rPr lang="ru-RU" sz="2400" b="1" dirty="0" err="1" smtClean="0"/>
              <a:t>допомогою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підручних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табельних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засобів</a:t>
            </a:r>
            <a:r>
              <a:rPr lang="ru-RU" sz="2400" b="1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Долікарська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медична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допомога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2400" b="1" dirty="0" err="1" smtClean="0"/>
              <a:t>Передбачає</a:t>
            </a:r>
            <a:r>
              <a:rPr lang="ru-RU" sz="2400" b="1" dirty="0" smtClean="0"/>
              <a:t> комплекс </a:t>
            </a:r>
            <a:r>
              <a:rPr lang="ru-RU" sz="2400" b="1" dirty="0" err="1" smtClean="0"/>
              <a:t>медичних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заходів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/>
              <a:t> </a:t>
            </a:r>
            <a:r>
              <a:rPr lang="ru-RU" sz="2400" b="1" dirty="0" err="1" smtClean="0"/>
              <a:t>попереджають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розвиток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усувають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загрозливі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життя</a:t>
            </a:r>
            <a:r>
              <a:rPr lang="ru-RU" sz="2400" b="1" dirty="0"/>
              <a:t> </a:t>
            </a:r>
            <a:r>
              <a:rPr lang="ru-RU" sz="2400" b="1" dirty="0" err="1" smtClean="0"/>
              <a:t>постраждалого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розлади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підготовку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постраждалого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подальшої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евакуації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виконується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середнім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медичним</a:t>
            </a:r>
            <a:r>
              <a:rPr lang="ru-RU" sz="2400" b="1" dirty="0"/>
              <a:t> </a:t>
            </a:r>
            <a:r>
              <a:rPr lang="ru-RU" sz="2400" b="1" dirty="0" smtClean="0"/>
              <a:t>персоналом у </a:t>
            </a:r>
            <a:r>
              <a:rPr lang="ru-RU" sz="2400" b="1" dirty="0" err="1" smtClean="0"/>
              <a:t>зоні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надзвичайної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ситуації</a:t>
            </a:r>
            <a:r>
              <a:rPr lang="ru-RU" sz="2400" b="1" dirty="0" smtClean="0"/>
              <a:t> за </a:t>
            </a:r>
            <a:r>
              <a:rPr lang="ru-RU" sz="2400" b="1" dirty="0" err="1" smtClean="0"/>
              <a:t>допомогою</a:t>
            </a:r>
            <a:r>
              <a:rPr lang="ru-RU" sz="2400" b="1" dirty="0"/>
              <a:t> </a:t>
            </a:r>
            <a:r>
              <a:rPr lang="ru-RU" sz="2400" b="1" dirty="0" err="1" smtClean="0"/>
              <a:t>табельних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засобів</a:t>
            </a:r>
            <a:r>
              <a:rPr lang="ru-RU" sz="2400" b="1" dirty="0" smtClean="0"/>
              <a:t>).</a:t>
            </a:r>
          </a:p>
          <a:p>
            <a:pPr algn="just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547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673" y="110836"/>
            <a:ext cx="1172094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7030A0"/>
                </a:solidFill>
              </a:rPr>
              <a:t>3. Перша </a:t>
            </a:r>
            <a:r>
              <a:rPr lang="ru-RU" sz="2400" b="1" dirty="0" err="1">
                <a:solidFill>
                  <a:srgbClr val="7030A0"/>
                </a:solidFill>
              </a:rPr>
              <a:t>лікарська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допомога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ru-RU" sz="2400" b="1" dirty="0" err="1"/>
              <a:t>Передбачає</a:t>
            </a:r>
            <a:r>
              <a:rPr lang="ru-RU" sz="2400" b="1" dirty="0"/>
              <a:t> комплекс </a:t>
            </a:r>
            <a:r>
              <a:rPr lang="ru-RU" sz="2400" b="1" dirty="0" err="1"/>
              <a:t>лікувально-профілактичних</a:t>
            </a:r>
            <a:r>
              <a:rPr lang="ru-RU" sz="2400" b="1" dirty="0"/>
              <a:t> </a:t>
            </a:r>
            <a:r>
              <a:rPr lang="ru-RU" sz="2400" b="1" dirty="0" err="1"/>
              <a:t>заходів</a:t>
            </a:r>
            <a:r>
              <a:rPr lang="ru-RU" sz="2400" b="1" dirty="0"/>
              <a:t>, </a:t>
            </a: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спрямовані</a:t>
            </a:r>
            <a:r>
              <a:rPr lang="ru-RU" sz="2400" b="1" dirty="0"/>
              <a:t> на </a:t>
            </a:r>
            <a:r>
              <a:rPr lang="ru-RU" sz="2400" b="1" dirty="0" err="1"/>
              <a:t>усунення</a:t>
            </a:r>
            <a:r>
              <a:rPr lang="ru-RU" sz="2400" b="1" dirty="0"/>
              <a:t> </a:t>
            </a:r>
            <a:r>
              <a:rPr lang="ru-RU" sz="2400" b="1" dirty="0" err="1"/>
              <a:t>наслідків</a:t>
            </a:r>
            <a:r>
              <a:rPr lang="ru-RU" sz="2400" b="1" dirty="0"/>
              <a:t> </a:t>
            </a:r>
            <a:r>
              <a:rPr lang="ru-RU" sz="2400" b="1" dirty="0" err="1"/>
              <a:t>ураження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безпосередньо</a:t>
            </a:r>
            <a:r>
              <a:rPr lang="ru-RU" sz="2400" b="1" dirty="0"/>
              <a:t> </a:t>
            </a:r>
            <a:r>
              <a:rPr lang="ru-RU" sz="2400" b="1" dirty="0" err="1"/>
              <a:t>загрожують</a:t>
            </a:r>
            <a:r>
              <a:rPr lang="ru-RU" sz="2400" b="1" dirty="0"/>
              <a:t> </a:t>
            </a:r>
            <a:r>
              <a:rPr lang="ru-RU" sz="2400" b="1" dirty="0" err="1"/>
              <a:t>життю</a:t>
            </a:r>
            <a:r>
              <a:rPr lang="ru-RU" sz="2400" b="1" dirty="0"/>
              <a:t> </a:t>
            </a:r>
            <a:r>
              <a:rPr lang="ru-RU" sz="2400" b="1" dirty="0" err="1"/>
              <a:t>постраждалого</a:t>
            </a:r>
            <a:r>
              <a:rPr lang="ru-RU" sz="2400" b="1" dirty="0"/>
              <a:t>, а </a:t>
            </a:r>
            <a:r>
              <a:rPr lang="ru-RU" sz="2400" b="1" dirty="0" err="1"/>
              <a:t>також</a:t>
            </a:r>
            <a:r>
              <a:rPr lang="ru-RU" sz="2400" b="1" dirty="0"/>
              <a:t> на </a:t>
            </a:r>
            <a:r>
              <a:rPr lang="ru-RU" sz="2400" b="1" dirty="0" err="1"/>
              <a:t>профілактику</a:t>
            </a:r>
            <a:r>
              <a:rPr lang="ru-RU" sz="2400" b="1" dirty="0"/>
              <a:t> </a:t>
            </a:r>
            <a:r>
              <a:rPr lang="ru-RU" sz="2400" b="1" dirty="0" err="1"/>
              <a:t>розвитку</a:t>
            </a:r>
            <a:r>
              <a:rPr lang="ru-RU" sz="2400" b="1" dirty="0"/>
              <a:t> </a:t>
            </a:r>
            <a:r>
              <a:rPr lang="ru-RU" sz="2400" b="1" dirty="0" err="1"/>
              <a:t>ймовірних</a:t>
            </a:r>
            <a:r>
              <a:rPr lang="ru-RU" sz="2400" b="1" dirty="0"/>
              <a:t> </a:t>
            </a:r>
            <a:r>
              <a:rPr lang="ru-RU" sz="2400" b="1" dirty="0" err="1"/>
              <a:t>ускладнень</a:t>
            </a:r>
            <a:r>
              <a:rPr lang="ru-RU" sz="2400" b="1" dirty="0"/>
              <a:t> та </a:t>
            </a:r>
            <a:r>
              <a:rPr lang="ru-RU" sz="2400" b="1" dirty="0" err="1"/>
              <a:t>підготовку</a:t>
            </a:r>
            <a:r>
              <a:rPr lang="ru-RU" sz="2400" b="1" dirty="0"/>
              <a:t> </a:t>
            </a:r>
            <a:r>
              <a:rPr lang="ru-RU" sz="2400" b="1" dirty="0" err="1"/>
              <a:t>постраждалого</a:t>
            </a:r>
            <a:r>
              <a:rPr lang="ru-RU" sz="2400" b="1" dirty="0"/>
              <a:t> до </a:t>
            </a:r>
            <a:r>
              <a:rPr lang="ru-RU" sz="2400" b="1" dirty="0" err="1"/>
              <a:t>подальшої</a:t>
            </a:r>
            <a:r>
              <a:rPr lang="ru-RU" sz="2400" b="1" dirty="0"/>
              <a:t> </a:t>
            </a:r>
            <a:r>
              <a:rPr lang="ru-RU" sz="2400" b="1" dirty="0" err="1" smtClean="0"/>
              <a:t>евакуації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виконується</a:t>
            </a:r>
            <a:r>
              <a:rPr lang="ru-RU" sz="2400" b="1" dirty="0" smtClean="0"/>
              <a:t> </a:t>
            </a:r>
            <a:r>
              <a:rPr lang="ru-RU" sz="2400" b="1" dirty="0" err="1"/>
              <a:t>лікарями</a:t>
            </a:r>
            <a:r>
              <a:rPr lang="ru-RU" sz="2400" b="1" dirty="0"/>
              <a:t> у </a:t>
            </a:r>
            <a:r>
              <a:rPr lang="ru-RU" sz="2400" b="1" dirty="0" err="1"/>
              <a:t>зоні</a:t>
            </a:r>
            <a:r>
              <a:rPr lang="ru-RU" sz="2400" b="1" dirty="0"/>
              <a:t> </a:t>
            </a:r>
            <a:r>
              <a:rPr lang="ru-RU" sz="2400" b="1" dirty="0" err="1"/>
              <a:t>надзвичайної</a:t>
            </a:r>
            <a:r>
              <a:rPr lang="ru-RU" sz="2400" b="1" dirty="0"/>
              <a:t> </a:t>
            </a:r>
            <a:r>
              <a:rPr lang="ru-RU" sz="2400" b="1" dirty="0" err="1"/>
              <a:t>ситуації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під</a:t>
            </a:r>
            <a:r>
              <a:rPr lang="ru-RU" sz="2400" b="1" dirty="0"/>
              <a:t> час </a:t>
            </a:r>
            <a:r>
              <a:rPr lang="ru-RU" sz="2400" b="1" dirty="0" err="1"/>
              <a:t>евакуації</a:t>
            </a:r>
            <a:r>
              <a:rPr lang="ru-RU" sz="2400" b="1" dirty="0" smtClean="0"/>
              <a:t>).</a:t>
            </a:r>
            <a:endParaRPr lang="uk-UA" sz="2400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</a:rPr>
              <a:t>4. </a:t>
            </a:r>
            <a:r>
              <a:rPr lang="ru-RU" sz="2400" b="1" dirty="0" err="1" smtClean="0">
                <a:solidFill>
                  <a:srgbClr val="7030A0"/>
                </a:solidFill>
              </a:rPr>
              <a:t>Кваліфікована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медична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допомога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ru-RU" sz="2400" b="1" dirty="0" err="1" smtClean="0"/>
              <a:t>Передбачає</a:t>
            </a:r>
            <a:r>
              <a:rPr lang="ru-RU" sz="2400" b="1" dirty="0" smtClean="0"/>
              <a:t> комплекс </a:t>
            </a:r>
            <a:r>
              <a:rPr lang="ru-RU" sz="2400" b="1" dirty="0" err="1" smtClean="0"/>
              <a:t>лікувально-профілактичних</a:t>
            </a:r>
            <a:r>
              <a:rPr lang="ru-RU" sz="2400" b="1" dirty="0"/>
              <a:t> </a:t>
            </a:r>
            <a:r>
              <a:rPr lang="ru-RU" sz="2400" b="1" dirty="0" err="1" smtClean="0"/>
              <a:t>заходів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виконується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лікарями</a:t>
            </a:r>
            <a:r>
              <a:rPr lang="ru-RU" sz="2400" b="1" dirty="0" smtClean="0"/>
              <a:t> широкого </a:t>
            </a:r>
            <a:r>
              <a:rPr lang="ru-RU" sz="2400" b="1" dirty="0" err="1" smtClean="0"/>
              <a:t>профілю</a:t>
            </a:r>
            <a:r>
              <a:rPr lang="ru-RU" sz="2400" b="1" dirty="0"/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хірургами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терапевтами) в </a:t>
            </a:r>
            <a:r>
              <a:rPr lang="ru-RU" sz="2400" b="1" dirty="0" err="1" smtClean="0"/>
              <a:t>лікувально-профілактичних</a:t>
            </a:r>
            <a:r>
              <a:rPr lang="ru-RU" sz="2400" b="1" dirty="0"/>
              <a:t> </a:t>
            </a:r>
            <a:r>
              <a:rPr lang="ru-RU" sz="2400" b="1" dirty="0" err="1" smtClean="0"/>
              <a:t>установах</a:t>
            </a:r>
            <a:r>
              <a:rPr lang="ru-RU" sz="2400" b="1" dirty="0"/>
              <a:t>.</a:t>
            </a:r>
            <a:endParaRPr lang="ru-RU" sz="2400" b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</a:rPr>
              <a:t>5. </a:t>
            </a:r>
            <a:r>
              <a:rPr lang="ru-RU" sz="2400" b="1" dirty="0" err="1" smtClean="0">
                <a:solidFill>
                  <a:srgbClr val="7030A0"/>
                </a:solidFill>
              </a:rPr>
              <a:t>Спеціалізована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медична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допомога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ru-RU" sz="2400" b="1" dirty="0" err="1" smtClean="0"/>
              <a:t>Передбачає</a:t>
            </a:r>
            <a:r>
              <a:rPr lang="ru-RU" sz="2400" b="1" dirty="0" smtClean="0"/>
              <a:t> комплекс </a:t>
            </a:r>
            <a:r>
              <a:rPr lang="ru-RU" sz="2400" b="1" dirty="0" err="1" smtClean="0"/>
              <a:t>вичерпних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лікувальних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заходів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виконується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лікарями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вузького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профілю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нейрохірургами</a:t>
            </a:r>
            <a:r>
              <a:rPr lang="ru-RU" sz="2400" b="1" dirty="0" smtClean="0"/>
              <a:t>, травматологами, </a:t>
            </a:r>
            <a:r>
              <a:rPr lang="ru-RU" sz="2400" b="1" dirty="0" err="1" smtClean="0"/>
              <a:t>щелепно-лицьовими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хірургами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тощо</a:t>
            </a:r>
            <a:r>
              <a:rPr lang="ru-RU" sz="2400" b="1" dirty="0" smtClean="0"/>
              <a:t>) в </a:t>
            </a:r>
            <a:r>
              <a:rPr lang="ru-RU" sz="2400" b="1" dirty="0" err="1" smtClean="0"/>
              <a:t>спеціалізованих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лікувальних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установах</a:t>
            </a:r>
            <a:r>
              <a:rPr lang="ru-RU" sz="2400" b="1" dirty="0" smtClean="0"/>
              <a:t> з </a:t>
            </a:r>
            <a:r>
              <a:rPr lang="ru-RU" sz="2400" b="1" dirty="0" err="1" smtClean="0"/>
              <a:t>використанням</a:t>
            </a:r>
            <a:r>
              <a:rPr lang="ru-RU" sz="2400" b="1" dirty="0"/>
              <a:t> </a:t>
            </a:r>
            <a:r>
              <a:rPr lang="ru-RU" sz="2400" b="1" dirty="0" err="1" smtClean="0"/>
              <a:t>спеціального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оснащення</a:t>
            </a:r>
            <a:r>
              <a:rPr lang="ru-RU" sz="2400" b="1" dirty="0" smtClean="0"/>
              <a:t>.</a:t>
            </a:r>
            <a:endParaRPr lang="ru-RU" sz="2000" b="1" dirty="0" smtClean="0"/>
          </a:p>
          <a:p>
            <a:pPr algn="just"/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Обсяг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медичної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допомоги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/>
              <a:t>–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передбачений</a:t>
            </a:r>
            <a:r>
              <a:rPr lang="ru-RU" sz="2000" b="1" dirty="0"/>
              <a:t> </a:t>
            </a:r>
            <a:r>
              <a:rPr lang="ru-RU" sz="2000" b="1" dirty="0" err="1" smtClean="0"/>
              <a:t>типовий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перелік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лікувально-профілактичних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заходів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який</a:t>
            </a:r>
            <a:r>
              <a:rPr lang="ru-RU" sz="2000" b="1" dirty="0"/>
              <a:t> </a:t>
            </a:r>
            <a:r>
              <a:rPr lang="ru-RU" sz="2000" b="1" dirty="0" err="1" smtClean="0"/>
              <a:t>виконується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даному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етапі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медичної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евакуації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стосовно</a:t>
            </a:r>
            <a:r>
              <a:rPr lang="ru-RU" sz="2000" b="1" dirty="0"/>
              <a:t> </a:t>
            </a:r>
            <a:r>
              <a:rPr lang="ru-RU" sz="2000" b="1" dirty="0" err="1" smtClean="0"/>
              <a:t>окремих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категорій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постраждалих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певними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медичними</a:t>
            </a:r>
            <a:r>
              <a:rPr lang="ru-RU" sz="2000" b="1" dirty="0"/>
              <a:t> </a:t>
            </a:r>
            <a:r>
              <a:rPr lang="ru-RU" sz="2000" b="1" dirty="0" err="1" smtClean="0"/>
              <a:t>показаннями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відповідно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конкретних</a:t>
            </a:r>
            <a:r>
              <a:rPr lang="ru-RU" sz="2000" b="1" dirty="0" smtClean="0"/>
              <a:t> умов і </a:t>
            </a:r>
            <a:r>
              <a:rPr lang="ru-RU" sz="2000" b="1" dirty="0" err="1" smtClean="0"/>
              <a:t>можливостей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етапу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медичної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евакуації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40529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490" y="391309"/>
            <a:ext cx="112083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етапах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медичної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евакуації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постраждалих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/>
              <a:t>при </a:t>
            </a:r>
            <a:r>
              <a:rPr lang="ru-RU" sz="2400" b="1" dirty="0" err="1" smtClean="0"/>
              <a:t>надзвичайних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ситуаціях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обсяг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медичної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допомоги</a:t>
            </a:r>
            <a:r>
              <a:rPr lang="ru-RU" sz="2400" b="1" dirty="0" smtClean="0"/>
              <a:t> не є </a:t>
            </a:r>
            <a:r>
              <a:rPr lang="ru-RU" sz="2400" b="1" dirty="0" err="1" smtClean="0"/>
              <a:t>постійним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може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змінюватися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залежно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конкретних</a:t>
            </a:r>
            <a:r>
              <a:rPr lang="ru-RU" sz="2400" b="1" dirty="0" smtClean="0"/>
              <a:t> умов та </a:t>
            </a:r>
            <a:r>
              <a:rPr lang="ru-RU" sz="2400" b="1" dirty="0" err="1" smtClean="0"/>
              <a:t>обставин</a:t>
            </a:r>
            <a:r>
              <a:rPr lang="ru-RU" sz="2400" b="1" dirty="0" smtClean="0"/>
              <a:t>, у </a:t>
            </a:r>
            <a:r>
              <a:rPr lang="ru-RU" sz="2400" b="1" dirty="0" err="1" smtClean="0"/>
              <a:t>зв’язку</a:t>
            </a:r>
            <a:r>
              <a:rPr lang="ru-RU" sz="2400" b="1" dirty="0" smtClean="0"/>
              <a:t> з </a:t>
            </a:r>
            <a:r>
              <a:rPr lang="ru-RU" sz="2400" b="1" dirty="0" err="1" smtClean="0"/>
              <a:t>чим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розрізняють</a:t>
            </a:r>
            <a:r>
              <a:rPr lang="ru-RU" sz="2400" b="1" dirty="0" smtClean="0"/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</a:rPr>
              <a:t>- </a:t>
            </a:r>
            <a:r>
              <a:rPr lang="ru-RU" sz="2400" b="1" dirty="0" err="1" smtClean="0">
                <a:solidFill>
                  <a:srgbClr val="FF0000"/>
                </a:solidFill>
              </a:rPr>
              <a:t>скорочений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обсяг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медичної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допомоги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передбачає</a:t>
            </a:r>
            <a:r>
              <a:rPr lang="ru-RU" sz="2400" b="1" dirty="0"/>
              <a:t> </a:t>
            </a:r>
            <a:r>
              <a:rPr lang="ru-RU" sz="2400" b="1" dirty="0" err="1" smtClean="0"/>
              <a:t>тимчасову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відмову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виконання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деяких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лікувально-профілактичних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заходів</a:t>
            </a:r>
            <a:r>
              <a:rPr lang="ru-RU" sz="2400" b="1" dirty="0" smtClean="0"/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</a:rPr>
              <a:t>- </a:t>
            </a:r>
            <a:r>
              <a:rPr lang="ru-RU" sz="2400" b="1" dirty="0" err="1" smtClean="0">
                <a:solidFill>
                  <a:srgbClr val="FF0000"/>
                </a:solidFill>
              </a:rPr>
              <a:t>повний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обсяг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медичної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допомоги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передбачає</a:t>
            </a:r>
            <a:r>
              <a:rPr lang="ru-RU" sz="2400" b="1" dirty="0"/>
              <a:t> </a:t>
            </a:r>
            <a:r>
              <a:rPr lang="ru-RU" sz="2400" b="1" dirty="0" err="1" smtClean="0"/>
              <a:t>виконання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всього</a:t>
            </a:r>
            <a:r>
              <a:rPr lang="ru-RU" sz="2400" b="1" dirty="0" smtClean="0"/>
              <a:t> комплексу </a:t>
            </a:r>
            <a:r>
              <a:rPr lang="ru-RU" sz="2400" b="1" dirty="0" err="1" smtClean="0"/>
              <a:t>лікувально-профілактичних</a:t>
            </a:r>
            <a:r>
              <a:rPr lang="ru-RU" sz="2400" b="1" dirty="0"/>
              <a:t> </a:t>
            </a:r>
            <a:r>
              <a:rPr lang="ru-RU" sz="2400" b="1" dirty="0" err="1" smtClean="0"/>
              <a:t>заходів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передбачених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цього</a:t>
            </a:r>
            <a:r>
              <a:rPr lang="ru-RU" sz="2400" b="1" dirty="0" smtClean="0"/>
              <a:t> виду </a:t>
            </a:r>
            <a:r>
              <a:rPr lang="ru-RU" sz="2400" b="1" dirty="0" err="1" smtClean="0"/>
              <a:t>медичної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допомоги</a:t>
            </a:r>
            <a:r>
              <a:rPr lang="ru-RU" sz="2400" b="1" dirty="0" smtClean="0"/>
              <a:t>).</a:t>
            </a:r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Медичні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надзвичайної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ситуації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це</a:t>
            </a:r>
            <a:r>
              <a:rPr lang="ru-RU" sz="2400" b="1" dirty="0"/>
              <a:t> </a:t>
            </a:r>
            <a:r>
              <a:rPr lang="ru-RU" sz="2400" b="1" dirty="0" smtClean="0"/>
              <a:t>комплексна медико-</a:t>
            </a:r>
            <a:r>
              <a:rPr lang="ru-RU" sz="2400" b="1" dirty="0" err="1" smtClean="0"/>
              <a:t>санітарна</a:t>
            </a:r>
            <a:r>
              <a:rPr lang="ru-RU" sz="2400" b="1" dirty="0" smtClean="0"/>
              <a:t> характеристика </a:t>
            </a:r>
            <a:r>
              <a:rPr lang="ru-RU" sz="2400" b="1" dirty="0" err="1" smtClean="0"/>
              <a:t>надзвичайної</a:t>
            </a:r>
            <a:r>
              <a:rPr lang="ru-RU" sz="2400" b="1" dirty="0"/>
              <a:t> </a:t>
            </a:r>
            <a:r>
              <a:rPr lang="ru-RU" sz="2400" b="1" dirty="0" err="1" smtClean="0"/>
              <a:t>ситуації</a:t>
            </a:r>
            <a:r>
              <a:rPr lang="ru-RU" sz="2400" b="1" dirty="0" smtClean="0"/>
              <a:t>, яка </a:t>
            </a:r>
            <a:r>
              <a:rPr lang="ru-RU" sz="2400" b="1" dirty="0" err="1" smtClean="0"/>
              <a:t>охоплює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зміст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обсяг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організацію</a:t>
            </a:r>
            <a:r>
              <a:rPr lang="ru-RU" sz="2400" b="1" dirty="0" smtClean="0"/>
              <a:t> медико-</a:t>
            </a:r>
            <a:r>
              <a:rPr lang="ru-RU" sz="2400" b="1" dirty="0" err="1" smtClean="0"/>
              <a:t>санітарного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забезпечення</a:t>
            </a:r>
            <a:r>
              <a:rPr lang="ru-RU" sz="2400" b="1" dirty="0" smtClean="0"/>
              <a:t> району </a:t>
            </a:r>
            <a:r>
              <a:rPr lang="ru-RU" sz="2400" b="1" dirty="0" err="1" smtClean="0"/>
              <a:t>катастрофи</a:t>
            </a:r>
            <a:r>
              <a:rPr lang="ru-RU" sz="2400" b="1" dirty="0" smtClean="0"/>
              <a:t>, а </a:t>
            </a:r>
            <a:r>
              <a:rPr lang="ru-RU" sz="2400" b="1" dirty="0" err="1" smtClean="0"/>
              <a:t>також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дані</a:t>
            </a:r>
            <a:r>
              <a:rPr lang="ru-RU" sz="2400" b="1" dirty="0"/>
              <a:t> </a:t>
            </a:r>
            <a:r>
              <a:rPr lang="ru-RU" sz="2400" b="1" dirty="0" err="1" smtClean="0"/>
              <a:t>щодо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величини</a:t>
            </a:r>
            <a:r>
              <a:rPr lang="ru-RU" sz="2400" b="1" dirty="0" smtClean="0"/>
              <a:t> й </a:t>
            </a:r>
            <a:r>
              <a:rPr lang="ru-RU" sz="2400" b="1" dirty="0" err="1" smtClean="0"/>
              <a:t>структури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безповоротних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санітарних</a:t>
            </a:r>
            <a:r>
              <a:rPr lang="ru-RU" sz="2400" b="1" dirty="0"/>
              <a:t> </a:t>
            </a:r>
            <a:r>
              <a:rPr lang="ru-RU" sz="2400" b="1" dirty="0" err="1" smtClean="0"/>
              <a:t>втрат</a:t>
            </a:r>
            <a:r>
              <a:rPr lang="ru-RU" sz="2400" b="1" dirty="0" smtClean="0"/>
              <a:t>, потреби в </a:t>
            </a:r>
            <a:r>
              <a:rPr lang="ru-RU" sz="2400" b="1" dirty="0" err="1" smtClean="0"/>
              <a:t>різних</a:t>
            </a:r>
            <a:r>
              <a:rPr lang="ru-RU" sz="2400" b="1" dirty="0" smtClean="0"/>
              <a:t> видах </a:t>
            </a:r>
            <a:r>
              <a:rPr lang="ru-RU" sz="2400" b="1" dirty="0" err="1" smtClean="0"/>
              <a:t>медичної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допомоги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санітарно-епідеміологічній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обстановці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діяльності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медичних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установ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життєзабезпечення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населення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зоні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надзвичайної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ситуації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прилеглих</a:t>
            </a:r>
            <a:r>
              <a:rPr lang="ru-RU" sz="2400" b="1" dirty="0" smtClean="0"/>
              <a:t> районах.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0193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363" y="249381"/>
            <a:ext cx="1152698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err="1" smtClean="0">
                <a:solidFill>
                  <a:srgbClr val="FF0000"/>
                </a:solidFill>
              </a:rPr>
              <a:t>Безповоротні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втрати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–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особи,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загинули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/>
              <a:t> </a:t>
            </a:r>
            <a:r>
              <a:rPr lang="ru-RU" sz="2400" b="1" dirty="0" err="1" smtClean="0"/>
              <a:t>зникли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безвісти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внаслідок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надзвичайної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ситуації</a:t>
            </a:r>
            <a:r>
              <a:rPr lang="ru-RU" sz="2400" b="1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err="1" smtClean="0">
                <a:solidFill>
                  <a:srgbClr val="FF0000"/>
                </a:solidFill>
              </a:rPr>
              <a:t>Санітарні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втрати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–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особи,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постраждали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захворіли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внаслідок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надзвичайної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ситуації</a:t>
            </a:r>
            <a:r>
              <a:rPr lang="ru-RU" sz="2400" b="1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err="1" smtClean="0">
                <a:solidFill>
                  <a:srgbClr val="FF0000"/>
                </a:solidFill>
              </a:rPr>
              <a:t>Ситуаційно-обумовлені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втрати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–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особи, </a:t>
            </a:r>
            <a:r>
              <a:rPr lang="ru-RU" sz="2400" b="1" dirty="0" err="1" smtClean="0"/>
              <a:t>які</a:t>
            </a:r>
            <a:r>
              <a:rPr lang="ru-RU" sz="2400" b="1" dirty="0"/>
              <a:t> </a:t>
            </a:r>
            <a:r>
              <a:rPr lang="ru-RU" sz="2400" b="1" dirty="0" smtClean="0"/>
              <a:t>перенесли </a:t>
            </a:r>
            <a:r>
              <a:rPr lang="ru-RU" sz="2400" b="1" dirty="0" err="1" smtClean="0"/>
              <a:t>внаслідок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надзвичайної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ситуації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тяжку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психічну</a:t>
            </a:r>
            <a:r>
              <a:rPr lang="ru-RU" sz="2400" b="1" dirty="0"/>
              <a:t> </a:t>
            </a:r>
            <a:r>
              <a:rPr lang="ru-RU" sz="2400" b="1" dirty="0" smtClean="0"/>
              <a:t>травму,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зв’язку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загостренням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хронічних</a:t>
            </a:r>
            <a:r>
              <a:rPr lang="ru-RU" sz="2400" b="1" dirty="0"/>
              <a:t> </a:t>
            </a:r>
            <a:r>
              <a:rPr lang="ru-RU" sz="2400" b="1" dirty="0" err="1" smtClean="0"/>
              <a:t>захворювань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передчасними</a:t>
            </a:r>
            <a:r>
              <a:rPr lang="ru-RU" sz="2400" b="1" dirty="0" smtClean="0"/>
              <a:t> пологами </a:t>
            </a:r>
            <a:r>
              <a:rPr lang="ru-RU" sz="2400" b="1" dirty="0" err="1" smtClean="0"/>
              <a:t>тощо</a:t>
            </a:r>
            <a:r>
              <a:rPr lang="ru-RU" sz="2400" b="1" dirty="0" smtClean="0"/>
              <a:t>.</a:t>
            </a:r>
          </a:p>
          <a:p>
            <a:pPr algn="just"/>
            <a:endParaRPr lang="uk-UA" sz="2400" b="1" dirty="0"/>
          </a:p>
          <a:p>
            <a:pPr algn="just"/>
            <a:r>
              <a:rPr lang="ru-RU" sz="2400" b="1" dirty="0" smtClean="0"/>
              <a:t>5 </a:t>
            </a:r>
            <a:r>
              <a:rPr lang="ru-RU" sz="2400" b="1" dirty="0" err="1" smtClean="0"/>
              <a:t>липня</a:t>
            </a:r>
            <a:r>
              <a:rPr lang="ru-RU" sz="2400" b="1" dirty="0" smtClean="0"/>
              <a:t> 1998р. </a:t>
            </a:r>
            <a:r>
              <a:rPr lang="ru-RU" sz="2400" b="1" dirty="0" err="1" smtClean="0"/>
              <a:t>Постановою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Кабінету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Міністрів</a:t>
            </a:r>
            <a:r>
              <a:rPr lang="ru-RU" sz="2400" b="1" dirty="0"/>
              <a:t>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 №1099 «Про порядок </a:t>
            </a:r>
            <a:r>
              <a:rPr lang="ru-RU" sz="2400" b="1" dirty="0" err="1" smtClean="0"/>
              <a:t>класифікації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надзвичайних</a:t>
            </a:r>
            <a:r>
              <a:rPr lang="ru-RU" sz="2400" b="1" dirty="0"/>
              <a:t> </a:t>
            </a:r>
            <a:r>
              <a:rPr lang="ru-RU" sz="2400" b="1" dirty="0" err="1" smtClean="0"/>
              <a:t>ситуацій</a:t>
            </a:r>
            <a:r>
              <a:rPr lang="ru-RU" sz="2400" b="1" dirty="0" smtClean="0"/>
              <a:t>» </a:t>
            </a:r>
            <a:r>
              <a:rPr lang="ru-RU" sz="2400" b="1" dirty="0" err="1" smtClean="0"/>
              <a:t>затверджено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Положення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класифікацію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надзвичайних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ситуацій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err="1" smtClean="0"/>
              <a:t>Згідно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положенням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залежно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/>
              <a:t> </a:t>
            </a:r>
            <a:r>
              <a:rPr lang="ru-RU" sz="2400" b="1" dirty="0" err="1" smtClean="0"/>
              <a:t>територіального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поширення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обсягів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заподіяних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/>
              <a:t> </a:t>
            </a:r>
            <a:r>
              <a:rPr lang="ru-RU" sz="2400" b="1" dirty="0" err="1" smtClean="0"/>
              <a:t>очікуваних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економічних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збитків</a:t>
            </a:r>
            <a:r>
              <a:rPr lang="ru-RU" sz="2400" b="1" dirty="0" smtClean="0"/>
              <a:t>,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НС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поділяють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кілька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рівнів</a:t>
            </a:r>
            <a:r>
              <a:rPr lang="ru-RU" sz="2400" b="1" dirty="0" smtClean="0"/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</a:rPr>
              <a:t>- </a:t>
            </a:r>
            <a:r>
              <a:rPr lang="ru-RU" sz="2400" b="1" dirty="0" err="1" smtClean="0">
                <a:solidFill>
                  <a:srgbClr val="7030A0"/>
                </a:solidFill>
              </a:rPr>
              <a:t>загальнодержавний</a:t>
            </a:r>
            <a:r>
              <a:rPr lang="ru-RU" sz="2400" b="1" dirty="0" smtClean="0">
                <a:solidFill>
                  <a:srgbClr val="7030A0"/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</a:rPr>
              <a:t>- </a:t>
            </a:r>
            <a:r>
              <a:rPr lang="ru-RU" sz="2400" b="1" dirty="0" err="1" smtClean="0">
                <a:solidFill>
                  <a:srgbClr val="7030A0"/>
                </a:solidFill>
              </a:rPr>
              <a:t>регіональний</a:t>
            </a:r>
            <a:r>
              <a:rPr lang="ru-RU" sz="2400" b="1" dirty="0" smtClean="0">
                <a:solidFill>
                  <a:srgbClr val="7030A0"/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</a:rPr>
              <a:t>- </a:t>
            </a:r>
            <a:r>
              <a:rPr lang="ru-RU" sz="2400" b="1" dirty="0" err="1" smtClean="0">
                <a:solidFill>
                  <a:srgbClr val="7030A0"/>
                </a:solidFill>
              </a:rPr>
              <a:t>місцевий</a:t>
            </a:r>
            <a:r>
              <a:rPr lang="ru-RU" sz="2400" b="1" dirty="0" smtClean="0">
                <a:solidFill>
                  <a:srgbClr val="7030A0"/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</a:rPr>
              <a:t>- </a:t>
            </a:r>
            <a:r>
              <a:rPr lang="ru-RU" sz="2400" b="1" dirty="0" err="1" smtClean="0">
                <a:solidFill>
                  <a:srgbClr val="7030A0"/>
                </a:solidFill>
              </a:rPr>
              <a:t>об’єктовий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25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509" y="332510"/>
            <a:ext cx="1131916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НС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загальнодержавного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рівня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/>
              <a:t>–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надзвичайна</a:t>
            </a:r>
            <a:r>
              <a:rPr lang="ru-RU" sz="2400" b="1" dirty="0"/>
              <a:t> </a:t>
            </a:r>
            <a:r>
              <a:rPr lang="ru-RU" sz="2400" b="1" dirty="0" err="1" smtClean="0"/>
              <a:t>ситуація</a:t>
            </a:r>
            <a:r>
              <a:rPr lang="ru-RU" sz="2400" b="1" dirty="0" smtClean="0"/>
              <a:t>, яка </a:t>
            </a:r>
            <a:r>
              <a:rPr lang="ru-RU" sz="2400" b="1" dirty="0" err="1" smtClean="0"/>
              <a:t>розвивається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території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двох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більше</a:t>
            </a:r>
            <a:r>
              <a:rPr lang="ru-RU" sz="2400" b="1" dirty="0"/>
              <a:t> </a:t>
            </a:r>
            <a:r>
              <a:rPr lang="ru-RU" sz="2400" b="1" dirty="0" smtClean="0"/>
              <a:t>областей (</a:t>
            </a:r>
            <a:r>
              <a:rPr lang="ru-RU" sz="2400" b="1" dirty="0" err="1" smtClean="0"/>
              <a:t>Автономної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Республіки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Крим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міст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Києва</a:t>
            </a:r>
            <a:r>
              <a:rPr lang="ru-RU" sz="2400" b="1" dirty="0" smtClean="0"/>
              <a:t> та Севастополя)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загрожує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транскордонним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перенесенням</a:t>
            </a:r>
            <a:r>
              <a:rPr lang="ru-RU" sz="2400" b="1" dirty="0" smtClean="0"/>
              <a:t>, а </a:t>
            </a:r>
            <a:r>
              <a:rPr lang="ru-RU" sz="2400" b="1" dirty="0" err="1" smtClean="0"/>
              <a:t>також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разі</a:t>
            </a:r>
            <a:r>
              <a:rPr lang="ru-RU" sz="2400" b="1" dirty="0" smtClean="0"/>
              <a:t>, коли для </a:t>
            </a:r>
            <a:r>
              <a:rPr lang="ru-RU" sz="2400" b="1" dirty="0" err="1" smtClean="0"/>
              <a:t>її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ліквідації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необхідні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матеріали</a:t>
            </a:r>
            <a:r>
              <a:rPr lang="ru-RU" sz="2400" b="1" dirty="0" smtClean="0"/>
              <a:t> й </a:t>
            </a:r>
            <a:r>
              <a:rPr lang="ru-RU" sz="2400" b="1" dirty="0" err="1" smtClean="0"/>
              <a:t>технічні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ресурси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обсягах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перевищують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власні</a:t>
            </a:r>
            <a:r>
              <a:rPr lang="ru-RU" sz="2400" b="1" dirty="0"/>
              <a:t> </a:t>
            </a:r>
            <a:r>
              <a:rPr lang="ru-RU" sz="2400" b="1" dirty="0" err="1" smtClean="0"/>
              <a:t>можливості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окремої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області</a:t>
            </a:r>
            <a:r>
              <a:rPr lang="ru-RU" sz="2400" b="1" dirty="0" smtClean="0"/>
              <a:t> (АРК, </a:t>
            </a:r>
            <a:r>
              <a:rPr lang="ru-RU" sz="2400" b="1" dirty="0" err="1" smtClean="0"/>
              <a:t>міст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Києва</a:t>
            </a:r>
            <a:r>
              <a:rPr lang="ru-RU" sz="2400" b="1" dirty="0" smtClean="0"/>
              <a:t> та Севастополя), але не </a:t>
            </a:r>
            <a:r>
              <a:rPr lang="ru-RU" sz="2400" b="1" dirty="0" err="1" smtClean="0"/>
              <a:t>менше</a:t>
            </a:r>
            <a:r>
              <a:rPr lang="ru-RU" sz="2400" b="1" dirty="0" smtClean="0"/>
              <a:t> одного </a:t>
            </a:r>
            <a:r>
              <a:rPr lang="ru-RU" sz="2400" b="1" dirty="0" err="1" smtClean="0"/>
              <a:t>відсотка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обсягу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видатків</a:t>
            </a:r>
            <a:r>
              <a:rPr lang="ru-RU" sz="2400" b="1" dirty="0"/>
              <a:t> </a:t>
            </a:r>
            <a:r>
              <a:rPr lang="ru-RU" sz="2400" b="1" dirty="0" err="1" smtClean="0"/>
              <a:t>відповідного</a:t>
            </a:r>
            <a:r>
              <a:rPr lang="ru-RU" sz="2400" b="1" dirty="0" smtClean="0"/>
              <a:t> бюджету.</a:t>
            </a:r>
          </a:p>
          <a:p>
            <a:pPr algn="just"/>
            <a:endParaRPr lang="ru-RU" sz="2400" b="1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НС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регіонального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рівня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/>
              <a:t>–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надзвичайна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ситуація</a:t>
            </a:r>
            <a:r>
              <a:rPr lang="ru-RU" sz="2400" b="1" dirty="0" smtClean="0"/>
              <a:t>, яка </a:t>
            </a:r>
            <a:r>
              <a:rPr lang="ru-RU" sz="2400" b="1" dirty="0" err="1" smtClean="0"/>
              <a:t>розвивається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території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двох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більше</a:t>
            </a:r>
            <a:r>
              <a:rPr lang="ru-RU" sz="2400" b="1" dirty="0"/>
              <a:t> </a:t>
            </a:r>
            <a:r>
              <a:rPr lang="ru-RU" sz="2400" b="1" dirty="0" err="1" smtClean="0"/>
              <a:t>адміністративних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районів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міст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обласного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значення</a:t>
            </a:r>
            <a:r>
              <a:rPr lang="ru-RU" sz="2400" b="1" dirty="0" smtClean="0"/>
              <a:t>) АРК, областей, </a:t>
            </a:r>
            <a:r>
              <a:rPr lang="ru-RU" sz="2400" b="1" dirty="0" err="1" smtClean="0"/>
              <a:t>міст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Києва</a:t>
            </a:r>
            <a:r>
              <a:rPr lang="ru-RU" sz="2400" b="1" dirty="0" smtClean="0"/>
              <a:t> та Севастополя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загрожує</a:t>
            </a:r>
            <a:r>
              <a:rPr lang="ru-RU" sz="2400" b="1" dirty="0"/>
              <a:t> </a:t>
            </a:r>
            <a:r>
              <a:rPr lang="ru-RU" sz="2400" b="1" dirty="0" err="1" smtClean="0"/>
              <a:t>перенесенням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територію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суміжної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області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, а </a:t>
            </a:r>
            <a:r>
              <a:rPr lang="ru-RU" sz="2400" b="1" dirty="0" err="1" smtClean="0"/>
              <a:t>також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разі</a:t>
            </a:r>
            <a:r>
              <a:rPr lang="ru-RU" sz="2400" b="1" dirty="0" smtClean="0"/>
              <a:t>, коли для </a:t>
            </a:r>
            <a:r>
              <a:rPr lang="ru-RU" sz="2400" b="1" dirty="0" err="1" smtClean="0"/>
              <a:t>її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ліквідації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необхідні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матеріальні</a:t>
            </a:r>
            <a:r>
              <a:rPr lang="ru-RU" sz="2400" b="1" dirty="0" smtClean="0"/>
              <a:t> й </a:t>
            </a:r>
            <a:r>
              <a:rPr lang="ru-RU" sz="2400" b="1" dirty="0" err="1" smtClean="0"/>
              <a:t>технічні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ресурси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обсягах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перевищують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власні</a:t>
            </a:r>
            <a:r>
              <a:rPr lang="ru-RU" sz="2400" b="1" dirty="0"/>
              <a:t> </a:t>
            </a:r>
            <a:r>
              <a:rPr lang="ru-RU" sz="2400" b="1" dirty="0" err="1" smtClean="0"/>
              <a:t>можливості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окремого</a:t>
            </a:r>
            <a:r>
              <a:rPr lang="ru-RU" sz="2400" b="1" dirty="0" smtClean="0"/>
              <a:t> району, але не </a:t>
            </a:r>
            <a:r>
              <a:rPr lang="ru-RU" sz="2400" b="1" dirty="0" err="1" smtClean="0"/>
              <a:t>менше</a:t>
            </a:r>
            <a:r>
              <a:rPr lang="ru-RU" sz="2400" b="1" dirty="0" smtClean="0"/>
              <a:t> одного </a:t>
            </a:r>
            <a:r>
              <a:rPr lang="ru-RU" sz="2400" b="1" dirty="0" err="1" smtClean="0"/>
              <a:t>відсотка</a:t>
            </a:r>
            <a:r>
              <a:rPr lang="ru-RU" sz="2400" b="1" dirty="0"/>
              <a:t> </a:t>
            </a:r>
            <a:r>
              <a:rPr lang="ru-RU" sz="2400" b="1" dirty="0" err="1" smtClean="0"/>
              <a:t>обсягу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видатків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відповідного</a:t>
            </a:r>
            <a:r>
              <a:rPr lang="ru-RU" sz="2400" b="1" dirty="0" smtClean="0"/>
              <a:t> бюджету.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4296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818" y="117693"/>
            <a:ext cx="11887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ПЕРЕЛІК ПИТАНЬ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Медицина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надзвичайних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ситуацій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uk-UA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Єдина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державна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цивільного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захисту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населення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територій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надзвичайних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ситуацій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uk-UA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Правові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Державної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служби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медицини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катастроф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uk-UA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Надзвичайні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ситуації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природного, техногенного,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соціально-політичного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 воєнного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характеру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uk-UA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організація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екстреної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медичної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допомоги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постраждалим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надзвичайних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ситуаціях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uk-UA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Поняття 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 медичне сортування та евакуацію постраждалих. </a:t>
            </a:r>
            <a:endParaRPr lang="uk-UA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Поняття 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 алгоритми медичного сортування (системи «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START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Jump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START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»,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«SALT»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uk-UA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Медико-санітарні 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наслідки природних катастроф (стихійних лих: землетруси, повені, буревії, посухи, морози, природні пожежі). </a:t>
            </a:r>
            <a:endParaRPr lang="uk-UA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Медико-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санітарні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наслідки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техногенних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катастроф.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Аварії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радіаційно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хімічно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небезпечних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об'єктах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медико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тактична характеристика.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Транспортні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катастрофи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(а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варії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катастрофи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 водному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транспорті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повітряному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транспорті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потягах,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автомобільному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транспорті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їх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медико-тактична характеристика.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Медико-санітарні 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наслідки соціально-політичного характеру (цивільна непокора, масові заворушення, тероризм, військові події, голод, екологічні катастрофи). </a:t>
            </a:r>
            <a:endParaRPr lang="uk-UA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Надання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допомоги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постраждалим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внаслідок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повеней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землетрусів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uk-UA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Надання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допомоги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постраждалим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епідемічних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осередках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uk-UA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Профілактика 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інфекційних захворювань при надзвичайних ситуаціях. </a:t>
            </a:r>
            <a:endParaRPr lang="uk-UA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Перелік 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першочергових дій у разі виникнення окремих видів надзвичайних ситуацій. </a:t>
            </a:r>
            <a:endParaRPr lang="uk-UA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Психологічна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допомога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постраждалим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при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надзвичайних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ситуація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674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4182" y="387927"/>
            <a:ext cx="1102821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НС </a:t>
            </a:r>
            <a:r>
              <a:rPr lang="ru-RU" sz="2800" b="1" dirty="0" err="1">
                <a:solidFill>
                  <a:srgbClr val="7030A0"/>
                </a:solidFill>
              </a:rPr>
              <a:t>місцевого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рівня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400" b="1" dirty="0"/>
              <a:t>–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надзвичайна</a:t>
            </a:r>
            <a:r>
              <a:rPr lang="ru-RU" sz="2400" b="1" dirty="0"/>
              <a:t> </a:t>
            </a:r>
            <a:r>
              <a:rPr lang="ru-RU" sz="2400" b="1" dirty="0" err="1"/>
              <a:t>ситуація</a:t>
            </a:r>
            <a:r>
              <a:rPr lang="ru-RU" sz="2400" b="1" dirty="0"/>
              <a:t>, </a:t>
            </a:r>
            <a:r>
              <a:rPr lang="ru-RU" sz="2400" b="1" dirty="0" smtClean="0"/>
              <a:t>яка </a:t>
            </a:r>
            <a:r>
              <a:rPr lang="ru-RU" sz="2400" b="1" dirty="0" err="1" smtClean="0"/>
              <a:t>виходить</a:t>
            </a:r>
            <a:r>
              <a:rPr lang="ru-RU" sz="2400" b="1" dirty="0" smtClean="0"/>
              <a:t> </a:t>
            </a:r>
            <a:r>
              <a:rPr lang="ru-RU" sz="2400" b="1" dirty="0"/>
              <a:t>за </a:t>
            </a:r>
            <a:r>
              <a:rPr lang="ru-RU" sz="2400" b="1" dirty="0" err="1"/>
              <a:t>межі</a:t>
            </a:r>
            <a:r>
              <a:rPr lang="ru-RU" sz="2400" b="1" dirty="0"/>
              <a:t> </a:t>
            </a:r>
            <a:r>
              <a:rPr lang="ru-RU" sz="2400" b="1" dirty="0" err="1"/>
              <a:t>потенційно</a:t>
            </a:r>
            <a:r>
              <a:rPr lang="ru-RU" sz="2400" b="1" dirty="0"/>
              <a:t> </a:t>
            </a:r>
            <a:r>
              <a:rPr lang="ru-RU" sz="2400" b="1" dirty="0" err="1"/>
              <a:t>небезпечного</a:t>
            </a:r>
            <a:r>
              <a:rPr lang="ru-RU" sz="2400" b="1" dirty="0"/>
              <a:t> </a:t>
            </a:r>
            <a:r>
              <a:rPr lang="ru-RU" sz="2400" b="1" dirty="0" err="1"/>
              <a:t>об’єкта</a:t>
            </a:r>
            <a:r>
              <a:rPr lang="ru-RU" sz="2400" b="1" dirty="0"/>
              <a:t>, </a:t>
            </a:r>
            <a:r>
              <a:rPr lang="ru-RU" sz="2400" b="1" dirty="0" err="1" smtClean="0"/>
              <a:t>загрожує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поширенням</a:t>
            </a:r>
            <a:r>
              <a:rPr lang="ru-RU" sz="2400" b="1" dirty="0" smtClean="0"/>
              <a:t> </a:t>
            </a:r>
            <a:r>
              <a:rPr lang="ru-RU" sz="2400" b="1" dirty="0" err="1"/>
              <a:t>самої</a:t>
            </a:r>
            <a:r>
              <a:rPr lang="ru-RU" sz="2400" b="1" dirty="0"/>
              <a:t> </a:t>
            </a:r>
            <a:r>
              <a:rPr lang="ru-RU" sz="2400" b="1" dirty="0" err="1"/>
              <a:t>ситуації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err="1"/>
              <a:t>вторинних</a:t>
            </a:r>
            <a:r>
              <a:rPr lang="ru-RU" sz="2400" b="1" dirty="0"/>
              <a:t> </a:t>
            </a:r>
            <a:r>
              <a:rPr lang="ru-RU" sz="2400" b="1" dirty="0" err="1"/>
              <a:t>наслідків</a:t>
            </a:r>
            <a:r>
              <a:rPr lang="ru-RU" sz="2400" b="1" dirty="0"/>
              <a:t> </a:t>
            </a:r>
            <a:r>
              <a:rPr lang="ru-RU" sz="2400" b="1" dirty="0" smtClean="0"/>
              <a:t>на </a:t>
            </a:r>
            <a:r>
              <a:rPr lang="ru-RU" sz="2400" b="1" dirty="0" err="1" smtClean="0"/>
              <a:t>довкілля</a:t>
            </a:r>
            <a:r>
              <a:rPr lang="ru-RU" sz="2400" b="1" dirty="0"/>
              <a:t>, </a:t>
            </a:r>
            <a:r>
              <a:rPr lang="ru-RU" sz="2400" b="1" dirty="0" err="1"/>
              <a:t>сусідні</a:t>
            </a:r>
            <a:r>
              <a:rPr lang="ru-RU" sz="2400" b="1" dirty="0"/>
              <a:t> </a:t>
            </a:r>
            <a:r>
              <a:rPr lang="ru-RU" sz="2400" b="1" dirty="0" err="1"/>
              <a:t>населені</a:t>
            </a:r>
            <a:r>
              <a:rPr lang="ru-RU" sz="2400" b="1" dirty="0"/>
              <a:t> </a:t>
            </a:r>
            <a:r>
              <a:rPr lang="ru-RU" sz="2400" b="1" dirty="0" err="1"/>
              <a:t>пункти</a:t>
            </a:r>
            <a:r>
              <a:rPr lang="ru-RU" sz="2400" b="1" dirty="0"/>
              <a:t>, </a:t>
            </a:r>
            <a:r>
              <a:rPr lang="ru-RU" sz="2400" b="1" dirty="0" err="1"/>
              <a:t>інженерні</a:t>
            </a:r>
            <a:r>
              <a:rPr lang="ru-RU" sz="2400" b="1" dirty="0"/>
              <a:t> </a:t>
            </a:r>
            <a:r>
              <a:rPr lang="ru-RU" sz="2400" b="1" dirty="0" err="1"/>
              <a:t>споруди</a:t>
            </a:r>
            <a:r>
              <a:rPr lang="ru-RU" sz="2400" b="1" dirty="0"/>
              <a:t>, а </a:t>
            </a:r>
            <a:r>
              <a:rPr lang="ru-RU" sz="2400" b="1" dirty="0" err="1"/>
              <a:t>також</a:t>
            </a:r>
            <a:r>
              <a:rPr lang="ru-RU" sz="2400" b="1" dirty="0"/>
              <a:t> у </a:t>
            </a:r>
            <a:r>
              <a:rPr lang="ru-RU" sz="2400" b="1" dirty="0" err="1"/>
              <a:t>разі</a:t>
            </a:r>
            <a:r>
              <a:rPr lang="ru-RU" sz="2400" b="1" dirty="0"/>
              <a:t>, коли для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err="1"/>
              <a:t>ліквідації</a:t>
            </a:r>
            <a:r>
              <a:rPr lang="ru-RU" sz="2400" b="1" dirty="0"/>
              <a:t> </a:t>
            </a:r>
            <a:r>
              <a:rPr lang="ru-RU" sz="2400" b="1" dirty="0" err="1"/>
              <a:t>необхідні</a:t>
            </a:r>
            <a:r>
              <a:rPr lang="ru-RU" sz="2400" b="1" dirty="0"/>
              <a:t> </a:t>
            </a:r>
            <a:r>
              <a:rPr lang="ru-RU" sz="2400" b="1" dirty="0" err="1"/>
              <a:t>матеріальні</a:t>
            </a:r>
            <a:r>
              <a:rPr lang="ru-RU" sz="2400" b="1" dirty="0"/>
              <a:t> </a:t>
            </a:r>
            <a:r>
              <a:rPr lang="ru-RU" sz="2400" b="1" dirty="0" smtClean="0"/>
              <a:t>й </a:t>
            </a:r>
            <a:r>
              <a:rPr lang="ru-RU" sz="2400" b="1" dirty="0" err="1" smtClean="0"/>
              <a:t>технічні</a:t>
            </a:r>
            <a:r>
              <a:rPr lang="ru-RU" sz="2400" b="1" dirty="0" smtClean="0"/>
              <a:t> </a:t>
            </a:r>
            <a:r>
              <a:rPr lang="ru-RU" sz="2400" b="1" dirty="0" err="1"/>
              <a:t>ресурси</a:t>
            </a:r>
            <a:r>
              <a:rPr lang="ru-RU" sz="2400" b="1" dirty="0"/>
              <a:t> в </a:t>
            </a:r>
            <a:r>
              <a:rPr lang="ru-RU" sz="2400" b="1" dirty="0" err="1"/>
              <a:t>обсягах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перевищують</a:t>
            </a:r>
            <a:r>
              <a:rPr lang="ru-RU" sz="2400" b="1" dirty="0"/>
              <a:t> </a:t>
            </a:r>
            <a:r>
              <a:rPr lang="ru-RU" sz="2400" b="1" dirty="0" err="1" smtClean="0"/>
              <a:t>власні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можливості</a:t>
            </a:r>
            <a:r>
              <a:rPr lang="ru-RU" sz="2400" b="1" dirty="0" smtClean="0"/>
              <a:t> </a:t>
            </a:r>
            <a:r>
              <a:rPr lang="ru-RU" sz="2400" b="1" dirty="0" err="1"/>
              <a:t>потенційно</a:t>
            </a:r>
            <a:r>
              <a:rPr lang="ru-RU" sz="2400" b="1" dirty="0"/>
              <a:t> </a:t>
            </a:r>
            <a:r>
              <a:rPr lang="ru-RU" sz="2400" b="1" dirty="0" err="1"/>
              <a:t>небезпечного</a:t>
            </a:r>
            <a:r>
              <a:rPr lang="ru-RU" sz="2400" b="1" dirty="0"/>
              <a:t> </a:t>
            </a:r>
            <a:r>
              <a:rPr lang="ru-RU" sz="2400" b="1" dirty="0" err="1"/>
              <a:t>об’єкта</a:t>
            </a:r>
            <a:r>
              <a:rPr lang="ru-RU" sz="2400" b="1" dirty="0"/>
              <a:t>, але не </a:t>
            </a:r>
            <a:r>
              <a:rPr lang="ru-RU" sz="2400" b="1" dirty="0" err="1" smtClean="0"/>
              <a:t>менше</a:t>
            </a:r>
            <a:r>
              <a:rPr lang="ru-RU" sz="2400" b="1" dirty="0" smtClean="0"/>
              <a:t> одного </a:t>
            </a:r>
            <a:r>
              <a:rPr lang="ru-RU" sz="2400" b="1" dirty="0" err="1"/>
              <a:t>відсотка</a:t>
            </a:r>
            <a:r>
              <a:rPr lang="ru-RU" sz="2400" b="1" dirty="0"/>
              <a:t> </a:t>
            </a:r>
            <a:r>
              <a:rPr lang="ru-RU" sz="2400" b="1" dirty="0" err="1"/>
              <a:t>обсягу</a:t>
            </a:r>
            <a:r>
              <a:rPr lang="ru-RU" sz="2400" b="1" dirty="0"/>
              <a:t> </a:t>
            </a:r>
            <a:r>
              <a:rPr lang="ru-RU" sz="2400" b="1" dirty="0" err="1"/>
              <a:t>видатків</a:t>
            </a:r>
            <a:r>
              <a:rPr lang="ru-RU" sz="2400" b="1" dirty="0"/>
              <a:t> </a:t>
            </a:r>
            <a:r>
              <a:rPr lang="ru-RU" sz="2400" b="1" dirty="0" err="1"/>
              <a:t>відповідного</a:t>
            </a:r>
            <a:r>
              <a:rPr lang="ru-RU" sz="2400" b="1" dirty="0"/>
              <a:t> бюджету. </a:t>
            </a:r>
            <a:r>
              <a:rPr lang="ru-RU" sz="2400" b="1" dirty="0" smtClean="0"/>
              <a:t>До </a:t>
            </a:r>
            <a:r>
              <a:rPr lang="ru-RU" sz="2400" b="1" dirty="0" err="1" smtClean="0"/>
              <a:t>місцевого</a:t>
            </a:r>
            <a:r>
              <a:rPr lang="ru-RU" sz="2400" b="1" dirty="0" smtClean="0"/>
              <a:t> </a:t>
            </a:r>
            <a:r>
              <a:rPr lang="ru-RU" sz="2400" b="1" dirty="0" err="1"/>
              <a:t>рівня</a:t>
            </a:r>
            <a:r>
              <a:rPr lang="ru-RU" sz="2400" b="1" dirty="0"/>
              <a:t> </a:t>
            </a:r>
            <a:r>
              <a:rPr lang="ru-RU" sz="2400" b="1" dirty="0" err="1"/>
              <a:t>також</a:t>
            </a:r>
            <a:r>
              <a:rPr lang="ru-RU" sz="2400" b="1" dirty="0"/>
              <a:t> належать </a:t>
            </a:r>
            <a:r>
              <a:rPr lang="ru-RU" sz="2400" b="1" dirty="0" err="1"/>
              <a:t>усі</a:t>
            </a:r>
            <a:r>
              <a:rPr lang="ru-RU" sz="2400" b="1" dirty="0"/>
              <a:t> НС, </a:t>
            </a: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виникають</a:t>
            </a:r>
            <a:r>
              <a:rPr lang="ru-RU" sz="2400" b="1" dirty="0"/>
              <a:t> </a:t>
            </a:r>
            <a:r>
              <a:rPr lang="ru-RU" sz="2400" b="1" dirty="0" smtClean="0"/>
              <a:t>на </a:t>
            </a:r>
            <a:r>
              <a:rPr lang="ru-RU" sz="2400" b="1" dirty="0" err="1" smtClean="0"/>
              <a:t>об’єктах</a:t>
            </a:r>
            <a:r>
              <a:rPr lang="ru-RU" sz="2400" b="1" dirty="0" smtClean="0"/>
              <a:t> </a:t>
            </a:r>
            <a:r>
              <a:rPr lang="ru-RU" sz="2400" b="1" dirty="0" err="1"/>
              <a:t>житлово-комунальної</a:t>
            </a:r>
            <a:r>
              <a:rPr lang="ru-RU" sz="2400" b="1" dirty="0"/>
              <a:t> </a:t>
            </a:r>
            <a:r>
              <a:rPr lang="ru-RU" sz="2400" b="1" dirty="0" err="1"/>
              <a:t>сфери</a:t>
            </a:r>
            <a:r>
              <a:rPr lang="ru-RU" sz="2400" b="1" dirty="0"/>
              <a:t> та </a:t>
            </a:r>
            <a:r>
              <a:rPr lang="ru-RU" sz="2400" b="1" dirty="0" err="1"/>
              <a:t>інших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smtClean="0"/>
              <a:t>не </a:t>
            </a:r>
            <a:r>
              <a:rPr lang="ru-RU" sz="2400" b="1" dirty="0" err="1" smtClean="0"/>
              <a:t>входять</a:t>
            </a:r>
            <a:r>
              <a:rPr lang="ru-RU" sz="2400" b="1" dirty="0" smtClean="0"/>
              <a:t> </a:t>
            </a:r>
            <a:r>
              <a:rPr lang="ru-RU" sz="2400" b="1" dirty="0"/>
              <a:t>до </a:t>
            </a:r>
            <a:r>
              <a:rPr lang="ru-RU" sz="2400" b="1" dirty="0" err="1"/>
              <a:t>затверджених</a:t>
            </a:r>
            <a:r>
              <a:rPr lang="ru-RU" sz="2400" b="1" dirty="0"/>
              <a:t> </a:t>
            </a:r>
            <a:r>
              <a:rPr lang="ru-RU" sz="2400" b="1" dirty="0" err="1" smtClean="0"/>
              <a:t>переліків</a:t>
            </a:r>
            <a:r>
              <a:rPr lang="ru-RU" sz="2400" b="1" dirty="0" smtClean="0"/>
              <a:t> </a:t>
            </a:r>
            <a:r>
              <a:rPr lang="ru-RU" sz="2400" b="1" dirty="0" err="1"/>
              <a:t>потенційно</a:t>
            </a:r>
            <a:r>
              <a:rPr lang="ru-RU" sz="2400" b="1" dirty="0"/>
              <a:t> </a:t>
            </a:r>
            <a:r>
              <a:rPr lang="ru-RU" sz="2400" b="1" dirty="0" err="1" smtClean="0"/>
              <a:t>небезпечних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об’єктів</a:t>
            </a:r>
            <a:r>
              <a:rPr lang="ru-RU" sz="2400" b="1" dirty="0"/>
              <a:t>.</a:t>
            </a:r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НС </a:t>
            </a:r>
            <a:r>
              <a:rPr lang="ru-RU" sz="2800" b="1" dirty="0" err="1" smtClean="0">
                <a:solidFill>
                  <a:srgbClr val="7030A0"/>
                </a:solidFill>
              </a:rPr>
              <a:t>об’єктового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рівня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–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надзвичайна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ситуація</a:t>
            </a:r>
            <a:r>
              <a:rPr lang="ru-RU" sz="2400" b="1" dirty="0" smtClean="0"/>
              <a:t>, яка не </a:t>
            </a:r>
            <a:r>
              <a:rPr lang="ru-RU" sz="2400" b="1" dirty="0" err="1" smtClean="0"/>
              <a:t>підпадає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зазначені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вище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визначення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тобто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така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/>
              <a:t> </a:t>
            </a:r>
            <a:r>
              <a:rPr lang="ru-RU" sz="2400" b="1" dirty="0" err="1" smtClean="0"/>
              <a:t>розгортається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території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об’єкта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на самому </a:t>
            </a:r>
            <a:r>
              <a:rPr lang="ru-RU" sz="2400" b="1" dirty="0" err="1" smtClean="0"/>
              <a:t>об’єкті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наслідки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якої</a:t>
            </a:r>
            <a:r>
              <a:rPr lang="ru-RU" sz="2400" b="1" dirty="0" smtClean="0"/>
              <a:t> не </a:t>
            </a:r>
            <a:r>
              <a:rPr lang="ru-RU" sz="2400" b="1" dirty="0" err="1" smtClean="0"/>
              <a:t>виходять</a:t>
            </a:r>
            <a:r>
              <a:rPr lang="ru-RU" sz="2400" b="1" dirty="0" smtClean="0"/>
              <a:t> за </a:t>
            </a:r>
            <a:r>
              <a:rPr lang="ru-RU" sz="2400" b="1" dirty="0" err="1" smtClean="0"/>
              <a:t>межі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об’єкта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його</a:t>
            </a:r>
            <a:r>
              <a:rPr lang="ru-RU" sz="2400" b="1" dirty="0"/>
              <a:t> </a:t>
            </a:r>
            <a:r>
              <a:rPr lang="ru-RU" sz="2400" b="1" dirty="0" err="1" smtClean="0"/>
              <a:t>санітарно-захисної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зони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13043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8472" y="154862"/>
            <a:ext cx="100722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Надзвичайні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ситуації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природного, техногенного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соціально-політичного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характеру,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медико-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санітарні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509" y="1246910"/>
            <a:ext cx="115269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Для </a:t>
            </a:r>
            <a:r>
              <a:rPr lang="ru-RU" sz="2200" b="1" dirty="0" err="1"/>
              <a:t>організації</a:t>
            </a:r>
            <a:r>
              <a:rPr lang="ru-RU" sz="2200" b="1" dirty="0"/>
              <a:t> </a:t>
            </a:r>
            <a:r>
              <a:rPr lang="ru-RU" sz="2200" b="1" dirty="0" err="1"/>
              <a:t>ефективної</a:t>
            </a:r>
            <a:r>
              <a:rPr lang="ru-RU" sz="2200" b="1" dirty="0"/>
              <a:t> </a:t>
            </a:r>
            <a:r>
              <a:rPr lang="ru-RU" sz="2200" b="1" dirty="0" err="1"/>
              <a:t>роботи</a:t>
            </a:r>
            <a:r>
              <a:rPr lang="ru-RU" sz="2200" b="1" dirty="0"/>
              <a:t> </a:t>
            </a:r>
            <a:r>
              <a:rPr lang="ru-RU" sz="2200" b="1" dirty="0" err="1"/>
              <a:t>із</a:t>
            </a:r>
            <a:r>
              <a:rPr lang="ru-RU" sz="2200" b="1" dirty="0"/>
              <a:t> </a:t>
            </a:r>
            <a:r>
              <a:rPr lang="ru-RU" sz="2200" b="1" dirty="0" err="1"/>
              <a:t>запобігання</a:t>
            </a:r>
            <a:r>
              <a:rPr lang="ru-RU" sz="2200" b="1" dirty="0"/>
              <a:t> </a:t>
            </a:r>
            <a:r>
              <a:rPr lang="ru-RU" sz="2200" b="1" dirty="0" smtClean="0"/>
              <a:t>НС, </a:t>
            </a:r>
            <a:r>
              <a:rPr lang="ru-RU" sz="2200" b="1" dirty="0" err="1" smtClean="0"/>
              <a:t>ліквідації</a:t>
            </a:r>
            <a:r>
              <a:rPr lang="ru-RU" sz="2200" b="1" dirty="0" smtClean="0"/>
              <a:t> </a:t>
            </a:r>
            <a:r>
              <a:rPr lang="ru-RU" sz="2200" b="1" dirty="0" err="1"/>
              <a:t>їх</a:t>
            </a:r>
            <a:r>
              <a:rPr lang="ru-RU" sz="2200" b="1" dirty="0"/>
              <a:t> медико-</a:t>
            </a:r>
            <a:r>
              <a:rPr lang="ru-RU" sz="2200" b="1" dirty="0" err="1"/>
              <a:t>санітарних</a:t>
            </a:r>
            <a:r>
              <a:rPr lang="ru-RU" sz="2200" b="1" dirty="0"/>
              <a:t> </a:t>
            </a:r>
            <a:r>
              <a:rPr lang="ru-RU" sz="2200" b="1" dirty="0" err="1"/>
              <a:t>наслідків</a:t>
            </a:r>
            <a:r>
              <a:rPr lang="ru-RU" sz="2200" b="1" dirty="0"/>
              <a:t>, </a:t>
            </a:r>
            <a:r>
              <a:rPr lang="ru-RU" sz="2200" b="1" dirty="0" err="1" smtClean="0"/>
              <a:t>зниження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масштабів</a:t>
            </a:r>
            <a:r>
              <a:rPr lang="ru-RU" sz="2200" b="1" dirty="0" smtClean="0"/>
              <a:t> </a:t>
            </a:r>
            <a:r>
              <a:rPr lang="ru-RU" sz="2200" b="1" dirty="0"/>
              <a:t>утрат та </a:t>
            </a:r>
            <a:r>
              <a:rPr lang="ru-RU" sz="2200" b="1" dirty="0" err="1"/>
              <a:t>збитків</a:t>
            </a:r>
            <a:r>
              <a:rPr lang="ru-RU" sz="2200" b="1" dirty="0"/>
              <a:t> </a:t>
            </a:r>
            <a:r>
              <a:rPr lang="ru-RU" sz="2200" b="1" dirty="0" err="1"/>
              <a:t>важливо</a:t>
            </a:r>
            <a:r>
              <a:rPr lang="ru-RU" sz="2200" b="1" dirty="0"/>
              <a:t> знати причини </a:t>
            </a:r>
            <a:r>
              <a:rPr lang="ru-RU" sz="2200" b="1" dirty="0" smtClean="0"/>
              <a:t>та </a:t>
            </a:r>
            <a:r>
              <a:rPr lang="ru-RU" sz="2200" b="1" dirty="0" err="1" smtClean="0"/>
              <a:t>механізми</a:t>
            </a:r>
            <a:r>
              <a:rPr lang="ru-RU" sz="2200" b="1" dirty="0" smtClean="0"/>
              <a:t> </a:t>
            </a:r>
            <a:r>
              <a:rPr lang="ru-RU" sz="2200" b="1" dirty="0" err="1"/>
              <a:t>їх</a:t>
            </a:r>
            <a:r>
              <a:rPr lang="ru-RU" sz="2200" b="1" dirty="0"/>
              <a:t> </a:t>
            </a:r>
            <a:r>
              <a:rPr lang="ru-RU" sz="2200" b="1" dirty="0" err="1" smtClean="0"/>
              <a:t>виникнення</a:t>
            </a:r>
            <a:r>
              <a:rPr lang="ru-RU" sz="2200" b="1" dirty="0" smtClean="0"/>
              <a:t>. </a:t>
            </a:r>
          </a:p>
          <a:p>
            <a:pPr algn="just"/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характером </a:t>
            </a:r>
            <a:r>
              <a:rPr lang="ru-RU" sz="2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походження</a:t>
            </a:r>
            <a: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подій</a:t>
            </a: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зумовлюють</a:t>
            </a:r>
            <a: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виникнення</a:t>
            </a:r>
            <a: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НС на </a:t>
            </a:r>
            <a:r>
              <a:rPr lang="ru-RU" sz="2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розрізняють</a:t>
            </a:r>
            <a: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НС техногенного характеру;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НС природного характеру;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НС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соціально-політичного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характеру;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НС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воєнного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характеру.</a:t>
            </a:r>
          </a:p>
          <a:p>
            <a:pPr algn="just"/>
            <a:r>
              <a:rPr lang="ru-RU" sz="2200" b="1" dirty="0" err="1">
                <a:solidFill>
                  <a:srgbClr val="7030A0"/>
                </a:solidFill>
              </a:rPr>
              <a:t>Кожен</a:t>
            </a:r>
            <a:r>
              <a:rPr lang="ru-RU" sz="2200" b="1" dirty="0">
                <a:solidFill>
                  <a:srgbClr val="7030A0"/>
                </a:solidFill>
              </a:rPr>
              <a:t> </a:t>
            </a:r>
            <a:r>
              <a:rPr lang="ru-RU" sz="2200" b="1" dirty="0" err="1">
                <a:solidFill>
                  <a:srgbClr val="7030A0"/>
                </a:solidFill>
              </a:rPr>
              <a:t>клас</a:t>
            </a:r>
            <a:r>
              <a:rPr lang="ru-RU" sz="2200" b="1" dirty="0">
                <a:solidFill>
                  <a:srgbClr val="7030A0"/>
                </a:solidFill>
              </a:rPr>
              <a:t> НС </a:t>
            </a:r>
            <a:r>
              <a:rPr lang="ru-RU" sz="2200" b="1" dirty="0" err="1">
                <a:solidFill>
                  <a:srgbClr val="7030A0"/>
                </a:solidFill>
              </a:rPr>
              <a:t>поділяється</a:t>
            </a:r>
            <a:r>
              <a:rPr lang="ru-RU" sz="2200" b="1" dirty="0">
                <a:solidFill>
                  <a:srgbClr val="7030A0"/>
                </a:solidFill>
              </a:rPr>
              <a:t> на </a:t>
            </a:r>
            <a:r>
              <a:rPr lang="ru-RU" sz="2200" b="1" dirty="0" err="1">
                <a:solidFill>
                  <a:srgbClr val="7030A0"/>
                </a:solidFill>
              </a:rPr>
              <a:t>групи</a:t>
            </a:r>
            <a:r>
              <a:rPr lang="ru-RU" sz="2200" b="1" dirty="0">
                <a:solidFill>
                  <a:srgbClr val="7030A0"/>
                </a:solidFill>
              </a:rPr>
              <a:t>, </a:t>
            </a:r>
            <a:r>
              <a:rPr lang="ru-RU" sz="2200" b="1" dirty="0" err="1">
                <a:solidFill>
                  <a:srgbClr val="7030A0"/>
                </a:solidFill>
              </a:rPr>
              <a:t>які</a:t>
            </a:r>
            <a:r>
              <a:rPr lang="ru-RU" sz="2200" b="1" dirty="0">
                <a:solidFill>
                  <a:srgbClr val="7030A0"/>
                </a:solidFill>
              </a:rPr>
              <a:t> </a:t>
            </a:r>
            <a:r>
              <a:rPr lang="ru-RU" sz="2200" b="1" dirty="0" err="1" smtClean="0">
                <a:solidFill>
                  <a:srgbClr val="7030A0"/>
                </a:solidFill>
              </a:rPr>
              <a:t>містять</a:t>
            </a:r>
            <a:r>
              <a:rPr lang="ru-RU" sz="2200" b="1" dirty="0" smtClean="0">
                <a:solidFill>
                  <a:srgbClr val="7030A0"/>
                </a:solidFill>
              </a:rPr>
              <a:t> </a:t>
            </a:r>
            <a:r>
              <a:rPr lang="ru-RU" sz="2200" b="1" dirty="0" err="1" smtClean="0">
                <a:solidFill>
                  <a:srgbClr val="7030A0"/>
                </a:solidFill>
              </a:rPr>
              <a:t>конкретні</a:t>
            </a:r>
            <a:r>
              <a:rPr lang="ru-RU" sz="2200" b="1" dirty="0" smtClean="0">
                <a:solidFill>
                  <a:srgbClr val="7030A0"/>
                </a:solidFill>
              </a:rPr>
              <a:t> </a:t>
            </a:r>
            <a:r>
              <a:rPr lang="ru-RU" sz="2200" b="1" dirty="0" err="1">
                <a:solidFill>
                  <a:srgbClr val="7030A0"/>
                </a:solidFill>
              </a:rPr>
              <a:t>їх</a:t>
            </a:r>
            <a:r>
              <a:rPr lang="ru-RU" sz="2200" b="1" dirty="0">
                <a:solidFill>
                  <a:srgbClr val="7030A0"/>
                </a:solidFill>
              </a:rPr>
              <a:t> </a:t>
            </a:r>
            <a:r>
              <a:rPr lang="ru-RU" sz="2200" b="1" dirty="0" err="1">
                <a:solidFill>
                  <a:srgbClr val="7030A0"/>
                </a:solidFill>
              </a:rPr>
              <a:t>види</a:t>
            </a:r>
            <a:r>
              <a:rPr lang="ru-RU" sz="2200" b="1" dirty="0">
                <a:solidFill>
                  <a:srgbClr val="7030A0"/>
                </a:solidFill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НС техногенного характеру </a:t>
            </a:r>
            <a:r>
              <a:rPr lang="ru-RU" sz="2200" b="1" dirty="0"/>
              <a:t>– </a:t>
            </a:r>
            <a:r>
              <a:rPr lang="ru-RU" sz="2200" b="1" dirty="0" err="1"/>
              <a:t>транспортні</a:t>
            </a:r>
            <a:r>
              <a:rPr lang="ru-RU" sz="2200" b="1" dirty="0"/>
              <a:t> </a:t>
            </a:r>
            <a:r>
              <a:rPr lang="ru-RU" sz="2200" b="1" dirty="0" err="1" smtClean="0"/>
              <a:t>аварії</a:t>
            </a:r>
            <a:r>
              <a:rPr lang="ru-RU" sz="2200" b="1" dirty="0" smtClean="0"/>
              <a:t> (</a:t>
            </a:r>
            <a:r>
              <a:rPr lang="ru-RU" sz="2200" b="1" dirty="0" err="1" smtClean="0"/>
              <a:t>катастрофи</a:t>
            </a:r>
            <a:r>
              <a:rPr lang="ru-RU" sz="2200" b="1" dirty="0"/>
              <a:t>), </a:t>
            </a:r>
            <a:r>
              <a:rPr lang="ru-RU" sz="2200" b="1" dirty="0" err="1"/>
              <a:t>пожежі</a:t>
            </a:r>
            <a:r>
              <a:rPr lang="ru-RU" sz="2200" b="1" dirty="0"/>
              <a:t>, </a:t>
            </a:r>
            <a:r>
              <a:rPr lang="ru-RU" sz="2200" b="1" dirty="0" err="1"/>
              <a:t>вибухи</a:t>
            </a:r>
            <a:r>
              <a:rPr lang="ru-RU" sz="2200" b="1" dirty="0"/>
              <a:t>, </a:t>
            </a:r>
            <a:r>
              <a:rPr lang="ru-RU" sz="2200" b="1" dirty="0" err="1"/>
              <a:t>аварії</a:t>
            </a:r>
            <a:r>
              <a:rPr lang="ru-RU" sz="2200" b="1" dirty="0"/>
              <a:t> з </a:t>
            </a:r>
            <a:r>
              <a:rPr lang="ru-RU" sz="2200" b="1" dirty="0" err="1"/>
              <a:t>викиданням</a:t>
            </a:r>
            <a:r>
              <a:rPr lang="ru-RU" sz="2200" b="1" dirty="0"/>
              <a:t> (</a:t>
            </a:r>
            <a:r>
              <a:rPr lang="ru-RU" sz="2200" b="1" dirty="0" err="1" smtClean="0"/>
              <a:t>із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загрозою</a:t>
            </a:r>
            <a:r>
              <a:rPr lang="ru-RU" sz="2200" b="1" dirty="0" smtClean="0"/>
              <a:t> </a:t>
            </a:r>
            <a:r>
              <a:rPr lang="ru-RU" sz="2200" b="1" dirty="0" err="1"/>
              <a:t>викидання</a:t>
            </a:r>
            <a:r>
              <a:rPr lang="ru-RU" sz="2200" b="1" dirty="0"/>
              <a:t>) </a:t>
            </a:r>
            <a:r>
              <a:rPr lang="ru-RU" sz="2200" b="1" dirty="0" err="1"/>
              <a:t>небезпечних</a:t>
            </a:r>
            <a:r>
              <a:rPr lang="ru-RU" sz="2200" b="1" dirty="0"/>
              <a:t> та </a:t>
            </a:r>
            <a:r>
              <a:rPr lang="ru-RU" sz="2200" b="1" dirty="0" err="1"/>
              <a:t>шкідливих</a:t>
            </a:r>
            <a:r>
              <a:rPr lang="ru-RU" sz="2200" b="1" dirty="0"/>
              <a:t> </a:t>
            </a:r>
            <a:r>
              <a:rPr lang="ru-RU" sz="2200" b="1" dirty="0" err="1"/>
              <a:t>хімічних</a:t>
            </a:r>
            <a:r>
              <a:rPr lang="ru-RU" sz="2200" b="1" dirty="0"/>
              <a:t> </a:t>
            </a:r>
            <a:r>
              <a:rPr lang="ru-RU" sz="2200" b="1" dirty="0" smtClean="0"/>
              <a:t>та </a:t>
            </a:r>
            <a:r>
              <a:rPr lang="ru-RU" sz="2200" b="1" dirty="0" err="1" smtClean="0"/>
              <a:t>радіоактивних</a:t>
            </a:r>
            <a:r>
              <a:rPr lang="ru-RU" sz="2200" b="1" dirty="0" smtClean="0"/>
              <a:t> </a:t>
            </a:r>
            <a:r>
              <a:rPr lang="ru-RU" sz="2200" b="1" dirty="0" err="1"/>
              <a:t>речовин</a:t>
            </a:r>
            <a:r>
              <a:rPr lang="ru-RU" sz="2200" b="1" dirty="0"/>
              <a:t>, </a:t>
            </a:r>
            <a:r>
              <a:rPr lang="ru-RU" sz="2200" b="1" dirty="0" err="1" smtClean="0"/>
              <a:t>раптове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руйнування</a:t>
            </a:r>
            <a:r>
              <a:rPr lang="ru-RU" sz="2200" b="1" dirty="0" smtClean="0"/>
              <a:t> </a:t>
            </a:r>
            <a:r>
              <a:rPr lang="ru-RU" sz="2200" b="1" dirty="0" err="1"/>
              <a:t>споруд</a:t>
            </a:r>
            <a:r>
              <a:rPr lang="ru-RU" sz="2200" b="1" dirty="0"/>
              <a:t>, </a:t>
            </a:r>
            <a:r>
              <a:rPr lang="ru-RU" sz="2200" b="1" dirty="0" err="1"/>
              <a:t>аварії</a:t>
            </a:r>
            <a:r>
              <a:rPr lang="ru-RU" sz="2200" b="1" dirty="0"/>
              <a:t> </a:t>
            </a:r>
            <a:r>
              <a:rPr lang="ru-RU" sz="2200" b="1" dirty="0" smtClean="0"/>
              <a:t>в </a:t>
            </a:r>
            <a:r>
              <a:rPr lang="ru-RU" sz="2200" b="1" dirty="0" err="1" smtClean="0"/>
              <a:t>електроенергетичних</a:t>
            </a:r>
            <a:r>
              <a:rPr lang="ru-RU" sz="2200" b="1" dirty="0" smtClean="0"/>
              <a:t> </a:t>
            </a:r>
            <a:r>
              <a:rPr lang="ru-RU" sz="2200" b="1" dirty="0"/>
              <a:t>системах, системах </a:t>
            </a:r>
            <a:r>
              <a:rPr lang="ru-RU" sz="2200" b="1" dirty="0" err="1"/>
              <a:t>зв’язку</a:t>
            </a:r>
            <a:r>
              <a:rPr lang="ru-RU" sz="2200" b="1" dirty="0"/>
              <a:t> та </a:t>
            </a:r>
            <a:r>
              <a:rPr lang="ru-RU" sz="2200" b="1" dirty="0" err="1"/>
              <a:t>телекомунікації</a:t>
            </a:r>
            <a:r>
              <a:rPr lang="ru-RU" sz="2200" b="1" dirty="0"/>
              <a:t>, системах </a:t>
            </a:r>
            <a:r>
              <a:rPr lang="ru-RU" sz="2200" b="1" dirty="0" err="1"/>
              <a:t>життєзабезпечення</a:t>
            </a:r>
            <a:r>
              <a:rPr lang="ru-RU" sz="2200" b="1" dirty="0"/>
              <a:t>, на </a:t>
            </a:r>
            <a:r>
              <a:rPr lang="ru-RU" sz="2200" b="1" dirty="0" err="1" smtClean="0"/>
              <a:t>очисних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спорудах</a:t>
            </a:r>
            <a:r>
              <a:rPr lang="ru-RU" sz="2200" b="1" dirty="0"/>
              <a:t>, у системах </a:t>
            </a:r>
            <a:r>
              <a:rPr lang="ru-RU" sz="2200" b="1" dirty="0" err="1"/>
              <a:t>нафтогазового</a:t>
            </a:r>
            <a:r>
              <a:rPr lang="ru-RU" sz="2200" b="1" dirty="0"/>
              <a:t> </a:t>
            </a:r>
            <a:r>
              <a:rPr lang="ru-RU" sz="2200" b="1" dirty="0" err="1" smtClean="0"/>
              <a:t>промислового</a:t>
            </a:r>
            <a:r>
              <a:rPr lang="ru-RU" sz="2200" b="1" dirty="0" smtClean="0"/>
              <a:t> комплексу</a:t>
            </a:r>
            <a:r>
              <a:rPr lang="ru-RU" sz="2200" b="1" dirty="0"/>
              <a:t>, </a:t>
            </a:r>
            <a:r>
              <a:rPr lang="ru-RU" sz="2200" b="1" dirty="0" err="1"/>
              <a:t>гідродинамічні</a:t>
            </a:r>
            <a:r>
              <a:rPr lang="ru-RU" sz="2200" b="1" dirty="0"/>
              <a:t> </a:t>
            </a:r>
            <a:r>
              <a:rPr lang="ru-RU" sz="2200" b="1" dirty="0" err="1" smtClean="0"/>
              <a:t>аварії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06704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655" y="544124"/>
            <a:ext cx="115824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НС природного характеру </a:t>
            </a:r>
            <a:r>
              <a:rPr lang="ru-RU" sz="2000" b="1" dirty="0"/>
              <a:t>–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 smtClean="0"/>
              <a:t>небезпечні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геологічні</a:t>
            </a:r>
            <a:r>
              <a:rPr lang="ru-RU" sz="2000" b="1" dirty="0"/>
              <a:t>, </a:t>
            </a:r>
            <a:r>
              <a:rPr lang="ru-RU" sz="2000" b="1" dirty="0" err="1"/>
              <a:t>метеорологічні</a:t>
            </a:r>
            <a:r>
              <a:rPr lang="ru-RU" sz="2000" b="1" dirty="0"/>
              <a:t>, </a:t>
            </a:r>
            <a:r>
              <a:rPr lang="ru-RU" sz="2000" b="1" dirty="0" err="1"/>
              <a:t>гідрологічні</a:t>
            </a:r>
            <a:r>
              <a:rPr lang="ru-RU" sz="2000" b="1" dirty="0"/>
              <a:t> </a:t>
            </a:r>
            <a:r>
              <a:rPr lang="ru-RU" sz="2000" b="1" dirty="0" err="1"/>
              <a:t>явища</a:t>
            </a:r>
            <a:r>
              <a:rPr lang="ru-RU" sz="2000" b="1" dirty="0"/>
              <a:t>, </a:t>
            </a:r>
            <a:r>
              <a:rPr lang="ru-RU" sz="2000" b="1" dirty="0" err="1" smtClean="0"/>
              <a:t>деградація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ґрунтів</a:t>
            </a:r>
            <a:r>
              <a:rPr lang="ru-RU" sz="2000" b="1" dirty="0" smtClean="0"/>
              <a:t> </a:t>
            </a:r>
            <a:r>
              <a:rPr lang="ru-RU" sz="2000" b="1" dirty="0" err="1"/>
              <a:t>чи</a:t>
            </a:r>
            <a:r>
              <a:rPr lang="ru-RU" sz="2000" b="1" dirty="0"/>
              <a:t> </a:t>
            </a:r>
            <a:r>
              <a:rPr lang="ru-RU" sz="2000" b="1" dirty="0" err="1"/>
              <a:t>надр</a:t>
            </a:r>
            <a:r>
              <a:rPr lang="ru-RU" sz="2000" b="1" dirty="0"/>
              <a:t>, </a:t>
            </a:r>
            <a:r>
              <a:rPr lang="ru-RU" sz="2000" b="1" dirty="0" err="1"/>
              <a:t>пожежі</a:t>
            </a:r>
            <a:r>
              <a:rPr lang="ru-RU" sz="2000" b="1" dirty="0"/>
              <a:t> у </a:t>
            </a:r>
            <a:r>
              <a:rPr lang="ru-RU" sz="2000" b="1" dirty="0" err="1"/>
              <a:t>природних</a:t>
            </a:r>
            <a:r>
              <a:rPr lang="ru-RU" sz="2000" b="1" dirty="0"/>
              <a:t> </a:t>
            </a:r>
            <a:r>
              <a:rPr lang="ru-RU" sz="2000" b="1" dirty="0" err="1"/>
              <a:t>екологічних</a:t>
            </a:r>
            <a:r>
              <a:rPr lang="ru-RU" sz="2000" b="1" dirty="0"/>
              <a:t> </a:t>
            </a:r>
            <a:r>
              <a:rPr lang="ru-RU" sz="2000" b="1" dirty="0" smtClean="0"/>
              <a:t>системах, </a:t>
            </a:r>
            <a:r>
              <a:rPr lang="ru-RU" sz="2000" b="1" dirty="0" err="1" smtClean="0"/>
              <a:t>зміни</a:t>
            </a:r>
            <a:r>
              <a:rPr lang="ru-RU" sz="2000" b="1" dirty="0" smtClean="0"/>
              <a:t> </a:t>
            </a:r>
            <a:r>
              <a:rPr lang="ru-RU" sz="2000" b="1" dirty="0"/>
              <a:t>стану </a:t>
            </a:r>
            <a:r>
              <a:rPr lang="ru-RU" sz="2000" b="1" dirty="0" err="1"/>
              <a:t>повітряного</a:t>
            </a:r>
            <a:r>
              <a:rPr lang="ru-RU" sz="2000" b="1" dirty="0"/>
              <a:t> </a:t>
            </a:r>
            <a:r>
              <a:rPr lang="ru-RU" sz="2000" b="1" dirty="0" err="1"/>
              <a:t>басейну</a:t>
            </a:r>
            <a:r>
              <a:rPr lang="ru-RU" sz="2000" b="1" dirty="0"/>
              <a:t>, </a:t>
            </a:r>
            <a:r>
              <a:rPr lang="ru-RU" sz="2000" b="1" dirty="0" err="1"/>
              <a:t>інфекційна</a:t>
            </a:r>
            <a:r>
              <a:rPr lang="ru-RU" sz="2000" b="1" dirty="0"/>
              <a:t> </a:t>
            </a:r>
            <a:r>
              <a:rPr lang="ru-RU" sz="2000" b="1" dirty="0" err="1" smtClean="0"/>
              <a:t>захворюваність</a:t>
            </a:r>
            <a:r>
              <a:rPr lang="ru-RU" sz="2000" b="1" dirty="0" smtClean="0"/>
              <a:t> та </a:t>
            </a:r>
            <a:r>
              <a:rPr lang="ru-RU" sz="2000" b="1" dirty="0" err="1"/>
              <a:t>масове</a:t>
            </a:r>
            <a:r>
              <a:rPr lang="ru-RU" sz="2000" b="1" dirty="0"/>
              <a:t> </a:t>
            </a:r>
            <a:r>
              <a:rPr lang="ru-RU" sz="2000" b="1" dirty="0" err="1"/>
              <a:t>отруєння</a:t>
            </a:r>
            <a:r>
              <a:rPr lang="ru-RU" sz="2000" b="1" dirty="0"/>
              <a:t> людей, </a:t>
            </a:r>
            <a:r>
              <a:rPr lang="ru-RU" sz="2000" b="1" dirty="0" err="1"/>
              <a:t>інфекційні</a:t>
            </a:r>
            <a:r>
              <a:rPr lang="ru-RU" sz="2000" b="1" dirty="0"/>
              <a:t> </a:t>
            </a:r>
            <a:r>
              <a:rPr lang="ru-RU" sz="2000" b="1" dirty="0" err="1" smtClean="0"/>
              <a:t>захворювання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сільськогосподарських</a:t>
            </a:r>
            <a:r>
              <a:rPr lang="ru-RU" sz="2000" b="1" dirty="0" smtClean="0"/>
              <a:t> </a:t>
            </a:r>
            <a:r>
              <a:rPr lang="ru-RU" sz="2000" b="1" dirty="0" err="1"/>
              <a:t>тварин</a:t>
            </a:r>
            <a:r>
              <a:rPr lang="ru-RU" sz="2000" b="1" dirty="0"/>
              <a:t>, </a:t>
            </a:r>
            <a:r>
              <a:rPr lang="ru-RU" sz="2000" b="1" dirty="0" err="1"/>
              <a:t>масова</a:t>
            </a:r>
            <a:r>
              <a:rPr lang="ru-RU" sz="2000" b="1" dirty="0"/>
              <a:t> </a:t>
            </a:r>
            <a:r>
              <a:rPr lang="ru-RU" sz="2000" b="1" dirty="0" err="1"/>
              <a:t>загибель</a:t>
            </a:r>
            <a:r>
              <a:rPr lang="ru-RU" sz="2000" b="1" dirty="0"/>
              <a:t> </a:t>
            </a:r>
            <a:r>
              <a:rPr lang="ru-RU" sz="2000" b="1" dirty="0" smtClean="0"/>
              <a:t>диких </a:t>
            </a:r>
            <a:r>
              <a:rPr lang="ru-RU" sz="2000" b="1" dirty="0" err="1" smtClean="0"/>
              <a:t>тварин</a:t>
            </a:r>
            <a:r>
              <a:rPr lang="ru-RU" sz="2000" b="1" dirty="0"/>
              <a:t>, </a:t>
            </a:r>
            <a:r>
              <a:rPr lang="ru-RU" sz="2000" b="1" dirty="0" err="1"/>
              <a:t>ураження</a:t>
            </a:r>
            <a:r>
              <a:rPr lang="ru-RU" sz="2000" b="1" dirty="0"/>
              <a:t> </a:t>
            </a:r>
            <a:r>
              <a:rPr lang="ru-RU" sz="2000" b="1" dirty="0" err="1"/>
              <a:t>сільськогосподарських</a:t>
            </a:r>
            <a:r>
              <a:rPr lang="ru-RU" sz="2000" b="1" dirty="0"/>
              <a:t> </a:t>
            </a:r>
            <a:r>
              <a:rPr lang="ru-RU" sz="2000" b="1" dirty="0" err="1"/>
              <a:t>рослин</a:t>
            </a:r>
            <a:r>
              <a:rPr lang="ru-RU" sz="2000" b="1" dirty="0"/>
              <a:t> </a:t>
            </a:r>
            <a:r>
              <a:rPr lang="ru-RU" sz="2000" b="1" dirty="0" smtClean="0"/>
              <a:t>хворобами та </a:t>
            </a:r>
            <a:r>
              <a:rPr lang="ru-RU" sz="2000" b="1" dirty="0" err="1"/>
              <a:t>шкідниками</a:t>
            </a:r>
            <a:r>
              <a:rPr lang="ru-RU" sz="2000" b="1" dirty="0" smtClean="0"/>
              <a:t>. </a:t>
            </a:r>
            <a:endParaRPr lang="ru-RU" sz="2000" b="1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НС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соціально-політичного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характеру </a:t>
            </a:r>
            <a:r>
              <a:rPr lang="ru-RU" sz="2000" b="1" dirty="0"/>
              <a:t>–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 smtClean="0"/>
              <a:t>ситуації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пов’язані</a:t>
            </a:r>
            <a:r>
              <a:rPr lang="ru-RU" sz="2000" b="1" dirty="0" smtClean="0"/>
              <a:t> </a:t>
            </a:r>
            <a:r>
              <a:rPr lang="ru-RU" sz="2000" b="1" dirty="0"/>
              <a:t>з </a:t>
            </a:r>
            <a:r>
              <a:rPr lang="ru-RU" sz="2000" b="1" dirty="0" err="1"/>
              <a:t>протиправними</a:t>
            </a:r>
            <a:r>
              <a:rPr lang="ru-RU" sz="2000" b="1" dirty="0"/>
              <a:t> </a:t>
            </a:r>
            <a:r>
              <a:rPr lang="ru-RU" sz="2000" b="1" dirty="0" err="1"/>
              <a:t>діями</a:t>
            </a:r>
            <a:r>
              <a:rPr lang="ru-RU" sz="2000" b="1" dirty="0"/>
              <a:t> </a:t>
            </a:r>
            <a:r>
              <a:rPr lang="ru-RU" sz="2000" b="1" dirty="0" err="1"/>
              <a:t>терористичного</a:t>
            </a:r>
            <a:r>
              <a:rPr lang="ru-RU" sz="2000" b="1" dirty="0"/>
              <a:t> </a:t>
            </a:r>
            <a:r>
              <a:rPr lang="ru-RU" sz="2000" b="1" dirty="0" smtClean="0"/>
              <a:t>і </a:t>
            </a:r>
            <a:r>
              <a:rPr lang="ru-RU" sz="2000" b="1" dirty="0" err="1" smtClean="0"/>
              <a:t>антиконституційного</a:t>
            </a:r>
            <a:r>
              <a:rPr lang="ru-RU" sz="2000" b="1" dirty="0" smtClean="0"/>
              <a:t> </a:t>
            </a:r>
            <a:r>
              <a:rPr lang="ru-RU" sz="2000" b="1" dirty="0" err="1"/>
              <a:t>спрямування</a:t>
            </a:r>
            <a:r>
              <a:rPr lang="ru-RU" sz="2000" b="1" dirty="0"/>
              <a:t>: </a:t>
            </a:r>
            <a:r>
              <a:rPr lang="ru-RU" sz="2000" b="1" dirty="0" err="1"/>
              <a:t>збройні</a:t>
            </a:r>
            <a:r>
              <a:rPr lang="ru-RU" sz="2000" b="1" dirty="0"/>
              <a:t> </a:t>
            </a:r>
            <a:r>
              <a:rPr lang="ru-RU" sz="2000" b="1" dirty="0" smtClean="0"/>
              <a:t>напади, </a:t>
            </a:r>
            <a:r>
              <a:rPr lang="ru-RU" sz="2000" b="1" dirty="0" err="1" smtClean="0"/>
              <a:t>захоплення</a:t>
            </a:r>
            <a:r>
              <a:rPr lang="ru-RU" sz="2000" b="1" dirty="0" smtClean="0"/>
              <a:t> </a:t>
            </a:r>
            <a:r>
              <a:rPr lang="ru-RU" sz="2000" b="1" dirty="0"/>
              <a:t>і </a:t>
            </a:r>
            <a:r>
              <a:rPr lang="ru-RU" sz="2000" b="1" dirty="0" err="1"/>
              <a:t>силове</a:t>
            </a:r>
            <a:r>
              <a:rPr lang="ru-RU" sz="2000" b="1" dirty="0"/>
              <a:t> </a:t>
            </a:r>
            <a:r>
              <a:rPr lang="ru-RU" sz="2000" b="1" dirty="0" err="1"/>
              <a:t>утримання</a:t>
            </a:r>
            <a:r>
              <a:rPr lang="ru-RU" sz="2000" b="1" dirty="0"/>
              <a:t> </a:t>
            </a:r>
            <a:r>
              <a:rPr lang="ru-RU" sz="2000" b="1" dirty="0" err="1"/>
              <a:t>важливих</a:t>
            </a:r>
            <a:r>
              <a:rPr lang="ru-RU" sz="2000" b="1" dirty="0"/>
              <a:t> </a:t>
            </a:r>
            <a:r>
              <a:rPr lang="ru-RU" sz="2000" b="1" dirty="0" err="1"/>
              <a:t>об’єктів</a:t>
            </a:r>
            <a:r>
              <a:rPr lang="ru-RU" sz="2000" b="1" dirty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реальна </a:t>
            </a:r>
            <a:r>
              <a:rPr lang="ru-RU" sz="2000" b="1" dirty="0" err="1"/>
              <a:t>загроза</a:t>
            </a:r>
            <a:r>
              <a:rPr lang="ru-RU" sz="2000" b="1" dirty="0"/>
              <a:t> </a:t>
            </a:r>
            <a:r>
              <a:rPr lang="ru-RU" sz="2000" b="1" dirty="0" err="1"/>
              <a:t>здійснення</a:t>
            </a:r>
            <a:r>
              <a:rPr lang="ru-RU" sz="2000" b="1" dirty="0"/>
              <a:t> таких </a:t>
            </a:r>
            <a:r>
              <a:rPr lang="ru-RU" sz="2000" b="1" dirty="0" err="1"/>
              <a:t>акцій</a:t>
            </a:r>
            <a:r>
              <a:rPr lang="ru-RU" sz="2000" b="1" dirty="0"/>
              <a:t>; </a:t>
            </a:r>
            <a:r>
              <a:rPr lang="ru-RU" sz="2000" b="1" dirty="0" err="1"/>
              <a:t>збройні</a:t>
            </a:r>
            <a:r>
              <a:rPr lang="ru-RU" sz="2000" b="1" dirty="0"/>
              <a:t> </a:t>
            </a:r>
            <a:r>
              <a:rPr lang="ru-RU" sz="2000" b="1" dirty="0" smtClean="0"/>
              <a:t>напади, </a:t>
            </a:r>
            <a:r>
              <a:rPr lang="ru-RU" sz="2000" b="1" dirty="0" err="1" smtClean="0"/>
              <a:t>захоплення</a:t>
            </a:r>
            <a:r>
              <a:rPr lang="ru-RU" sz="2000" b="1" dirty="0" smtClean="0"/>
              <a:t> </a:t>
            </a:r>
            <a:r>
              <a:rPr lang="ru-RU" sz="2000" b="1" dirty="0"/>
              <a:t>і </a:t>
            </a:r>
            <a:r>
              <a:rPr lang="ru-RU" sz="2000" b="1" dirty="0" err="1"/>
              <a:t>силове</a:t>
            </a:r>
            <a:r>
              <a:rPr lang="ru-RU" sz="2000" b="1" dirty="0"/>
              <a:t> </a:t>
            </a:r>
            <a:r>
              <a:rPr lang="ru-RU" sz="2000" b="1" dirty="0" err="1"/>
              <a:t>утримання</a:t>
            </a:r>
            <a:r>
              <a:rPr lang="ru-RU" sz="2000" b="1" dirty="0"/>
              <a:t> </a:t>
            </a:r>
            <a:r>
              <a:rPr lang="ru-RU" sz="2000" b="1" dirty="0" err="1"/>
              <a:t>атомних</a:t>
            </a:r>
            <a:r>
              <a:rPr lang="ru-RU" sz="2000" b="1" dirty="0"/>
              <a:t> </a:t>
            </a:r>
            <a:r>
              <a:rPr lang="ru-RU" sz="2000" b="1" dirty="0" err="1"/>
              <a:t>електростанцій</a:t>
            </a:r>
            <a:r>
              <a:rPr lang="ru-RU" sz="2000" b="1" dirty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інших</a:t>
            </a:r>
            <a:r>
              <a:rPr lang="ru-RU" sz="2000" b="1" dirty="0" smtClean="0"/>
              <a:t> </a:t>
            </a:r>
            <a:r>
              <a:rPr lang="ru-RU" sz="2000" b="1" dirty="0" err="1"/>
              <a:t>об’єктів</a:t>
            </a:r>
            <a:r>
              <a:rPr lang="ru-RU" sz="2000" b="1" dirty="0"/>
              <a:t> </a:t>
            </a:r>
            <a:r>
              <a:rPr lang="ru-RU" sz="2000" b="1" dirty="0" err="1"/>
              <a:t>атомної</a:t>
            </a:r>
            <a:r>
              <a:rPr lang="ru-RU" sz="2000" b="1" dirty="0"/>
              <a:t> </a:t>
            </a:r>
            <a:r>
              <a:rPr lang="ru-RU" sz="2000" b="1" dirty="0" err="1"/>
              <a:t>енергетики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реальна </a:t>
            </a:r>
            <a:r>
              <a:rPr lang="ru-RU" sz="2000" b="1" dirty="0" err="1" smtClean="0"/>
              <a:t>загроза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здійснення</a:t>
            </a:r>
            <a:r>
              <a:rPr lang="ru-RU" sz="2000" b="1" dirty="0" smtClean="0"/>
              <a:t> </a:t>
            </a:r>
            <a:r>
              <a:rPr lang="ru-RU" sz="2000" b="1" dirty="0"/>
              <a:t>таких </a:t>
            </a:r>
            <a:r>
              <a:rPr lang="ru-RU" sz="2000" b="1" dirty="0" err="1"/>
              <a:t>акцій</a:t>
            </a:r>
            <a:r>
              <a:rPr lang="ru-RU" sz="2000" b="1" dirty="0"/>
              <a:t>; замах на </a:t>
            </a:r>
            <a:r>
              <a:rPr lang="ru-RU" sz="2000" b="1" dirty="0" err="1"/>
              <a:t>життя</a:t>
            </a:r>
            <a:r>
              <a:rPr lang="ru-RU" sz="2000" b="1" dirty="0"/>
              <a:t> </a:t>
            </a:r>
            <a:r>
              <a:rPr lang="ru-RU" sz="2000" b="1" dirty="0" err="1"/>
              <a:t>керівників</a:t>
            </a:r>
            <a:r>
              <a:rPr lang="ru-RU" sz="2000" b="1" dirty="0"/>
              <a:t> </a:t>
            </a:r>
            <a:r>
              <a:rPr lang="ru-RU" sz="2000" b="1" dirty="0" err="1" smtClean="0"/>
              <a:t>держави</a:t>
            </a:r>
            <a:r>
              <a:rPr lang="ru-RU" sz="2000" b="1" dirty="0" smtClean="0"/>
              <a:t> та </a:t>
            </a:r>
            <a:r>
              <a:rPr lang="ru-RU" sz="2000" b="1" dirty="0" err="1"/>
              <a:t>народних</a:t>
            </a:r>
            <a:r>
              <a:rPr lang="ru-RU" sz="2000" b="1" dirty="0"/>
              <a:t> </a:t>
            </a:r>
            <a:r>
              <a:rPr lang="ru-RU" sz="2000" b="1" dirty="0" err="1"/>
              <a:t>депутатів</a:t>
            </a:r>
            <a:r>
              <a:rPr lang="ru-RU" sz="2000" b="1" dirty="0"/>
              <a:t> </a:t>
            </a:r>
            <a:r>
              <a:rPr lang="ru-RU" sz="2000" b="1" dirty="0" err="1"/>
              <a:t>України</a:t>
            </a:r>
            <a:r>
              <a:rPr lang="ru-RU" sz="2000" b="1" dirty="0"/>
              <a:t>; </a:t>
            </a:r>
            <a:r>
              <a:rPr lang="ru-RU" sz="2000" b="1" dirty="0" err="1"/>
              <a:t>напад</a:t>
            </a:r>
            <a:r>
              <a:rPr lang="ru-RU" sz="2000" b="1" dirty="0"/>
              <a:t>, замах на </a:t>
            </a:r>
            <a:r>
              <a:rPr lang="ru-RU" sz="2000" b="1" dirty="0" err="1"/>
              <a:t>життя</a:t>
            </a:r>
            <a:r>
              <a:rPr lang="ru-RU" sz="2000" b="1" dirty="0"/>
              <a:t> </a:t>
            </a:r>
            <a:r>
              <a:rPr lang="ru-RU" sz="2000" b="1" dirty="0" err="1" smtClean="0"/>
              <a:t>членів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екіпажу</a:t>
            </a:r>
            <a:r>
              <a:rPr lang="ru-RU" sz="2000" b="1" dirty="0" smtClean="0"/>
              <a:t> </a:t>
            </a:r>
            <a:r>
              <a:rPr lang="ru-RU" sz="2000" b="1" dirty="0" err="1"/>
              <a:t>повітряного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морського</a:t>
            </a:r>
            <a:r>
              <a:rPr lang="ru-RU" sz="2000" b="1" dirty="0"/>
              <a:t> (</a:t>
            </a:r>
            <a:r>
              <a:rPr lang="ru-RU" sz="2000" b="1" dirty="0" err="1"/>
              <a:t>річкового</a:t>
            </a:r>
            <a:r>
              <a:rPr lang="ru-RU" sz="2000" b="1" dirty="0"/>
              <a:t>) </a:t>
            </a:r>
            <a:r>
              <a:rPr lang="ru-RU" sz="2000" b="1" dirty="0" smtClean="0"/>
              <a:t>судна, </a:t>
            </a:r>
            <a:r>
              <a:rPr lang="ru-RU" sz="2000" b="1" dirty="0" err="1" smtClean="0"/>
              <a:t>викрадення</a:t>
            </a:r>
            <a:r>
              <a:rPr lang="ru-RU" sz="2000" b="1" dirty="0" smtClean="0"/>
              <a:t> </a:t>
            </a:r>
            <a:r>
              <a:rPr lang="ru-RU" sz="2000" b="1" dirty="0"/>
              <a:t>(</a:t>
            </a:r>
            <a:r>
              <a:rPr lang="ru-RU" sz="2000" b="1" dirty="0" err="1"/>
              <a:t>спроба</a:t>
            </a:r>
            <a:r>
              <a:rPr lang="ru-RU" sz="2000" b="1" dirty="0"/>
              <a:t> </a:t>
            </a:r>
            <a:r>
              <a:rPr lang="ru-RU" sz="2000" b="1" dirty="0" err="1"/>
              <a:t>викрадення</a:t>
            </a:r>
            <a:r>
              <a:rPr lang="ru-RU" sz="2000" b="1" dirty="0"/>
              <a:t>), </a:t>
            </a:r>
            <a:r>
              <a:rPr lang="ru-RU" sz="2000" b="1" dirty="0" err="1"/>
              <a:t>знищення</a:t>
            </a:r>
            <a:r>
              <a:rPr lang="ru-RU" sz="2000" b="1" dirty="0"/>
              <a:t> (</a:t>
            </a:r>
            <a:r>
              <a:rPr lang="ru-RU" sz="2000" b="1" dirty="0" err="1" smtClean="0"/>
              <a:t>спроба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знищення</a:t>
            </a:r>
            <a:r>
              <a:rPr lang="ru-RU" sz="2000" b="1" dirty="0"/>
              <a:t>) таких суден; </a:t>
            </a:r>
            <a:r>
              <a:rPr lang="ru-RU" sz="2000" b="1" dirty="0" err="1"/>
              <a:t>захоплення</a:t>
            </a:r>
            <a:r>
              <a:rPr lang="ru-RU" sz="2000" b="1" dirty="0"/>
              <a:t> </a:t>
            </a:r>
            <a:r>
              <a:rPr lang="ru-RU" sz="2000" b="1" dirty="0" err="1"/>
              <a:t>заручників</a:t>
            </a:r>
            <a:r>
              <a:rPr lang="ru-RU" sz="2000" b="1" dirty="0"/>
              <a:t> </a:t>
            </a:r>
            <a:r>
              <a:rPr lang="ru-RU" sz="2000" b="1" dirty="0" err="1"/>
              <a:t>із</a:t>
            </a:r>
            <a:r>
              <a:rPr lang="ru-RU" sz="2000" b="1" dirty="0"/>
              <a:t> </a:t>
            </a:r>
            <a:r>
              <a:rPr lang="ru-RU" sz="2000" b="1" dirty="0" smtClean="0"/>
              <a:t>числа </a:t>
            </a:r>
            <a:r>
              <a:rPr lang="ru-RU" sz="2000" b="1" dirty="0" err="1" smtClean="0"/>
              <a:t>членів</a:t>
            </a:r>
            <a:r>
              <a:rPr lang="ru-RU" sz="2000" b="1" dirty="0" smtClean="0"/>
              <a:t> </a:t>
            </a:r>
            <a:r>
              <a:rPr lang="ru-RU" sz="2000" b="1" dirty="0" err="1"/>
              <a:t>екіпажу</a:t>
            </a:r>
            <a:r>
              <a:rPr lang="ru-RU" sz="2000" b="1" dirty="0"/>
              <a:t> </a:t>
            </a:r>
            <a:r>
              <a:rPr lang="ru-RU" sz="2000" b="1" dirty="0" err="1"/>
              <a:t>чи</a:t>
            </a:r>
            <a:r>
              <a:rPr lang="ru-RU" sz="2000" b="1" dirty="0"/>
              <a:t> </a:t>
            </a:r>
            <a:r>
              <a:rPr lang="ru-RU" sz="2000" b="1" dirty="0" err="1"/>
              <a:t>пасажирів</a:t>
            </a:r>
            <a:r>
              <a:rPr lang="ru-RU" sz="2000" b="1" dirty="0"/>
              <a:t>, </a:t>
            </a:r>
            <a:r>
              <a:rPr lang="ru-RU" sz="2000" b="1" dirty="0" err="1"/>
              <a:t>установлення</a:t>
            </a:r>
            <a:r>
              <a:rPr lang="ru-RU" sz="2000" b="1" dirty="0"/>
              <a:t> </a:t>
            </a:r>
            <a:r>
              <a:rPr lang="ru-RU" sz="2000" b="1" dirty="0" err="1" smtClean="0"/>
              <a:t>вибухового</a:t>
            </a:r>
            <a:r>
              <a:rPr lang="ru-RU" sz="2000" b="1" dirty="0" smtClean="0"/>
              <a:t> пристрою </a:t>
            </a:r>
            <a:r>
              <a:rPr lang="ru-RU" sz="2000" b="1" dirty="0"/>
              <a:t>у </a:t>
            </a:r>
            <a:r>
              <a:rPr lang="ru-RU" sz="2000" b="1" dirty="0" err="1"/>
              <a:t>багатолюдних</a:t>
            </a:r>
            <a:r>
              <a:rPr lang="ru-RU" sz="2000" b="1" dirty="0"/>
              <a:t> </a:t>
            </a:r>
            <a:r>
              <a:rPr lang="ru-RU" sz="2000" b="1" dirty="0" err="1"/>
              <a:t>місцях</a:t>
            </a:r>
            <a:r>
              <a:rPr lang="ru-RU" sz="2000" b="1" dirty="0"/>
              <a:t>, </a:t>
            </a:r>
            <a:r>
              <a:rPr lang="ru-RU" sz="2000" b="1" dirty="0" err="1"/>
              <a:t>установі</a:t>
            </a:r>
            <a:r>
              <a:rPr lang="ru-RU" sz="2000" b="1" dirty="0"/>
              <a:t>, </a:t>
            </a:r>
            <a:r>
              <a:rPr lang="ru-RU" sz="2000" b="1" dirty="0" err="1"/>
              <a:t>організації</a:t>
            </a:r>
            <a:r>
              <a:rPr lang="ru-RU" sz="2000" b="1" dirty="0"/>
              <a:t>, </a:t>
            </a:r>
            <a:r>
              <a:rPr lang="ru-RU" sz="2000" b="1" dirty="0" smtClean="0"/>
              <a:t>на </a:t>
            </a:r>
            <a:r>
              <a:rPr lang="ru-RU" sz="2000" b="1" dirty="0" err="1" smtClean="0"/>
              <a:t>підприємстві</a:t>
            </a:r>
            <a:r>
              <a:rPr lang="ru-RU" sz="2000" b="1" dirty="0"/>
              <a:t>, у </a:t>
            </a:r>
            <a:r>
              <a:rPr lang="ru-RU" sz="2000" b="1" dirty="0" err="1"/>
              <a:t>житловому</a:t>
            </a:r>
            <a:r>
              <a:rPr lang="ru-RU" sz="2000" b="1" dirty="0"/>
              <a:t> </a:t>
            </a:r>
            <a:r>
              <a:rPr lang="ru-RU" sz="2000" b="1" dirty="0" err="1"/>
              <a:t>секторі</a:t>
            </a:r>
            <a:r>
              <a:rPr lang="ru-RU" sz="2000" b="1" dirty="0"/>
              <a:t>, на </a:t>
            </a:r>
            <a:r>
              <a:rPr lang="ru-RU" sz="2000" b="1" dirty="0" err="1"/>
              <a:t>транспорті</a:t>
            </a:r>
            <a:r>
              <a:rPr lang="ru-RU" sz="2000" b="1" dirty="0"/>
              <a:t>; </a:t>
            </a:r>
            <a:r>
              <a:rPr lang="ru-RU" sz="2000" b="1" dirty="0" err="1" smtClean="0"/>
              <a:t>зникнення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/>
              <a:t>викрадення</a:t>
            </a:r>
            <a:r>
              <a:rPr lang="ru-RU" sz="2000" b="1" dirty="0"/>
              <a:t> </a:t>
            </a:r>
            <a:r>
              <a:rPr lang="ru-RU" sz="2000" b="1" dirty="0" err="1"/>
              <a:t>зброї</a:t>
            </a:r>
            <a:r>
              <a:rPr lang="ru-RU" sz="2000" b="1" dirty="0"/>
              <a:t> та </a:t>
            </a:r>
            <a:r>
              <a:rPr lang="ru-RU" sz="2000" b="1" dirty="0" err="1"/>
              <a:t>небезпечних</a:t>
            </a:r>
            <a:r>
              <a:rPr lang="ru-RU" sz="2000" b="1" dirty="0"/>
              <a:t> </a:t>
            </a:r>
            <a:r>
              <a:rPr lang="ru-RU" sz="2000" b="1" dirty="0" err="1"/>
              <a:t>речовин</a:t>
            </a:r>
            <a:r>
              <a:rPr lang="ru-RU" sz="2000" b="1" dirty="0"/>
              <a:t> з </a:t>
            </a:r>
            <a:r>
              <a:rPr lang="ru-RU" sz="2000" b="1" dirty="0" err="1"/>
              <a:t>об’єктів</a:t>
            </a:r>
            <a:r>
              <a:rPr lang="ru-RU" sz="2000" b="1" dirty="0"/>
              <a:t>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зберігання</a:t>
            </a:r>
            <a:r>
              <a:rPr lang="ru-RU" sz="2000" b="1" dirty="0"/>
              <a:t>, </a:t>
            </a:r>
            <a:r>
              <a:rPr lang="ru-RU" sz="2000" b="1" dirty="0" err="1"/>
              <a:t>використання</a:t>
            </a:r>
            <a:r>
              <a:rPr lang="ru-RU" sz="2000" b="1" dirty="0"/>
              <a:t>, </a:t>
            </a:r>
            <a:r>
              <a:rPr lang="ru-RU" sz="2000" b="1" dirty="0" err="1"/>
              <a:t>перероблення</a:t>
            </a:r>
            <a:r>
              <a:rPr lang="ru-RU" sz="2000" b="1" dirty="0"/>
              <a:t> та </a:t>
            </a:r>
            <a:r>
              <a:rPr lang="ru-RU" sz="2000" b="1" dirty="0" err="1"/>
              <a:t>під</a:t>
            </a:r>
            <a:r>
              <a:rPr lang="ru-RU" sz="2000" b="1" dirty="0"/>
              <a:t> </a:t>
            </a:r>
            <a:r>
              <a:rPr lang="ru-RU" sz="2000" b="1" dirty="0" smtClean="0"/>
              <a:t>час </a:t>
            </a:r>
            <a:r>
              <a:rPr lang="ru-RU" sz="2000" b="1" dirty="0" err="1" smtClean="0"/>
              <a:t>транспортування</a:t>
            </a:r>
            <a:r>
              <a:rPr lang="ru-RU" sz="2000" b="1" dirty="0"/>
              <a:t>; </a:t>
            </a:r>
            <a:r>
              <a:rPr lang="ru-RU" sz="2000" b="1" dirty="0" err="1"/>
              <a:t>виявлення</a:t>
            </a:r>
            <a:r>
              <a:rPr lang="ru-RU" sz="2000" b="1" dirty="0"/>
              <a:t> </a:t>
            </a:r>
            <a:r>
              <a:rPr lang="ru-RU" sz="2000" b="1" dirty="0" err="1"/>
              <a:t>застарілих</a:t>
            </a:r>
            <a:r>
              <a:rPr lang="ru-RU" sz="2000" b="1" dirty="0"/>
              <a:t> </a:t>
            </a:r>
            <a:r>
              <a:rPr lang="ru-RU" sz="2000" b="1" dirty="0" err="1"/>
              <a:t>боєприпасів</a:t>
            </a:r>
            <a:r>
              <a:rPr lang="ru-RU" sz="2000" b="1" dirty="0"/>
              <a:t>, </a:t>
            </a:r>
            <a:r>
              <a:rPr lang="ru-RU" sz="2000" b="1" dirty="0" err="1" smtClean="0"/>
              <a:t>аварії</a:t>
            </a:r>
            <a:r>
              <a:rPr lang="ru-RU" sz="2000" b="1" dirty="0" smtClean="0"/>
              <a:t> на </a:t>
            </a:r>
            <a:r>
              <a:rPr lang="ru-RU" sz="2000" b="1" dirty="0"/>
              <a:t>арсеналах, складах </a:t>
            </a:r>
            <a:r>
              <a:rPr lang="ru-RU" sz="2000" b="1" dirty="0" err="1"/>
              <a:t>боєприпасів</a:t>
            </a:r>
            <a:r>
              <a:rPr lang="ru-RU" sz="2000" b="1" dirty="0"/>
              <a:t> та </a:t>
            </a:r>
            <a:r>
              <a:rPr lang="ru-RU" sz="2000" b="1" dirty="0" err="1"/>
              <a:t>інших</a:t>
            </a:r>
            <a:r>
              <a:rPr lang="ru-RU" sz="2000" b="1" dirty="0"/>
              <a:t> </a:t>
            </a:r>
            <a:r>
              <a:rPr lang="ru-RU" sz="2000" b="1" dirty="0" err="1" smtClean="0"/>
              <a:t>об’єктах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військового</a:t>
            </a:r>
            <a:r>
              <a:rPr lang="ru-RU" sz="2000" b="1" dirty="0" smtClean="0"/>
              <a:t> </a:t>
            </a:r>
            <a:r>
              <a:rPr lang="ru-RU" sz="2000" b="1" dirty="0" err="1"/>
              <a:t>призначення</a:t>
            </a:r>
            <a:r>
              <a:rPr lang="ru-RU" sz="2000" b="1" dirty="0"/>
              <a:t> з </a:t>
            </a:r>
            <a:r>
              <a:rPr lang="ru-RU" sz="2000" b="1" dirty="0" err="1"/>
              <a:t>викиданням</a:t>
            </a:r>
            <a:r>
              <a:rPr lang="ru-RU" sz="2000" b="1" dirty="0"/>
              <a:t> </a:t>
            </a:r>
            <a:r>
              <a:rPr lang="ru-RU" sz="2000" b="1" dirty="0" err="1"/>
              <a:t>уламків</a:t>
            </a:r>
            <a:r>
              <a:rPr lang="ru-RU" sz="2000" b="1" dirty="0"/>
              <a:t>, </a:t>
            </a:r>
            <a:r>
              <a:rPr lang="ru-RU" sz="2000" b="1" dirty="0" err="1" smtClean="0"/>
              <a:t>реактивних</a:t>
            </a:r>
            <a:r>
              <a:rPr lang="ru-RU" sz="2000" b="1" dirty="0" smtClean="0"/>
              <a:t> та </a:t>
            </a:r>
            <a:r>
              <a:rPr lang="ru-RU" sz="2000" b="1" dirty="0" err="1"/>
              <a:t>звичайних</a:t>
            </a:r>
            <a:r>
              <a:rPr lang="ru-RU" sz="2000" b="1" dirty="0"/>
              <a:t> </a:t>
            </a:r>
            <a:r>
              <a:rPr lang="ru-RU" sz="2000" b="1" dirty="0" err="1"/>
              <a:t>снарядів</a:t>
            </a:r>
            <a:r>
              <a:rPr lang="ru-RU" sz="2000" b="1" dirty="0"/>
              <a:t>, </a:t>
            </a:r>
            <a:r>
              <a:rPr lang="ru-RU" sz="2000" b="1" dirty="0" err="1"/>
              <a:t>нещасні</a:t>
            </a:r>
            <a:r>
              <a:rPr lang="ru-RU" sz="2000" b="1" dirty="0"/>
              <a:t> </a:t>
            </a:r>
            <a:r>
              <a:rPr lang="ru-RU" sz="2000" b="1" dirty="0" err="1"/>
              <a:t>випадки</a:t>
            </a:r>
            <a:r>
              <a:rPr lang="ru-RU" sz="2000" b="1" dirty="0"/>
              <a:t> з людьми.</a:t>
            </a:r>
          </a:p>
        </p:txBody>
      </p:sp>
    </p:spTree>
    <p:extLst>
      <p:ext uri="{BB962C8B-B14F-4D97-AF65-F5344CB8AC3E}">
        <p14:creationId xmlns:p14="http://schemas.microsoft.com/office/powerpoint/2010/main" val="1841424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892" y="196381"/>
            <a:ext cx="1124989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НС </a:t>
            </a:r>
            <a:r>
              <a:rPr lang="ru-RU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воєнного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характеру </a:t>
            </a:r>
            <a:r>
              <a:rPr lang="ru-RU" sz="2400" b="1" dirty="0"/>
              <a:t>–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ситуації</a:t>
            </a:r>
            <a:r>
              <a:rPr lang="ru-RU" sz="2400" b="1" dirty="0"/>
              <a:t>, </a:t>
            </a:r>
            <a:r>
              <a:rPr lang="ru-RU" sz="2400" b="1" dirty="0" err="1"/>
              <a:t>пов’язані</a:t>
            </a:r>
            <a:r>
              <a:rPr lang="ru-RU" sz="2400" b="1" dirty="0"/>
              <a:t> </a:t>
            </a:r>
            <a:r>
              <a:rPr lang="ru-RU" sz="2400" b="1" dirty="0" smtClean="0"/>
              <a:t>з </a:t>
            </a:r>
            <a:r>
              <a:rPr lang="ru-RU" sz="2400" b="1" dirty="0" err="1" smtClean="0"/>
              <a:t>наслідками</a:t>
            </a:r>
            <a:r>
              <a:rPr lang="ru-RU" sz="2400" b="1" dirty="0" smtClean="0"/>
              <a:t> </a:t>
            </a:r>
            <a:r>
              <a:rPr lang="ru-RU" sz="2400" b="1" dirty="0" err="1"/>
              <a:t>застосування</a:t>
            </a:r>
            <a:r>
              <a:rPr lang="ru-RU" sz="2400" b="1" dirty="0"/>
              <a:t> </a:t>
            </a:r>
            <a:r>
              <a:rPr lang="ru-RU" sz="2400" b="1" dirty="0" err="1"/>
              <a:t>зброї</a:t>
            </a:r>
            <a:r>
              <a:rPr lang="ru-RU" sz="2400" b="1" dirty="0"/>
              <a:t> </a:t>
            </a:r>
            <a:r>
              <a:rPr lang="ru-RU" sz="2400" b="1" dirty="0" err="1"/>
              <a:t>масового</a:t>
            </a:r>
            <a:r>
              <a:rPr lang="ru-RU" sz="2400" b="1" dirty="0"/>
              <a:t> </a:t>
            </a:r>
            <a:r>
              <a:rPr lang="ru-RU" sz="2400" b="1" dirty="0" err="1"/>
              <a:t>ураження</a:t>
            </a:r>
            <a:r>
              <a:rPr lang="ru-RU" sz="2400" b="1" dirty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звичайних</a:t>
            </a:r>
            <a:r>
              <a:rPr lang="ru-RU" sz="2400" b="1" dirty="0"/>
              <a:t> </a:t>
            </a:r>
            <a:r>
              <a:rPr lang="ru-RU" sz="2400" b="1" dirty="0" err="1"/>
              <a:t>засобів</a:t>
            </a:r>
            <a:r>
              <a:rPr lang="ru-RU" sz="2400" b="1" dirty="0"/>
              <a:t> </a:t>
            </a:r>
            <a:r>
              <a:rPr lang="ru-RU" sz="2400" b="1" dirty="0" err="1"/>
              <a:t>ураження</a:t>
            </a:r>
            <a:r>
              <a:rPr lang="ru-RU" sz="2400" b="1" dirty="0"/>
              <a:t>, </a:t>
            </a:r>
            <a:r>
              <a:rPr lang="ru-RU" sz="2400" b="1" dirty="0" err="1"/>
              <a:t>під</a:t>
            </a:r>
            <a:r>
              <a:rPr lang="ru-RU" sz="2400" b="1" dirty="0"/>
              <a:t> час </a:t>
            </a:r>
            <a:r>
              <a:rPr lang="ru-RU" sz="2400" b="1" dirty="0" err="1"/>
              <a:t>яких</a:t>
            </a:r>
            <a:r>
              <a:rPr lang="ru-RU" sz="2400" b="1" dirty="0"/>
              <a:t> </a:t>
            </a:r>
            <a:r>
              <a:rPr lang="ru-RU" sz="2400" b="1" dirty="0" err="1" smtClean="0"/>
              <a:t>виникають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вторинні</a:t>
            </a:r>
            <a:r>
              <a:rPr lang="ru-RU" sz="2400" b="1" dirty="0" smtClean="0"/>
              <a:t> </a:t>
            </a:r>
            <a:r>
              <a:rPr lang="ru-RU" sz="2400" b="1" dirty="0" err="1"/>
              <a:t>фактори</a:t>
            </a:r>
            <a:r>
              <a:rPr lang="ru-RU" sz="2400" b="1" dirty="0"/>
              <a:t> </a:t>
            </a:r>
            <a:r>
              <a:rPr lang="ru-RU" sz="2400" b="1" dirty="0" err="1"/>
              <a:t>ураження</a:t>
            </a:r>
            <a:r>
              <a:rPr lang="ru-RU" sz="2400" b="1" dirty="0"/>
              <a:t> </a:t>
            </a:r>
            <a:r>
              <a:rPr lang="ru-RU" sz="2400" b="1" dirty="0" err="1"/>
              <a:t>населення</a:t>
            </a:r>
            <a:r>
              <a:rPr lang="ru-RU" sz="2400" b="1" dirty="0"/>
              <a:t> </a:t>
            </a:r>
            <a:r>
              <a:rPr lang="ru-RU" sz="2400" b="1" dirty="0" err="1" smtClean="0"/>
              <a:t>внаслідок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зруйнування</a:t>
            </a:r>
            <a:r>
              <a:rPr lang="ru-RU" sz="2400" b="1" dirty="0" smtClean="0"/>
              <a:t> </a:t>
            </a:r>
            <a:r>
              <a:rPr lang="ru-RU" sz="2400" b="1" dirty="0" err="1"/>
              <a:t>атомних</a:t>
            </a:r>
            <a:r>
              <a:rPr lang="ru-RU" sz="2400" b="1" dirty="0"/>
              <a:t> і </a:t>
            </a:r>
            <a:r>
              <a:rPr lang="ru-RU" sz="2400" b="1" dirty="0" err="1"/>
              <a:t>гідроелектричних</a:t>
            </a:r>
            <a:r>
              <a:rPr lang="ru-RU" sz="2400" b="1" dirty="0"/>
              <a:t> </a:t>
            </a:r>
            <a:r>
              <a:rPr lang="ru-RU" sz="2400" b="1" dirty="0" err="1"/>
              <a:t>станцій</a:t>
            </a:r>
            <a:r>
              <a:rPr lang="ru-RU" sz="2400" b="1" dirty="0"/>
              <a:t>, </a:t>
            </a:r>
            <a:r>
              <a:rPr lang="ru-RU" sz="2400" b="1" dirty="0" err="1"/>
              <a:t>складів</a:t>
            </a:r>
            <a:r>
              <a:rPr lang="ru-RU" sz="2400" b="1" dirty="0"/>
              <a:t> </a:t>
            </a:r>
            <a:r>
              <a:rPr lang="ru-RU" sz="2400" b="1" dirty="0" smtClean="0"/>
              <a:t>і </a:t>
            </a:r>
            <a:r>
              <a:rPr lang="ru-RU" sz="2400" b="1" dirty="0" err="1" smtClean="0"/>
              <a:t>сховищ</a:t>
            </a:r>
            <a:r>
              <a:rPr lang="ru-RU" sz="2400" b="1" dirty="0" smtClean="0"/>
              <a:t> </a:t>
            </a:r>
            <a:r>
              <a:rPr lang="ru-RU" sz="2400" b="1" dirty="0" err="1"/>
              <a:t>радіоактивних</a:t>
            </a:r>
            <a:r>
              <a:rPr lang="ru-RU" sz="2400" b="1" dirty="0"/>
              <a:t> і </a:t>
            </a:r>
            <a:r>
              <a:rPr lang="ru-RU" sz="2400" b="1" dirty="0" err="1"/>
              <a:t>токсичних</a:t>
            </a:r>
            <a:r>
              <a:rPr lang="ru-RU" sz="2400" b="1" dirty="0"/>
              <a:t> </a:t>
            </a:r>
            <a:r>
              <a:rPr lang="ru-RU" sz="2400" b="1" dirty="0" err="1"/>
              <a:t>речовин</a:t>
            </a:r>
            <a:r>
              <a:rPr lang="ru-RU" sz="2400" b="1" dirty="0"/>
              <a:t> та </a:t>
            </a:r>
            <a:r>
              <a:rPr lang="ru-RU" sz="2400" b="1" dirty="0" err="1" smtClean="0"/>
              <a:t>відходів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нафтопродуктів</a:t>
            </a:r>
            <a:r>
              <a:rPr lang="ru-RU" sz="2400" b="1" dirty="0"/>
              <a:t>, </a:t>
            </a:r>
            <a:r>
              <a:rPr lang="ru-RU" sz="2400" b="1" dirty="0" err="1"/>
              <a:t>вибухівки</a:t>
            </a:r>
            <a:r>
              <a:rPr lang="ru-RU" sz="2400" b="1" dirty="0"/>
              <a:t>, </a:t>
            </a:r>
            <a:r>
              <a:rPr lang="ru-RU" sz="2400" b="1" dirty="0" err="1"/>
              <a:t>сильнодіючих</a:t>
            </a:r>
            <a:r>
              <a:rPr lang="ru-RU" sz="2400" b="1" dirty="0"/>
              <a:t> </a:t>
            </a:r>
            <a:r>
              <a:rPr lang="ru-RU" sz="2400" b="1" dirty="0" err="1" smtClean="0"/>
              <a:t>отруйних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речовин</a:t>
            </a:r>
            <a:r>
              <a:rPr lang="ru-RU" sz="2400" b="1" dirty="0"/>
              <a:t>, </a:t>
            </a:r>
            <a:r>
              <a:rPr lang="ru-RU" sz="2400" b="1" dirty="0" err="1"/>
              <a:t>токсичних</a:t>
            </a:r>
            <a:r>
              <a:rPr lang="ru-RU" sz="2400" b="1" dirty="0"/>
              <a:t> </a:t>
            </a:r>
            <a:r>
              <a:rPr lang="ru-RU" sz="2400" b="1" dirty="0" err="1"/>
              <a:t>відходів</a:t>
            </a:r>
            <a:r>
              <a:rPr lang="ru-RU" sz="2400" b="1" dirty="0"/>
              <a:t>, </a:t>
            </a:r>
            <a:r>
              <a:rPr lang="ru-RU" sz="2400" b="1" dirty="0" err="1"/>
              <a:t>нафтопродуктів</a:t>
            </a:r>
            <a:r>
              <a:rPr lang="ru-RU" sz="2400" b="1" dirty="0"/>
              <a:t>, </a:t>
            </a:r>
            <a:r>
              <a:rPr lang="ru-RU" sz="2400" b="1" dirty="0" err="1" smtClean="0"/>
              <a:t>вибухівки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транспортних</a:t>
            </a:r>
            <a:r>
              <a:rPr lang="ru-RU" sz="2400" b="1" dirty="0" smtClean="0"/>
              <a:t> </a:t>
            </a:r>
            <a:r>
              <a:rPr lang="ru-RU" sz="2400" b="1" dirty="0"/>
              <a:t>та </a:t>
            </a:r>
            <a:r>
              <a:rPr lang="ru-RU" sz="2400" b="1" dirty="0" err="1"/>
              <a:t>інженерних</a:t>
            </a:r>
            <a:r>
              <a:rPr lang="ru-RU" sz="2400" b="1" dirty="0"/>
              <a:t> </a:t>
            </a:r>
            <a:r>
              <a:rPr lang="ru-RU" sz="2400" b="1" dirty="0" err="1"/>
              <a:t>комунікацій</a:t>
            </a:r>
            <a:r>
              <a:rPr lang="ru-RU" sz="2400" b="1" dirty="0"/>
              <a:t> </a:t>
            </a:r>
            <a:r>
              <a:rPr lang="ru-RU" sz="2400" b="1" dirty="0" err="1"/>
              <a:t>тощо</a:t>
            </a:r>
            <a:r>
              <a:rPr lang="ru-RU" sz="2400" b="1" dirty="0"/>
              <a:t>.</a:t>
            </a:r>
          </a:p>
          <a:p>
            <a:pPr algn="just"/>
            <a:endParaRPr lang="ru-RU" sz="1100" b="1" dirty="0" smtClean="0"/>
          </a:p>
          <a:p>
            <a:pPr algn="just"/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Основними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вражаючими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чинниками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НС є: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/>
              <a:t>-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механічний</a:t>
            </a:r>
            <a:r>
              <a:rPr lang="ru-RU" sz="2400" b="1" dirty="0"/>
              <a:t> (</a:t>
            </a:r>
            <a:r>
              <a:rPr lang="ru-RU" sz="2400" b="1" dirty="0" err="1"/>
              <a:t>вибухова</a:t>
            </a:r>
            <a:r>
              <a:rPr lang="ru-RU" sz="2400" b="1" dirty="0"/>
              <a:t> </a:t>
            </a:r>
            <a:r>
              <a:rPr lang="ru-RU" sz="2400" b="1" dirty="0" err="1"/>
              <a:t>хвиля</a:t>
            </a:r>
            <a:r>
              <a:rPr lang="ru-RU" sz="2400" b="1" dirty="0"/>
              <a:t>, </a:t>
            </a:r>
            <a:r>
              <a:rPr lang="ru-RU" sz="2400" b="1" dirty="0" err="1"/>
              <a:t>падіння</a:t>
            </a:r>
            <a:r>
              <a:rPr lang="ru-RU" sz="2400" b="1" dirty="0"/>
              <a:t> з </a:t>
            </a:r>
            <a:r>
              <a:rPr lang="ru-RU" sz="2400" b="1" dirty="0" err="1" smtClean="0"/>
              <a:t>висоти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травматизація</a:t>
            </a:r>
            <a:r>
              <a:rPr lang="ru-RU" sz="2400" b="1" dirty="0" smtClean="0"/>
              <a:t> </a:t>
            </a:r>
            <a:r>
              <a:rPr lang="ru-RU" sz="2400" b="1" dirty="0" err="1"/>
              <a:t>зруйнованими</a:t>
            </a:r>
            <a:r>
              <a:rPr lang="ru-RU" sz="2400" b="1" dirty="0"/>
              <a:t> </a:t>
            </a:r>
            <a:r>
              <a:rPr lang="ru-RU" sz="2400" b="1" dirty="0" err="1"/>
              <a:t>конструкціями</a:t>
            </a:r>
            <a:r>
              <a:rPr lang="ru-RU" sz="2400" b="1" dirty="0"/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/>
              <a:t>-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хімічний</a:t>
            </a:r>
            <a:r>
              <a:rPr lang="ru-RU" sz="2400" b="1" dirty="0"/>
              <a:t> (СДОР);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/>
              <a:t>-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радіаційний</a:t>
            </a:r>
            <a:r>
              <a:rPr lang="ru-RU" sz="2400" b="1" dirty="0"/>
              <a:t> (</a:t>
            </a:r>
            <a:r>
              <a:rPr lang="ru-RU" sz="2400" b="1" dirty="0" err="1"/>
              <a:t>іонізуюче</a:t>
            </a:r>
            <a:r>
              <a:rPr lang="ru-RU" sz="2400" b="1" dirty="0"/>
              <a:t> </a:t>
            </a:r>
            <a:r>
              <a:rPr lang="ru-RU" sz="2400" b="1" dirty="0" err="1"/>
              <a:t>випромінювання</a:t>
            </a:r>
            <a:r>
              <a:rPr lang="ru-RU" sz="2400" b="1" dirty="0"/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/>
              <a:t>-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термічний</a:t>
            </a:r>
            <a:r>
              <a:rPr lang="ru-RU" sz="2400" b="1" dirty="0"/>
              <a:t> (</a:t>
            </a:r>
            <a:r>
              <a:rPr lang="ru-RU" sz="2400" b="1" dirty="0" err="1"/>
              <a:t>дія</a:t>
            </a:r>
            <a:r>
              <a:rPr lang="ru-RU" sz="2400" b="1" dirty="0"/>
              <a:t> </a:t>
            </a:r>
            <a:r>
              <a:rPr lang="ru-RU" sz="2400" b="1" dirty="0" err="1"/>
              <a:t>високої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низької</a:t>
            </a:r>
            <a:r>
              <a:rPr lang="ru-RU" sz="2400" b="1" dirty="0"/>
              <a:t> </a:t>
            </a:r>
            <a:r>
              <a:rPr lang="ru-RU" sz="2400" b="1" dirty="0" err="1"/>
              <a:t>температури</a:t>
            </a:r>
            <a:r>
              <a:rPr lang="ru-RU" sz="2000" b="1" dirty="0"/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/>
              <a:t>-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біологічний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/>
              <a:t>(</a:t>
            </a:r>
            <a:r>
              <a:rPr lang="ru-RU" sz="2400" b="1" dirty="0" err="1"/>
              <a:t>бактеріальні</a:t>
            </a:r>
            <a:r>
              <a:rPr lang="ru-RU" sz="2400" b="1" dirty="0"/>
              <a:t> </a:t>
            </a:r>
            <a:r>
              <a:rPr lang="ru-RU" sz="2400" b="1" dirty="0" err="1"/>
              <a:t>засоби</a:t>
            </a:r>
            <a:r>
              <a:rPr lang="ru-RU" sz="2400" b="1" dirty="0"/>
              <a:t>, </a:t>
            </a:r>
            <a:r>
              <a:rPr lang="ru-RU" sz="2400" b="1" dirty="0" err="1"/>
              <a:t>токсини</a:t>
            </a:r>
            <a:r>
              <a:rPr lang="ru-RU" sz="2400" b="1" dirty="0" smtClean="0"/>
              <a:t>).</a:t>
            </a:r>
          </a:p>
          <a:p>
            <a:pPr algn="just"/>
            <a:r>
              <a:rPr lang="ru-RU" sz="2400" b="1" dirty="0" err="1"/>
              <a:t>Ці</a:t>
            </a:r>
            <a:r>
              <a:rPr lang="ru-RU" sz="2400" b="1" dirty="0"/>
              <a:t> </a:t>
            </a:r>
            <a:r>
              <a:rPr lang="ru-RU" sz="2400" b="1" dirty="0" err="1"/>
              <a:t>чинники</a:t>
            </a:r>
            <a:r>
              <a:rPr lang="ru-RU" sz="2400" b="1" dirty="0"/>
              <a:t> </a:t>
            </a:r>
            <a:r>
              <a:rPr lang="ru-RU" sz="2400" b="1" dirty="0" err="1"/>
              <a:t>можуть</a:t>
            </a:r>
            <a:r>
              <a:rPr lang="ru-RU" sz="2400" b="1" dirty="0"/>
              <a:t> </a:t>
            </a:r>
            <a:r>
              <a:rPr lang="ru-RU" sz="2400" b="1" dirty="0" err="1"/>
              <a:t>діяти</a:t>
            </a:r>
            <a:r>
              <a:rPr lang="ru-RU" sz="2400" b="1" dirty="0"/>
              <a:t> </a:t>
            </a:r>
            <a:r>
              <a:rPr lang="ru-RU" sz="2400" b="1" dirty="0" err="1"/>
              <a:t>одночасно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 smtClean="0"/>
              <a:t>послідовно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зумовлюючи</a:t>
            </a:r>
            <a:r>
              <a:rPr lang="ru-RU" sz="2400" b="1" dirty="0" smtClean="0"/>
              <a:t> </a:t>
            </a:r>
            <a:r>
              <a:rPr lang="ru-RU" sz="2400" b="1" dirty="0" err="1"/>
              <a:t>множинні</a:t>
            </a:r>
            <a:r>
              <a:rPr lang="ru-RU" sz="2400" b="1" dirty="0"/>
              <a:t>, </a:t>
            </a:r>
            <a:r>
              <a:rPr lang="ru-RU" sz="2400" b="1" dirty="0" err="1"/>
              <a:t>поєднані</a:t>
            </a:r>
            <a:r>
              <a:rPr lang="ru-RU" sz="2400" b="1" dirty="0"/>
              <a:t> та </a:t>
            </a:r>
            <a:r>
              <a:rPr lang="ru-RU" sz="2400" b="1" dirty="0" err="1"/>
              <a:t>комбіновані</a:t>
            </a:r>
            <a:r>
              <a:rPr lang="ru-RU" sz="2400" b="1" dirty="0"/>
              <a:t> </a:t>
            </a:r>
            <a:r>
              <a:rPr lang="ru-RU" sz="2400" b="1" dirty="0" err="1" smtClean="0"/>
              <a:t>ураження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різного</a:t>
            </a:r>
            <a:r>
              <a:rPr lang="ru-RU" sz="2400" b="1" dirty="0" smtClean="0"/>
              <a:t> </a:t>
            </a:r>
            <a:r>
              <a:rPr lang="ru-RU" sz="2400" b="1" dirty="0" err="1"/>
              <a:t>ступеня</a:t>
            </a:r>
            <a:r>
              <a:rPr lang="ru-RU" sz="2400" b="1" dirty="0"/>
              <a:t> </a:t>
            </a:r>
            <a:r>
              <a:rPr lang="ru-RU" sz="2400" b="1" dirty="0" err="1"/>
              <a:t>тяжкості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2685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763" y="374072"/>
            <a:ext cx="1105592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екстреної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медичної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допомоги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постраждалим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надзвичайних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ситуаціях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задачі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ЕМД у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зоні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НС: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/>
              <a:t>- </a:t>
            </a:r>
            <a:r>
              <a:rPr lang="ru-RU" sz="2000" b="1" dirty="0" err="1"/>
              <a:t>організація</a:t>
            </a:r>
            <a:r>
              <a:rPr lang="ru-RU" sz="2000" b="1" dirty="0"/>
              <a:t> та </a:t>
            </a:r>
            <a:r>
              <a:rPr lang="ru-RU" sz="2000" b="1" dirty="0" err="1"/>
              <a:t>своєчасне</a:t>
            </a:r>
            <a:r>
              <a:rPr lang="ru-RU" sz="2000" b="1" dirty="0"/>
              <a:t> </a:t>
            </a:r>
            <a:r>
              <a:rPr lang="ru-RU" sz="2000" b="1" dirty="0" err="1"/>
              <a:t>надання</a:t>
            </a:r>
            <a:r>
              <a:rPr lang="ru-RU" sz="2000" b="1" dirty="0"/>
              <a:t> </a:t>
            </a:r>
            <a:r>
              <a:rPr lang="ru-RU" sz="2000" b="1" dirty="0" err="1"/>
              <a:t>всіх</a:t>
            </a:r>
            <a:r>
              <a:rPr lang="ru-RU" sz="2000" b="1" dirty="0"/>
              <a:t> </a:t>
            </a:r>
            <a:r>
              <a:rPr lang="ru-RU" sz="2000" b="1" dirty="0" err="1"/>
              <a:t>видів</a:t>
            </a:r>
            <a:r>
              <a:rPr lang="ru-RU" sz="2000" b="1" dirty="0"/>
              <a:t> </a:t>
            </a:r>
            <a:r>
              <a:rPr lang="ru-RU" sz="2000" b="1" dirty="0" err="1" smtClean="0"/>
              <a:t>медичної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допомоги</a:t>
            </a:r>
            <a:r>
              <a:rPr lang="ru-RU" sz="2000" b="1" dirty="0" smtClean="0"/>
              <a:t> </a:t>
            </a:r>
            <a:r>
              <a:rPr lang="ru-RU" sz="2000" b="1" dirty="0" err="1"/>
              <a:t>постраждалому</a:t>
            </a:r>
            <a:r>
              <a:rPr lang="ru-RU" sz="2000" b="1" dirty="0"/>
              <a:t> </a:t>
            </a:r>
            <a:r>
              <a:rPr lang="ru-RU" sz="2000" b="1" dirty="0" err="1"/>
              <a:t>населенню</a:t>
            </a:r>
            <a:r>
              <a:rPr lang="ru-RU" sz="2000" b="1" dirty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/>
              <a:t>- </a:t>
            </a:r>
            <a:r>
              <a:rPr lang="ru-RU" sz="2000" b="1" dirty="0" err="1"/>
              <a:t>організація</a:t>
            </a:r>
            <a:r>
              <a:rPr lang="ru-RU" sz="2000" b="1" dirty="0"/>
              <a:t> та </a:t>
            </a:r>
            <a:r>
              <a:rPr lang="ru-RU" sz="2000" b="1" dirty="0" err="1"/>
              <a:t>надання</a:t>
            </a:r>
            <a:r>
              <a:rPr lang="ru-RU" sz="2000" b="1" dirty="0"/>
              <a:t> </a:t>
            </a:r>
            <a:r>
              <a:rPr lang="ru-RU" sz="2000" b="1" dirty="0" err="1"/>
              <a:t>медичної</a:t>
            </a:r>
            <a:r>
              <a:rPr lang="ru-RU" sz="2000" b="1" dirty="0"/>
              <a:t> </a:t>
            </a:r>
            <a:r>
              <a:rPr lang="ru-RU" sz="2000" b="1" dirty="0" err="1"/>
              <a:t>допомоги</a:t>
            </a:r>
            <a:r>
              <a:rPr lang="ru-RU" sz="2000" b="1" dirty="0"/>
              <a:t> </a:t>
            </a:r>
            <a:r>
              <a:rPr lang="ru-RU" sz="2000" b="1" dirty="0" smtClean="0"/>
              <a:t>складу </a:t>
            </a:r>
            <a:r>
              <a:rPr lang="ru-RU" sz="2000" b="1" dirty="0" err="1" smtClean="0"/>
              <a:t>формувань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бере</a:t>
            </a:r>
            <a:r>
              <a:rPr lang="ru-RU" sz="2000" b="1" dirty="0"/>
              <a:t> участь в </a:t>
            </a:r>
            <a:r>
              <a:rPr lang="ru-RU" sz="2000" b="1" dirty="0" err="1"/>
              <a:t>аварійно-рятувальних</a:t>
            </a:r>
            <a:r>
              <a:rPr lang="ru-RU" sz="2000" b="1" dirty="0"/>
              <a:t> роботах;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/>
              <a:t>- </a:t>
            </a:r>
            <a:r>
              <a:rPr lang="ru-RU" sz="2000" b="1" dirty="0" err="1"/>
              <a:t>проведення</a:t>
            </a:r>
            <a:r>
              <a:rPr lang="ru-RU" sz="2000" b="1" dirty="0"/>
              <a:t> </a:t>
            </a:r>
            <a:r>
              <a:rPr lang="ru-RU" sz="2000" b="1" dirty="0" err="1"/>
              <a:t>лікувально-профілактичних</a:t>
            </a:r>
            <a:r>
              <a:rPr lang="ru-RU" sz="2000" b="1" dirty="0"/>
              <a:t> </a:t>
            </a:r>
            <a:r>
              <a:rPr lang="ru-RU" sz="2000" b="1" dirty="0" err="1" smtClean="0"/>
              <a:t>заходів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спрямованих</a:t>
            </a:r>
            <a:r>
              <a:rPr lang="ru-RU" sz="2000" b="1" dirty="0" smtClean="0"/>
              <a:t> </a:t>
            </a:r>
            <a:r>
              <a:rPr lang="ru-RU" sz="2000" b="1" dirty="0"/>
              <a:t>на </a:t>
            </a:r>
            <a:r>
              <a:rPr lang="ru-RU" sz="2000" b="1" dirty="0" err="1"/>
              <a:t>зменшення</a:t>
            </a:r>
            <a:r>
              <a:rPr lang="ru-RU" sz="2000" b="1" dirty="0"/>
              <a:t> </a:t>
            </a:r>
            <a:r>
              <a:rPr lang="ru-RU" sz="2000" b="1" dirty="0" err="1"/>
              <a:t>негативної</a:t>
            </a:r>
            <a:r>
              <a:rPr lang="ru-RU" sz="2000" b="1" dirty="0"/>
              <a:t> </a:t>
            </a:r>
            <a:r>
              <a:rPr lang="ru-RU" sz="2000" b="1" dirty="0" err="1"/>
              <a:t>дії</a:t>
            </a:r>
            <a:r>
              <a:rPr lang="ru-RU" sz="2000" b="1" dirty="0"/>
              <a:t> </a:t>
            </a:r>
            <a:r>
              <a:rPr lang="ru-RU" sz="2000" b="1" dirty="0" err="1" smtClean="0"/>
              <a:t>нервово-психічних</a:t>
            </a:r>
            <a:r>
              <a:rPr lang="ru-RU" sz="2000" b="1" dirty="0" smtClean="0"/>
              <a:t> </a:t>
            </a:r>
            <a:r>
              <a:rPr lang="ru-RU" sz="2000" b="1" dirty="0" err="1"/>
              <a:t>стресів</a:t>
            </a:r>
            <a:r>
              <a:rPr lang="ru-RU" sz="2000" b="1" dirty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запобігання</a:t>
            </a:r>
            <a:r>
              <a:rPr lang="ru-RU" sz="2000" b="1" dirty="0"/>
              <a:t>, </a:t>
            </a:r>
            <a:r>
              <a:rPr lang="ru-RU" sz="2000" b="1" dirty="0" err="1"/>
              <a:t>виникнення</a:t>
            </a:r>
            <a:r>
              <a:rPr lang="ru-RU" sz="2000" b="1" dirty="0"/>
              <a:t> та </a:t>
            </a:r>
            <a:r>
              <a:rPr lang="ru-RU" sz="2000" b="1" dirty="0" err="1"/>
              <a:t>поширення</a:t>
            </a:r>
            <a:r>
              <a:rPr lang="ru-RU" sz="2000" b="1" dirty="0"/>
              <a:t> </a:t>
            </a:r>
            <a:r>
              <a:rPr lang="ru-RU" sz="2000" b="1" dirty="0" err="1" smtClean="0"/>
              <a:t>масових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інфекційних</a:t>
            </a:r>
            <a:r>
              <a:rPr lang="ru-RU" sz="2000" b="1" dirty="0" smtClean="0"/>
              <a:t> </a:t>
            </a:r>
            <a:r>
              <a:rPr lang="ru-RU" sz="2000" b="1" dirty="0" err="1"/>
              <a:t>захворювань</a:t>
            </a:r>
            <a:r>
              <a:rPr lang="ru-RU" sz="2000" b="1" dirty="0"/>
              <a:t> </a:t>
            </a:r>
            <a:r>
              <a:rPr lang="ru-RU" sz="2000" b="1" dirty="0" err="1"/>
              <a:t>серед</a:t>
            </a:r>
            <a:r>
              <a:rPr lang="ru-RU" sz="2000" b="1" dirty="0"/>
              <a:t> </a:t>
            </a:r>
            <a:r>
              <a:rPr lang="ru-RU" sz="2000" b="1" dirty="0" err="1"/>
              <a:t>населення</a:t>
            </a:r>
            <a:r>
              <a:rPr lang="ru-RU" sz="2000" b="1" dirty="0" smtClean="0"/>
              <a:t>.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зазначено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лікувально-евакуаційного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забезпечення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(ЛЕЗ)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медичної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r>
              <a:rPr lang="ru-RU" sz="2000" b="1" dirty="0"/>
              <a:t>- перша </a:t>
            </a:r>
            <a:r>
              <a:rPr lang="ru-RU" sz="2000" b="1" dirty="0" err="1"/>
              <a:t>медична</a:t>
            </a:r>
            <a:r>
              <a:rPr lang="ru-RU" sz="2000" b="1" dirty="0"/>
              <a:t> </a:t>
            </a:r>
            <a:r>
              <a:rPr lang="ru-RU" sz="2000" b="1" dirty="0" err="1"/>
              <a:t>допомога</a:t>
            </a:r>
            <a:r>
              <a:rPr lang="ru-RU" sz="2000" b="1" dirty="0"/>
              <a:t>;</a:t>
            </a:r>
          </a:p>
          <a:p>
            <a:pPr algn="just"/>
            <a:r>
              <a:rPr lang="ru-RU" sz="2000" b="1" dirty="0" smtClean="0"/>
              <a:t>- </a:t>
            </a:r>
            <a:r>
              <a:rPr lang="ru-RU" sz="2000" b="1" dirty="0" err="1" smtClean="0"/>
              <a:t>долікарська</a:t>
            </a:r>
            <a:r>
              <a:rPr lang="ru-RU" sz="2000" b="1" dirty="0" smtClean="0"/>
              <a:t> </a:t>
            </a:r>
            <a:r>
              <a:rPr lang="ru-RU" sz="2000" b="1" dirty="0" err="1"/>
              <a:t>допомога</a:t>
            </a:r>
            <a:r>
              <a:rPr lang="ru-RU" sz="2000" b="1" dirty="0" smtClean="0"/>
              <a:t>;</a:t>
            </a:r>
          </a:p>
          <a:p>
            <a:pPr algn="just"/>
            <a:r>
              <a:rPr lang="ru-RU" sz="2000" b="1" dirty="0"/>
              <a:t>- перша </a:t>
            </a:r>
            <a:r>
              <a:rPr lang="ru-RU" sz="2000" b="1" dirty="0" err="1"/>
              <a:t>лікарська</a:t>
            </a:r>
            <a:r>
              <a:rPr lang="ru-RU" sz="2000" b="1" dirty="0"/>
              <a:t> </a:t>
            </a:r>
            <a:r>
              <a:rPr lang="ru-RU" sz="2000" b="1" dirty="0" err="1"/>
              <a:t>допомога</a:t>
            </a:r>
            <a:r>
              <a:rPr lang="ru-RU" sz="2000" b="1" dirty="0"/>
              <a:t>;</a:t>
            </a:r>
          </a:p>
          <a:p>
            <a:pPr algn="just"/>
            <a:r>
              <a:rPr lang="ru-RU" sz="2000" b="1" dirty="0"/>
              <a:t>- </a:t>
            </a:r>
            <a:r>
              <a:rPr lang="ru-RU" sz="2000" b="1" dirty="0" err="1"/>
              <a:t>кваліфікована</a:t>
            </a:r>
            <a:r>
              <a:rPr lang="ru-RU" sz="2000" b="1" dirty="0"/>
              <a:t> </a:t>
            </a:r>
            <a:r>
              <a:rPr lang="ru-RU" sz="2000" b="1" dirty="0" err="1"/>
              <a:t>медична</a:t>
            </a:r>
            <a:r>
              <a:rPr lang="ru-RU" sz="2000" b="1" dirty="0"/>
              <a:t> </a:t>
            </a:r>
            <a:r>
              <a:rPr lang="ru-RU" sz="2000" b="1" dirty="0" err="1"/>
              <a:t>допомога</a:t>
            </a:r>
            <a:r>
              <a:rPr lang="ru-RU" sz="2000" b="1" dirty="0"/>
              <a:t>;</a:t>
            </a:r>
          </a:p>
          <a:p>
            <a:pPr algn="just"/>
            <a:r>
              <a:rPr lang="ru-RU" sz="2000" b="1" dirty="0"/>
              <a:t>- </a:t>
            </a:r>
            <a:r>
              <a:rPr lang="ru-RU" sz="2000" b="1" dirty="0" err="1"/>
              <a:t>спеціалізована</a:t>
            </a:r>
            <a:r>
              <a:rPr lang="ru-RU" sz="2000" b="1" dirty="0"/>
              <a:t> </a:t>
            </a:r>
            <a:r>
              <a:rPr lang="ru-RU" sz="2000" b="1" dirty="0" err="1"/>
              <a:t>медична</a:t>
            </a:r>
            <a:r>
              <a:rPr lang="ru-RU" sz="2000" b="1" dirty="0"/>
              <a:t> </a:t>
            </a:r>
            <a:r>
              <a:rPr lang="ru-RU" sz="2000" b="1" dirty="0" err="1"/>
              <a:t>допомога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9557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963" y="249383"/>
            <a:ext cx="11693237" cy="6286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Як вид </a:t>
            </a:r>
            <a:r>
              <a:rPr lang="ru-RU" sz="2400" b="1" dirty="0" err="1"/>
              <a:t>медичної</a:t>
            </a:r>
            <a:r>
              <a:rPr lang="ru-RU" sz="2400" b="1" dirty="0"/>
              <a:t> </a:t>
            </a:r>
            <a:r>
              <a:rPr lang="ru-RU" sz="2400" b="1" dirty="0" err="1"/>
              <a:t>допомоги</a:t>
            </a:r>
            <a:r>
              <a:rPr lang="ru-RU" sz="2400" b="1" dirty="0"/>
              <a:t>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перша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медична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допомога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/>
              <a:t>має</a:t>
            </a:r>
            <a:r>
              <a:rPr lang="ru-RU" sz="2400" b="1" dirty="0" smtClean="0"/>
              <a:t> </a:t>
            </a:r>
            <a:r>
              <a:rPr lang="ru-RU" sz="2400" b="1" dirty="0"/>
              <a:t>на </a:t>
            </a:r>
            <a:r>
              <a:rPr lang="ru-RU" sz="2400" b="1" dirty="0" err="1"/>
              <a:t>меті</a:t>
            </a:r>
            <a:r>
              <a:rPr lang="ru-RU" sz="2400" b="1" dirty="0"/>
              <a:t> </a:t>
            </a:r>
            <a:r>
              <a:rPr lang="ru-RU" sz="2400" b="1" dirty="0" err="1"/>
              <a:t>запобігти</a:t>
            </a:r>
            <a:r>
              <a:rPr lang="ru-RU" sz="2400" b="1" dirty="0"/>
              <a:t> </a:t>
            </a:r>
            <a:r>
              <a:rPr lang="ru-RU" sz="2400" b="1" dirty="0" err="1"/>
              <a:t>подальшому</a:t>
            </a:r>
            <a:r>
              <a:rPr lang="ru-RU" sz="2400" b="1" dirty="0"/>
              <a:t> </a:t>
            </a:r>
            <a:r>
              <a:rPr lang="ru-RU" sz="2400" b="1" dirty="0" err="1"/>
              <a:t>впливу</a:t>
            </a:r>
            <a:r>
              <a:rPr lang="ru-RU" sz="2400" b="1" dirty="0"/>
              <a:t> на </a:t>
            </a:r>
            <a:r>
              <a:rPr lang="ru-RU" sz="2400" b="1" dirty="0" err="1" smtClean="0"/>
              <a:t>постраждалого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вражаючого</a:t>
            </a:r>
            <a:r>
              <a:rPr lang="ru-RU" sz="2400" b="1" dirty="0" smtClean="0"/>
              <a:t> </a:t>
            </a:r>
            <a:r>
              <a:rPr lang="ru-RU" sz="2400" b="1" dirty="0"/>
              <a:t>фактора, </a:t>
            </a:r>
            <a:r>
              <a:rPr lang="ru-RU" sz="2400" b="1" dirty="0" err="1"/>
              <a:t>попередити</a:t>
            </a:r>
            <a:r>
              <a:rPr lang="ru-RU" sz="2400" b="1" dirty="0"/>
              <a:t> </a:t>
            </a:r>
            <a:r>
              <a:rPr lang="ru-RU" sz="2400" b="1" dirty="0" err="1"/>
              <a:t>розвиток</a:t>
            </a:r>
            <a:r>
              <a:rPr lang="ru-RU" sz="2400" b="1" dirty="0"/>
              <a:t> </a:t>
            </a:r>
            <a:r>
              <a:rPr lang="ru-RU" sz="2400" b="1" dirty="0" smtClean="0"/>
              <a:t>тяжких </a:t>
            </a:r>
            <a:r>
              <a:rPr lang="ru-RU" sz="2400" b="1" dirty="0" err="1" smtClean="0"/>
              <a:t>ускладнень</a:t>
            </a:r>
            <a:r>
              <a:rPr lang="ru-RU" sz="2400" b="1" dirty="0" smtClean="0"/>
              <a:t> </a:t>
            </a:r>
            <a:r>
              <a:rPr lang="ru-RU" sz="2400" b="1" dirty="0"/>
              <a:t>і </a:t>
            </a:r>
            <a:r>
              <a:rPr lang="ru-RU" sz="2400" b="1" dirty="0" err="1"/>
              <a:t>тим</a:t>
            </a:r>
            <a:r>
              <a:rPr lang="ru-RU" sz="2400" b="1" dirty="0"/>
              <a:t> самим </a:t>
            </a:r>
            <a:r>
              <a:rPr lang="ru-RU" sz="2400" b="1" dirty="0" err="1"/>
              <a:t>зберегти</a:t>
            </a:r>
            <a:r>
              <a:rPr lang="ru-RU" sz="2400" b="1" dirty="0"/>
              <a:t> </a:t>
            </a:r>
            <a:r>
              <a:rPr lang="ru-RU" sz="2400" b="1" dirty="0" err="1"/>
              <a:t>йому</a:t>
            </a:r>
            <a:r>
              <a:rPr lang="ru-RU" sz="2400" b="1" dirty="0"/>
              <a:t> </a:t>
            </a:r>
            <a:r>
              <a:rPr lang="ru-RU" sz="2400" b="1" dirty="0" err="1"/>
              <a:t>життя</a:t>
            </a:r>
            <a:r>
              <a:rPr lang="ru-RU" sz="2400" b="1" dirty="0"/>
              <a:t>. Вона </a:t>
            </a:r>
            <a:r>
              <a:rPr lang="ru-RU" sz="2400" b="1" dirty="0" smtClean="0"/>
              <a:t>є </a:t>
            </a:r>
            <a:r>
              <a:rPr lang="ru-RU" sz="2400" b="1" dirty="0" err="1" smtClean="0"/>
              <a:t>ефективною</a:t>
            </a:r>
            <a:r>
              <a:rPr lang="ru-RU" sz="2400" b="1" dirty="0" smtClean="0"/>
              <a:t> </a:t>
            </a:r>
            <a:r>
              <a:rPr lang="ru-RU" sz="2400" b="1" dirty="0" err="1"/>
              <a:t>тоді</a:t>
            </a:r>
            <a:r>
              <a:rPr lang="ru-RU" sz="2400" b="1" dirty="0"/>
              <a:t>, коли </a:t>
            </a:r>
            <a:r>
              <a:rPr lang="ru-RU" sz="2400" b="1" dirty="0" err="1"/>
              <a:t>надається</a:t>
            </a:r>
            <a:r>
              <a:rPr lang="ru-RU" sz="2400" b="1" dirty="0"/>
              <a:t> </a:t>
            </a:r>
            <a:r>
              <a:rPr lang="ru-RU" sz="2400" b="1" dirty="0" err="1"/>
              <a:t>негайно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 smtClean="0"/>
              <a:t>якомога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раніше</a:t>
            </a:r>
            <a:r>
              <a:rPr lang="ru-RU" sz="2400" b="1" dirty="0" smtClean="0"/>
              <a:t> </a:t>
            </a:r>
            <a:r>
              <a:rPr lang="ru-RU" sz="2400" b="1" dirty="0"/>
              <a:t>з моменту </a:t>
            </a:r>
            <a:r>
              <a:rPr lang="ru-RU" sz="2400" b="1" dirty="0" err="1"/>
              <a:t>травмування</a:t>
            </a:r>
            <a:r>
              <a:rPr lang="ru-RU" sz="2400" b="1" dirty="0"/>
              <a:t>. За </a:t>
            </a:r>
            <a:r>
              <a:rPr lang="ru-RU" sz="2400" b="1" dirty="0" err="1"/>
              <a:t>даними</a:t>
            </a:r>
            <a:r>
              <a:rPr lang="ru-RU" sz="2400" b="1" dirty="0"/>
              <a:t> ВООЗ, </a:t>
            </a:r>
            <a:r>
              <a:rPr lang="ru-RU" sz="2400" b="1" dirty="0" err="1"/>
              <a:t>кожні</a:t>
            </a:r>
            <a:r>
              <a:rPr lang="ru-RU" sz="2400" b="1" dirty="0"/>
              <a:t> 20 </a:t>
            </a:r>
            <a:r>
              <a:rPr lang="ru-RU" sz="2400" b="1" dirty="0" err="1" smtClean="0"/>
              <a:t>зі</a:t>
            </a:r>
            <a:r>
              <a:rPr lang="ru-RU" sz="2400" b="1" dirty="0" smtClean="0"/>
              <a:t> 100 </a:t>
            </a:r>
            <a:r>
              <a:rPr lang="ru-RU" sz="2400" b="1" dirty="0" err="1"/>
              <a:t>загиблих</a:t>
            </a:r>
            <a:r>
              <a:rPr lang="ru-RU" sz="2400" b="1" dirty="0"/>
              <a:t> у </a:t>
            </a:r>
            <a:r>
              <a:rPr lang="ru-RU" sz="2400" b="1" dirty="0" err="1"/>
              <a:t>результаті</a:t>
            </a:r>
            <a:r>
              <a:rPr lang="ru-RU" sz="2400" b="1" dirty="0"/>
              <a:t> </a:t>
            </a:r>
            <a:r>
              <a:rPr lang="ru-RU" sz="2400" b="1" dirty="0" err="1"/>
              <a:t>нещасного</a:t>
            </a:r>
            <a:r>
              <a:rPr lang="ru-RU" sz="2400" b="1" dirty="0"/>
              <a:t> </a:t>
            </a:r>
            <a:r>
              <a:rPr lang="ru-RU" sz="2400" b="1" dirty="0" err="1"/>
              <a:t>випадку</a:t>
            </a:r>
            <a:r>
              <a:rPr lang="ru-RU" sz="2400" b="1" dirty="0"/>
              <a:t> в </a:t>
            </a:r>
            <a:r>
              <a:rPr lang="ru-RU" sz="2400" b="1" dirty="0" err="1"/>
              <a:t>мирний</a:t>
            </a:r>
            <a:r>
              <a:rPr lang="ru-RU" sz="2400" b="1" dirty="0"/>
              <a:t> </a:t>
            </a:r>
            <a:r>
              <a:rPr lang="ru-RU" sz="2400" b="1" dirty="0" smtClean="0"/>
              <a:t>час могли </a:t>
            </a:r>
            <a:r>
              <a:rPr lang="ru-RU" sz="2400" b="1" dirty="0"/>
              <a:t>бути </a:t>
            </a:r>
            <a:r>
              <a:rPr lang="ru-RU" sz="2400" b="1" dirty="0" err="1"/>
              <a:t>врятованими</a:t>
            </a:r>
            <a:r>
              <a:rPr lang="ru-RU" sz="2400" b="1" dirty="0"/>
              <a:t>, </a:t>
            </a:r>
            <a:r>
              <a:rPr lang="ru-RU" sz="2400" b="1" dirty="0" err="1"/>
              <a:t>якби</a:t>
            </a:r>
            <a:r>
              <a:rPr lang="ru-RU" sz="2400" b="1" dirty="0"/>
              <a:t> </a:t>
            </a:r>
            <a:r>
              <a:rPr lang="ru-RU" sz="2400" b="1" dirty="0" err="1"/>
              <a:t>медичну</a:t>
            </a:r>
            <a:r>
              <a:rPr lang="ru-RU" sz="2400" b="1" dirty="0"/>
              <a:t> </a:t>
            </a:r>
            <a:r>
              <a:rPr lang="ru-RU" sz="2400" b="1" dirty="0" err="1"/>
              <a:t>допомогу</a:t>
            </a:r>
            <a:r>
              <a:rPr lang="ru-RU" sz="2400" b="1" dirty="0"/>
              <a:t> </a:t>
            </a:r>
            <a:r>
              <a:rPr lang="ru-RU" sz="2400" b="1" dirty="0" err="1"/>
              <a:t>їм</a:t>
            </a:r>
            <a:r>
              <a:rPr lang="ru-RU" sz="2400" b="1" dirty="0"/>
              <a:t> </a:t>
            </a:r>
            <a:r>
              <a:rPr lang="ru-RU" sz="2400" b="1" dirty="0" err="1" smtClean="0"/>
              <a:t>надали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своєчасно</a:t>
            </a:r>
            <a:r>
              <a:rPr lang="ru-RU" sz="2400" b="1" dirty="0" smtClean="0"/>
              <a:t> </a:t>
            </a:r>
            <a:r>
              <a:rPr lang="ru-RU" sz="2400" b="1" dirty="0"/>
              <a:t>на </a:t>
            </a:r>
            <a:r>
              <a:rPr lang="ru-RU" sz="2400" b="1" dirty="0" err="1"/>
              <a:t>місці</a:t>
            </a:r>
            <a:r>
              <a:rPr lang="ru-RU" sz="2400" b="1" dirty="0"/>
              <a:t> </a:t>
            </a:r>
            <a:r>
              <a:rPr lang="ru-RU" sz="2400" b="1" dirty="0" err="1"/>
              <a:t>події</a:t>
            </a:r>
            <a:r>
              <a:rPr lang="ru-RU" sz="2400" b="1" dirty="0"/>
              <a:t>. </a:t>
            </a:r>
            <a:r>
              <a:rPr lang="ru-RU" sz="2400" b="1" dirty="0" err="1"/>
              <a:t>Зі</a:t>
            </a:r>
            <a:r>
              <a:rPr lang="ru-RU" sz="2400" b="1" dirty="0"/>
              <a:t> </a:t>
            </a:r>
            <a:r>
              <a:rPr lang="ru-RU" sz="2400" b="1" dirty="0" err="1"/>
              <a:t>збільшенням</a:t>
            </a:r>
            <a:r>
              <a:rPr lang="ru-RU" sz="2400" b="1" dirty="0"/>
              <a:t> </a:t>
            </a:r>
            <a:r>
              <a:rPr lang="ru-RU" sz="2400" b="1" dirty="0" err="1"/>
              <a:t>терміну</a:t>
            </a:r>
            <a:r>
              <a:rPr lang="ru-RU" sz="2400" b="1" dirty="0"/>
              <a:t> </a:t>
            </a:r>
            <a:r>
              <a:rPr lang="ru-RU" sz="2400" b="1" dirty="0" err="1" smtClean="0"/>
              <a:t>надання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першої</a:t>
            </a:r>
            <a:r>
              <a:rPr lang="ru-RU" sz="2400" b="1" dirty="0" smtClean="0"/>
              <a:t> </a:t>
            </a:r>
            <a:r>
              <a:rPr lang="ru-RU" sz="2400" b="1" dirty="0" err="1"/>
              <a:t>медичної</a:t>
            </a:r>
            <a:r>
              <a:rPr lang="ru-RU" sz="2400" b="1" dirty="0"/>
              <a:t> </a:t>
            </a:r>
            <a:r>
              <a:rPr lang="ru-RU" sz="2400" b="1" dirty="0" err="1"/>
              <a:t>допомоги</a:t>
            </a:r>
            <a:r>
              <a:rPr lang="ru-RU" sz="2400" b="1" dirty="0"/>
              <a:t> </a:t>
            </a:r>
            <a:r>
              <a:rPr lang="ru-RU" sz="2400" b="1" dirty="0" err="1"/>
              <a:t>швидко</a:t>
            </a:r>
            <a:r>
              <a:rPr lang="ru-RU" sz="2400" b="1" dirty="0"/>
              <a:t> </a:t>
            </a:r>
            <a:r>
              <a:rPr lang="ru-RU" sz="2400" b="1" dirty="0" err="1"/>
              <a:t>зростає</a:t>
            </a:r>
            <a:r>
              <a:rPr lang="ru-RU" sz="2400" b="1" dirty="0"/>
              <a:t> й </a:t>
            </a:r>
            <a:r>
              <a:rPr lang="ru-RU" sz="2400" b="1" dirty="0" smtClean="0"/>
              <a:t>частота </a:t>
            </a:r>
            <a:r>
              <a:rPr lang="ru-RU" sz="2400" b="1" dirty="0" err="1" smtClean="0"/>
              <a:t>ускладнень</a:t>
            </a:r>
            <a:r>
              <a:rPr lang="ru-RU" sz="2400" b="1" dirty="0" smtClean="0"/>
              <a:t> </a:t>
            </a:r>
            <a:r>
              <a:rPr lang="ru-RU" sz="2400" b="1" dirty="0"/>
              <a:t>у </a:t>
            </a:r>
            <a:r>
              <a:rPr lang="ru-RU" sz="2400" b="1" dirty="0" err="1"/>
              <a:t>постраждалих</a:t>
            </a:r>
            <a:r>
              <a:rPr lang="ru-RU" sz="2400" b="1" dirty="0" smtClean="0"/>
              <a:t>.</a:t>
            </a:r>
          </a:p>
          <a:p>
            <a:pPr algn="just"/>
            <a:endParaRPr lang="uk-UA" sz="1050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Перша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медична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допомога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/>
              <a:t>–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smtClean="0"/>
              <a:t>комплекс </a:t>
            </a:r>
            <a:r>
              <a:rPr lang="ru-RU" sz="2400" b="1" dirty="0" err="1" smtClean="0"/>
              <a:t>найпростіших</a:t>
            </a:r>
            <a:r>
              <a:rPr lang="ru-RU" sz="2400" b="1" dirty="0" smtClean="0"/>
              <a:t> </a:t>
            </a:r>
            <a:r>
              <a:rPr lang="ru-RU" sz="2400" b="1" dirty="0" err="1"/>
              <a:t>медичних</a:t>
            </a:r>
            <a:r>
              <a:rPr lang="ru-RU" sz="2400" b="1" dirty="0"/>
              <a:t> </a:t>
            </a:r>
            <a:r>
              <a:rPr lang="ru-RU" sz="2400" b="1" dirty="0" err="1"/>
              <a:t>заходів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виконуються</a:t>
            </a:r>
            <a:r>
              <a:rPr lang="ru-RU" sz="2400" b="1" dirty="0"/>
              <a:t> на </a:t>
            </a:r>
            <a:r>
              <a:rPr lang="ru-RU" sz="2400" b="1" dirty="0" err="1" smtClean="0"/>
              <a:t>місці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отримання</a:t>
            </a:r>
            <a:r>
              <a:rPr lang="ru-RU" sz="2400" b="1" dirty="0" smtClean="0"/>
              <a:t> </a:t>
            </a:r>
            <a:r>
              <a:rPr lang="ru-RU" sz="2400" b="1" dirty="0" err="1"/>
              <a:t>пошкодження</a:t>
            </a:r>
            <a:r>
              <a:rPr lang="ru-RU" sz="2400" b="1" dirty="0"/>
              <a:t> </a:t>
            </a:r>
            <a:r>
              <a:rPr lang="ru-RU" sz="2400" b="1" dirty="0" err="1"/>
              <a:t>переважно</a:t>
            </a:r>
            <a:r>
              <a:rPr lang="ru-RU" sz="2400" b="1" dirty="0"/>
              <a:t> в порядку само- </a:t>
            </a:r>
            <a:r>
              <a:rPr lang="ru-RU" sz="2400" b="1" dirty="0" smtClean="0"/>
              <a:t>та </a:t>
            </a:r>
            <a:r>
              <a:rPr lang="ru-RU" sz="2400" b="1" dirty="0" err="1" smtClean="0"/>
              <a:t>взаємодопомоги</a:t>
            </a:r>
            <a:r>
              <a:rPr lang="ru-RU" sz="2400" b="1" dirty="0"/>
              <a:t>, а </a:t>
            </a:r>
            <a:r>
              <a:rPr lang="ru-RU" sz="2400" b="1" dirty="0" err="1"/>
              <a:t>також</a:t>
            </a:r>
            <a:r>
              <a:rPr lang="ru-RU" sz="2400" b="1" dirty="0"/>
              <a:t> </a:t>
            </a:r>
            <a:r>
              <a:rPr lang="ru-RU" sz="2400" b="1" dirty="0" err="1"/>
              <a:t>учасниками</a:t>
            </a:r>
            <a:r>
              <a:rPr lang="ru-RU" sz="2400" b="1" dirty="0"/>
              <a:t> </a:t>
            </a:r>
            <a:r>
              <a:rPr lang="ru-RU" sz="2400" b="1" dirty="0" err="1" smtClean="0"/>
              <a:t>пошуково-рятувальних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робіт</a:t>
            </a:r>
            <a:r>
              <a:rPr lang="ru-RU" sz="2400" b="1" dirty="0"/>
              <a:t>, з </a:t>
            </a:r>
            <a:r>
              <a:rPr lang="ru-RU" sz="2400" b="1" dirty="0" err="1"/>
              <a:t>використанням</a:t>
            </a:r>
            <a:r>
              <a:rPr lang="ru-RU" sz="2400" b="1" dirty="0"/>
              <a:t> </a:t>
            </a:r>
            <a:r>
              <a:rPr lang="ru-RU" sz="2400" b="1" dirty="0" err="1"/>
              <a:t>табельних</a:t>
            </a:r>
            <a:r>
              <a:rPr lang="ru-RU" sz="2400" b="1" dirty="0"/>
              <a:t> і </a:t>
            </a:r>
            <a:r>
              <a:rPr lang="ru-RU" sz="2400" b="1" dirty="0" err="1"/>
              <a:t>підручних</a:t>
            </a:r>
            <a:r>
              <a:rPr lang="ru-RU" sz="2400" b="1" dirty="0"/>
              <a:t> </a:t>
            </a:r>
            <a:r>
              <a:rPr lang="ru-RU" sz="2400" b="1" dirty="0" err="1"/>
              <a:t>засобів</a:t>
            </a:r>
            <a:r>
              <a:rPr lang="ru-RU" sz="2400" b="1" dirty="0"/>
              <a:t> </a:t>
            </a:r>
            <a:r>
              <a:rPr lang="ru-RU" sz="2400" b="1" dirty="0" smtClean="0"/>
              <a:t>з метою </a:t>
            </a:r>
            <a:r>
              <a:rPr lang="ru-RU" sz="2400" b="1" dirty="0" err="1"/>
              <a:t>усунення</a:t>
            </a:r>
            <a:r>
              <a:rPr lang="ru-RU" sz="2400" b="1" dirty="0"/>
              <a:t> </a:t>
            </a:r>
            <a:r>
              <a:rPr lang="ru-RU" sz="2400" b="1" dirty="0" err="1"/>
              <a:t>триваючого</a:t>
            </a:r>
            <a:r>
              <a:rPr lang="ru-RU" sz="2400" b="1" dirty="0"/>
              <a:t> </a:t>
            </a:r>
            <a:r>
              <a:rPr lang="ru-RU" sz="2400" b="1" dirty="0" err="1"/>
              <a:t>впливу</a:t>
            </a:r>
            <a:r>
              <a:rPr lang="ru-RU" sz="2400" b="1" dirty="0"/>
              <a:t> </a:t>
            </a:r>
            <a:r>
              <a:rPr lang="ru-RU" sz="2400" b="1" dirty="0" err="1"/>
              <a:t>вражаючого</a:t>
            </a:r>
            <a:r>
              <a:rPr lang="ru-RU" sz="2400" b="1" dirty="0"/>
              <a:t> </a:t>
            </a:r>
            <a:r>
              <a:rPr lang="ru-RU" sz="2400" b="1" dirty="0" smtClean="0"/>
              <a:t>фактора, </a:t>
            </a:r>
            <a:r>
              <a:rPr lang="ru-RU" sz="2400" b="1" dirty="0" err="1" smtClean="0"/>
              <a:t>порятунку</a:t>
            </a:r>
            <a:r>
              <a:rPr lang="ru-RU" sz="2400" b="1" dirty="0" smtClean="0"/>
              <a:t> </a:t>
            </a:r>
            <a:r>
              <a:rPr lang="ru-RU" sz="2400" b="1" dirty="0" err="1"/>
              <a:t>життя</a:t>
            </a:r>
            <a:r>
              <a:rPr lang="ru-RU" sz="2400" b="1" dirty="0"/>
              <a:t> </a:t>
            </a:r>
            <a:r>
              <a:rPr lang="ru-RU" sz="2400" b="1" dirty="0" err="1"/>
              <a:t>постраждалого</a:t>
            </a:r>
            <a:r>
              <a:rPr lang="ru-RU" sz="2400" b="1" dirty="0"/>
              <a:t>, </a:t>
            </a:r>
            <a:r>
              <a:rPr lang="ru-RU" sz="2400" b="1" dirty="0" err="1"/>
              <a:t>зниження</a:t>
            </a:r>
            <a:r>
              <a:rPr lang="ru-RU" sz="2400" b="1" dirty="0"/>
              <a:t> й </a:t>
            </a:r>
            <a:r>
              <a:rPr lang="ru-RU" sz="2400" b="1" dirty="0" err="1" smtClean="0"/>
              <a:t>попередження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розвитку</a:t>
            </a:r>
            <a:r>
              <a:rPr lang="ru-RU" sz="2400" b="1" dirty="0" smtClean="0"/>
              <a:t> </a:t>
            </a:r>
            <a:r>
              <a:rPr lang="ru-RU" sz="2400" b="1" dirty="0"/>
              <a:t>тяжких </a:t>
            </a:r>
            <a:r>
              <a:rPr lang="ru-RU" sz="2400" b="1" dirty="0" err="1"/>
              <a:t>ускладнень</a:t>
            </a:r>
            <a:r>
              <a:rPr lang="ru-RU" sz="2400" b="1" dirty="0"/>
              <a:t>. </a:t>
            </a:r>
            <a:r>
              <a:rPr lang="ru-RU" sz="2400" b="1" dirty="0" err="1"/>
              <a:t>Оптимальний</a:t>
            </a:r>
            <a:r>
              <a:rPr lang="ru-RU" sz="2400" b="1" dirty="0"/>
              <a:t> </a:t>
            </a:r>
            <a:r>
              <a:rPr lang="ru-RU" sz="2400" b="1" dirty="0" err="1"/>
              <a:t>термін</a:t>
            </a:r>
            <a:r>
              <a:rPr lang="ru-RU" sz="2400" b="1" dirty="0"/>
              <a:t>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err="1" smtClean="0"/>
              <a:t>надання</a:t>
            </a:r>
            <a:r>
              <a:rPr lang="ru-RU" sz="2400" b="1" dirty="0" smtClean="0"/>
              <a:t> – </a:t>
            </a:r>
            <a:r>
              <a:rPr lang="ru-RU" sz="2400" b="1" dirty="0">
                <a:solidFill>
                  <a:srgbClr val="FF0000"/>
                </a:solidFill>
              </a:rPr>
              <a:t>до 30 </a:t>
            </a:r>
            <a:r>
              <a:rPr lang="ru-RU" sz="2400" b="1" dirty="0" err="1">
                <a:solidFill>
                  <a:srgbClr val="FF0000"/>
                </a:solidFill>
              </a:rPr>
              <a:t>хвилин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після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отримання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травми</a:t>
            </a:r>
            <a:r>
              <a:rPr lang="ru-RU" sz="2400" b="1" dirty="0"/>
              <a:t>. Перша </a:t>
            </a:r>
            <a:r>
              <a:rPr lang="ru-RU" sz="2400" b="1" dirty="0" err="1" smtClean="0"/>
              <a:t>медична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допомога</a:t>
            </a:r>
            <a:r>
              <a:rPr lang="ru-RU" sz="2400" b="1" dirty="0" smtClean="0"/>
              <a:t> </a:t>
            </a:r>
            <a:r>
              <a:rPr lang="ru-RU" sz="2400" b="1" dirty="0" err="1"/>
              <a:t>постраждалим</a:t>
            </a:r>
            <a:r>
              <a:rPr lang="ru-RU" sz="2400" b="1" dirty="0"/>
              <a:t> </a:t>
            </a:r>
            <a:r>
              <a:rPr lang="ru-RU" sz="2400" b="1" dirty="0" err="1"/>
              <a:t>надається</a:t>
            </a:r>
            <a:r>
              <a:rPr lang="ru-RU" sz="2400" b="1" dirty="0"/>
              <a:t> </a:t>
            </a:r>
            <a:r>
              <a:rPr lang="ru-RU" sz="2400" b="1" dirty="0" err="1"/>
              <a:t>посиндромно</a:t>
            </a:r>
            <a:r>
              <a:rPr lang="ru-RU" sz="2400" b="1" dirty="0"/>
              <a:t>, </a:t>
            </a:r>
            <a:r>
              <a:rPr lang="ru-RU" sz="2400" b="1" dirty="0" err="1"/>
              <a:t>виходячи</a:t>
            </a:r>
            <a:r>
              <a:rPr lang="ru-RU" sz="2400" b="1" dirty="0"/>
              <a:t> </a:t>
            </a:r>
            <a:r>
              <a:rPr lang="ru-RU" sz="2400" b="1" dirty="0" smtClean="0"/>
              <a:t>з характеру</a:t>
            </a:r>
            <a:r>
              <a:rPr lang="ru-RU" sz="2400" b="1" dirty="0"/>
              <a:t>, </a:t>
            </a:r>
            <a:r>
              <a:rPr lang="ru-RU" sz="2400" b="1" dirty="0" err="1"/>
              <a:t>тяжкості</a:t>
            </a:r>
            <a:r>
              <a:rPr lang="ru-RU" sz="2400" b="1" dirty="0"/>
              <a:t> та </a:t>
            </a:r>
            <a:r>
              <a:rPr lang="ru-RU" sz="2400" b="1" dirty="0" err="1"/>
              <a:t>локалізації</a:t>
            </a:r>
            <a:r>
              <a:rPr lang="ru-RU" sz="2400" b="1" dirty="0"/>
              <a:t> </a:t>
            </a:r>
            <a:r>
              <a:rPr lang="ru-RU" sz="2400" b="1" dirty="0" err="1"/>
              <a:t>пошкоджень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2255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235" y="235527"/>
            <a:ext cx="11540837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надання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ЕМД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постраждалим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тісно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пов’язана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фазністю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процесів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зоні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НС.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/>
              <a:t>Так</a:t>
            </a:r>
            <a:r>
              <a:rPr lang="ru-RU" b="1" dirty="0"/>
              <a:t>,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фази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ізоляції</a:t>
            </a:r>
            <a:r>
              <a:rPr lang="ru-RU" sz="2000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триває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декількох</a:t>
            </a:r>
            <a:r>
              <a:rPr lang="ru-RU" b="1" dirty="0"/>
              <a:t> </a:t>
            </a:r>
            <a:r>
              <a:rPr lang="ru-RU" b="1" dirty="0" err="1"/>
              <a:t>хвилин</a:t>
            </a:r>
            <a:r>
              <a:rPr lang="ru-RU" b="1" dirty="0"/>
              <a:t> </a:t>
            </a:r>
            <a:r>
              <a:rPr lang="ru-RU" b="1" dirty="0" smtClean="0"/>
              <a:t>до </a:t>
            </a:r>
            <a:r>
              <a:rPr lang="ru-RU" b="1" dirty="0" err="1" smtClean="0"/>
              <a:t>декількох</a:t>
            </a:r>
            <a:r>
              <a:rPr lang="ru-RU" b="1" dirty="0" smtClean="0"/>
              <a:t> </a:t>
            </a:r>
            <a:r>
              <a:rPr lang="ru-RU" b="1" dirty="0"/>
              <a:t>годин, перша </a:t>
            </a:r>
            <a:r>
              <a:rPr lang="ru-RU" b="1" dirty="0" err="1"/>
              <a:t>медична</a:t>
            </a:r>
            <a:r>
              <a:rPr lang="ru-RU" b="1" dirty="0"/>
              <a:t> </a:t>
            </a:r>
            <a:r>
              <a:rPr lang="ru-RU" b="1" dirty="0" err="1"/>
              <a:t>допомога</a:t>
            </a:r>
            <a:r>
              <a:rPr lang="ru-RU" b="1" dirty="0"/>
              <a:t> </a:t>
            </a:r>
            <a:r>
              <a:rPr lang="ru-RU" b="1" dirty="0" err="1"/>
              <a:t>може</a:t>
            </a:r>
            <a:r>
              <a:rPr lang="ru-RU" b="1" dirty="0"/>
              <a:t> </a:t>
            </a:r>
            <a:r>
              <a:rPr lang="ru-RU" b="1" dirty="0" err="1" smtClean="0"/>
              <a:t>надаватися</a:t>
            </a:r>
            <a:r>
              <a:rPr lang="ru-RU" b="1" dirty="0" smtClean="0"/>
              <a:t> </a:t>
            </a:r>
            <a:r>
              <a:rPr lang="ru-RU" b="1" dirty="0" err="1" smtClean="0"/>
              <a:t>тільки</a:t>
            </a:r>
            <a:r>
              <a:rPr lang="ru-RU" b="1" dirty="0" smtClean="0"/>
              <a:t> </a:t>
            </a:r>
            <a:r>
              <a:rPr lang="ru-RU" b="1" dirty="0"/>
              <a:t>самими </a:t>
            </a:r>
            <a:r>
              <a:rPr lang="ru-RU" b="1" dirty="0" err="1"/>
              <a:t>постраждалими</a:t>
            </a:r>
            <a:r>
              <a:rPr lang="ru-RU" b="1" dirty="0"/>
              <a:t> в порядку само- </a:t>
            </a:r>
            <a:r>
              <a:rPr lang="ru-RU" b="1" dirty="0" smtClean="0"/>
              <a:t>та </a:t>
            </a:r>
            <a:r>
              <a:rPr lang="ru-RU" b="1" dirty="0" err="1" smtClean="0"/>
              <a:t>взаємодопомоги</a:t>
            </a:r>
            <a:r>
              <a:rPr lang="ru-RU" b="1" dirty="0"/>
              <a:t>. </a:t>
            </a:r>
            <a:r>
              <a:rPr lang="ru-RU" b="1" dirty="0" err="1"/>
              <a:t>Саме</a:t>
            </a:r>
            <a:r>
              <a:rPr lang="ru-RU" b="1" dirty="0"/>
              <a:t> тут </a:t>
            </a:r>
            <a:r>
              <a:rPr lang="ru-RU" b="1" dirty="0" err="1"/>
              <a:t>велике</a:t>
            </a:r>
            <a:r>
              <a:rPr lang="ru-RU" b="1" dirty="0"/>
              <a:t> </a:t>
            </a:r>
            <a:r>
              <a:rPr lang="ru-RU" b="1" dirty="0" err="1"/>
              <a:t>значення</a:t>
            </a:r>
            <a:r>
              <a:rPr lang="ru-RU" b="1" dirty="0"/>
              <a:t>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 smtClean="0"/>
              <a:t>навченість</a:t>
            </a:r>
            <a:r>
              <a:rPr lang="ru-RU" b="1" dirty="0" smtClean="0"/>
              <a:t> </a:t>
            </a:r>
            <a:r>
              <a:rPr lang="ru-RU" b="1" dirty="0" err="1" smtClean="0"/>
              <a:t>населення</a:t>
            </a:r>
            <a:r>
              <a:rPr lang="ru-RU" b="1" dirty="0"/>
              <a:t>, </a:t>
            </a:r>
            <a:r>
              <a:rPr lang="ru-RU" b="1" dirty="0" err="1"/>
              <a:t>уміння</a:t>
            </a:r>
            <a:r>
              <a:rPr lang="ru-RU" b="1" dirty="0"/>
              <a:t> </a:t>
            </a:r>
            <a:r>
              <a:rPr lang="ru-RU" b="1" dirty="0" err="1"/>
              <a:t>використати</a:t>
            </a:r>
            <a:r>
              <a:rPr lang="ru-RU" b="1" dirty="0"/>
              <a:t> для </a:t>
            </a:r>
            <a:r>
              <a:rPr lang="ru-RU" b="1" dirty="0" err="1"/>
              <a:t>надання</a:t>
            </a:r>
            <a:r>
              <a:rPr lang="ru-RU" b="1" dirty="0"/>
              <a:t> </a:t>
            </a:r>
            <a:r>
              <a:rPr lang="ru-RU" b="1" dirty="0" err="1" smtClean="0"/>
              <a:t>допомоги</a:t>
            </a:r>
            <a:r>
              <a:rPr lang="ru-RU" b="1" dirty="0" smtClean="0"/>
              <a:t> </a:t>
            </a:r>
            <a:r>
              <a:rPr lang="ru-RU" b="1" dirty="0" err="1" smtClean="0"/>
              <a:t>підручні</a:t>
            </a:r>
            <a:r>
              <a:rPr lang="ru-RU" b="1" dirty="0" smtClean="0"/>
              <a:t> </a:t>
            </a:r>
            <a:r>
              <a:rPr lang="ru-RU" b="1" dirty="0" err="1"/>
              <a:t>засоби</a:t>
            </a:r>
            <a:r>
              <a:rPr lang="ru-RU" b="1" dirty="0"/>
              <a:t>, тому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тільки</a:t>
            </a:r>
            <a:r>
              <a:rPr lang="ru-RU" b="1" dirty="0"/>
              <a:t> </a:t>
            </a:r>
            <a:r>
              <a:rPr lang="ru-RU" b="1" dirty="0" err="1" smtClean="0"/>
              <a:t>аварійно-рятувальні</a:t>
            </a:r>
            <a:r>
              <a:rPr lang="ru-RU" b="1" dirty="0" smtClean="0"/>
              <a:t> </a:t>
            </a:r>
            <a:r>
              <a:rPr lang="ru-RU" b="1" dirty="0" err="1" smtClean="0"/>
              <a:t>формування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прибувають</a:t>
            </a:r>
            <a:r>
              <a:rPr lang="ru-RU" b="1" dirty="0"/>
              <a:t> до </a:t>
            </a:r>
            <a:r>
              <a:rPr lang="ru-RU" b="1" dirty="0" err="1"/>
              <a:t>зони</a:t>
            </a:r>
            <a:r>
              <a:rPr lang="ru-RU" b="1" dirty="0"/>
              <a:t> НС, </a:t>
            </a:r>
            <a:r>
              <a:rPr lang="ru-RU" b="1" dirty="0" err="1" smtClean="0"/>
              <a:t>починають</a:t>
            </a:r>
            <a:r>
              <a:rPr lang="ru-RU" b="1" dirty="0"/>
              <a:t> </a:t>
            </a:r>
            <a:r>
              <a:rPr lang="ru-RU" b="1" dirty="0" err="1"/>
              <a:t>використовувати</a:t>
            </a:r>
            <a:r>
              <a:rPr lang="ru-RU" b="1" dirty="0"/>
              <a:t> </a:t>
            </a:r>
            <a:r>
              <a:rPr lang="ru-RU" b="1" dirty="0" err="1"/>
              <a:t>табельне</a:t>
            </a:r>
            <a:r>
              <a:rPr lang="ru-RU" b="1" dirty="0"/>
              <a:t> </a:t>
            </a:r>
            <a:r>
              <a:rPr lang="ru-RU" b="1" dirty="0" err="1"/>
              <a:t>майно</a:t>
            </a:r>
            <a:r>
              <a:rPr lang="ru-RU" b="1" dirty="0"/>
              <a:t> для </a:t>
            </a:r>
            <a:r>
              <a:rPr lang="ru-RU" b="1" dirty="0" err="1"/>
              <a:t>надання</a:t>
            </a:r>
            <a:r>
              <a:rPr lang="ru-RU" b="1" dirty="0"/>
              <a:t> </a:t>
            </a:r>
            <a:r>
              <a:rPr lang="ru-RU" b="1" dirty="0" err="1" smtClean="0"/>
              <a:t>першої</a:t>
            </a:r>
            <a:r>
              <a:rPr lang="ru-RU" b="1" dirty="0" smtClean="0"/>
              <a:t> </a:t>
            </a:r>
            <a:r>
              <a:rPr lang="ru-RU" b="1" dirty="0" err="1" smtClean="0"/>
              <a:t>медичної</a:t>
            </a:r>
            <a:r>
              <a:rPr lang="ru-RU" b="1" dirty="0" smtClean="0"/>
              <a:t> </a:t>
            </a:r>
            <a:r>
              <a:rPr lang="ru-RU" b="1" dirty="0" err="1"/>
              <a:t>допомоги</a:t>
            </a:r>
            <a:r>
              <a:rPr lang="ru-RU" b="1" dirty="0"/>
              <a:t>.</a:t>
            </a:r>
          </a:p>
          <a:p>
            <a:pPr algn="just"/>
            <a:r>
              <a:rPr lang="ru-RU" b="1" dirty="0" err="1"/>
              <a:t>Залежно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домінування</a:t>
            </a:r>
            <a:r>
              <a:rPr lang="ru-RU" b="1" dirty="0"/>
              <a:t> </a:t>
            </a:r>
            <a:r>
              <a:rPr lang="ru-RU" b="1" dirty="0" err="1"/>
              <a:t>вражаючих</a:t>
            </a:r>
            <a:r>
              <a:rPr lang="ru-RU" b="1" dirty="0"/>
              <a:t> </a:t>
            </a:r>
            <a:r>
              <a:rPr lang="ru-RU" b="1" dirty="0" err="1"/>
              <a:t>факторів</a:t>
            </a:r>
            <a:r>
              <a:rPr lang="ru-RU" b="1" dirty="0"/>
              <a:t> </a:t>
            </a:r>
            <a:r>
              <a:rPr lang="ru-RU" b="1" dirty="0" err="1"/>
              <a:t>під</a:t>
            </a:r>
            <a:r>
              <a:rPr lang="ru-RU" b="1" dirty="0"/>
              <a:t> </a:t>
            </a:r>
            <a:r>
              <a:rPr lang="ru-RU" b="1" dirty="0" smtClean="0"/>
              <a:t>час </a:t>
            </a:r>
            <a:r>
              <a:rPr lang="ru-RU" b="1" dirty="0" err="1" smtClean="0"/>
              <a:t>виникнення</a:t>
            </a:r>
            <a:r>
              <a:rPr lang="ru-RU" b="1" dirty="0" smtClean="0"/>
              <a:t> </a:t>
            </a:r>
            <a:r>
              <a:rPr lang="ru-RU" b="1" dirty="0"/>
              <a:t>НС </a:t>
            </a:r>
            <a:r>
              <a:rPr lang="ru-RU" b="1" dirty="0" err="1"/>
              <a:t>обсяг</a:t>
            </a:r>
            <a:r>
              <a:rPr lang="ru-RU" b="1" dirty="0"/>
              <a:t> </a:t>
            </a:r>
            <a:r>
              <a:rPr lang="ru-RU" b="1" dirty="0" err="1"/>
              <a:t>першої</a:t>
            </a:r>
            <a:r>
              <a:rPr lang="ru-RU" b="1" dirty="0"/>
              <a:t> </a:t>
            </a:r>
            <a:r>
              <a:rPr lang="ru-RU" b="1" dirty="0" err="1"/>
              <a:t>медичної</a:t>
            </a:r>
            <a:r>
              <a:rPr lang="ru-RU" b="1" dirty="0"/>
              <a:t> </a:t>
            </a:r>
            <a:r>
              <a:rPr lang="ru-RU" b="1" dirty="0" err="1"/>
              <a:t>допомоги</a:t>
            </a:r>
            <a:r>
              <a:rPr lang="ru-RU" b="1" dirty="0"/>
              <a:t> </a:t>
            </a:r>
            <a:r>
              <a:rPr lang="ru-RU" b="1" dirty="0" err="1"/>
              <a:t>набуває</a:t>
            </a:r>
            <a:endParaRPr lang="ru-RU" b="1" dirty="0"/>
          </a:p>
          <a:p>
            <a:pPr algn="just"/>
            <a:r>
              <a:rPr lang="ru-RU" b="1" dirty="0" err="1"/>
              <a:t>певних</a:t>
            </a:r>
            <a:r>
              <a:rPr lang="ru-RU" b="1" dirty="0"/>
              <a:t> </a:t>
            </a:r>
            <a:r>
              <a:rPr lang="ru-RU" b="1" dirty="0" err="1"/>
              <a:t>особливостей</a:t>
            </a:r>
            <a:r>
              <a:rPr lang="ru-RU" b="1" dirty="0"/>
              <a:t>.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Так, </a:t>
            </a:r>
            <a:r>
              <a:rPr lang="ru-RU" sz="2000" b="1" dirty="0" err="1">
                <a:solidFill>
                  <a:srgbClr val="FF0000"/>
                </a:solidFill>
              </a:rPr>
              <a:t>під</a:t>
            </a:r>
            <a:r>
              <a:rPr lang="ru-RU" sz="2000" b="1" dirty="0">
                <a:solidFill>
                  <a:srgbClr val="FF0000"/>
                </a:solidFill>
              </a:rPr>
              <a:t> час катастроф з </a:t>
            </a:r>
            <a:r>
              <a:rPr lang="ru-RU" sz="2000" b="1" dirty="0" err="1">
                <a:solidFill>
                  <a:srgbClr val="FF0000"/>
                </a:solidFill>
              </a:rPr>
              <a:t>перевагою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механічних</a:t>
            </a:r>
            <a:r>
              <a:rPr lang="ru-RU" sz="2000" b="1" dirty="0" smtClean="0">
                <a:solidFill>
                  <a:srgbClr val="FF0000"/>
                </a:solidFill>
              </a:rPr>
              <a:t> (</a:t>
            </a:r>
            <a:r>
              <a:rPr lang="ru-RU" sz="2000" b="1" dirty="0" err="1" smtClean="0">
                <a:solidFill>
                  <a:srgbClr val="FF0000"/>
                </a:solidFill>
              </a:rPr>
              <a:t>динамічних</a:t>
            </a:r>
            <a:r>
              <a:rPr lang="ru-RU" sz="2000" b="1" dirty="0">
                <a:solidFill>
                  <a:srgbClr val="FF0000"/>
                </a:solidFill>
              </a:rPr>
              <a:t>) </a:t>
            </a:r>
            <a:r>
              <a:rPr lang="ru-RU" sz="2000" b="1" dirty="0" err="1">
                <a:solidFill>
                  <a:srgbClr val="FF0000"/>
                </a:solidFill>
              </a:rPr>
              <a:t>вражаючих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факторів</a:t>
            </a:r>
            <a:r>
              <a:rPr lang="ru-RU" sz="2000" b="1" dirty="0">
                <a:solidFill>
                  <a:srgbClr val="FF0000"/>
                </a:solidFill>
              </a:rPr>
              <a:t>, </a:t>
            </a:r>
            <a:r>
              <a:rPr lang="ru-RU" sz="2000" b="1" dirty="0" err="1">
                <a:solidFill>
                  <a:srgbClr val="FF0000"/>
                </a:solidFill>
              </a:rPr>
              <a:t>обсяг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першої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медичної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допомоги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передбачає</a:t>
            </a:r>
            <a:r>
              <a:rPr lang="ru-RU" sz="2000" b="1" dirty="0">
                <a:solidFill>
                  <a:srgbClr val="FF0000"/>
                </a:solidFill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/>
              <a:t>- </a:t>
            </a:r>
            <a:r>
              <a:rPr lang="ru-RU" b="1" dirty="0" err="1"/>
              <a:t>визволення</a:t>
            </a:r>
            <a:r>
              <a:rPr lang="ru-RU" b="1" dirty="0"/>
              <a:t> </a:t>
            </a:r>
            <a:r>
              <a:rPr lang="ru-RU" b="1" dirty="0" err="1"/>
              <a:t>постраждалих</a:t>
            </a:r>
            <a:r>
              <a:rPr lang="ru-RU" b="1" dirty="0"/>
              <a:t> з-</a:t>
            </a:r>
            <a:r>
              <a:rPr lang="ru-RU" b="1" dirty="0" err="1"/>
              <a:t>під</a:t>
            </a:r>
            <a:r>
              <a:rPr lang="ru-RU" b="1" dirty="0"/>
              <a:t> </a:t>
            </a:r>
            <a:r>
              <a:rPr lang="ru-RU" b="1" dirty="0" err="1"/>
              <a:t>завалів</a:t>
            </a:r>
            <a:r>
              <a:rPr lang="ru-RU" b="1" dirty="0"/>
              <a:t>, </a:t>
            </a:r>
            <a:r>
              <a:rPr lang="ru-RU" b="1" dirty="0" err="1" smtClean="0"/>
              <a:t>виведення</a:t>
            </a:r>
            <a:r>
              <a:rPr lang="ru-RU" b="1" dirty="0" smtClean="0"/>
              <a:t> </a:t>
            </a:r>
            <a:r>
              <a:rPr lang="ru-RU" b="1" dirty="0" err="1" smtClean="0"/>
              <a:t>осліплених</a:t>
            </a:r>
            <a:r>
              <a:rPr lang="ru-RU" b="1" dirty="0" smtClean="0"/>
              <a:t> </a:t>
            </a:r>
            <a:r>
              <a:rPr lang="ru-RU" b="1" dirty="0"/>
              <a:t>з </a:t>
            </a:r>
            <a:r>
              <a:rPr lang="ru-RU" b="1" dirty="0" err="1"/>
              <a:t>вогню</a:t>
            </a:r>
            <a:r>
              <a:rPr lang="ru-RU" b="1" dirty="0"/>
              <a:t>, </a:t>
            </a:r>
            <a:r>
              <a:rPr lang="ru-RU" b="1" dirty="0" err="1"/>
              <a:t>гасіння</a:t>
            </a:r>
            <a:r>
              <a:rPr lang="ru-RU" b="1" dirty="0"/>
              <a:t> </a:t>
            </a:r>
            <a:r>
              <a:rPr lang="ru-RU" b="1" dirty="0" err="1"/>
              <a:t>палаючого</a:t>
            </a:r>
            <a:r>
              <a:rPr lang="ru-RU" b="1" dirty="0"/>
              <a:t> </a:t>
            </a:r>
            <a:r>
              <a:rPr lang="ru-RU" b="1" dirty="0" err="1"/>
              <a:t>одягу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 smtClean="0"/>
              <a:t>палаючих</a:t>
            </a:r>
            <a:r>
              <a:rPr lang="ru-RU" b="1" dirty="0" smtClean="0"/>
              <a:t> </a:t>
            </a:r>
            <a:r>
              <a:rPr lang="ru-RU" b="1" dirty="0" err="1" smtClean="0"/>
              <a:t>сумішей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потрапили</a:t>
            </a:r>
            <a:r>
              <a:rPr lang="ru-RU" b="1" dirty="0"/>
              <a:t> на </a:t>
            </a:r>
            <a:r>
              <a:rPr lang="ru-RU" b="1" dirty="0" err="1"/>
              <a:t>тіло</a:t>
            </a:r>
            <a:r>
              <a:rPr lang="ru-RU" b="1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/>
              <a:t>- </a:t>
            </a:r>
            <a:r>
              <a:rPr lang="ru-RU" b="1" dirty="0" err="1"/>
              <a:t>надання</a:t>
            </a:r>
            <a:r>
              <a:rPr lang="ru-RU" b="1" dirty="0"/>
              <a:t> </a:t>
            </a:r>
            <a:r>
              <a:rPr lang="ru-RU" b="1" dirty="0" err="1"/>
              <a:t>постраждалому</a:t>
            </a:r>
            <a:r>
              <a:rPr lang="ru-RU" b="1" dirty="0"/>
              <a:t> </a:t>
            </a:r>
            <a:r>
              <a:rPr lang="ru-RU" b="1" dirty="0" err="1"/>
              <a:t>фізіологічно</a:t>
            </a:r>
            <a:r>
              <a:rPr lang="ru-RU" b="1" dirty="0"/>
              <a:t> </a:t>
            </a:r>
            <a:r>
              <a:rPr lang="ru-RU" b="1" dirty="0" err="1" smtClean="0"/>
              <a:t>вигідного</a:t>
            </a:r>
            <a:r>
              <a:rPr lang="ru-RU" b="1" dirty="0" smtClean="0"/>
              <a:t> </a:t>
            </a:r>
            <a:r>
              <a:rPr lang="ru-RU" b="1" dirty="0" err="1" smtClean="0"/>
              <a:t>положення</a:t>
            </a:r>
            <a:r>
              <a:rPr lang="ru-RU" b="1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/>
              <a:t>- </a:t>
            </a:r>
            <a:r>
              <a:rPr lang="ru-RU" b="1" dirty="0" err="1"/>
              <a:t>боротьбу</a:t>
            </a:r>
            <a:r>
              <a:rPr lang="ru-RU" b="1" dirty="0"/>
              <a:t> з </a:t>
            </a:r>
            <a:r>
              <a:rPr lang="ru-RU" b="1" dirty="0" err="1"/>
              <a:t>асфіксією</a:t>
            </a:r>
            <a:r>
              <a:rPr lang="ru-RU" b="1" dirty="0"/>
              <a:t> шляхом </a:t>
            </a:r>
            <a:r>
              <a:rPr lang="ru-RU" b="1" dirty="0" err="1"/>
              <a:t>звільнення</a:t>
            </a:r>
            <a:r>
              <a:rPr lang="ru-RU" b="1" dirty="0"/>
              <a:t> </a:t>
            </a:r>
            <a:r>
              <a:rPr lang="ru-RU" b="1" dirty="0" err="1" smtClean="0"/>
              <a:t>дихальних</a:t>
            </a:r>
            <a:r>
              <a:rPr lang="ru-RU" b="1" dirty="0" smtClean="0"/>
              <a:t> </a:t>
            </a:r>
            <a:r>
              <a:rPr lang="ru-RU" b="1" dirty="0" err="1" smtClean="0"/>
              <a:t>шляхів</a:t>
            </a:r>
            <a:r>
              <a:rPr lang="ru-RU" b="1" dirty="0" smtClean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слизу</a:t>
            </a:r>
            <a:r>
              <a:rPr lang="ru-RU" b="1" dirty="0"/>
              <a:t>, </a:t>
            </a:r>
            <a:r>
              <a:rPr lang="ru-RU" b="1" dirty="0" err="1"/>
              <a:t>крові</a:t>
            </a:r>
            <a:r>
              <a:rPr lang="ru-RU" b="1" dirty="0"/>
              <a:t> та </a:t>
            </a:r>
            <a:r>
              <a:rPr lang="ru-RU" b="1" dirty="0" err="1"/>
              <a:t>можливих</a:t>
            </a:r>
            <a:r>
              <a:rPr lang="ru-RU" b="1" dirty="0"/>
              <a:t> </a:t>
            </a:r>
            <a:r>
              <a:rPr lang="ru-RU" b="1" dirty="0" err="1"/>
              <a:t>сторонніх</a:t>
            </a:r>
            <a:r>
              <a:rPr lang="ru-RU" b="1" dirty="0"/>
              <a:t> </a:t>
            </a:r>
            <a:r>
              <a:rPr lang="ru-RU" b="1" dirty="0" err="1"/>
              <a:t>тіл</a:t>
            </a:r>
            <a:r>
              <a:rPr lang="ru-RU" b="1" dirty="0"/>
              <a:t>. При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err="1"/>
              <a:t>западанні</a:t>
            </a:r>
            <a:r>
              <a:rPr lang="ru-RU" b="1" dirty="0"/>
              <a:t> </a:t>
            </a:r>
            <a:r>
              <a:rPr lang="ru-RU" b="1" dirty="0" err="1"/>
              <a:t>язика</a:t>
            </a:r>
            <a:r>
              <a:rPr lang="ru-RU" b="1" dirty="0"/>
              <a:t>, </a:t>
            </a:r>
            <a:r>
              <a:rPr lang="ru-RU" b="1" dirty="0" err="1"/>
              <a:t>блюванні</a:t>
            </a:r>
            <a:r>
              <a:rPr lang="ru-RU" b="1" dirty="0"/>
              <a:t>, </a:t>
            </a:r>
            <a:r>
              <a:rPr lang="ru-RU" b="1" dirty="0" err="1"/>
              <a:t>сильній</a:t>
            </a:r>
            <a:r>
              <a:rPr lang="ru-RU" b="1" dirty="0"/>
              <a:t> </a:t>
            </a:r>
            <a:r>
              <a:rPr lang="ru-RU" b="1" dirty="0" err="1"/>
              <a:t>носовій</a:t>
            </a:r>
            <a:r>
              <a:rPr lang="ru-RU" b="1" dirty="0"/>
              <a:t> </a:t>
            </a:r>
            <a:r>
              <a:rPr lang="ru-RU" b="1" dirty="0" err="1" smtClean="0"/>
              <a:t>кровотечі</a:t>
            </a:r>
            <a:r>
              <a:rPr lang="ru-RU" b="1" dirty="0" smtClean="0"/>
              <a:t> </a:t>
            </a:r>
            <a:r>
              <a:rPr lang="ru-RU" b="1" dirty="0" err="1" smtClean="0"/>
              <a:t>постраждалого</a:t>
            </a:r>
            <a:r>
              <a:rPr lang="ru-RU" b="1" dirty="0" smtClean="0"/>
              <a:t> </a:t>
            </a:r>
            <a:r>
              <a:rPr lang="ru-RU" b="1" dirty="0" err="1"/>
              <a:t>кладуть</a:t>
            </a:r>
            <a:r>
              <a:rPr lang="ru-RU" b="1" dirty="0"/>
              <a:t> на </a:t>
            </a:r>
            <a:r>
              <a:rPr lang="ru-RU" b="1" dirty="0" err="1"/>
              <a:t>бік</a:t>
            </a:r>
            <a:r>
              <a:rPr lang="ru-RU" b="1" dirty="0"/>
              <a:t>; при </a:t>
            </a:r>
            <a:r>
              <a:rPr lang="ru-RU" b="1" dirty="0" err="1"/>
              <a:t>западанні</a:t>
            </a:r>
            <a:r>
              <a:rPr lang="ru-RU" b="1" dirty="0"/>
              <a:t> </a:t>
            </a:r>
            <a:r>
              <a:rPr lang="ru-RU" b="1" dirty="0" err="1"/>
              <a:t>язика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endParaRPr lang="ru-RU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err="1"/>
              <a:t>проколюють</a:t>
            </a:r>
            <a:r>
              <a:rPr lang="ru-RU" b="1" dirty="0"/>
              <a:t> шпилькою,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фіксують</a:t>
            </a:r>
            <a:r>
              <a:rPr lang="ru-RU" b="1" dirty="0"/>
              <a:t> з боку </a:t>
            </a:r>
            <a:r>
              <a:rPr lang="ru-RU" b="1" dirty="0" err="1" smtClean="0"/>
              <a:t>зовнішньої</a:t>
            </a:r>
            <a:r>
              <a:rPr lang="ru-RU" b="1" dirty="0" smtClean="0"/>
              <a:t> дужки </a:t>
            </a:r>
            <a:r>
              <a:rPr lang="ru-RU" b="1" dirty="0"/>
              <a:t>бинтом до </a:t>
            </a:r>
            <a:r>
              <a:rPr lang="ru-RU" b="1" dirty="0" err="1"/>
              <a:t>шиї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підборіддя</a:t>
            </a:r>
            <a:r>
              <a:rPr lang="ru-RU" b="1" dirty="0"/>
              <a:t>. </a:t>
            </a:r>
            <a:r>
              <a:rPr lang="ru-RU" b="1" dirty="0" err="1"/>
              <a:t>Проводять</a:t>
            </a:r>
            <a:r>
              <a:rPr lang="ru-RU" b="1" dirty="0"/>
              <a:t> ШВЛ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/>
              <a:t>методом «рот-у-рот» </a:t>
            </a:r>
            <a:r>
              <a:rPr lang="ru-RU" b="1" dirty="0" err="1"/>
              <a:t>або</a:t>
            </a:r>
            <a:r>
              <a:rPr lang="ru-RU" b="1" dirty="0"/>
              <a:t> «рот-у-</a:t>
            </a:r>
            <a:r>
              <a:rPr lang="ru-RU" b="1" dirty="0" err="1"/>
              <a:t>ніс</a:t>
            </a:r>
            <a:r>
              <a:rPr lang="ru-RU" b="1" dirty="0"/>
              <a:t>», а </a:t>
            </a:r>
            <a:r>
              <a:rPr lang="ru-RU" b="1" dirty="0" err="1"/>
              <a:t>також</a:t>
            </a:r>
            <a:r>
              <a:rPr lang="ru-RU" b="1" dirty="0"/>
              <a:t> за </a:t>
            </a:r>
            <a:r>
              <a:rPr lang="ru-RU" b="1" dirty="0" err="1" smtClean="0"/>
              <a:t>допомогою</a:t>
            </a:r>
            <a:r>
              <a:rPr lang="ru-RU" b="1" dirty="0" smtClean="0"/>
              <a:t> </a:t>
            </a:r>
            <a:r>
              <a:rPr lang="en-US" b="1" dirty="0" smtClean="0"/>
              <a:t>S-</a:t>
            </a:r>
            <a:r>
              <a:rPr lang="ru-RU" b="1" dirty="0" err="1"/>
              <a:t>подібної</a:t>
            </a:r>
            <a:r>
              <a:rPr lang="ru-RU" b="1" dirty="0"/>
              <a:t> трубки;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/>
              <a:t>- </a:t>
            </a:r>
            <a:r>
              <a:rPr lang="ru-RU" b="1" dirty="0" err="1"/>
              <a:t>закритий</a:t>
            </a:r>
            <a:r>
              <a:rPr lang="ru-RU" b="1" dirty="0"/>
              <a:t> </a:t>
            </a:r>
            <a:r>
              <a:rPr lang="ru-RU" b="1" dirty="0" err="1"/>
              <a:t>масаж</a:t>
            </a:r>
            <a:r>
              <a:rPr lang="ru-RU" b="1" dirty="0"/>
              <a:t> </a:t>
            </a:r>
            <a:r>
              <a:rPr lang="ru-RU" b="1" dirty="0" err="1"/>
              <a:t>серця</a:t>
            </a:r>
            <a:r>
              <a:rPr lang="ru-RU" b="1" dirty="0"/>
              <a:t> </a:t>
            </a:r>
            <a:r>
              <a:rPr lang="ru-RU" b="1" dirty="0" err="1"/>
              <a:t>постраждалому</a:t>
            </a:r>
            <a:r>
              <a:rPr lang="ru-RU" b="1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/>
              <a:t>- </a:t>
            </a:r>
            <a:r>
              <a:rPr lang="ru-RU" b="1" dirty="0" err="1"/>
              <a:t>тимчасову</a:t>
            </a:r>
            <a:r>
              <a:rPr lang="ru-RU" b="1" dirty="0"/>
              <a:t> </a:t>
            </a:r>
            <a:r>
              <a:rPr lang="ru-RU" b="1" dirty="0" err="1"/>
              <a:t>зупинку</a:t>
            </a:r>
            <a:r>
              <a:rPr lang="ru-RU" b="1" dirty="0"/>
              <a:t> </a:t>
            </a:r>
            <a:r>
              <a:rPr lang="ru-RU" b="1" dirty="0" err="1"/>
              <a:t>кровотечі</a:t>
            </a:r>
            <a:r>
              <a:rPr lang="ru-RU" b="1" dirty="0"/>
              <a:t> </a:t>
            </a:r>
            <a:r>
              <a:rPr lang="ru-RU" b="1" dirty="0" err="1"/>
              <a:t>всіма</a:t>
            </a:r>
            <a:r>
              <a:rPr lang="ru-RU" b="1" dirty="0"/>
              <a:t> </a:t>
            </a:r>
            <a:r>
              <a:rPr lang="ru-RU" b="1" dirty="0" err="1" smtClean="0"/>
              <a:t>доступними</a:t>
            </a:r>
            <a:r>
              <a:rPr lang="ru-RU" b="1" dirty="0" smtClean="0"/>
              <a:t> </a:t>
            </a:r>
            <a:r>
              <a:rPr lang="ru-RU" b="1" dirty="0" err="1" smtClean="0"/>
              <a:t>засобами</a:t>
            </a:r>
            <a:r>
              <a:rPr lang="ru-RU" b="1" dirty="0" smtClean="0"/>
              <a:t> </a:t>
            </a:r>
            <a:r>
              <a:rPr lang="ru-RU" b="1" dirty="0"/>
              <a:t>(</a:t>
            </a:r>
            <a:r>
              <a:rPr lang="ru-RU" b="1" dirty="0" err="1"/>
              <a:t>пов’язка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давить, </a:t>
            </a:r>
            <a:r>
              <a:rPr lang="ru-RU" b="1" dirty="0" err="1"/>
              <a:t>пальцеве</a:t>
            </a:r>
            <a:r>
              <a:rPr lang="ru-RU" b="1" dirty="0"/>
              <a:t> </a:t>
            </a:r>
            <a:r>
              <a:rPr lang="ru-RU" b="1" dirty="0" err="1" smtClean="0"/>
              <a:t>притиснення</a:t>
            </a:r>
            <a:r>
              <a:rPr lang="ru-RU" b="1" dirty="0" smtClean="0"/>
              <a:t>, </a:t>
            </a:r>
            <a:r>
              <a:rPr lang="ru-RU" b="1" dirty="0" err="1" smtClean="0"/>
              <a:t>джгут</a:t>
            </a:r>
            <a:r>
              <a:rPr lang="ru-RU" b="1" dirty="0" smtClean="0"/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/>
              <a:t>- </a:t>
            </a:r>
            <a:r>
              <a:rPr lang="ru-RU" b="1" dirty="0" err="1"/>
              <a:t>іммобілізацію</a:t>
            </a:r>
            <a:r>
              <a:rPr lang="ru-RU" b="1" dirty="0"/>
              <a:t> </a:t>
            </a:r>
            <a:r>
              <a:rPr lang="ru-RU" b="1" dirty="0" err="1"/>
              <a:t>пошкодженої</a:t>
            </a:r>
            <a:r>
              <a:rPr lang="ru-RU" b="1" dirty="0"/>
              <a:t> </a:t>
            </a:r>
            <a:r>
              <a:rPr lang="ru-RU" b="1" dirty="0" err="1"/>
              <a:t>кінцівки</a:t>
            </a:r>
            <a:r>
              <a:rPr lang="ru-RU" b="1" dirty="0"/>
              <a:t> за </a:t>
            </a:r>
            <a:r>
              <a:rPr lang="ru-RU" b="1" dirty="0" err="1" smtClean="0"/>
              <a:t>допомогою</a:t>
            </a:r>
            <a:r>
              <a:rPr lang="ru-RU" b="1" dirty="0" smtClean="0"/>
              <a:t> </a:t>
            </a:r>
            <a:r>
              <a:rPr lang="ru-RU" b="1" dirty="0" err="1" smtClean="0"/>
              <a:t>найпростіших</a:t>
            </a:r>
            <a:r>
              <a:rPr lang="ru-RU" b="1" dirty="0" smtClean="0"/>
              <a:t> </a:t>
            </a:r>
            <a:r>
              <a:rPr lang="ru-RU" b="1" dirty="0" err="1"/>
              <a:t>засобів</a:t>
            </a:r>
            <a:r>
              <a:rPr lang="ru-RU" b="1" dirty="0" smtClean="0"/>
              <a:t>;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7938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236" y="193965"/>
            <a:ext cx="1163781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/>
              <a:t>- </a:t>
            </a:r>
            <a:r>
              <a:rPr lang="ru-RU" sz="2000" b="1" dirty="0" err="1"/>
              <a:t>накладення</a:t>
            </a:r>
            <a:r>
              <a:rPr lang="ru-RU" sz="2000" b="1" dirty="0"/>
              <a:t> </a:t>
            </a:r>
            <a:r>
              <a:rPr lang="ru-RU" sz="2000" b="1" dirty="0" err="1"/>
              <a:t>постраждалому</a:t>
            </a:r>
            <a:r>
              <a:rPr lang="ru-RU" sz="2000" b="1" dirty="0"/>
              <a:t> </a:t>
            </a:r>
            <a:r>
              <a:rPr lang="ru-RU" sz="2000" b="1" dirty="0" err="1"/>
              <a:t>асептичної</a:t>
            </a:r>
            <a:r>
              <a:rPr lang="ru-RU" sz="2000" b="1" dirty="0"/>
              <a:t> </a:t>
            </a:r>
            <a:r>
              <a:rPr lang="ru-RU" sz="2000" b="1" dirty="0" err="1"/>
              <a:t>пов’язки</a:t>
            </a:r>
            <a:r>
              <a:rPr lang="ru-RU" sz="2000" b="1" dirty="0"/>
              <a:t> на </a:t>
            </a:r>
            <a:r>
              <a:rPr lang="ru-RU" sz="2000" b="1" dirty="0" smtClean="0"/>
              <a:t>рану (</a:t>
            </a:r>
            <a:r>
              <a:rPr lang="ru-RU" sz="2000" b="1" dirty="0" err="1" smtClean="0"/>
              <a:t>опікову</a:t>
            </a:r>
            <a:r>
              <a:rPr lang="ru-RU" sz="2000" b="1" dirty="0" smtClean="0"/>
              <a:t> </a:t>
            </a:r>
            <a:r>
              <a:rPr lang="ru-RU" sz="2000" b="1" dirty="0" err="1"/>
              <a:t>поверхню</a:t>
            </a:r>
            <a:r>
              <a:rPr lang="ru-RU" sz="2000" b="1" dirty="0"/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/>
              <a:t>- </a:t>
            </a:r>
            <a:r>
              <a:rPr lang="ru-RU" sz="2000" b="1" dirty="0" err="1"/>
              <a:t>введення</a:t>
            </a:r>
            <a:r>
              <a:rPr lang="ru-RU" sz="2000" b="1" dirty="0"/>
              <a:t> </a:t>
            </a:r>
            <a:r>
              <a:rPr lang="ru-RU" sz="2000" b="1" dirty="0" err="1"/>
              <a:t>постраждалому</a:t>
            </a:r>
            <a:r>
              <a:rPr lang="ru-RU" sz="2000" b="1" dirty="0"/>
              <a:t> </a:t>
            </a:r>
            <a:r>
              <a:rPr lang="ru-RU" sz="2000" b="1" dirty="0" err="1"/>
              <a:t>знеболювального</a:t>
            </a:r>
            <a:r>
              <a:rPr lang="ru-RU" sz="2000" b="1" dirty="0"/>
              <a:t> </a:t>
            </a:r>
            <a:r>
              <a:rPr lang="ru-RU" sz="2000" b="1" dirty="0" err="1"/>
              <a:t>засобу</a:t>
            </a:r>
            <a:r>
              <a:rPr lang="ru-RU" sz="2000" b="1" dirty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антидоту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є в </a:t>
            </a:r>
            <a:r>
              <a:rPr lang="ru-RU" sz="2000" b="1" dirty="0" err="1"/>
              <a:t>наявності</a:t>
            </a:r>
            <a:r>
              <a:rPr lang="ru-RU" sz="2000" b="1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/>
              <a:t>- </a:t>
            </a:r>
            <a:r>
              <a:rPr lang="ru-RU" sz="2000" b="1" dirty="0" err="1"/>
              <a:t>давання</a:t>
            </a:r>
            <a:r>
              <a:rPr lang="ru-RU" sz="2000" b="1" dirty="0"/>
              <a:t> водно-</a:t>
            </a:r>
            <a:r>
              <a:rPr lang="ru-RU" sz="2000" b="1" dirty="0" err="1"/>
              <a:t>сольового</a:t>
            </a:r>
            <a:r>
              <a:rPr lang="ru-RU" sz="2000" b="1" dirty="0"/>
              <a:t> </a:t>
            </a:r>
            <a:r>
              <a:rPr lang="ru-RU" sz="2000" b="1" dirty="0" err="1"/>
              <a:t>розчину</a:t>
            </a:r>
            <a:r>
              <a:rPr lang="ru-RU" sz="2000" b="1" dirty="0"/>
              <a:t> (1/2 </a:t>
            </a:r>
            <a:r>
              <a:rPr lang="ru-RU" sz="2000" b="1" dirty="0" err="1"/>
              <a:t>чайної</a:t>
            </a:r>
            <a:r>
              <a:rPr lang="ru-RU" sz="2000" b="1" dirty="0"/>
              <a:t> </a:t>
            </a:r>
            <a:r>
              <a:rPr lang="ru-RU" sz="2000" b="1" dirty="0" smtClean="0"/>
              <a:t>ложки </a:t>
            </a:r>
            <a:r>
              <a:rPr lang="ru-RU" sz="2000" b="1" dirty="0" err="1" smtClean="0"/>
              <a:t>соди</a:t>
            </a:r>
            <a:r>
              <a:rPr lang="ru-RU" sz="2000" b="1" dirty="0" smtClean="0"/>
              <a:t> </a:t>
            </a:r>
            <a:r>
              <a:rPr lang="ru-RU" sz="2000" b="1" dirty="0"/>
              <a:t>й </a:t>
            </a:r>
            <a:r>
              <a:rPr lang="ru-RU" sz="2000" b="1" dirty="0" err="1"/>
              <a:t>солі</a:t>
            </a:r>
            <a:r>
              <a:rPr lang="ru-RU" sz="2000" b="1" dirty="0"/>
              <a:t> на 1л. </a:t>
            </a:r>
            <a:r>
              <a:rPr lang="ru-RU" sz="2000" b="1" dirty="0" err="1"/>
              <a:t>рідини</a:t>
            </a:r>
            <a:r>
              <a:rPr lang="ru-RU" sz="2000" b="1" dirty="0"/>
              <a:t>)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тонізуючих</a:t>
            </a:r>
            <a:r>
              <a:rPr lang="ru-RU" sz="2000" b="1" dirty="0"/>
              <a:t> </a:t>
            </a:r>
            <a:r>
              <a:rPr lang="ru-RU" sz="2000" b="1" dirty="0" err="1"/>
              <a:t>гарячих</a:t>
            </a:r>
            <a:r>
              <a:rPr lang="ru-RU" sz="2000" b="1" dirty="0"/>
              <a:t> </a:t>
            </a:r>
            <a:r>
              <a:rPr lang="ru-RU" sz="2000" b="1" dirty="0" err="1" smtClean="0"/>
              <a:t>напоїв</a:t>
            </a:r>
            <a:r>
              <a:rPr lang="ru-RU" sz="2000" b="1" dirty="0" smtClean="0"/>
              <a:t> (чай</a:t>
            </a:r>
            <a:r>
              <a:rPr lang="ru-RU" sz="2000" b="1" dirty="0"/>
              <a:t>, </a:t>
            </a:r>
            <a:r>
              <a:rPr lang="ru-RU" sz="2000" b="1" dirty="0" err="1"/>
              <a:t>кава</a:t>
            </a:r>
            <a:r>
              <a:rPr lang="ru-RU" sz="2000" b="1" dirty="0"/>
              <a:t>, алкоголь) за </a:t>
            </a:r>
            <a:r>
              <a:rPr lang="ru-RU" sz="2000" b="1" dirty="0" err="1"/>
              <a:t>відсутності</a:t>
            </a:r>
            <a:r>
              <a:rPr lang="ru-RU" sz="2000" b="1" dirty="0"/>
              <a:t> у </a:t>
            </a:r>
            <a:r>
              <a:rPr lang="ru-RU" sz="2000" b="1" dirty="0" err="1" smtClean="0"/>
              <a:t>постраждалого</a:t>
            </a:r>
            <a:r>
              <a:rPr lang="ru-RU" sz="2000" b="1" dirty="0"/>
              <a:t> </a:t>
            </a:r>
            <a:r>
              <a:rPr lang="ru-RU" sz="2000" b="1" dirty="0" err="1"/>
              <a:t>блювання</a:t>
            </a:r>
            <a:r>
              <a:rPr lang="ru-RU" sz="2000" b="1" dirty="0"/>
              <a:t> й </a:t>
            </a:r>
            <a:r>
              <a:rPr lang="ru-RU" sz="2000" b="1" dirty="0" err="1"/>
              <a:t>даних</a:t>
            </a:r>
            <a:r>
              <a:rPr lang="ru-RU" sz="2000" b="1" dirty="0"/>
              <a:t> </a:t>
            </a:r>
            <a:r>
              <a:rPr lang="ru-RU" sz="2000" b="1" dirty="0" err="1"/>
              <a:t>щодо</a:t>
            </a:r>
            <a:r>
              <a:rPr lang="ru-RU" sz="2000" b="1" dirty="0"/>
              <a:t> </a:t>
            </a:r>
            <a:r>
              <a:rPr lang="ru-RU" sz="2000" b="1" dirty="0" err="1"/>
              <a:t>травми</a:t>
            </a:r>
            <a:r>
              <a:rPr lang="ru-RU" sz="2000" b="1" dirty="0"/>
              <a:t> </a:t>
            </a:r>
            <a:r>
              <a:rPr lang="ru-RU" sz="2000" b="1" dirty="0" err="1"/>
              <a:t>органів</a:t>
            </a:r>
            <a:r>
              <a:rPr lang="ru-RU" sz="2000" b="1" dirty="0"/>
              <a:t> </a:t>
            </a:r>
            <a:r>
              <a:rPr lang="ru-RU" sz="2000" b="1" dirty="0" err="1"/>
              <a:t>черевної</a:t>
            </a:r>
            <a:r>
              <a:rPr lang="ru-RU" sz="2000" b="1" dirty="0"/>
              <a:t> </a:t>
            </a:r>
            <a:r>
              <a:rPr lang="ru-RU" sz="2000" b="1" dirty="0" err="1"/>
              <a:t>порожнини</a:t>
            </a:r>
            <a:r>
              <a:rPr lang="ru-RU" sz="2000" b="1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/>
              <a:t>- </a:t>
            </a:r>
            <a:r>
              <a:rPr lang="ru-RU" sz="2000" b="1" dirty="0" err="1"/>
              <a:t>попередження</a:t>
            </a:r>
            <a:r>
              <a:rPr lang="ru-RU" sz="2000" b="1" dirty="0"/>
              <a:t> </a:t>
            </a:r>
            <a:r>
              <a:rPr lang="ru-RU" sz="2000" b="1" dirty="0" err="1"/>
              <a:t>переохолодження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 smtClean="0"/>
              <a:t>перегрівання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постраждалого</a:t>
            </a:r>
            <a:r>
              <a:rPr lang="ru-RU" sz="2000" b="1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/>
              <a:t>- </a:t>
            </a:r>
            <a:r>
              <a:rPr lang="ru-RU" sz="2000" b="1" dirty="0" err="1"/>
              <a:t>раннє</a:t>
            </a:r>
            <a:r>
              <a:rPr lang="ru-RU" sz="2000" b="1" dirty="0"/>
              <a:t> </a:t>
            </a:r>
            <a:r>
              <a:rPr lang="ru-RU" sz="2000" b="1" dirty="0" err="1"/>
              <a:t>винесення</a:t>
            </a:r>
            <a:r>
              <a:rPr lang="ru-RU" sz="2000" b="1" dirty="0"/>
              <a:t> (</a:t>
            </a:r>
            <a:r>
              <a:rPr lang="ru-RU" sz="2000" b="1" dirty="0" err="1"/>
              <a:t>вивезення</a:t>
            </a:r>
            <a:r>
              <a:rPr lang="ru-RU" sz="2000" b="1" dirty="0"/>
              <a:t>) </a:t>
            </a:r>
            <a:r>
              <a:rPr lang="ru-RU" sz="2000" b="1" dirty="0" err="1"/>
              <a:t>постраждалих</a:t>
            </a:r>
            <a:r>
              <a:rPr lang="ru-RU" sz="2000" b="1" dirty="0"/>
              <a:t> </a:t>
            </a:r>
            <a:r>
              <a:rPr lang="ru-RU" sz="2000" b="1" dirty="0" err="1"/>
              <a:t>із</a:t>
            </a:r>
            <a:r>
              <a:rPr lang="ru-RU" sz="2000" b="1" dirty="0"/>
              <a:t> </a:t>
            </a:r>
            <a:r>
              <a:rPr lang="ru-RU" sz="2000" b="1" dirty="0" err="1"/>
              <a:t>зони</a:t>
            </a:r>
            <a:r>
              <a:rPr lang="ru-RU" sz="2000" b="1" dirty="0"/>
              <a:t> </a:t>
            </a:r>
            <a:r>
              <a:rPr lang="ru-RU" sz="2000" b="1" dirty="0" smtClean="0"/>
              <a:t>НС та </a:t>
            </a:r>
            <a:r>
              <a:rPr lang="ru-RU" sz="2000" b="1" dirty="0" err="1"/>
              <a:t>зосередження</a:t>
            </a:r>
            <a:r>
              <a:rPr lang="ru-RU" sz="2000" b="1" dirty="0"/>
              <a:t> </a:t>
            </a:r>
            <a:r>
              <a:rPr lang="ru-RU" sz="2000" b="1" dirty="0" err="1"/>
              <a:t>їх</a:t>
            </a:r>
            <a:r>
              <a:rPr lang="ru-RU" sz="2000" b="1" dirty="0"/>
              <a:t> у </a:t>
            </a:r>
            <a:r>
              <a:rPr lang="ru-RU" sz="2000" b="1" dirty="0" err="1"/>
              <a:t>позначених</a:t>
            </a:r>
            <a:r>
              <a:rPr lang="ru-RU" sz="2000" b="1" dirty="0"/>
              <a:t> </a:t>
            </a:r>
            <a:r>
              <a:rPr lang="ru-RU" sz="2000" b="1" dirty="0" err="1"/>
              <a:t>укриттях</a:t>
            </a:r>
            <a:r>
              <a:rPr lang="ru-RU" sz="2000" b="1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/>
              <a:t>- </a:t>
            </a:r>
            <a:r>
              <a:rPr lang="ru-RU" sz="2000" b="1" dirty="0" err="1"/>
              <a:t>підготовка</a:t>
            </a:r>
            <a:r>
              <a:rPr lang="ru-RU" sz="2000" b="1" dirty="0"/>
              <a:t> й контроль за </a:t>
            </a:r>
            <a:r>
              <a:rPr lang="ru-RU" sz="2000" b="1" dirty="0" err="1"/>
              <a:t>евакуацією</a:t>
            </a:r>
            <a:r>
              <a:rPr lang="ru-RU" sz="2000" b="1" dirty="0"/>
              <a:t> </a:t>
            </a:r>
            <a:r>
              <a:rPr lang="ru-RU" sz="2000" b="1" dirty="0" err="1"/>
              <a:t>постраждалих</a:t>
            </a:r>
            <a:r>
              <a:rPr lang="ru-RU" sz="2000" b="1" dirty="0"/>
              <a:t> </a:t>
            </a:r>
            <a:r>
              <a:rPr lang="ru-RU" sz="2000" b="1" dirty="0" smtClean="0"/>
              <a:t>у </a:t>
            </a:r>
            <a:r>
              <a:rPr lang="ru-RU" sz="2000" b="1" dirty="0" err="1" smtClean="0"/>
              <a:t>найближчий</a:t>
            </a:r>
            <a:r>
              <a:rPr lang="ru-RU" sz="2000" b="1" dirty="0" smtClean="0"/>
              <a:t> </a:t>
            </a:r>
            <a:r>
              <a:rPr lang="ru-RU" sz="2000" b="1" dirty="0" err="1"/>
              <a:t>медичний</a:t>
            </a:r>
            <a:r>
              <a:rPr lang="ru-RU" sz="2000" b="1" dirty="0"/>
              <a:t> пункт </a:t>
            </a:r>
            <a:r>
              <a:rPr lang="ru-RU" sz="2000" b="1" dirty="0" err="1"/>
              <a:t>або</a:t>
            </a:r>
            <a:r>
              <a:rPr lang="ru-RU" sz="2000" b="1" dirty="0"/>
              <a:t> в </a:t>
            </a:r>
            <a:r>
              <a:rPr lang="ru-RU" sz="2000" b="1" dirty="0" err="1"/>
              <a:t>місця</a:t>
            </a:r>
            <a:r>
              <a:rPr lang="ru-RU" sz="2000" b="1" dirty="0"/>
              <a:t> </a:t>
            </a:r>
            <a:r>
              <a:rPr lang="ru-RU" sz="2000" b="1" dirty="0" err="1" smtClean="0"/>
              <a:t>завантаження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постраждалих</a:t>
            </a:r>
            <a:r>
              <a:rPr lang="ru-RU" sz="2000" b="1" dirty="0" smtClean="0"/>
              <a:t> </a:t>
            </a:r>
            <a:r>
              <a:rPr lang="ru-RU" sz="2000" b="1" dirty="0"/>
              <a:t>на транспорт.</a:t>
            </a:r>
          </a:p>
          <a:p>
            <a:pPr algn="just"/>
            <a:r>
              <a:rPr lang="ru-RU" sz="2000" b="1" dirty="0"/>
              <a:t>У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зонах НС з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переважанням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термічної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травми</a:t>
            </a:r>
            <a:r>
              <a:rPr lang="ru-RU" sz="2000" b="1" dirty="0"/>
              <a:t>, </a:t>
            </a:r>
            <a:r>
              <a:rPr lang="ru-RU" sz="2000" b="1" dirty="0" smtClean="0"/>
              <a:t>на </a:t>
            </a:r>
            <a:r>
              <a:rPr lang="ru-RU" sz="2000" b="1" dirty="0" err="1" smtClean="0"/>
              <a:t>додаток</a:t>
            </a:r>
            <a:r>
              <a:rPr lang="ru-RU" sz="2000" b="1" dirty="0" smtClean="0"/>
              <a:t> </a:t>
            </a:r>
            <a:r>
              <a:rPr lang="ru-RU" sz="2000" b="1" dirty="0"/>
              <a:t>до </a:t>
            </a:r>
            <a:r>
              <a:rPr lang="ru-RU" sz="2000" b="1" dirty="0" err="1"/>
              <a:t>перелічених</a:t>
            </a:r>
            <a:r>
              <a:rPr lang="ru-RU" sz="2000" b="1" dirty="0"/>
              <a:t> </a:t>
            </a:r>
            <a:r>
              <a:rPr lang="ru-RU" sz="2000" b="1" dirty="0" err="1"/>
              <a:t>заходів</a:t>
            </a:r>
            <a:r>
              <a:rPr lang="ru-RU" sz="2000" b="1" dirty="0"/>
              <a:t>, </a:t>
            </a:r>
            <a:r>
              <a:rPr lang="ru-RU" sz="2000" b="1" dirty="0" err="1"/>
              <a:t>проводять</a:t>
            </a:r>
            <a:r>
              <a:rPr lang="ru-RU" sz="2000" b="1" dirty="0"/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/>
              <a:t>- </a:t>
            </a:r>
            <a:r>
              <a:rPr lang="ru-RU" sz="2000" b="1" dirty="0" err="1"/>
              <a:t>гасіння</a:t>
            </a:r>
            <a:r>
              <a:rPr lang="ru-RU" sz="2000" b="1" dirty="0"/>
              <a:t> </a:t>
            </a:r>
            <a:r>
              <a:rPr lang="ru-RU" sz="2000" b="1" dirty="0" err="1"/>
              <a:t>палаючого</a:t>
            </a:r>
            <a:r>
              <a:rPr lang="ru-RU" sz="2000" b="1" dirty="0"/>
              <a:t> </a:t>
            </a:r>
            <a:r>
              <a:rPr lang="ru-RU" sz="2000" b="1" dirty="0" err="1"/>
              <a:t>одягу</a:t>
            </a:r>
            <a:r>
              <a:rPr lang="ru-RU" sz="2000" b="1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/>
              <a:t>- </a:t>
            </a:r>
            <a:r>
              <a:rPr lang="ru-RU" sz="2000" b="1" dirty="0" err="1"/>
              <a:t>укутування</a:t>
            </a:r>
            <a:r>
              <a:rPr lang="ru-RU" sz="2000" b="1" dirty="0"/>
              <a:t> </a:t>
            </a:r>
            <a:r>
              <a:rPr lang="ru-RU" sz="2000" b="1" dirty="0" err="1"/>
              <a:t>постраждалого</a:t>
            </a:r>
            <a:r>
              <a:rPr lang="ru-RU" sz="2000" b="1" dirty="0"/>
              <a:t> чистим </a:t>
            </a:r>
            <a:r>
              <a:rPr lang="ru-RU" sz="2000" b="1" dirty="0" err="1"/>
              <a:t>простирадлом</a:t>
            </a:r>
            <a:r>
              <a:rPr lang="ru-RU" sz="2000" b="1" dirty="0"/>
              <a:t>.</a:t>
            </a:r>
          </a:p>
          <a:p>
            <a:pPr algn="just"/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катастроф з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викидом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навколишнє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середовище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СДОР </a:t>
            </a:r>
            <a:r>
              <a:rPr lang="ru-RU" sz="2000" b="1" dirty="0" err="1"/>
              <a:t>додатково</a:t>
            </a:r>
            <a:r>
              <a:rPr lang="ru-RU" sz="2000" b="1" dirty="0"/>
              <a:t> </a:t>
            </a:r>
            <a:r>
              <a:rPr lang="ru-RU" sz="2000" b="1" dirty="0" err="1"/>
              <a:t>проводяться</a:t>
            </a:r>
            <a:r>
              <a:rPr lang="ru-RU" sz="2000" b="1" dirty="0"/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/>
              <a:t>- </a:t>
            </a:r>
            <a:r>
              <a:rPr lang="ru-RU" sz="2000" b="1" dirty="0" err="1"/>
              <a:t>захист</a:t>
            </a:r>
            <a:r>
              <a:rPr lang="ru-RU" sz="2000" b="1" dirty="0"/>
              <a:t> </a:t>
            </a:r>
            <a:r>
              <a:rPr lang="ru-RU" sz="2000" b="1" dirty="0" err="1"/>
              <a:t>органів</a:t>
            </a:r>
            <a:r>
              <a:rPr lang="ru-RU" sz="2000" b="1" dirty="0"/>
              <a:t> </a:t>
            </a:r>
            <a:r>
              <a:rPr lang="ru-RU" sz="2000" b="1" dirty="0" err="1"/>
              <a:t>дихання</a:t>
            </a:r>
            <a:r>
              <a:rPr lang="ru-RU" sz="2000" b="1" dirty="0"/>
              <a:t>, очей та </a:t>
            </a:r>
            <a:r>
              <a:rPr lang="ru-RU" sz="2000" b="1" dirty="0" err="1"/>
              <a:t>шкірних</a:t>
            </a:r>
            <a:r>
              <a:rPr lang="ru-RU" sz="2000" b="1" dirty="0"/>
              <a:t> </a:t>
            </a:r>
            <a:r>
              <a:rPr lang="ru-RU" sz="2000" b="1" dirty="0" err="1"/>
              <a:t>покривів</a:t>
            </a:r>
            <a:r>
              <a:rPr lang="ru-RU" sz="2000" b="1" dirty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безпосереднього</a:t>
            </a:r>
            <a:r>
              <a:rPr lang="ru-RU" sz="2000" b="1" dirty="0" smtClean="0"/>
              <a:t> </a:t>
            </a:r>
            <a:r>
              <a:rPr lang="ru-RU" sz="2000" b="1" dirty="0" err="1"/>
              <a:t>впливу</a:t>
            </a:r>
            <a:r>
              <a:rPr lang="ru-RU" sz="2000" b="1" dirty="0"/>
              <a:t> на них </a:t>
            </a:r>
            <a:r>
              <a:rPr lang="ru-RU" sz="2000" b="1" dirty="0" err="1"/>
              <a:t>сильнодіючих</a:t>
            </a:r>
            <a:r>
              <a:rPr lang="ru-RU" sz="2000" b="1" dirty="0"/>
              <a:t> </a:t>
            </a:r>
            <a:r>
              <a:rPr lang="ru-RU" sz="2000" b="1" dirty="0" err="1" smtClean="0"/>
              <a:t>отруйних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речовин</a:t>
            </a:r>
            <a:r>
              <a:rPr lang="ru-RU" sz="2000" b="1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/>
              <a:t>- </a:t>
            </a:r>
            <a:r>
              <a:rPr lang="ru-RU" sz="2000" b="1" dirty="0" err="1"/>
              <a:t>часткова</a:t>
            </a:r>
            <a:r>
              <a:rPr lang="ru-RU" sz="2000" b="1" dirty="0"/>
              <a:t> </a:t>
            </a:r>
            <a:r>
              <a:rPr lang="ru-RU" sz="2000" b="1" dirty="0" err="1"/>
              <a:t>санітарна</a:t>
            </a:r>
            <a:r>
              <a:rPr lang="ru-RU" sz="2000" b="1" dirty="0"/>
              <a:t> </a:t>
            </a:r>
            <a:r>
              <a:rPr lang="ru-RU" sz="2000" b="1" dirty="0" err="1"/>
              <a:t>обробка</a:t>
            </a:r>
            <a:r>
              <a:rPr lang="ru-RU" sz="2000" b="1" dirty="0"/>
              <a:t> </a:t>
            </a:r>
            <a:r>
              <a:rPr lang="ru-RU" sz="2000" b="1" dirty="0" err="1"/>
              <a:t>відкритих</a:t>
            </a:r>
            <a:r>
              <a:rPr lang="ru-RU" sz="2000" b="1" dirty="0"/>
              <a:t> </a:t>
            </a:r>
            <a:r>
              <a:rPr lang="ru-RU" sz="2000" b="1" dirty="0" err="1"/>
              <a:t>частин</a:t>
            </a:r>
            <a:r>
              <a:rPr lang="ru-RU" sz="2000" b="1" dirty="0"/>
              <a:t> </a:t>
            </a:r>
            <a:r>
              <a:rPr lang="ru-RU" sz="2000" b="1" dirty="0" err="1" smtClean="0"/>
              <a:t>тіла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використовується</a:t>
            </a:r>
            <a:r>
              <a:rPr lang="ru-RU" sz="2000" b="1" dirty="0" smtClean="0"/>
              <a:t> </a:t>
            </a:r>
            <a:r>
              <a:rPr lang="ru-RU" sz="2000" b="1" dirty="0" err="1"/>
              <a:t>проточна</a:t>
            </a:r>
            <a:r>
              <a:rPr lang="ru-RU" sz="2000" b="1" dirty="0"/>
              <a:t> вода </a:t>
            </a:r>
            <a:r>
              <a:rPr lang="ru-RU" sz="2000" b="1" dirty="0" err="1"/>
              <a:t>або</a:t>
            </a:r>
            <a:r>
              <a:rPr lang="ru-RU" sz="2000" b="1" dirty="0"/>
              <a:t> 2,0% </a:t>
            </a:r>
            <a:r>
              <a:rPr lang="ru-RU" sz="2000" b="1" dirty="0" err="1"/>
              <a:t>содовий</a:t>
            </a:r>
            <a:r>
              <a:rPr lang="ru-RU" sz="2000" b="1" dirty="0"/>
              <a:t> </a:t>
            </a:r>
            <a:r>
              <a:rPr lang="ru-RU" sz="2000" b="1" dirty="0" err="1" smtClean="0"/>
              <a:t>розчин</a:t>
            </a:r>
            <a:r>
              <a:rPr lang="ru-RU" sz="2000" b="1" dirty="0" smtClean="0"/>
              <a:t>) та </a:t>
            </a:r>
            <a:r>
              <a:rPr lang="ru-RU" sz="2000" b="1" dirty="0"/>
              <a:t>за </a:t>
            </a:r>
            <a:r>
              <a:rPr lang="ru-RU" sz="2000" b="1" dirty="0" err="1"/>
              <a:t>можливості</a:t>
            </a:r>
            <a:r>
              <a:rPr lang="ru-RU" sz="2000" b="1" dirty="0"/>
              <a:t> </a:t>
            </a:r>
            <a:r>
              <a:rPr lang="ru-RU" sz="2000" b="1" dirty="0" err="1"/>
              <a:t>дегазація</a:t>
            </a:r>
            <a:r>
              <a:rPr lang="ru-RU" sz="2000" b="1" dirty="0"/>
              <a:t> </a:t>
            </a:r>
            <a:r>
              <a:rPr lang="ru-RU" sz="2000" b="1" dirty="0" err="1"/>
              <a:t>прилеглого</a:t>
            </a:r>
            <a:r>
              <a:rPr lang="ru-RU" sz="2000" b="1" dirty="0"/>
              <a:t> до них </a:t>
            </a:r>
            <a:r>
              <a:rPr lang="ru-RU" sz="2000" b="1" dirty="0" err="1"/>
              <a:t>одягу</a:t>
            </a:r>
            <a:r>
              <a:rPr lang="ru-RU" sz="2000" b="1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/>
              <a:t>- </a:t>
            </a:r>
            <a:r>
              <a:rPr lang="ru-RU" sz="2000" b="1" dirty="0" err="1"/>
              <a:t>давання</a:t>
            </a:r>
            <a:r>
              <a:rPr lang="ru-RU" sz="2000" b="1" dirty="0"/>
              <a:t> </a:t>
            </a:r>
            <a:r>
              <a:rPr lang="ru-RU" sz="2000" b="1" dirty="0" err="1"/>
              <a:t>сорбентів</a:t>
            </a:r>
            <a:r>
              <a:rPr lang="ru-RU" sz="2000" b="1" dirty="0"/>
              <a:t> при </a:t>
            </a:r>
            <a:r>
              <a:rPr lang="ru-RU" sz="2000" b="1" dirty="0" err="1"/>
              <a:t>пероральних</a:t>
            </a:r>
            <a:r>
              <a:rPr lang="ru-RU" sz="2000" b="1" dirty="0"/>
              <a:t> </a:t>
            </a:r>
            <a:r>
              <a:rPr lang="ru-RU" sz="2000" b="1" dirty="0" err="1"/>
              <a:t>отруєннях</a:t>
            </a:r>
            <a:r>
              <a:rPr lang="ru-RU" sz="2000" b="1" dirty="0"/>
              <a:t>, </a:t>
            </a:r>
            <a:r>
              <a:rPr lang="ru-RU" sz="2000" b="1" dirty="0" smtClean="0"/>
              <a:t>молока, </a:t>
            </a:r>
            <a:r>
              <a:rPr lang="ru-RU" sz="2000" b="1" dirty="0" err="1" smtClean="0"/>
              <a:t>великої</a:t>
            </a:r>
            <a:r>
              <a:rPr lang="ru-RU" sz="2000" b="1" dirty="0" smtClean="0"/>
              <a:t> </a:t>
            </a:r>
            <a:r>
              <a:rPr lang="ru-RU" sz="2000" b="1" dirty="0" err="1"/>
              <a:t>кількісті</a:t>
            </a:r>
            <a:r>
              <a:rPr lang="ru-RU" sz="2000" b="1" dirty="0"/>
              <a:t> </a:t>
            </a:r>
            <a:r>
              <a:rPr lang="ru-RU" sz="2000" b="1" dirty="0" err="1"/>
              <a:t>напоїв</a:t>
            </a:r>
            <a:r>
              <a:rPr lang="ru-RU" sz="2000" b="1" dirty="0"/>
              <a:t>, </a:t>
            </a:r>
            <a:r>
              <a:rPr lang="ru-RU" sz="2000" b="1" dirty="0" err="1"/>
              <a:t>промивання</a:t>
            </a:r>
            <a:r>
              <a:rPr lang="ru-RU" sz="2000" b="1" dirty="0"/>
              <a:t> </a:t>
            </a:r>
            <a:r>
              <a:rPr lang="ru-RU" sz="2000" b="1" dirty="0" err="1"/>
              <a:t>шлунка</a:t>
            </a:r>
            <a:r>
              <a:rPr lang="ru-RU" sz="2000" b="1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/>
              <a:t>- </a:t>
            </a:r>
            <a:r>
              <a:rPr lang="ru-RU" sz="2000" b="1" dirty="0" err="1"/>
              <a:t>якнайшвидше</a:t>
            </a:r>
            <a:r>
              <a:rPr lang="ru-RU" sz="2000" b="1" dirty="0"/>
              <a:t> </a:t>
            </a:r>
            <a:r>
              <a:rPr lang="ru-RU" sz="2000" b="1" dirty="0" err="1"/>
              <a:t>винесення</a:t>
            </a:r>
            <a:r>
              <a:rPr lang="ru-RU" sz="2000" b="1" dirty="0"/>
              <a:t> </a:t>
            </a:r>
            <a:r>
              <a:rPr lang="ru-RU" sz="2000" b="1" dirty="0" err="1"/>
              <a:t>постраждалого</a:t>
            </a:r>
            <a:r>
              <a:rPr lang="ru-RU" sz="2000" b="1" dirty="0"/>
              <a:t> </a:t>
            </a:r>
            <a:r>
              <a:rPr lang="ru-RU" sz="2000" b="1" dirty="0" err="1"/>
              <a:t>із</a:t>
            </a:r>
            <a:r>
              <a:rPr lang="ru-RU" sz="2000" b="1" dirty="0"/>
              <a:t> </a:t>
            </a:r>
            <a:r>
              <a:rPr lang="ru-RU" sz="2000" b="1" dirty="0" err="1" smtClean="0"/>
              <a:t>зони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отруєння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617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929" y="304800"/>
            <a:ext cx="788323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2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аваріях</a:t>
            </a:r>
            <a: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викидом</a:t>
            </a:r>
            <a: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радіоактивних</a:t>
            </a:r>
            <a: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/>
              <a:t>додатково</a:t>
            </a:r>
            <a:r>
              <a:rPr lang="ru-RU" sz="2200" b="1" dirty="0" smtClean="0"/>
              <a:t> </a:t>
            </a:r>
            <a:r>
              <a:rPr lang="ru-RU" sz="2200" b="1" dirty="0" err="1"/>
              <a:t>проводяться</a:t>
            </a:r>
            <a:r>
              <a:rPr lang="ru-RU" sz="2200" b="1" dirty="0"/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200" b="1" dirty="0"/>
              <a:t>- </a:t>
            </a:r>
            <a:r>
              <a:rPr lang="ru-RU" sz="2200" b="1" dirty="0" err="1"/>
              <a:t>йодна</a:t>
            </a:r>
            <a:r>
              <a:rPr lang="ru-RU" sz="2200" b="1" dirty="0"/>
              <a:t> </a:t>
            </a:r>
            <a:r>
              <a:rPr lang="ru-RU" sz="2200" b="1" dirty="0" err="1"/>
              <a:t>профілактика</a:t>
            </a:r>
            <a:r>
              <a:rPr lang="ru-RU" sz="2200" b="1" dirty="0"/>
              <a:t> (за </a:t>
            </a:r>
            <a:r>
              <a:rPr lang="ru-RU" sz="2200" b="1" dirty="0" err="1"/>
              <a:t>можливості</a:t>
            </a:r>
            <a:r>
              <a:rPr lang="ru-RU" sz="2200" b="1" dirty="0"/>
              <a:t> </a:t>
            </a:r>
            <a:r>
              <a:rPr lang="ru-RU" sz="2200" b="1" dirty="0" err="1" smtClean="0"/>
              <a:t>використання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населенням</a:t>
            </a:r>
            <a:r>
              <a:rPr lang="ru-RU" sz="2200" b="1" dirty="0" smtClean="0"/>
              <a:t> </a:t>
            </a:r>
            <a:r>
              <a:rPr lang="ru-RU" sz="2200" b="1" dirty="0" err="1"/>
              <a:t>радіопротекторів</a:t>
            </a:r>
            <a:r>
              <a:rPr lang="ru-RU" sz="2200" b="1" dirty="0"/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200" b="1" dirty="0"/>
              <a:t>- </a:t>
            </a:r>
            <a:r>
              <a:rPr lang="ru-RU" sz="2200" b="1" dirty="0" err="1"/>
              <a:t>часткова</a:t>
            </a:r>
            <a:r>
              <a:rPr lang="ru-RU" sz="2200" b="1" dirty="0"/>
              <a:t> </a:t>
            </a:r>
            <a:r>
              <a:rPr lang="ru-RU" sz="2200" b="1" dirty="0" err="1"/>
              <a:t>дезактивація</a:t>
            </a:r>
            <a:r>
              <a:rPr lang="ru-RU" sz="2200" b="1" dirty="0"/>
              <a:t> </a:t>
            </a:r>
            <a:r>
              <a:rPr lang="ru-RU" sz="2200" b="1" dirty="0" err="1"/>
              <a:t>одягу</a:t>
            </a:r>
            <a:r>
              <a:rPr lang="ru-RU" sz="2200" b="1" dirty="0"/>
              <a:t> та </a:t>
            </a:r>
            <a:r>
              <a:rPr lang="ru-RU" sz="2200" b="1" dirty="0" err="1"/>
              <a:t>взуття</a:t>
            </a:r>
            <a:r>
              <a:rPr lang="ru-RU" sz="2200" b="1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200" b="1" dirty="0"/>
              <a:t>- </a:t>
            </a:r>
            <a:r>
              <a:rPr lang="ru-RU" sz="2200" b="1" dirty="0" err="1"/>
              <a:t>надання</a:t>
            </a:r>
            <a:r>
              <a:rPr lang="ru-RU" sz="2200" b="1" dirty="0"/>
              <a:t> </a:t>
            </a:r>
            <a:r>
              <a:rPr lang="ru-RU" sz="2200" b="1" dirty="0" err="1"/>
              <a:t>першої</a:t>
            </a:r>
            <a:r>
              <a:rPr lang="ru-RU" sz="2200" b="1" dirty="0"/>
              <a:t> </a:t>
            </a:r>
            <a:r>
              <a:rPr lang="ru-RU" sz="2200" b="1" dirty="0" err="1"/>
              <a:t>медичної</a:t>
            </a:r>
            <a:r>
              <a:rPr lang="ru-RU" sz="2200" b="1" dirty="0"/>
              <a:t> </a:t>
            </a:r>
            <a:r>
              <a:rPr lang="ru-RU" sz="2200" b="1" dirty="0" err="1"/>
              <a:t>допомоги</a:t>
            </a:r>
            <a:r>
              <a:rPr lang="ru-RU" sz="2200" b="1" dirty="0"/>
              <a:t> </a:t>
            </a:r>
            <a:r>
              <a:rPr lang="ru-RU" sz="2200" b="1" dirty="0" err="1"/>
              <a:t>населенню</a:t>
            </a:r>
            <a:r>
              <a:rPr lang="ru-RU" sz="2200" b="1" dirty="0"/>
              <a:t> </a:t>
            </a:r>
            <a:r>
              <a:rPr lang="ru-RU" sz="2200" b="1" dirty="0" smtClean="0"/>
              <a:t>в </a:t>
            </a:r>
            <a:r>
              <a:rPr lang="ru-RU" sz="2200" b="1" dirty="0" err="1" smtClean="0"/>
              <a:t>переліченому</a:t>
            </a:r>
            <a:r>
              <a:rPr lang="ru-RU" sz="2200" b="1" dirty="0" smtClean="0"/>
              <a:t> </a:t>
            </a:r>
            <a:r>
              <a:rPr lang="ru-RU" sz="2200" b="1" dirty="0" err="1"/>
              <a:t>обсязі</a:t>
            </a:r>
            <a:r>
              <a:rPr lang="ru-RU" sz="2200" b="1" dirty="0"/>
              <a:t> </a:t>
            </a:r>
            <a:r>
              <a:rPr lang="ru-RU" sz="2200" b="1" dirty="0" err="1"/>
              <a:t>під</a:t>
            </a:r>
            <a:r>
              <a:rPr lang="ru-RU" sz="2200" b="1" dirty="0"/>
              <a:t> час </a:t>
            </a:r>
            <a:r>
              <a:rPr lang="ru-RU" sz="2200" b="1" dirty="0" err="1"/>
              <a:t>його</a:t>
            </a:r>
            <a:r>
              <a:rPr lang="ru-RU" sz="2200" b="1" dirty="0"/>
              <a:t> </a:t>
            </a:r>
            <a:r>
              <a:rPr lang="ru-RU" sz="2200" b="1" dirty="0" err="1"/>
              <a:t>евакуації</a:t>
            </a:r>
            <a:r>
              <a:rPr lang="ru-RU" sz="2200" b="1" dirty="0"/>
              <a:t> </a:t>
            </a:r>
            <a:r>
              <a:rPr lang="ru-RU" sz="2200" b="1" dirty="0" err="1"/>
              <a:t>із</a:t>
            </a:r>
            <a:r>
              <a:rPr lang="ru-RU" sz="2200" b="1" dirty="0"/>
              <a:t> </a:t>
            </a:r>
            <a:r>
              <a:rPr lang="ru-RU" sz="2200" b="1" dirty="0" smtClean="0"/>
              <a:t>зон </a:t>
            </a:r>
            <a:r>
              <a:rPr lang="ru-RU" sz="2200" b="1" dirty="0" err="1" smtClean="0"/>
              <a:t>радіоактивного</a:t>
            </a:r>
            <a:r>
              <a:rPr lang="ru-RU" sz="2200" b="1" dirty="0" smtClean="0"/>
              <a:t> </a:t>
            </a:r>
            <a:r>
              <a:rPr lang="ru-RU" sz="2200" b="1" dirty="0" err="1"/>
              <a:t>зараження</a:t>
            </a:r>
            <a:r>
              <a:rPr lang="ru-RU" sz="2200" b="1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2200" b="1" dirty="0"/>
          </a:p>
          <a:p>
            <a:pPr algn="just"/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2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масових</a:t>
            </a:r>
            <a: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інфекційних</a:t>
            </a:r>
            <a: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захворюваннях</a:t>
            </a:r>
            <a: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осередках</a:t>
            </a:r>
            <a: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бактеріологічного</a:t>
            </a:r>
            <a: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біологічного</a:t>
            </a:r>
            <a: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зараження</a:t>
            </a:r>
            <a: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проводяться</a:t>
            </a: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/>
              <a:t>додатково</a:t>
            </a: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200" b="1" dirty="0"/>
              <a:t>- </a:t>
            </a:r>
            <a:r>
              <a:rPr lang="ru-RU" sz="2200" b="1" dirty="0" err="1"/>
              <a:t>використання</a:t>
            </a:r>
            <a:r>
              <a:rPr lang="ru-RU" sz="2200" b="1" dirty="0"/>
              <a:t> </a:t>
            </a:r>
            <a:r>
              <a:rPr lang="ru-RU" sz="2200" b="1" dirty="0" err="1"/>
              <a:t>підручних</a:t>
            </a:r>
            <a:r>
              <a:rPr lang="ru-RU" sz="2200" b="1" dirty="0"/>
              <a:t> та/</a:t>
            </a:r>
            <a:r>
              <a:rPr lang="ru-RU" sz="2200" b="1" dirty="0" err="1"/>
              <a:t>або</a:t>
            </a:r>
            <a:r>
              <a:rPr lang="ru-RU" sz="2200" b="1" dirty="0"/>
              <a:t> </a:t>
            </a:r>
            <a:r>
              <a:rPr lang="ru-RU" sz="2200" b="1" dirty="0" err="1"/>
              <a:t>табельних</a:t>
            </a:r>
            <a:r>
              <a:rPr lang="ru-RU" sz="2200" b="1" dirty="0"/>
              <a:t> </a:t>
            </a:r>
            <a:r>
              <a:rPr lang="ru-RU" sz="2200" b="1" dirty="0" err="1" smtClean="0"/>
              <a:t>засобів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індивідуального</a:t>
            </a:r>
            <a:r>
              <a:rPr lang="ru-RU" sz="2200" b="1" dirty="0" smtClean="0"/>
              <a:t> </a:t>
            </a:r>
            <a:r>
              <a:rPr lang="ru-RU" sz="2200" b="1" dirty="0" err="1"/>
              <a:t>захисту</a:t>
            </a:r>
            <a:r>
              <a:rPr lang="ru-RU" sz="2200" b="1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200" b="1" dirty="0"/>
              <a:t>- </a:t>
            </a:r>
            <a:r>
              <a:rPr lang="ru-RU" sz="2200" b="1" dirty="0" err="1"/>
              <a:t>активне</a:t>
            </a:r>
            <a:r>
              <a:rPr lang="ru-RU" sz="2200" b="1" dirty="0"/>
              <a:t> </a:t>
            </a:r>
            <a:r>
              <a:rPr lang="ru-RU" sz="2200" b="1" dirty="0" err="1"/>
              <a:t>виявлення</a:t>
            </a:r>
            <a:r>
              <a:rPr lang="ru-RU" sz="2200" b="1" dirty="0"/>
              <a:t> та </a:t>
            </a:r>
            <a:r>
              <a:rPr lang="ru-RU" sz="2200" b="1" dirty="0" err="1"/>
              <a:t>ізоляція</a:t>
            </a:r>
            <a:r>
              <a:rPr lang="ru-RU" sz="2200" b="1" dirty="0"/>
              <a:t> </a:t>
            </a:r>
            <a:r>
              <a:rPr lang="ru-RU" sz="2200" b="1" dirty="0" err="1"/>
              <a:t>хворих</a:t>
            </a:r>
            <a:r>
              <a:rPr lang="ru-RU" sz="2200" b="1" dirty="0"/>
              <a:t> </a:t>
            </a:r>
            <a:r>
              <a:rPr lang="ru-RU" sz="2200" b="1" dirty="0" err="1"/>
              <a:t>із</a:t>
            </a:r>
            <a:r>
              <a:rPr lang="ru-RU" sz="2200" b="1" dirty="0"/>
              <a:t> </a:t>
            </a:r>
            <a:r>
              <a:rPr lang="ru-RU" sz="2200" b="1" dirty="0" err="1" smtClean="0"/>
              <a:t>підвищеною</a:t>
            </a:r>
            <a:r>
              <a:rPr lang="ru-RU" sz="2200" b="1" dirty="0" smtClean="0"/>
              <a:t> температурою</a:t>
            </a:r>
            <a:r>
              <a:rPr lang="ru-RU" sz="2200" b="1" dirty="0"/>
              <a:t>, </a:t>
            </a:r>
            <a:r>
              <a:rPr lang="ru-RU" sz="2200" b="1" dirty="0" err="1"/>
              <a:t>підозрілих</a:t>
            </a:r>
            <a:r>
              <a:rPr lang="ru-RU" sz="2200" b="1" dirty="0"/>
              <a:t> на </a:t>
            </a:r>
            <a:r>
              <a:rPr lang="ru-RU" sz="2200" b="1" dirty="0" err="1"/>
              <a:t>інфекційне</a:t>
            </a:r>
            <a:r>
              <a:rPr lang="ru-RU" sz="2200" b="1" dirty="0"/>
              <a:t> </a:t>
            </a:r>
            <a:r>
              <a:rPr lang="ru-RU" sz="2200" b="1" dirty="0" err="1"/>
              <a:t>захворювання</a:t>
            </a:r>
            <a:r>
              <a:rPr lang="ru-RU" sz="2200" b="1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200" b="1" dirty="0"/>
              <a:t>- </a:t>
            </a:r>
            <a:r>
              <a:rPr lang="ru-RU" sz="2200" b="1" dirty="0" err="1"/>
              <a:t>застосування</a:t>
            </a:r>
            <a:r>
              <a:rPr lang="ru-RU" sz="2200" b="1" dirty="0"/>
              <a:t> </a:t>
            </a:r>
            <a:r>
              <a:rPr lang="ru-RU" sz="2200" b="1" dirty="0" err="1"/>
              <a:t>засобів</a:t>
            </a:r>
            <a:r>
              <a:rPr lang="ru-RU" sz="2200" b="1" dirty="0"/>
              <a:t> </a:t>
            </a:r>
            <a:r>
              <a:rPr lang="ru-RU" sz="2200" b="1" dirty="0" err="1"/>
              <a:t>екстреної</a:t>
            </a:r>
            <a:r>
              <a:rPr lang="ru-RU" sz="2200" b="1" dirty="0"/>
              <a:t> </a:t>
            </a:r>
            <a:r>
              <a:rPr lang="ru-RU" sz="2200" b="1" dirty="0" err="1"/>
              <a:t>профілактики</a:t>
            </a:r>
            <a:r>
              <a:rPr lang="ru-RU" sz="2200" b="1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200" b="1" dirty="0"/>
              <a:t>- </a:t>
            </a:r>
            <a:r>
              <a:rPr lang="ru-RU" sz="2200" b="1" dirty="0" err="1"/>
              <a:t>проведення</a:t>
            </a:r>
            <a:r>
              <a:rPr lang="ru-RU" sz="2200" b="1" dirty="0"/>
              <a:t> </a:t>
            </a:r>
            <a:r>
              <a:rPr lang="ru-RU" sz="2200" b="1" dirty="0" err="1"/>
              <a:t>часткової</a:t>
            </a:r>
            <a:r>
              <a:rPr lang="ru-RU" sz="2200" b="1" dirty="0"/>
              <a:t> </a:t>
            </a:r>
            <a:r>
              <a:rPr lang="ru-RU" sz="2200" b="1" dirty="0" err="1"/>
              <a:t>або</a:t>
            </a:r>
            <a:r>
              <a:rPr lang="ru-RU" sz="2200" b="1" dirty="0"/>
              <a:t> </a:t>
            </a:r>
            <a:r>
              <a:rPr lang="ru-RU" sz="2200" b="1" dirty="0" err="1"/>
              <a:t>повної</a:t>
            </a:r>
            <a:r>
              <a:rPr lang="ru-RU" sz="2200" b="1" dirty="0"/>
              <a:t> </a:t>
            </a:r>
            <a:r>
              <a:rPr lang="ru-RU" sz="2200" b="1" dirty="0" err="1"/>
              <a:t>санітарної</a:t>
            </a:r>
            <a:r>
              <a:rPr lang="ru-RU" sz="2200" b="1" dirty="0"/>
              <a:t> </a:t>
            </a:r>
            <a:r>
              <a:rPr lang="ru-RU" sz="2200" b="1" dirty="0" err="1"/>
              <a:t>обробки</a:t>
            </a:r>
            <a:r>
              <a:rPr lang="ru-RU" sz="2200" b="1" dirty="0"/>
              <a:t>.</a:t>
            </a:r>
          </a:p>
        </p:txBody>
      </p:sp>
      <p:pic>
        <p:nvPicPr>
          <p:cNvPr id="3074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472" y="429491"/>
            <a:ext cx="3517846" cy="197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таття | Засоби індивідуального захисту голови | Пожежна безпека ТОВ  ПОЖЕЖНА БЕЗПЕКА УКРАЇН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094" y="2660071"/>
            <a:ext cx="3419224" cy="23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равила поведінки при аваріях на хімічно-небезпечних об'єктах — Вінницька  обласна військова адміністрац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902" y="4671011"/>
            <a:ext cx="3707416" cy="207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538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673" y="0"/>
            <a:ext cx="116932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Долікарська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/>
              <a:t>– </a:t>
            </a:r>
            <a:r>
              <a:rPr lang="ru-RU" sz="2000" b="1" dirty="0" err="1"/>
              <a:t>це</a:t>
            </a:r>
            <a:r>
              <a:rPr lang="ru-RU" sz="2000" b="1" dirty="0"/>
              <a:t> комплекс </a:t>
            </a:r>
            <a:r>
              <a:rPr lang="ru-RU" sz="2000" b="1" dirty="0" err="1" smtClean="0"/>
              <a:t>медичних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маніпуляцій</a:t>
            </a:r>
            <a:r>
              <a:rPr lang="ru-RU" sz="2000" b="1" dirty="0"/>
              <a:t>, </a:t>
            </a:r>
            <a:r>
              <a:rPr lang="ru-RU" sz="2000" b="1" dirty="0" err="1"/>
              <a:t>здійснюваних</a:t>
            </a:r>
            <a:r>
              <a:rPr lang="ru-RU" sz="2000" b="1" dirty="0"/>
              <a:t> </a:t>
            </a:r>
            <a:r>
              <a:rPr lang="ru-RU" sz="2000" b="1" dirty="0" err="1"/>
              <a:t>медичним</a:t>
            </a:r>
            <a:r>
              <a:rPr lang="ru-RU" sz="2000" b="1" dirty="0"/>
              <a:t> </a:t>
            </a:r>
            <a:r>
              <a:rPr lang="ru-RU" sz="2000" b="1" dirty="0" smtClean="0"/>
              <a:t>персоналом (медсестра</a:t>
            </a:r>
            <a:r>
              <a:rPr lang="ru-RU" sz="2000" b="1" dirty="0"/>
              <a:t>, фельдшер) з </a:t>
            </a:r>
            <a:r>
              <a:rPr lang="ru-RU" sz="2000" b="1" dirty="0" err="1"/>
              <a:t>використанням</a:t>
            </a:r>
            <a:r>
              <a:rPr lang="ru-RU" sz="2000" b="1" dirty="0"/>
              <a:t> </a:t>
            </a:r>
            <a:r>
              <a:rPr lang="ru-RU" sz="2000" b="1" dirty="0" err="1"/>
              <a:t>табельних</a:t>
            </a:r>
            <a:r>
              <a:rPr lang="ru-RU" sz="2000" b="1" dirty="0"/>
              <a:t> </a:t>
            </a:r>
            <a:r>
              <a:rPr lang="ru-RU" sz="2000" b="1" dirty="0" err="1" smtClean="0"/>
              <a:t>медичних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засобів</a:t>
            </a:r>
            <a:r>
              <a:rPr lang="ru-RU" sz="2000" b="1" dirty="0"/>
              <a:t>. Вона </a:t>
            </a:r>
            <a:r>
              <a:rPr lang="ru-RU" sz="2000" b="1" dirty="0" err="1"/>
              <a:t>спрямована</a:t>
            </a:r>
            <a:r>
              <a:rPr lang="ru-RU" sz="2000" b="1" dirty="0"/>
              <a:t> на </a:t>
            </a:r>
            <a:r>
              <a:rPr lang="ru-RU" sz="2000" b="1" dirty="0" err="1"/>
              <a:t>порятунок</a:t>
            </a:r>
            <a:r>
              <a:rPr lang="ru-RU" sz="2000" b="1" dirty="0"/>
              <a:t> </a:t>
            </a:r>
            <a:r>
              <a:rPr lang="ru-RU" sz="2000" b="1" dirty="0" err="1"/>
              <a:t>життя</a:t>
            </a:r>
            <a:r>
              <a:rPr lang="ru-RU" sz="2000" b="1" dirty="0"/>
              <a:t> </a:t>
            </a:r>
            <a:r>
              <a:rPr lang="ru-RU" sz="2000" b="1" dirty="0" err="1" smtClean="0"/>
              <a:t>постраждалих</a:t>
            </a:r>
            <a:r>
              <a:rPr lang="ru-RU" sz="2000" b="1" dirty="0" smtClean="0"/>
              <a:t> та </a:t>
            </a:r>
            <a:r>
              <a:rPr lang="ru-RU" sz="2000" b="1" dirty="0" err="1"/>
              <a:t>попередження</a:t>
            </a:r>
            <a:r>
              <a:rPr lang="ru-RU" sz="2000" b="1" dirty="0"/>
              <a:t> </a:t>
            </a:r>
            <a:r>
              <a:rPr lang="ru-RU" sz="2000" b="1" dirty="0" err="1"/>
              <a:t>розвитку</a:t>
            </a:r>
            <a:r>
              <a:rPr lang="ru-RU" sz="2000" b="1" dirty="0"/>
              <a:t> </a:t>
            </a:r>
            <a:r>
              <a:rPr lang="ru-RU" sz="2000" b="1" dirty="0" err="1"/>
              <a:t>ймовірних</a:t>
            </a:r>
            <a:r>
              <a:rPr lang="ru-RU" sz="2000" b="1" dirty="0"/>
              <a:t> </a:t>
            </a:r>
            <a:r>
              <a:rPr lang="ru-RU" sz="2000" b="1" dirty="0" err="1"/>
              <a:t>ускладнень</a:t>
            </a:r>
            <a:r>
              <a:rPr lang="ru-RU" sz="2000" b="1" dirty="0"/>
              <a:t>.</a:t>
            </a:r>
          </a:p>
          <a:p>
            <a:pPr algn="just"/>
            <a:r>
              <a:rPr lang="ru-RU" sz="2400" b="1" dirty="0" err="1">
                <a:solidFill>
                  <a:srgbClr val="7030A0"/>
                </a:solidFill>
              </a:rPr>
              <a:t>Оптимальний</a:t>
            </a:r>
            <a:r>
              <a:rPr lang="ru-RU" sz="2400" b="1" dirty="0">
                <a:solidFill>
                  <a:srgbClr val="7030A0"/>
                </a:solidFill>
              </a:rPr>
              <a:t> строк </a:t>
            </a:r>
            <a:r>
              <a:rPr lang="ru-RU" sz="2400" b="1" dirty="0" err="1">
                <a:solidFill>
                  <a:srgbClr val="7030A0"/>
                </a:solidFill>
              </a:rPr>
              <a:t>надання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долікарської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допомоги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– 1 </a:t>
            </a:r>
            <a:r>
              <a:rPr lang="ru-RU" sz="2400" b="1" dirty="0">
                <a:solidFill>
                  <a:srgbClr val="7030A0"/>
                </a:solidFill>
              </a:rPr>
              <a:t>година </a:t>
            </a:r>
            <a:r>
              <a:rPr lang="ru-RU" sz="2400" b="1" dirty="0" err="1"/>
              <a:t>після</a:t>
            </a:r>
            <a:r>
              <a:rPr lang="ru-RU" sz="2400" b="1" dirty="0"/>
              <a:t> </a:t>
            </a:r>
            <a:r>
              <a:rPr lang="ru-RU" sz="2400" b="1" dirty="0" err="1"/>
              <a:t>отримання</a:t>
            </a:r>
            <a:r>
              <a:rPr lang="ru-RU" sz="2400" b="1" dirty="0"/>
              <a:t> </a:t>
            </a:r>
            <a:r>
              <a:rPr lang="ru-RU" sz="2400" b="1" dirty="0" err="1"/>
              <a:t>травми</a:t>
            </a:r>
            <a:r>
              <a:rPr lang="ru-RU" sz="2400" b="1" dirty="0"/>
              <a:t>.</a:t>
            </a: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доповнення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заходів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першої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медичної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обсяг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долікарської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передбачає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введення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повітроводу</a:t>
            </a:r>
            <a:r>
              <a:rPr lang="ru-RU" sz="2000" b="1" dirty="0" smtClean="0"/>
              <a:t>, ШВЛ за </a:t>
            </a:r>
            <a:r>
              <a:rPr lang="ru-RU" sz="2000" b="1" dirty="0" err="1" smtClean="0"/>
              <a:t>допомогою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мішка</a:t>
            </a:r>
            <a:r>
              <a:rPr lang="ru-RU" sz="2000" b="1" dirty="0" smtClean="0"/>
              <a:t> «</a:t>
            </a:r>
            <a:r>
              <a:rPr lang="en-US" sz="2000" b="1" dirty="0" err="1" smtClean="0"/>
              <a:t>Ambu</a:t>
            </a:r>
            <a:r>
              <a:rPr lang="en-US" sz="2000" b="1" dirty="0" smtClean="0"/>
              <a:t>»;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b="1" dirty="0" smtClean="0"/>
              <a:t>- </a:t>
            </a:r>
            <a:r>
              <a:rPr lang="ru-RU" sz="2000" b="1" dirty="0" err="1" smtClean="0"/>
              <a:t>надягання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протигазу</a:t>
            </a:r>
            <a:r>
              <a:rPr lang="ru-RU" sz="2000" b="1" dirty="0" smtClean="0"/>
              <a:t> (ватно-</a:t>
            </a:r>
            <a:r>
              <a:rPr lang="ru-RU" sz="2000" b="1" dirty="0" err="1" smtClean="0"/>
              <a:t>марлевої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пов’язки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респіратора</a:t>
            </a:r>
            <a:r>
              <a:rPr lang="ru-RU" sz="2000" b="1" dirty="0" smtClean="0"/>
              <a:t>) на </a:t>
            </a:r>
            <a:r>
              <a:rPr lang="ru-RU" sz="2000" b="1" dirty="0" err="1" smtClean="0"/>
              <a:t>постраждалого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час </a:t>
            </a:r>
            <a:r>
              <a:rPr lang="ru-RU" sz="2000" b="1" dirty="0" err="1" smtClean="0"/>
              <a:t>знаходження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зараженій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місцевості</a:t>
            </a:r>
            <a:r>
              <a:rPr lang="ru-RU" sz="2000" b="1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/>
              <a:t>- контроль </a:t>
            </a:r>
            <a:r>
              <a:rPr lang="ru-RU" sz="2000" b="1" dirty="0" err="1" smtClean="0"/>
              <a:t>серцево-судинної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діяльності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вимір</a:t>
            </a:r>
            <a:r>
              <a:rPr lang="ru-RU" sz="2000" b="1" dirty="0" smtClean="0"/>
              <a:t> АТ, характеру </a:t>
            </a:r>
            <a:r>
              <a:rPr lang="en-US" sz="2000" b="1" dirty="0" smtClean="0"/>
              <a:t>Ps) </a:t>
            </a:r>
            <a:r>
              <a:rPr lang="ru-RU" sz="2000" b="1" dirty="0" smtClean="0"/>
              <a:t>та </a:t>
            </a:r>
            <a:r>
              <a:rPr lang="ru-RU" sz="2000" b="1" dirty="0" err="1" smtClean="0"/>
              <a:t>функції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дихання</a:t>
            </a:r>
            <a:r>
              <a:rPr lang="ru-RU" sz="2000" b="1" dirty="0" smtClean="0"/>
              <a:t> (ЧДР і </a:t>
            </a:r>
            <a:r>
              <a:rPr lang="ru-RU" sz="2000" b="1" dirty="0" err="1" smtClean="0"/>
              <a:t>глибина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дихання</a:t>
            </a:r>
            <a:r>
              <a:rPr lang="ru-RU" sz="2000" b="1" dirty="0" smtClean="0"/>
              <a:t>) у </a:t>
            </a:r>
            <a:r>
              <a:rPr lang="ru-RU" sz="2000" b="1" dirty="0" err="1" smtClean="0"/>
              <a:t>постраждалого</a:t>
            </a:r>
            <a:r>
              <a:rPr lang="ru-RU" sz="2000" b="1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призначення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введення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інфузійних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засобів</a:t>
            </a:r>
            <a:r>
              <a:rPr lang="ru-RU" sz="2000" b="1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призначення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введення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знеболювальних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серцево-судинних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препаратів</a:t>
            </a:r>
            <a:r>
              <a:rPr lang="ru-RU" sz="2000" b="1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призначення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введення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антибіотиків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протизапальних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препаратів</a:t>
            </a:r>
            <a:r>
              <a:rPr lang="ru-RU" sz="2000" b="1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призначення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введення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седативних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протисудомних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протиблювотних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препаратів</a:t>
            </a:r>
            <a:r>
              <a:rPr lang="ru-RU" sz="2000" b="1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призначення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введення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сорбентів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антидотів</a:t>
            </a:r>
            <a:r>
              <a:rPr lang="ru-RU" sz="2000" b="1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/>
              <a:t>- контроль </a:t>
            </a:r>
            <a:r>
              <a:rPr lang="ru-RU" sz="2000" b="1" dirty="0" err="1" smtClean="0"/>
              <a:t>правильності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накладення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джгутів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пов’язок</a:t>
            </a:r>
            <a:r>
              <a:rPr lang="ru-RU" sz="2000" b="1" dirty="0" smtClean="0"/>
              <a:t>, шин, при </a:t>
            </a:r>
            <a:r>
              <a:rPr lang="ru-RU" sz="2000" b="1" dirty="0" err="1" smtClean="0"/>
              <a:t>необхідності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правильне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накладання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доповнення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табельними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медичними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засобами</a:t>
            </a:r>
            <a:r>
              <a:rPr lang="ru-RU" sz="2000" b="1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накладення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асептичних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оклюзійних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пов’язок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73311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3055" y="443345"/>
            <a:ext cx="1015538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Медицина </a:t>
            </a:r>
            <a:r>
              <a:rPr lang="ru-RU" sz="4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надзвичайних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ситуацій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ru-RU" sz="3600" b="1" dirty="0" smtClean="0"/>
              <a:t>– </a:t>
            </a:r>
            <a:r>
              <a:rPr lang="ru-RU" sz="3600" b="1" dirty="0" err="1" smtClean="0"/>
              <a:t>це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галузь</a:t>
            </a:r>
            <a:r>
              <a:rPr lang="ru-RU" sz="3600" b="1" dirty="0"/>
              <a:t> </a:t>
            </a:r>
            <a:r>
              <a:rPr lang="ru-RU" sz="3600" b="1" dirty="0" err="1" smtClean="0"/>
              <a:t>медицини</a:t>
            </a:r>
            <a:r>
              <a:rPr lang="ru-RU" sz="3600" b="1" dirty="0" smtClean="0"/>
              <a:t>, яка становить </a:t>
            </a:r>
            <a:r>
              <a:rPr lang="ru-RU" sz="3600" b="1" dirty="0" err="1" smtClean="0"/>
              <a:t>особливу</a:t>
            </a:r>
            <a:r>
              <a:rPr lang="ru-RU" sz="3600" b="1" dirty="0" smtClean="0"/>
              <a:t> систему </a:t>
            </a:r>
            <a:r>
              <a:rPr lang="ru-RU" sz="3600" b="1" dirty="0" err="1" smtClean="0"/>
              <a:t>наукових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знань</a:t>
            </a:r>
            <a:r>
              <a:rPr lang="ru-RU" sz="3600" b="1" dirty="0"/>
              <a:t> </a:t>
            </a:r>
            <a:r>
              <a:rPr lang="ru-RU" sz="3600" b="1" dirty="0" smtClean="0"/>
              <a:t>та </a:t>
            </a:r>
            <a:r>
              <a:rPr lang="ru-RU" sz="3600" b="1" dirty="0" err="1" smtClean="0"/>
              <a:t>своєрідну</a:t>
            </a:r>
            <a:r>
              <a:rPr lang="ru-RU" sz="3600" b="1" dirty="0" smtClean="0"/>
              <a:t> форму </a:t>
            </a:r>
            <a:r>
              <a:rPr lang="ru-RU" sz="3600" b="1" dirty="0" err="1" smtClean="0"/>
              <a:t>практичної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діяльності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що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спрямовані</a:t>
            </a:r>
            <a:r>
              <a:rPr lang="ru-RU" sz="3600" b="1" dirty="0" smtClean="0"/>
              <a:t> на </a:t>
            </a:r>
            <a:r>
              <a:rPr lang="ru-RU" sz="3600" b="1" dirty="0" err="1" smtClean="0"/>
              <a:t>розроблення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стратегії</a:t>
            </a:r>
            <a:r>
              <a:rPr lang="ru-RU" sz="3600" b="1" dirty="0" smtClean="0"/>
              <a:t> та тактики </a:t>
            </a:r>
            <a:r>
              <a:rPr lang="ru-RU" sz="3600" b="1" dirty="0" err="1" smtClean="0"/>
              <a:t>надання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екстреної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медичної</a:t>
            </a:r>
            <a:r>
              <a:rPr lang="ru-RU" sz="3600" b="1" dirty="0"/>
              <a:t> </a:t>
            </a:r>
            <a:r>
              <a:rPr lang="ru-RU" sz="3600" b="1" dirty="0" err="1" smtClean="0"/>
              <a:t>допомоги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великій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кількості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постраждалих</a:t>
            </a:r>
            <a:r>
              <a:rPr lang="ru-RU" sz="3600" b="1" dirty="0" smtClean="0"/>
              <a:t> у </a:t>
            </a:r>
            <a:r>
              <a:rPr lang="ru-RU" sz="3600" b="1" dirty="0" err="1" smtClean="0"/>
              <a:t>надзвичайних</a:t>
            </a:r>
            <a:r>
              <a:rPr lang="ru-RU" sz="3600" b="1" dirty="0"/>
              <a:t> </a:t>
            </a:r>
            <a:r>
              <a:rPr lang="ru-RU" sz="3600" b="1" dirty="0" err="1" smtClean="0"/>
              <a:t>ситуаціях</a:t>
            </a:r>
            <a:r>
              <a:rPr lang="ru-RU" sz="3600" b="1" dirty="0" smtClean="0"/>
              <a:t> за </a:t>
            </a:r>
            <a:r>
              <a:rPr lang="ru-RU" sz="3600" b="1" dirty="0" err="1" smtClean="0"/>
              <a:t>гострої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нестачі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медичних</a:t>
            </a:r>
            <a:r>
              <a:rPr lang="ru-RU" sz="3600" b="1" dirty="0" smtClean="0"/>
              <a:t> сил та </a:t>
            </a:r>
            <a:r>
              <a:rPr lang="ru-RU" sz="3600" b="1" dirty="0" err="1" smtClean="0"/>
              <a:t>засобів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системи</a:t>
            </a:r>
            <a:r>
              <a:rPr lang="ru-RU" sz="3600" b="1" dirty="0"/>
              <a:t> </a:t>
            </a:r>
            <a:r>
              <a:rPr lang="ru-RU" sz="3600" b="1" dirty="0" err="1" smtClean="0"/>
              <a:t>охорони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здоров’я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957221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945" y="128350"/>
            <a:ext cx="11623964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Перша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лікарська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допомога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/>
              <a:t>– </a:t>
            </a:r>
            <a:r>
              <a:rPr lang="ru-RU" sz="2300" b="1" dirty="0" err="1"/>
              <a:t>це</a:t>
            </a:r>
            <a:r>
              <a:rPr lang="ru-RU" sz="2300" b="1" dirty="0"/>
              <a:t> </a:t>
            </a:r>
            <a:r>
              <a:rPr lang="ru-RU" sz="2300" b="1" dirty="0" smtClean="0"/>
              <a:t>комплекс </a:t>
            </a:r>
            <a:r>
              <a:rPr lang="ru-RU" sz="2300" b="1" dirty="0" err="1" smtClean="0"/>
              <a:t>лікувально-профілактичних</a:t>
            </a:r>
            <a:r>
              <a:rPr lang="ru-RU" sz="2300" b="1" dirty="0" smtClean="0"/>
              <a:t> </a:t>
            </a:r>
            <a:r>
              <a:rPr lang="ru-RU" sz="2300" b="1" dirty="0" err="1"/>
              <a:t>заходів</a:t>
            </a:r>
            <a:r>
              <a:rPr lang="ru-RU" sz="2300" b="1" dirty="0"/>
              <a:t>, </a:t>
            </a:r>
            <a:r>
              <a:rPr lang="ru-RU" sz="2300" b="1" dirty="0" err="1"/>
              <a:t>що</a:t>
            </a:r>
            <a:r>
              <a:rPr lang="ru-RU" sz="2300" b="1" dirty="0"/>
              <a:t> </a:t>
            </a:r>
            <a:r>
              <a:rPr lang="ru-RU" sz="2300" b="1" dirty="0" err="1" smtClean="0"/>
              <a:t>виконуються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лікарями</a:t>
            </a:r>
            <a:r>
              <a:rPr lang="ru-RU" sz="2300" b="1" dirty="0" smtClean="0"/>
              <a:t> </a:t>
            </a:r>
            <a:r>
              <a:rPr lang="ru-RU" sz="2300" b="1" dirty="0"/>
              <a:t>на </a:t>
            </a:r>
            <a:r>
              <a:rPr lang="ru-RU" sz="2300" b="1" dirty="0" err="1"/>
              <a:t>першому</a:t>
            </a:r>
            <a:r>
              <a:rPr lang="ru-RU" sz="2300" b="1" dirty="0"/>
              <a:t> (</a:t>
            </a:r>
            <a:r>
              <a:rPr lang="ru-RU" sz="2300" b="1" dirty="0" err="1"/>
              <a:t>догоспітальному</a:t>
            </a:r>
            <a:r>
              <a:rPr lang="ru-RU" sz="2300" b="1" dirty="0"/>
              <a:t>) </a:t>
            </a:r>
            <a:r>
              <a:rPr lang="ru-RU" sz="2300" b="1" dirty="0" err="1"/>
              <a:t>етапі</a:t>
            </a:r>
            <a:r>
              <a:rPr lang="ru-RU" sz="2300" b="1" dirty="0"/>
              <a:t> </a:t>
            </a:r>
            <a:r>
              <a:rPr lang="ru-RU" sz="2300" b="1" dirty="0" err="1" smtClean="0"/>
              <a:t>медичної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евакуації</a:t>
            </a:r>
            <a:r>
              <a:rPr lang="ru-RU" sz="2300" b="1" dirty="0" smtClean="0"/>
              <a:t> </a:t>
            </a:r>
            <a:r>
              <a:rPr lang="ru-RU" sz="2300" b="1" dirty="0"/>
              <a:t>з метою </a:t>
            </a:r>
            <a:r>
              <a:rPr lang="ru-RU" sz="2300" b="1" dirty="0" err="1"/>
              <a:t>усунення</a:t>
            </a:r>
            <a:r>
              <a:rPr lang="ru-RU" sz="2300" b="1" dirty="0"/>
              <a:t> </a:t>
            </a:r>
            <a:r>
              <a:rPr lang="ru-RU" sz="2300" b="1" dirty="0" err="1"/>
              <a:t>наслідків</a:t>
            </a:r>
            <a:r>
              <a:rPr lang="ru-RU" sz="2300" b="1" dirty="0"/>
              <a:t> </a:t>
            </a:r>
            <a:r>
              <a:rPr lang="ru-RU" sz="2300" b="1" dirty="0" err="1" smtClean="0"/>
              <a:t>травмування</a:t>
            </a:r>
            <a:r>
              <a:rPr lang="ru-RU" sz="2300" b="1" dirty="0" smtClean="0"/>
              <a:t> (</a:t>
            </a:r>
            <a:r>
              <a:rPr lang="ru-RU" sz="2300" b="1" dirty="0" err="1" smtClean="0"/>
              <a:t>ураження</a:t>
            </a:r>
            <a:r>
              <a:rPr lang="ru-RU" sz="2300" b="1" dirty="0"/>
              <a:t>), </a:t>
            </a:r>
            <a:r>
              <a:rPr lang="ru-RU" sz="2300" b="1" dirty="0" err="1"/>
              <a:t>що</a:t>
            </a:r>
            <a:r>
              <a:rPr lang="ru-RU" sz="2300" b="1" dirty="0"/>
              <a:t> </a:t>
            </a:r>
            <a:r>
              <a:rPr lang="ru-RU" sz="2300" b="1" dirty="0" err="1"/>
              <a:t>безпосередньо</a:t>
            </a:r>
            <a:r>
              <a:rPr lang="ru-RU" sz="2300" b="1" dirty="0"/>
              <a:t> </a:t>
            </a:r>
            <a:r>
              <a:rPr lang="ru-RU" sz="2300" b="1" dirty="0" err="1"/>
              <a:t>загрожує</a:t>
            </a:r>
            <a:r>
              <a:rPr lang="ru-RU" sz="2300" b="1" dirty="0"/>
              <a:t> </a:t>
            </a:r>
            <a:r>
              <a:rPr lang="ru-RU" sz="2300" b="1" dirty="0" err="1" smtClean="0"/>
              <a:t>життю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постраждалого</a:t>
            </a:r>
            <a:r>
              <a:rPr lang="ru-RU" sz="2300" b="1" dirty="0"/>
              <a:t>, </a:t>
            </a:r>
            <a:r>
              <a:rPr lang="ru-RU" sz="2300" b="1" dirty="0" err="1"/>
              <a:t>попередження</a:t>
            </a:r>
            <a:r>
              <a:rPr lang="ru-RU" sz="2300" b="1" dirty="0"/>
              <a:t> </a:t>
            </a:r>
            <a:r>
              <a:rPr lang="ru-RU" sz="2300" b="1" dirty="0" err="1"/>
              <a:t>розвитку</a:t>
            </a:r>
            <a:r>
              <a:rPr lang="ru-RU" sz="2300" b="1" dirty="0"/>
              <a:t> </a:t>
            </a:r>
            <a:r>
              <a:rPr lang="ru-RU" sz="2300" b="1" dirty="0" err="1" smtClean="0"/>
              <a:t>інфекційних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ускладнень</a:t>
            </a:r>
            <a:r>
              <a:rPr lang="ru-RU" sz="2300" b="1" dirty="0" smtClean="0"/>
              <a:t> </a:t>
            </a:r>
            <a:r>
              <a:rPr lang="ru-RU" sz="2300" b="1" dirty="0"/>
              <a:t>та </a:t>
            </a:r>
            <a:r>
              <a:rPr lang="ru-RU" sz="2300" b="1" dirty="0" err="1"/>
              <a:t>підготовку</a:t>
            </a:r>
            <a:r>
              <a:rPr lang="ru-RU" sz="2300" b="1" dirty="0"/>
              <a:t> </a:t>
            </a:r>
            <a:r>
              <a:rPr lang="ru-RU" sz="2300" b="1" dirty="0" err="1"/>
              <a:t>постраждалих</a:t>
            </a:r>
            <a:r>
              <a:rPr lang="ru-RU" sz="2300" b="1" dirty="0"/>
              <a:t> до </a:t>
            </a:r>
            <a:r>
              <a:rPr lang="ru-RU" sz="2300" b="1" dirty="0" err="1"/>
              <a:t>евакуації</a:t>
            </a:r>
            <a:r>
              <a:rPr lang="ru-RU" sz="2300" b="1" dirty="0"/>
              <a:t>.</a:t>
            </a:r>
          </a:p>
          <a:p>
            <a:pPr algn="just"/>
            <a:r>
              <a:rPr lang="ru-RU" sz="2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Повинна </a:t>
            </a:r>
            <a:r>
              <a:rPr lang="ru-RU" sz="23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надаватися</a:t>
            </a:r>
            <a:r>
              <a:rPr lang="ru-RU" sz="2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3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перші</a:t>
            </a:r>
            <a:r>
              <a:rPr lang="ru-RU" sz="2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4-6 годин </a:t>
            </a:r>
            <a:r>
              <a:rPr lang="ru-RU" sz="2300" b="1" dirty="0"/>
              <a:t>з моменту </a:t>
            </a:r>
            <a:r>
              <a:rPr lang="ru-RU" sz="2300" b="1" dirty="0" err="1" smtClean="0"/>
              <a:t>отримання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травми</a:t>
            </a:r>
            <a:r>
              <a:rPr lang="ru-RU" sz="2300" b="1" dirty="0" smtClean="0"/>
              <a:t> </a:t>
            </a:r>
            <a:r>
              <a:rPr lang="ru-RU" sz="2300" b="1" dirty="0"/>
              <a:t>(</a:t>
            </a:r>
            <a:r>
              <a:rPr lang="ru-RU" sz="2300" b="1" dirty="0" err="1"/>
              <a:t>ураження</a:t>
            </a:r>
            <a:r>
              <a:rPr lang="ru-RU" sz="2300" b="1" dirty="0"/>
              <a:t>).</a:t>
            </a:r>
          </a:p>
          <a:p>
            <a:pPr algn="just"/>
            <a:r>
              <a:rPr lang="ru-RU" sz="2300" b="1" dirty="0"/>
              <a:t>Перша </a:t>
            </a:r>
            <a:r>
              <a:rPr lang="ru-RU" sz="2300" b="1" dirty="0" err="1"/>
              <a:t>лікарська</a:t>
            </a:r>
            <a:r>
              <a:rPr lang="ru-RU" sz="2300" b="1" dirty="0"/>
              <a:t> </a:t>
            </a:r>
            <a:r>
              <a:rPr lang="ru-RU" sz="2300" b="1" dirty="0" err="1"/>
              <a:t>допомога</a:t>
            </a:r>
            <a:r>
              <a:rPr lang="ru-RU" sz="2300" b="1" dirty="0"/>
              <a:t> за </a:t>
            </a:r>
            <a:r>
              <a:rPr lang="ru-RU" sz="2300" b="1" dirty="0" err="1" smtClean="0"/>
              <a:t>невідкладними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життєвими</a:t>
            </a:r>
            <a:r>
              <a:rPr lang="ru-RU" sz="2300" b="1" dirty="0" smtClean="0"/>
              <a:t> </a:t>
            </a:r>
            <a:r>
              <a:rPr lang="ru-RU" sz="2300" b="1" dirty="0" err="1"/>
              <a:t>показниками</a:t>
            </a:r>
            <a:r>
              <a:rPr lang="ru-RU" sz="2300" b="1" dirty="0"/>
              <a:t> </a:t>
            </a:r>
            <a:r>
              <a:rPr lang="ru-RU" sz="2300" b="1" dirty="0" err="1"/>
              <a:t>потрібна</a:t>
            </a:r>
            <a:r>
              <a:rPr lang="ru-RU" sz="2300" b="1" dirty="0"/>
              <a:t> в </a:t>
            </a:r>
            <a:r>
              <a:rPr lang="ru-RU" sz="2300" b="1" dirty="0" err="1"/>
              <a:t>середньому</a:t>
            </a:r>
            <a:r>
              <a:rPr lang="ru-RU" sz="2300" b="1" dirty="0"/>
              <a:t> 25,0% </a:t>
            </a:r>
            <a:r>
              <a:rPr lang="ru-RU" sz="2300" b="1" dirty="0" err="1" smtClean="0"/>
              <a:t>від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усіх</a:t>
            </a:r>
            <a:r>
              <a:rPr lang="ru-RU" sz="2300" b="1" dirty="0" smtClean="0"/>
              <a:t> </a:t>
            </a:r>
            <a:r>
              <a:rPr lang="ru-RU" sz="2300" b="1" dirty="0" err="1"/>
              <a:t>санітарних</a:t>
            </a:r>
            <a:r>
              <a:rPr lang="ru-RU" sz="2300" b="1" dirty="0"/>
              <a:t> </a:t>
            </a:r>
            <a:r>
              <a:rPr lang="ru-RU" sz="2300" b="1" dirty="0" err="1"/>
              <a:t>втрат</a:t>
            </a:r>
            <a:r>
              <a:rPr lang="ru-RU" sz="2300" b="1" dirty="0"/>
              <a:t>. </a:t>
            </a:r>
            <a:r>
              <a:rPr lang="ru-RU" sz="2300" b="1" dirty="0" err="1"/>
              <a:t>Провідними</a:t>
            </a:r>
            <a:r>
              <a:rPr lang="ru-RU" sz="2300" b="1" dirty="0"/>
              <a:t> причинами </a:t>
            </a:r>
            <a:r>
              <a:rPr lang="ru-RU" sz="2300" b="1" dirty="0" err="1"/>
              <a:t>летальності</a:t>
            </a:r>
            <a:r>
              <a:rPr lang="ru-RU" sz="2300" b="1" dirty="0"/>
              <a:t> </a:t>
            </a:r>
            <a:r>
              <a:rPr lang="ru-RU" sz="2300" b="1" dirty="0" smtClean="0"/>
              <a:t>в </a:t>
            </a:r>
            <a:r>
              <a:rPr lang="ru-RU" sz="2300" b="1" dirty="0" err="1" smtClean="0"/>
              <a:t>перші</a:t>
            </a:r>
            <a:r>
              <a:rPr lang="ru-RU" sz="2300" b="1" dirty="0" smtClean="0"/>
              <a:t> </a:t>
            </a:r>
            <a:r>
              <a:rPr lang="ru-RU" sz="2300" b="1" dirty="0" err="1"/>
              <a:t>дві</a:t>
            </a:r>
            <a:r>
              <a:rPr lang="ru-RU" sz="2300" b="1" dirty="0"/>
              <a:t> </a:t>
            </a:r>
            <a:r>
              <a:rPr lang="ru-RU" sz="2300" b="1" dirty="0" err="1"/>
              <a:t>доби</a:t>
            </a:r>
            <a:r>
              <a:rPr lang="ru-RU" sz="2300" b="1" dirty="0"/>
              <a:t> є тяжка </a:t>
            </a:r>
            <a:r>
              <a:rPr lang="ru-RU" sz="2300" b="1" dirty="0" err="1"/>
              <a:t>механічна</a:t>
            </a:r>
            <a:r>
              <a:rPr lang="ru-RU" sz="2300" b="1" dirty="0"/>
              <a:t> травма, шок, </a:t>
            </a:r>
            <a:r>
              <a:rPr lang="ru-RU" sz="2300" b="1" dirty="0" err="1"/>
              <a:t>кровотеча</a:t>
            </a:r>
            <a:r>
              <a:rPr lang="ru-RU" sz="2300" b="1" dirty="0"/>
              <a:t> </a:t>
            </a:r>
            <a:r>
              <a:rPr lang="ru-RU" sz="2300" b="1" dirty="0" smtClean="0"/>
              <a:t>та </a:t>
            </a:r>
            <a:r>
              <a:rPr lang="ru-RU" sz="2300" b="1" dirty="0" err="1" smtClean="0"/>
              <a:t>порушення</a:t>
            </a:r>
            <a:r>
              <a:rPr lang="ru-RU" sz="2300" b="1" dirty="0" smtClean="0"/>
              <a:t> </a:t>
            </a:r>
            <a:r>
              <a:rPr lang="ru-RU" sz="2300" b="1" dirty="0" err="1"/>
              <a:t>функції</a:t>
            </a:r>
            <a:r>
              <a:rPr lang="ru-RU" sz="2300" b="1" dirty="0"/>
              <a:t> </a:t>
            </a:r>
            <a:r>
              <a:rPr lang="ru-RU" sz="2300" b="1" dirty="0" err="1"/>
              <a:t>органів</a:t>
            </a:r>
            <a:r>
              <a:rPr lang="ru-RU" sz="2300" b="1" dirty="0"/>
              <a:t> </a:t>
            </a:r>
            <a:r>
              <a:rPr lang="ru-RU" sz="2300" b="1" dirty="0" err="1"/>
              <a:t>дихання</a:t>
            </a:r>
            <a:r>
              <a:rPr lang="ru-RU" sz="2300" b="1" dirty="0"/>
              <a:t>, </a:t>
            </a:r>
            <a:r>
              <a:rPr lang="ru-RU" sz="2300" b="1" dirty="0" err="1"/>
              <a:t>причому</a:t>
            </a:r>
            <a:r>
              <a:rPr lang="ru-RU" sz="2300" b="1" dirty="0"/>
              <a:t> 30,0% </a:t>
            </a:r>
            <a:r>
              <a:rPr lang="ru-RU" sz="2300" b="1" dirty="0" err="1"/>
              <a:t>із</a:t>
            </a:r>
            <a:r>
              <a:rPr lang="ru-RU" sz="2300" b="1" dirty="0"/>
              <a:t> </a:t>
            </a:r>
            <a:r>
              <a:rPr lang="ru-RU" sz="2300" b="1" dirty="0" err="1" smtClean="0"/>
              <a:t>цих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постраждалих</a:t>
            </a:r>
            <a:r>
              <a:rPr lang="ru-RU" sz="2300" b="1" dirty="0" smtClean="0"/>
              <a:t> </a:t>
            </a:r>
            <a:r>
              <a:rPr lang="ru-RU" sz="2300" b="1" dirty="0" err="1"/>
              <a:t>гине</a:t>
            </a:r>
            <a:r>
              <a:rPr lang="ru-RU" sz="2300" b="1" dirty="0"/>
              <a:t> </a:t>
            </a:r>
            <a:r>
              <a:rPr lang="ru-RU" sz="2300" b="1" dirty="0" err="1"/>
              <a:t>протягом</a:t>
            </a:r>
            <a:r>
              <a:rPr lang="ru-RU" sz="2300" b="1" dirty="0"/>
              <a:t> 1 </a:t>
            </a:r>
            <a:r>
              <a:rPr lang="ru-RU" sz="2300" b="1" dirty="0" err="1"/>
              <a:t>години</a:t>
            </a:r>
            <a:r>
              <a:rPr lang="ru-RU" sz="2300" b="1" dirty="0"/>
              <a:t>, 60,0% – через </a:t>
            </a:r>
            <a:r>
              <a:rPr lang="ru-RU" sz="2300" b="1" dirty="0" smtClean="0"/>
              <a:t>3 </a:t>
            </a:r>
            <a:r>
              <a:rPr lang="ru-RU" sz="2300" b="1" dirty="0" err="1" smtClean="0"/>
              <a:t>години</a:t>
            </a:r>
            <a:r>
              <a:rPr lang="ru-RU" sz="2300" b="1" dirty="0"/>
              <a:t>; </a:t>
            </a:r>
            <a:r>
              <a:rPr lang="ru-RU" sz="2300" b="1" dirty="0" err="1"/>
              <a:t>якщо</a:t>
            </a:r>
            <a:r>
              <a:rPr lang="ru-RU" sz="2300" b="1" dirty="0"/>
              <a:t> </a:t>
            </a:r>
            <a:r>
              <a:rPr lang="ru-RU" sz="2300" b="1" dirty="0" err="1"/>
              <a:t>допомога</a:t>
            </a:r>
            <a:r>
              <a:rPr lang="ru-RU" sz="2300" b="1" dirty="0"/>
              <a:t> </a:t>
            </a:r>
            <a:r>
              <a:rPr lang="ru-RU" sz="2300" b="1" dirty="0" err="1"/>
              <a:t>затримується</a:t>
            </a:r>
            <a:r>
              <a:rPr lang="ru-RU" sz="2300" b="1" dirty="0"/>
              <a:t> на 6 годин, то </a:t>
            </a:r>
            <a:r>
              <a:rPr lang="ru-RU" sz="2300" b="1" dirty="0" err="1"/>
              <a:t>гине</a:t>
            </a:r>
            <a:r>
              <a:rPr lang="ru-RU" sz="2300" b="1" dirty="0"/>
              <a:t> </a:t>
            </a:r>
            <a:r>
              <a:rPr lang="ru-RU" sz="2300" b="1" dirty="0" err="1" smtClean="0"/>
              <a:t>вже</a:t>
            </a:r>
            <a:r>
              <a:rPr lang="ru-RU" sz="2300" b="1" dirty="0" smtClean="0"/>
              <a:t> 90,0</a:t>
            </a:r>
            <a:r>
              <a:rPr lang="ru-RU" sz="2300" b="1" dirty="0"/>
              <a:t>% </a:t>
            </a:r>
            <a:r>
              <a:rPr lang="ru-RU" sz="2300" b="1" dirty="0" err="1"/>
              <a:t>тяжкотравмованих</a:t>
            </a:r>
            <a:r>
              <a:rPr lang="ru-RU" sz="2300" b="1" dirty="0"/>
              <a:t> (</a:t>
            </a:r>
            <a:r>
              <a:rPr lang="ru-RU" sz="2300" b="1" dirty="0" err="1"/>
              <a:t>уражених</a:t>
            </a:r>
            <a:r>
              <a:rPr lang="ru-RU" sz="2300" b="1" dirty="0"/>
              <a:t>). </a:t>
            </a:r>
            <a:r>
              <a:rPr lang="ru-RU" sz="2300" b="1" dirty="0" err="1"/>
              <a:t>Серед</a:t>
            </a:r>
            <a:r>
              <a:rPr lang="ru-RU" sz="2300" b="1" dirty="0"/>
              <a:t> </a:t>
            </a:r>
            <a:r>
              <a:rPr lang="ru-RU" sz="2300" b="1" dirty="0" err="1" smtClean="0"/>
              <a:t>померлих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близько</a:t>
            </a:r>
            <a:r>
              <a:rPr lang="ru-RU" sz="2300" b="1" dirty="0" smtClean="0"/>
              <a:t> </a:t>
            </a:r>
            <a:r>
              <a:rPr lang="ru-RU" sz="2300" b="1" dirty="0"/>
              <a:t>10,0% з травмами, </a:t>
            </a:r>
            <a:r>
              <a:rPr lang="ru-RU" sz="2300" b="1" dirty="0" err="1"/>
              <a:t>що</a:t>
            </a:r>
            <a:r>
              <a:rPr lang="ru-RU" sz="2300" b="1" dirty="0"/>
              <a:t> </a:t>
            </a:r>
            <a:r>
              <a:rPr lang="ru-RU" sz="2300" b="1" dirty="0" err="1"/>
              <a:t>несумісні</a:t>
            </a:r>
            <a:r>
              <a:rPr lang="ru-RU" sz="2300" b="1" dirty="0"/>
              <a:t> з </a:t>
            </a:r>
            <a:r>
              <a:rPr lang="ru-RU" sz="2300" b="1" dirty="0" err="1"/>
              <a:t>життям</a:t>
            </a:r>
            <a:r>
              <a:rPr lang="ru-RU" sz="2300" b="1" dirty="0"/>
              <a:t> та </a:t>
            </a:r>
            <a:r>
              <a:rPr lang="ru-RU" sz="2300" b="1" dirty="0" err="1" smtClean="0"/>
              <a:t>їх</a:t>
            </a:r>
            <a:r>
              <a:rPr lang="ru-RU" sz="2300" b="1" dirty="0" smtClean="0"/>
              <a:t> смерть </a:t>
            </a:r>
            <a:r>
              <a:rPr lang="ru-RU" sz="2300" b="1" dirty="0" err="1"/>
              <a:t>була</a:t>
            </a:r>
            <a:r>
              <a:rPr lang="ru-RU" sz="2300" b="1" dirty="0"/>
              <a:t> </a:t>
            </a:r>
            <a:r>
              <a:rPr lang="ru-RU" sz="2300" b="1" dirty="0" err="1"/>
              <a:t>неминучою</a:t>
            </a:r>
            <a:r>
              <a:rPr lang="ru-RU" sz="2300" b="1" dirty="0"/>
              <a:t> </a:t>
            </a:r>
            <a:r>
              <a:rPr lang="ru-RU" sz="2300" b="1" dirty="0" err="1"/>
              <a:t>незалежно</a:t>
            </a:r>
            <a:r>
              <a:rPr lang="ru-RU" sz="2300" b="1" dirty="0"/>
              <a:t> </a:t>
            </a:r>
            <a:r>
              <a:rPr lang="ru-RU" sz="2300" b="1" dirty="0" err="1"/>
              <a:t>від</a:t>
            </a:r>
            <a:r>
              <a:rPr lang="ru-RU" sz="2300" b="1" dirty="0"/>
              <a:t> того, як </a:t>
            </a:r>
            <a:r>
              <a:rPr lang="ru-RU" sz="2300" b="1" dirty="0" err="1"/>
              <a:t>швидко</a:t>
            </a:r>
            <a:r>
              <a:rPr lang="ru-RU" sz="2300" b="1" dirty="0"/>
              <a:t> </a:t>
            </a:r>
            <a:r>
              <a:rPr lang="ru-RU" sz="2300" b="1" dirty="0" err="1" smtClean="0"/>
              <a:t>їм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було</a:t>
            </a:r>
            <a:r>
              <a:rPr lang="ru-RU" sz="2300" b="1" dirty="0" smtClean="0"/>
              <a:t> </a:t>
            </a:r>
            <a:r>
              <a:rPr lang="ru-RU" sz="2300" b="1" dirty="0"/>
              <a:t>б </a:t>
            </a:r>
            <a:r>
              <a:rPr lang="ru-RU" sz="2300" b="1" dirty="0" err="1"/>
              <a:t>надано</a:t>
            </a:r>
            <a:r>
              <a:rPr lang="ru-RU" sz="2300" b="1" dirty="0"/>
              <a:t> </a:t>
            </a:r>
            <a:r>
              <a:rPr lang="ru-RU" sz="2300" b="1" dirty="0" err="1"/>
              <a:t>медичну</a:t>
            </a:r>
            <a:r>
              <a:rPr lang="ru-RU" sz="2300" b="1" dirty="0"/>
              <a:t> </a:t>
            </a:r>
            <a:r>
              <a:rPr lang="ru-RU" sz="2300" b="1" dirty="0" err="1"/>
              <a:t>допомогу</a:t>
            </a:r>
            <a:r>
              <a:rPr lang="ru-RU" sz="2300" b="1" dirty="0"/>
              <a:t>.</a:t>
            </a:r>
          </a:p>
          <a:p>
            <a:pPr algn="just"/>
            <a:r>
              <a:rPr lang="ru-RU" sz="2300" b="1" dirty="0"/>
              <a:t>З </a:t>
            </a:r>
            <a:r>
              <a:rPr lang="ru-RU" sz="2300" b="1" dirty="0" err="1"/>
              <a:t>огляду</a:t>
            </a:r>
            <a:r>
              <a:rPr lang="ru-RU" sz="2300" b="1" dirty="0"/>
              <a:t> на характер </a:t>
            </a:r>
            <a:r>
              <a:rPr lang="ru-RU" sz="2300" b="1" dirty="0" err="1"/>
              <a:t>патології</a:t>
            </a:r>
            <a:r>
              <a:rPr lang="ru-RU" sz="2300" b="1" dirty="0"/>
              <a:t> та </a:t>
            </a:r>
            <a:r>
              <a:rPr lang="ru-RU" sz="2300" b="1" dirty="0" err="1"/>
              <a:t>ступінь</a:t>
            </a:r>
            <a:r>
              <a:rPr lang="ru-RU" sz="2300" b="1" dirty="0"/>
              <a:t> </a:t>
            </a:r>
            <a:r>
              <a:rPr lang="ru-RU" sz="2300" b="1" dirty="0" err="1" smtClean="0"/>
              <a:t>тяжкості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травми</a:t>
            </a:r>
            <a:r>
              <a:rPr lang="ru-RU" sz="2300" b="1" dirty="0" smtClean="0"/>
              <a:t> </a:t>
            </a:r>
            <a:r>
              <a:rPr lang="ru-RU" sz="2300" b="1" dirty="0"/>
              <a:t>за умов НС, перша </a:t>
            </a:r>
            <a:r>
              <a:rPr lang="ru-RU" sz="2300" b="1" dirty="0" err="1"/>
              <a:t>лікарська</a:t>
            </a:r>
            <a:r>
              <a:rPr lang="ru-RU" sz="2300" b="1" dirty="0"/>
              <a:t> </a:t>
            </a:r>
            <a:r>
              <a:rPr lang="ru-RU" sz="2300" b="1" dirty="0" err="1"/>
              <a:t>допомога</a:t>
            </a:r>
            <a:r>
              <a:rPr lang="ru-RU" sz="2300" b="1" dirty="0"/>
              <a:t> повинна </a:t>
            </a:r>
            <a:r>
              <a:rPr lang="ru-RU" sz="2300" b="1" dirty="0" smtClean="0"/>
              <a:t>бути </a:t>
            </a:r>
            <a:r>
              <a:rPr lang="ru-RU" sz="2300" b="1" dirty="0" err="1" smtClean="0"/>
              <a:t>надана</a:t>
            </a:r>
            <a:r>
              <a:rPr lang="ru-RU" sz="2300" b="1" dirty="0" smtClean="0"/>
              <a:t> </a:t>
            </a:r>
            <a:r>
              <a:rPr lang="ru-RU" sz="2300" b="1" dirty="0" err="1"/>
              <a:t>якомога</a:t>
            </a:r>
            <a:r>
              <a:rPr lang="ru-RU" sz="2300" b="1" dirty="0"/>
              <a:t> </a:t>
            </a:r>
            <a:r>
              <a:rPr lang="ru-RU" sz="2300" b="1" dirty="0" err="1"/>
              <a:t>раніше</a:t>
            </a:r>
            <a:r>
              <a:rPr lang="ru-RU" sz="2300" b="1" dirty="0"/>
              <a:t>.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Встановлено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шок через 1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годину </a:t>
            </a:r>
            <a:r>
              <a:rPr lang="ru-RU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травми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незворотним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300" b="1" dirty="0" err="1"/>
              <a:t>Під</a:t>
            </a:r>
            <a:r>
              <a:rPr lang="ru-RU" sz="2300" b="1" dirty="0"/>
              <a:t> час </a:t>
            </a:r>
            <a:r>
              <a:rPr lang="ru-RU" sz="2300" b="1" dirty="0" err="1" smtClean="0"/>
              <a:t>проведення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протишокових</a:t>
            </a:r>
            <a:r>
              <a:rPr lang="ru-RU" sz="2300" b="1" dirty="0" smtClean="0"/>
              <a:t> </a:t>
            </a:r>
            <a:r>
              <a:rPr lang="ru-RU" sz="2300" b="1" dirty="0" err="1"/>
              <a:t>заходів</a:t>
            </a:r>
            <a:r>
              <a:rPr lang="ru-RU" sz="2300" b="1" dirty="0"/>
              <a:t> у </a:t>
            </a:r>
            <a:r>
              <a:rPr lang="ru-RU" sz="2300" b="1" dirty="0" err="1"/>
              <a:t>перші</a:t>
            </a:r>
            <a:r>
              <a:rPr lang="ru-RU" sz="2300" b="1" dirty="0"/>
              <a:t> 6 годин на </a:t>
            </a:r>
            <a:r>
              <a:rPr lang="ru-RU" sz="2300" b="1" dirty="0" smtClean="0"/>
              <a:t>25,0-30,0% </a:t>
            </a:r>
            <a:r>
              <a:rPr lang="ru-RU" sz="2300" b="1" dirty="0" err="1" smtClean="0"/>
              <a:t>знижується</a:t>
            </a:r>
            <a:r>
              <a:rPr lang="ru-RU" sz="2300" b="1" dirty="0" smtClean="0"/>
              <a:t> </a:t>
            </a:r>
            <a:r>
              <a:rPr lang="ru-RU" sz="2300" b="1" dirty="0" err="1"/>
              <a:t>летальність</a:t>
            </a:r>
            <a:r>
              <a:rPr lang="ru-RU" sz="23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2108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072" y="252029"/>
            <a:ext cx="1131916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Обсяг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першої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лікарської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допомоги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/>
              <a:t>- </a:t>
            </a:r>
            <a:r>
              <a:rPr lang="ru-RU" b="1" dirty="0" err="1"/>
              <a:t>остаточна</a:t>
            </a:r>
            <a:r>
              <a:rPr lang="ru-RU" b="1" dirty="0"/>
              <a:t> </a:t>
            </a:r>
            <a:r>
              <a:rPr lang="ru-RU" b="1" dirty="0" err="1"/>
              <a:t>зупинка</a:t>
            </a:r>
            <a:r>
              <a:rPr lang="ru-RU" b="1" dirty="0"/>
              <a:t> </a:t>
            </a:r>
            <a:r>
              <a:rPr lang="ru-RU" b="1" dirty="0" err="1"/>
              <a:t>зовнішньої</a:t>
            </a:r>
            <a:r>
              <a:rPr lang="ru-RU" b="1" dirty="0"/>
              <a:t> </a:t>
            </a:r>
            <a:r>
              <a:rPr lang="ru-RU" b="1" dirty="0" err="1"/>
              <a:t>кровотечі</a:t>
            </a:r>
            <a:r>
              <a:rPr lang="ru-RU" b="1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err="1" smtClean="0"/>
              <a:t>боротьба</a:t>
            </a:r>
            <a:r>
              <a:rPr lang="ru-RU" b="1" dirty="0" smtClean="0"/>
              <a:t> </a:t>
            </a:r>
            <a:r>
              <a:rPr lang="ru-RU" b="1" dirty="0" err="1"/>
              <a:t>із</a:t>
            </a:r>
            <a:r>
              <a:rPr lang="ru-RU" b="1" dirty="0"/>
              <a:t> шоком (</a:t>
            </a:r>
            <a:r>
              <a:rPr lang="ru-RU" b="1" dirty="0" err="1"/>
              <a:t>введення</a:t>
            </a:r>
            <a:r>
              <a:rPr lang="ru-RU" b="1" dirty="0"/>
              <a:t> </a:t>
            </a:r>
            <a:r>
              <a:rPr lang="ru-RU" b="1" dirty="0" err="1"/>
              <a:t>знеболювальних</a:t>
            </a:r>
            <a:r>
              <a:rPr lang="ru-RU" b="1" dirty="0"/>
              <a:t> </a:t>
            </a:r>
            <a:r>
              <a:rPr lang="ru-RU" b="1" dirty="0" smtClean="0"/>
              <a:t>та </a:t>
            </a:r>
            <a:r>
              <a:rPr lang="ru-RU" b="1" dirty="0" err="1" smtClean="0"/>
              <a:t>серцево-судинних</a:t>
            </a:r>
            <a:r>
              <a:rPr lang="ru-RU" b="1" dirty="0" smtClean="0"/>
              <a:t> </a:t>
            </a:r>
            <a:r>
              <a:rPr lang="ru-RU" b="1" dirty="0" err="1"/>
              <a:t>засобів</a:t>
            </a:r>
            <a:r>
              <a:rPr lang="ru-RU" b="1" dirty="0"/>
              <a:t>, </a:t>
            </a:r>
            <a:r>
              <a:rPr lang="ru-RU" b="1" dirty="0" err="1"/>
              <a:t>новокаїнові</a:t>
            </a:r>
            <a:r>
              <a:rPr lang="ru-RU" b="1" dirty="0"/>
              <a:t> </a:t>
            </a:r>
            <a:r>
              <a:rPr lang="ru-RU" b="1" dirty="0" err="1"/>
              <a:t>блокади</a:t>
            </a:r>
            <a:r>
              <a:rPr lang="ru-RU" b="1" dirty="0"/>
              <a:t>, </a:t>
            </a:r>
            <a:r>
              <a:rPr lang="ru-RU" b="1" dirty="0" err="1" smtClean="0"/>
              <a:t>транспортна</a:t>
            </a:r>
            <a:r>
              <a:rPr lang="ru-RU" b="1" dirty="0" smtClean="0"/>
              <a:t> </a:t>
            </a:r>
            <a:r>
              <a:rPr lang="ru-RU" b="1" dirty="0" err="1" smtClean="0"/>
              <a:t>іммобілізація</a:t>
            </a:r>
            <a:r>
              <a:rPr lang="ru-RU" b="1" dirty="0"/>
              <a:t>, </a:t>
            </a:r>
            <a:r>
              <a:rPr lang="ru-RU" b="1" dirty="0" err="1"/>
              <a:t>переливання</a:t>
            </a:r>
            <a:r>
              <a:rPr lang="ru-RU" b="1" dirty="0"/>
              <a:t> </a:t>
            </a:r>
            <a:r>
              <a:rPr lang="ru-RU" b="1" dirty="0" err="1"/>
              <a:t>протишокових</a:t>
            </a:r>
            <a:r>
              <a:rPr lang="ru-RU" b="1" dirty="0"/>
              <a:t> </a:t>
            </a:r>
            <a:r>
              <a:rPr lang="ru-RU" b="1" dirty="0" err="1"/>
              <a:t>розчинів</a:t>
            </a:r>
            <a:r>
              <a:rPr lang="ru-RU" b="1" dirty="0"/>
              <a:t> </a:t>
            </a:r>
            <a:r>
              <a:rPr lang="ru-RU" b="1" dirty="0" smtClean="0"/>
              <a:t>та </a:t>
            </a:r>
            <a:r>
              <a:rPr lang="ru-RU" b="1" dirty="0" err="1" smtClean="0"/>
              <a:t>кровозамінників</a:t>
            </a:r>
            <a:r>
              <a:rPr lang="ru-RU" b="1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/>
              <a:t>- </a:t>
            </a:r>
            <a:r>
              <a:rPr lang="ru-RU" b="1" dirty="0" err="1"/>
              <a:t>відновлення</a:t>
            </a:r>
            <a:r>
              <a:rPr lang="ru-RU" b="1" dirty="0"/>
              <a:t> </a:t>
            </a:r>
            <a:r>
              <a:rPr lang="ru-RU" b="1" dirty="0" err="1"/>
              <a:t>прохідності</a:t>
            </a:r>
            <a:r>
              <a:rPr lang="ru-RU" b="1" dirty="0"/>
              <a:t> </a:t>
            </a:r>
            <a:r>
              <a:rPr lang="ru-RU" b="1" dirty="0" err="1"/>
              <a:t>дихальних</a:t>
            </a:r>
            <a:r>
              <a:rPr lang="ru-RU" b="1" dirty="0"/>
              <a:t> </a:t>
            </a:r>
            <a:r>
              <a:rPr lang="ru-RU" b="1" dirty="0" err="1" smtClean="0"/>
              <a:t>шляхів</a:t>
            </a:r>
            <a:r>
              <a:rPr lang="ru-RU" b="1" dirty="0" smtClean="0"/>
              <a:t> (</a:t>
            </a:r>
            <a:r>
              <a:rPr lang="ru-RU" b="1" dirty="0" err="1" smtClean="0"/>
              <a:t>трахеотомія</a:t>
            </a:r>
            <a:r>
              <a:rPr lang="ru-RU" b="1" dirty="0"/>
              <a:t>, </a:t>
            </a:r>
            <a:r>
              <a:rPr lang="ru-RU" b="1" dirty="0" err="1"/>
              <a:t>інтубація</a:t>
            </a:r>
            <a:r>
              <a:rPr lang="ru-RU" b="1" dirty="0"/>
              <a:t> </a:t>
            </a:r>
            <a:r>
              <a:rPr lang="ru-RU" b="1" dirty="0" err="1"/>
              <a:t>трахеї</a:t>
            </a:r>
            <a:r>
              <a:rPr lang="ru-RU" b="1" dirty="0"/>
              <a:t>, </a:t>
            </a:r>
            <a:r>
              <a:rPr lang="ru-RU" b="1" dirty="0" err="1"/>
              <a:t>фіксація</a:t>
            </a:r>
            <a:r>
              <a:rPr lang="ru-RU" b="1" dirty="0"/>
              <a:t> </a:t>
            </a:r>
            <a:r>
              <a:rPr lang="ru-RU" b="1" dirty="0" err="1"/>
              <a:t>язика</a:t>
            </a:r>
            <a:r>
              <a:rPr lang="ru-RU" b="1" dirty="0"/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/>
              <a:t>- </a:t>
            </a:r>
            <a:r>
              <a:rPr lang="ru-RU" b="1" dirty="0" err="1"/>
              <a:t>накладення</a:t>
            </a:r>
            <a:r>
              <a:rPr lang="ru-RU" b="1" dirty="0"/>
              <a:t> </a:t>
            </a:r>
            <a:r>
              <a:rPr lang="ru-RU" b="1" dirty="0" err="1"/>
              <a:t>оклюзійної</a:t>
            </a:r>
            <a:r>
              <a:rPr lang="ru-RU" b="1" dirty="0"/>
              <a:t> </a:t>
            </a:r>
            <a:r>
              <a:rPr lang="ru-RU" b="1" dirty="0" err="1"/>
              <a:t>пов’язки</a:t>
            </a:r>
            <a:r>
              <a:rPr lang="ru-RU" b="1" dirty="0"/>
              <a:t> при </a:t>
            </a:r>
            <a:r>
              <a:rPr lang="ru-RU" b="1" dirty="0" err="1" smtClean="0"/>
              <a:t>відкритому</a:t>
            </a:r>
            <a:r>
              <a:rPr lang="ru-RU" b="1" dirty="0" smtClean="0"/>
              <a:t> </a:t>
            </a:r>
            <a:r>
              <a:rPr lang="ru-RU" b="1" dirty="0" err="1" smtClean="0"/>
              <a:t>пневмотораксі</a:t>
            </a:r>
            <a:r>
              <a:rPr lang="ru-RU" b="1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/>
              <a:t>- ШВЛ (</a:t>
            </a:r>
            <a:r>
              <a:rPr lang="ru-RU" b="1" dirty="0" err="1"/>
              <a:t>ручним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апаратним</a:t>
            </a:r>
            <a:r>
              <a:rPr lang="ru-RU" b="1" dirty="0"/>
              <a:t> способами);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/>
              <a:t>- </a:t>
            </a:r>
            <a:r>
              <a:rPr lang="ru-RU" b="1" dirty="0" err="1"/>
              <a:t>закритий</a:t>
            </a:r>
            <a:r>
              <a:rPr lang="ru-RU" b="1" dirty="0"/>
              <a:t> </a:t>
            </a:r>
            <a:r>
              <a:rPr lang="ru-RU" b="1" dirty="0" err="1"/>
              <a:t>масаж</a:t>
            </a:r>
            <a:r>
              <a:rPr lang="ru-RU" b="1" dirty="0"/>
              <a:t> </a:t>
            </a:r>
            <a:r>
              <a:rPr lang="ru-RU" b="1" dirty="0" err="1"/>
              <a:t>серця</a:t>
            </a:r>
            <a:r>
              <a:rPr lang="ru-RU" b="1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/>
              <a:t>- </a:t>
            </a:r>
            <a:r>
              <a:rPr lang="ru-RU" b="1" dirty="0" err="1"/>
              <a:t>заміна</a:t>
            </a:r>
            <a:r>
              <a:rPr lang="ru-RU" b="1" dirty="0"/>
              <a:t> </a:t>
            </a:r>
            <a:r>
              <a:rPr lang="ru-RU" b="1" dirty="0" err="1"/>
              <a:t>пов’язок</a:t>
            </a:r>
            <a:r>
              <a:rPr lang="ru-RU" b="1" dirty="0"/>
              <a:t>, </a:t>
            </a:r>
            <a:r>
              <a:rPr lang="ru-RU" b="1" dirty="0" err="1"/>
              <a:t>виправлення</a:t>
            </a:r>
            <a:r>
              <a:rPr lang="ru-RU" b="1" dirty="0"/>
              <a:t> </a:t>
            </a:r>
            <a:r>
              <a:rPr lang="ru-RU" b="1" dirty="0" err="1"/>
              <a:t>помилок</a:t>
            </a:r>
            <a:r>
              <a:rPr lang="ru-RU" b="1" dirty="0"/>
              <a:t> </a:t>
            </a:r>
            <a:r>
              <a:rPr lang="ru-RU" b="1" dirty="0" err="1" smtClean="0"/>
              <a:t>іммобілізації</a:t>
            </a:r>
            <a:r>
              <a:rPr lang="ru-RU" b="1" dirty="0" smtClean="0"/>
              <a:t>, </a:t>
            </a:r>
            <a:r>
              <a:rPr lang="ru-RU" b="1" dirty="0" err="1" smtClean="0"/>
              <a:t>проведення</a:t>
            </a:r>
            <a:r>
              <a:rPr lang="ru-RU" b="1" dirty="0" smtClean="0"/>
              <a:t> </a:t>
            </a:r>
            <a:r>
              <a:rPr lang="ru-RU" b="1" dirty="0" err="1"/>
              <a:t>транспортної</a:t>
            </a:r>
            <a:r>
              <a:rPr lang="ru-RU" b="1" dirty="0"/>
              <a:t> </a:t>
            </a:r>
            <a:r>
              <a:rPr lang="ru-RU" b="1" dirty="0" err="1"/>
              <a:t>ампутації</a:t>
            </a:r>
            <a:r>
              <a:rPr lang="ru-RU" b="1" dirty="0"/>
              <a:t> (</a:t>
            </a:r>
            <a:r>
              <a:rPr lang="ru-RU" b="1" dirty="0" err="1"/>
              <a:t>відсічення</a:t>
            </a:r>
            <a:r>
              <a:rPr lang="ru-RU" b="1" dirty="0"/>
              <a:t> </a:t>
            </a:r>
            <a:r>
              <a:rPr lang="ru-RU" b="1" dirty="0" err="1"/>
              <a:t>кінцівки</a:t>
            </a:r>
            <a:r>
              <a:rPr lang="ru-RU" b="1" dirty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звисає</a:t>
            </a:r>
            <a:r>
              <a:rPr lang="ru-RU" b="1" dirty="0" smtClean="0"/>
              <a:t> </a:t>
            </a:r>
            <a:r>
              <a:rPr lang="ru-RU" b="1" dirty="0"/>
              <a:t>на </a:t>
            </a:r>
            <a:r>
              <a:rPr lang="ru-RU" b="1" dirty="0" err="1"/>
              <a:t>клапті</a:t>
            </a:r>
            <a:r>
              <a:rPr lang="ru-RU" b="1" dirty="0"/>
              <a:t> </a:t>
            </a:r>
            <a:r>
              <a:rPr lang="ru-RU" b="1" dirty="0" err="1"/>
              <a:t>шкіри</a:t>
            </a:r>
            <a:r>
              <a:rPr lang="ru-RU" b="1" dirty="0"/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/>
              <a:t>- </a:t>
            </a:r>
            <a:r>
              <a:rPr lang="ru-RU" b="1" dirty="0" err="1"/>
              <a:t>катетеризація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пункція</a:t>
            </a:r>
            <a:r>
              <a:rPr lang="ru-RU" b="1" dirty="0"/>
              <a:t> </a:t>
            </a:r>
            <a:r>
              <a:rPr lang="ru-RU" b="1" dirty="0" err="1"/>
              <a:t>сечового</a:t>
            </a:r>
            <a:r>
              <a:rPr lang="ru-RU" b="1" dirty="0"/>
              <a:t> </a:t>
            </a:r>
            <a:r>
              <a:rPr lang="ru-RU" b="1" dirty="0" err="1"/>
              <a:t>міхура</a:t>
            </a:r>
            <a:r>
              <a:rPr lang="ru-RU" b="1" dirty="0"/>
              <a:t> при </a:t>
            </a:r>
            <a:r>
              <a:rPr lang="ru-RU" b="1" dirty="0" err="1" smtClean="0"/>
              <a:t>затримці</a:t>
            </a:r>
            <a:r>
              <a:rPr lang="ru-RU" b="1" dirty="0" smtClean="0"/>
              <a:t> </a:t>
            </a:r>
            <a:r>
              <a:rPr lang="ru-RU" b="1" dirty="0" err="1" smtClean="0"/>
              <a:t>сечі</a:t>
            </a:r>
            <a:r>
              <a:rPr lang="ru-RU" b="1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/>
              <a:t>- </a:t>
            </a:r>
            <a:r>
              <a:rPr lang="ru-RU" b="1" dirty="0" err="1"/>
              <a:t>введення</a:t>
            </a:r>
            <a:r>
              <a:rPr lang="ru-RU" b="1" dirty="0"/>
              <a:t> </a:t>
            </a:r>
            <a:r>
              <a:rPr lang="ru-RU" b="1" dirty="0" err="1"/>
              <a:t>антибіотиків</a:t>
            </a:r>
            <a:r>
              <a:rPr lang="ru-RU" b="1" dirty="0"/>
              <a:t>, </a:t>
            </a:r>
            <a:r>
              <a:rPr lang="ru-RU" b="1" dirty="0" err="1"/>
              <a:t>правцевого</a:t>
            </a:r>
            <a:r>
              <a:rPr lang="ru-RU" b="1" dirty="0"/>
              <a:t> </a:t>
            </a:r>
            <a:r>
              <a:rPr lang="ru-RU" b="1" dirty="0" smtClean="0"/>
              <a:t>анатоксину, </a:t>
            </a:r>
            <a:r>
              <a:rPr lang="ru-RU" b="1" dirty="0" err="1" smtClean="0"/>
              <a:t>протиправцевої</a:t>
            </a:r>
            <a:r>
              <a:rPr lang="ru-RU" b="1" dirty="0" smtClean="0"/>
              <a:t> </a:t>
            </a:r>
            <a:r>
              <a:rPr lang="ru-RU" b="1" dirty="0"/>
              <a:t>та </a:t>
            </a:r>
            <a:r>
              <a:rPr lang="ru-RU" b="1" dirty="0" err="1"/>
              <a:t>протигангренозної</a:t>
            </a:r>
            <a:r>
              <a:rPr lang="ru-RU" b="1" dirty="0"/>
              <a:t> </a:t>
            </a:r>
            <a:r>
              <a:rPr lang="ru-RU" b="1" dirty="0" err="1"/>
              <a:t>сироваток</a:t>
            </a:r>
            <a:r>
              <a:rPr lang="ru-RU" b="1" dirty="0"/>
              <a:t> та </a:t>
            </a:r>
            <a:r>
              <a:rPr lang="ru-RU" b="1" dirty="0" err="1" smtClean="0"/>
              <a:t>інших</a:t>
            </a:r>
            <a:r>
              <a:rPr lang="ru-RU" b="1" dirty="0" smtClean="0"/>
              <a:t> </a:t>
            </a:r>
            <a:r>
              <a:rPr lang="ru-RU" b="1" dirty="0" err="1" smtClean="0"/>
              <a:t>засобів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затримують</a:t>
            </a:r>
            <a:r>
              <a:rPr lang="ru-RU" b="1" dirty="0"/>
              <a:t> та </a:t>
            </a:r>
            <a:r>
              <a:rPr lang="ru-RU" b="1" dirty="0" err="1"/>
              <a:t>попереджають</a:t>
            </a:r>
            <a:r>
              <a:rPr lang="ru-RU" b="1" dirty="0"/>
              <a:t> </a:t>
            </a:r>
            <a:r>
              <a:rPr lang="ru-RU" b="1" dirty="0" err="1"/>
              <a:t>розвиток</a:t>
            </a:r>
            <a:r>
              <a:rPr lang="ru-RU" b="1" dirty="0"/>
              <a:t> </a:t>
            </a:r>
            <a:r>
              <a:rPr lang="ru-RU" b="1" dirty="0" err="1" smtClean="0"/>
              <a:t>інфекції</a:t>
            </a:r>
            <a:r>
              <a:rPr lang="ru-RU" b="1" dirty="0" smtClean="0"/>
              <a:t> в </a:t>
            </a:r>
            <a:r>
              <a:rPr lang="ru-RU" b="1" dirty="0" err="1"/>
              <a:t>рані</a:t>
            </a:r>
            <a:r>
              <a:rPr lang="ru-RU" b="1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/>
              <a:t>- </a:t>
            </a:r>
            <a:r>
              <a:rPr lang="ru-RU" b="1" dirty="0" err="1"/>
              <a:t>акушерсько-гінекологічна</a:t>
            </a:r>
            <a:r>
              <a:rPr lang="ru-RU" b="1" dirty="0"/>
              <a:t> </a:t>
            </a:r>
            <a:r>
              <a:rPr lang="ru-RU" b="1" dirty="0" err="1"/>
              <a:t>допомога</a:t>
            </a:r>
            <a:r>
              <a:rPr lang="ru-RU" b="1" dirty="0"/>
              <a:t> (гемостаз, </a:t>
            </a:r>
            <a:r>
              <a:rPr lang="ru-RU" b="1" dirty="0" smtClean="0"/>
              <a:t>туалет рани</a:t>
            </a:r>
            <a:r>
              <a:rPr lang="ru-RU" b="1" dirty="0"/>
              <a:t>, </a:t>
            </a:r>
            <a:r>
              <a:rPr lang="ru-RU" b="1" dirty="0" err="1"/>
              <a:t>прийом</a:t>
            </a:r>
            <a:r>
              <a:rPr lang="ru-RU" b="1" dirty="0"/>
              <a:t> </a:t>
            </a:r>
            <a:r>
              <a:rPr lang="ru-RU" b="1" dirty="0" err="1"/>
              <a:t>передчасних</a:t>
            </a:r>
            <a:r>
              <a:rPr lang="ru-RU" b="1" dirty="0"/>
              <a:t> </a:t>
            </a:r>
            <a:r>
              <a:rPr lang="ru-RU" b="1" dirty="0" err="1"/>
              <a:t>пологів</a:t>
            </a:r>
            <a:r>
              <a:rPr lang="ru-RU" b="1" dirty="0"/>
              <a:t>, </a:t>
            </a:r>
            <a:r>
              <a:rPr lang="ru-RU" b="1" dirty="0" err="1"/>
              <a:t>проведення</a:t>
            </a:r>
            <a:r>
              <a:rPr lang="ru-RU" b="1" dirty="0"/>
              <a:t> </a:t>
            </a:r>
            <a:r>
              <a:rPr lang="ru-RU" b="1" dirty="0" err="1"/>
              <a:t>заходів</a:t>
            </a:r>
            <a:r>
              <a:rPr lang="ru-RU" b="1" dirty="0"/>
              <a:t> </a:t>
            </a:r>
            <a:r>
              <a:rPr lang="ru-RU" b="1" dirty="0" err="1" smtClean="0"/>
              <a:t>щодо</a:t>
            </a:r>
            <a:r>
              <a:rPr lang="ru-RU" b="1" dirty="0" smtClean="0"/>
              <a:t> </a:t>
            </a:r>
            <a:r>
              <a:rPr lang="ru-RU" b="1" dirty="0" err="1" smtClean="0"/>
              <a:t>збереження</a:t>
            </a:r>
            <a:r>
              <a:rPr lang="ru-RU" b="1" dirty="0" smtClean="0"/>
              <a:t> </a:t>
            </a:r>
            <a:r>
              <a:rPr lang="ru-RU" b="1" dirty="0" err="1"/>
              <a:t>вагітності</a:t>
            </a:r>
            <a:r>
              <a:rPr lang="ru-RU" b="1" dirty="0"/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/>
              <a:t>- </a:t>
            </a:r>
            <a:r>
              <a:rPr lang="ru-RU" b="1" dirty="0" err="1"/>
              <a:t>невідкладна</a:t>
            </a:r>
            <a:r>
              <a:rPr lang="ru-RU" b="1" dirty="0"/>
              <a:t> </a:t>
            </a:r>
            <a:r>
              <a:rPr lang="ru-RU" b="1" dirty="0" err="1"/>
              <a:t>терапевтична</a:t>
            </a:r>
            <a:r>
              <a:rPr lang="ru-RU" b="1" dirty="0"/>
              <a:t> </a:t>
            </a:r>
            <a:r>
              <a:rPr lang="ru-RU" b="1" dirty="0" err="1"/>
              <a:t>допомога</a:t>
            </a:r>
            <a:r>
              <a:rPr lang="ru-RU" b="1" dirty="0"/>
              <a:t> (</a:t>
            </a:r>
            <a:r>
              <a:rPr lang="ru-RU" b="1" dirty="0" err="1" smtClean="0"/>
              <a:t>усунення</a:t>
            </a:r>
            <a:r>
              <a:rPr lang="ru-RU" b="1" dirty="0" smtClean="0"/>
              <a:t> </a:t>
            </a:r>
            <a:r>
              <a:rPr lang="ru-RU" b="1" dirty="0" err="1" smtClean="0"/>
              <a:t>первинної</a:t>
            </a:r>
            <a:r>
              <a:rPr lang="ru-RU" b="1" dirty="0" smtClean="0"/>
              <a:t> </a:t>
            </a:r>
            <a:r>
              <a:rPr lang="ru-RU" b="1" dirty="0" err="1"/>
              <a:t>реакції</a:t>
            </a:r>
            <a:r>
              <a:rPr lang="ru-RU" b="1" dirty="0"/>
              <a:t> на </a:t>
            </a:r>
            <a:r>
              <a:rPr lang="ru-RU" b="1" dirty="0" err="1"/>
              <a:t>зовнішнє</a:t>
            </a:r>
            <a:r>
              <a:rPr lang="ru-RU" b="1" dirty="0"/>
              <a:t> </a:t>
            </a:r>
            <a:r>
              <a:rPr lang="ru-RU" b="1" dirty="0" err="1"/>
              <a:t>опромінення</a:t>
            </a:r>
            <a:r>
              <a:rPr lang="ru-RU" b="1" dirty="0"/>
              <a:t>, </a:t>
            </a:r>
            <a:r>
              <a:rPr lang="ru-RU" b="1" dirty="0" err="1"/>
              <a:t>введення</a:t>
            </a:r>
            <a:endParaRPr lang="ru-RU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err="1"/>
              <a:t>антидотів</a:t>
            </a:r>
            <a:r>
              <a:rPr lang="ru-RU" b="1" dirty="0"/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/>
              <a:t>- </a:t>
            </a:r>
            <a:r>
              <a:rPr lang="ru-RU" b="1" dirty="0" err="1"/>
              <a:t>підготовка</a:t>
            </a:r>
            <a:r>
              <a:rPr lang="ru-RU" b="1" dirty="0"/>
              <a:t> </a:t>
            </a:r>
            <a:r>
              <a:rPr lang="ru-RU" b="1" dirty="0" err="1"/>
              <a:t>постраждалих</a:t>
            </a:r>
            <a:r>
              <a:rPr lang="ru-RU" b="1" dirty="0"/>
              <a:t> до </a:t>
            </a:r>
            <a:r>
              <a:rPr lang="ru-RU" b="1" dirty="0" err="1"/>
              <a:t>медичної</a:t>
            </a:r>
            <a:r>
              <a:rPr lang="ru-RU" b="1" dirty="0"/>
              <a:t> </a:t>
            </a:r>
            <a:r>
              <a:rPr lang="ru-RU" b="1" dirty="0" err="1"/>
              <a:t>евакуації</a:t>
            </a:r>
            <a:r>
              <a:rPr lang="ru-RU" b="1" dirty="0"/>
              <a:t>.</a:t>
            </a:r>
          </a:p>
          <a:p>
            <a:pPr algn="just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Обсяг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лікарської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змінюватися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розширюватися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звужуватися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залежно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 обстановки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постраждалих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строку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їхньої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доставки,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відстані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найближчих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ЛПЗ,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транспортом для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евакуації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постраждалих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4384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526" y="103838"/>
            <a:ext cx="1165167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/>
              <a:t>Надання</a:t>
            </a:r>
            <a:r>
              <a:rPr lang="ru-RU" sz="2400" b="1" dirty="0"/>
              <a:t> </a:t>
            </a:r>
            <a:r>
              <a:rPr lang="ru-RU" sz="2400" b="1" dirty="0" err="1"/>
              <a:t>першої</a:t>
            </a:r>
            <a:r>
              <a:rPr lang="ru-RU" sz="2400" b="1" dirty="0"/>
              <a:t> </a:t>
            </a:r>
            <a:r>
              <a:rPr lang="ru-RU" sz="2400" b="1" dirty="0" err="1"/>
              <a:t>лікарської</a:t>
            </a:r>
            <a:r>
              <a:rPr lang="ru-RU" sz="2400" b="1" dirty="0"/>
              <a:t> </a:t>
            </a:r>
            <a:r>
              <a:rPr lang="ru-RU" sz="2400" b="1" dirty="0" err="1"/>
              <a:t>допомоги</a:t>
            </a:r>
            <a:r>
              <a:rPr lang="ru-RU" sz="2400" b="1" dirty="0"/>
              <a:t> є </a:t>
            </a:r>
            <a:r>
              <a:rPr lang="ru-RU" sz="2400" b="1" dirty="0" err="1" smtClean="0">
                <a:solidFill>
                  <a:srgbClr val="7030A0"/>
                </a:solidFill>
              </a:rPr>
              <a:t>завданням</a:t>
            </a:r>
            <a:r>
              <a:rPr lang="ru-RU" sz="2400" b="1" dirty="0" smtClean="0">
                <a:solidFill>
                  <a:srgbClr val="7030A0"/>
                </a:solidFill>
              </a:rPr>
              <a:t> бригад </a:t>
            </a:r>
            <a:r>
              <a:rPr lang="ru-RU" sz="2400" b="1" dirty="0">
                <a:solidFill>
                  <a:srgbClr val="7030A0"/>
                </a:solidFill>
              </a:rPr>
              <a:t>ШМД, </a:t>
            </a:r>
            <a:r>
              <a:rPr lang="ru-RU" sz="2400" b="1" dirty="0" err="1">
                <a:solidFill>
                  <a:srgbClr val="7030A0"/>
                </a:solidFill>
              </a:rPr>
              <a:t>лікарсько-сестринських</a:t>
            </a:r>
            <a:r>
              <a:rPr lang="ru-RU" sz="2400" b="1" dirty="0">
                <a:solidFill>
                  <a:srgbClr val="7030A0"/>
                </a:solidFill>
              </a:rPr>
              <a:t> бригад, ЛПЗ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smtClean="0"/>
              <a:t>не </a:t>
            </a:r>
            <a:r>
              <a:rPr lang="ru-RU" sz="2400" b="1" dirty="0" err="1" smtClean="0"/>
              <a:t>припинили</a:t>
            </a:r>
            <a:r>
              <a:rPr lang="ru-RU" sz="2400" b="1" dirty="0" smtClean="0"/>
              <a:t> </a:t>
            </a:r>
            <a:r>
              <a:rPr lang="ru-RU" sz="2400" b="1" dirty="0"/>
              <a:t>свою роботу та </a:t>
            </a:r>
            <a:r>
              <a:rPr lang="ru-RU" sz="2400" b="1" dirty="0" err="1"/>
              <a:t>опинилися</a:t>
            </a:r>
            <a:r>
              <a:rPr lang="ru-RU" sz="2400" b="1" dirty="0"/>
              <a:t> в </a:t>
            </a:r>
            <a:r>
              <a:rPr lang="ru-RU" sz="2400" b="1" dirty="0" err="1" smtClean="0"/>
              <a:t>місцях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зосередження</a:t>
            </a:r>
            <a:r>
              <a:rPr lang="ru-RU" sz="2400" b="1" dirty="0" smtClean="0"/>
              <a:t> </a:t>
            </a:r>
            <a:r>
              <a:rPr lang="ru-RU" sz="2400" b="1" dirty="0" err="1"/>
              <a:t>постраждалих</a:t>
            </a:r>
            <a:r>
              <a:rPr lang="ru-RU" sz="2400" b="1" dirty="0"/>
              <a:t>. </a:t>
            </a:r>
            <a:r>
              <a:rPr lang="ru-RU" sz="2400" b="1" dirty="0" err="1"/>
              <a:t>Крім</a:t>
            </a:r>
            <a:r>
              <a:rPr lang="ru-RU" sz="2400" b="1" dirty="0"/>
              <a:t> того, </a:t>
            </a:r>
            <a:r>
              <a:rPr lang="ru-RU" sz="2400" b="1" dirty="0" err="1" smtClean="0"/>
              <a:t>планується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розгортання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медичних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пунктів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/>
              <a:t>у </a:t>
            </a:r>
            <a:r>
              <a:rPr lang="ru-RU" sz="2400" b="1" dirty="0" err="1"/>
              <a:t>місцях</a:t>
            </a:r>
            <a:r>
              <a:rPr lang="ru-RU" sz="2400" b="1" dirty="0"/>
              <a:t> </a:t>
            </a:r>
            <a:r>
              <a:rPr lang="ru-RU" sz="2400" b="1" dirty="0" err="1" smtClean="0"/>
              <a:t>зосередження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постраждалих</a:t>
            </a:r>
            <a:r>
              <a:rPr lang="ru-RU" sz="2400" b="1" dirty="0"/>
              <a:t>, а </a:t>
            </a:r>
            <a:r>
              <a:rPr lang="ru-RU" sz="2400" b="1" dirty="0" err="1"/>
              <a:t>також</a:t>
            </a:r>
            <a:r>
              <a:rPr lang="ru-RU" sz="2400" b="1" dirty="0"/>
              <a:t> </a:t>
            </a:r>
            <a:r>
              <a:rPr lang="ru-RU" sz="2400" b="1" dirty="0" err="1"/>
              <a:t>пунктів</a:t>
            </a:r>
            <a:r>
              <a:rPr lang="ru-RU" sz="2400" b="1" dirty="0"/>
              <a:t> </a:t>
            </a:r>
            <a:r>
              <a:rPr lang="ru-RU" sz="2400" b="1" dirty="0" err="1"/>
              <a:t>медичної</a:t>
            </a:r>
            <a:r>
              <a:rPr lang="ru-RU" sz="2400" b="1" dirty="0"/>
              <a:t> </a:t>
            </a:r>
            <a:r>
              <a:rPr lang="ru-RU" sz="2400" b="1" dirty="0" err="1"/>
              <a:t>евакуації</a:t>
            </a:r>
            <a:r>
              <a:rPr lang="ru-RU" sz="2400" b="1" dirty="0"/>
              <a:t>. </a:t>
            </a:r>
            <a:r>
              <a:rPr lang="ru-RU" sz="2400" b="1" dirty="0" err="1" smtClean="0"/>
              <a:t>Варто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пам’ятати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транспортування</a:t>
            </a:r>
            <a:r>
              <a:rPr lang="ru-RU" sz="2400" b="1" dirty="0"/>
              <a:t> </a:t>
            </a:r>
            <a:r>
              <a:rPr lang="ru-RU" sz="2400" b="1" dirty="0" err="1"/>
              <a:t>тяжкоуражених</a:t>
            </a:r>
            <a:r>
              <a:rPr lang="ru-RU" sz="2400" b="1" dirty="0"/>
              <a:t> на </a:t>
            </a:r>
            <a:r>
              <a:rPr lang="ru-RU" sz="2400" b="1" dirty="0" err="1" smtClean="0"/>
              <a:t>відстань</a:t>
            </a:r>
            <a:r>
              <a:rPr lang="ru-RU" sz="2400" b="1" dirty="0"/>
              <a:t> </a:t>
            </a:r>
            <a:r>
              <a:rPr lang="ru-RU" sz="2400" b="1" dirty="0" err="1"/>
              <a:t>більш</a:t>
            </a:r>
            <a:r>
              <a:rPr lang="ru-RU" sz="2400" b="1" dirty="0"/>
              <a:t> </a:t>
            </a:r>
            <a:r>
              <a:rPr lang="ru-RU" sz="2400" b="1" dirty="0" err="1"/>
              <a:t>ніж</a:t>
            </a:r>
            <a:r>
              <a:rPr lang="ru-RU" sz="2400" b="1" dirty="0"/>
              <a:t> 45-60 км. (1,5-2 </a:t>
            </a:r>
            <a:r>
              <a:rPr lang="ru-RU" sz="2400" b="1" dirty="0" err="1"/>
              <a:t>години</a:t>
            </a:r>
            <a:r>
              <a:rPr lang="ru-RU" sz="2400" b="1" dirty="0"/>
              <a:t>) </a:t>
            </a:r>
            <a:r>
              <a:rPr lang="ru-RU" sz="2400" b="1" dirty="0" err="1"/>
              <a:t>можлива</a:t>
            </a:r>
            <a:r>
              <a:rPr lang="ru-RU" sz="2400" b="1" dirty="0"/>
              <a:t> </a:t>
            </a:r>
            <a:r>
              <a:rPr lang="ru-RU" sz="2400" b="1" dirty="0" err="1"/>
              <a:t>тільки</a:t>
            </a:r>
            <a:r>
              <a:rPr lang="ru-RU" sz="2400" b="1" dirty="0"/>
              <a:t> </a:t>
            </a:r>
            <a:r>
              <a:rPr lang="ru-RU" sz="2400" b="1" dirty="0" err="1" smtClean="0"/>
              <a:t>після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стабілізації</a:t>
            </a:r>
            <a:r>
              <a:rPr lang="ru-RU" sz="2400" b="1" dirty="0" smtClean="0"/>
              <a:t> </a:t>
            </a:r>
            <a:r>
              <a:rPr lang="ru-RU" sz="2400" b="1" dirty="0" err="1"/>
              <a:t>вітальних</a:t>
            </a:r>
            <a:r>
              <a:rPr lang="ru-RU" sz="2400" b="1" dirty="0"/>
              <a:t> </a:t>
            </a:r>
            <a:r>
              <a:rPr lang="ru-RU" sz="2400" b="1" dirty="0" err="1"/>
              <a:t>функцій</a:t>
            </a:r>
            <a:r>
              <a:rPr lang="ru-RU" sz="2400" b="1" dirty="0"/>
              <a:t> та у </a:t>
            </a:r>
            <a:r>
              <a:rPr lang="ru-RU" sz="2400" b="1" dirty="0" err="1"/>
              <a:t>супроводі</a:t>
            </a:r>
            <a:r>
              <a:rPr lang="ru-RU" sz="2400" b="1" dirty="0"/>
              <a:t> </a:t>
            </a:r>
            <a:r>
              <a:rPr lang="ru-RU" sz="2400" b="1" dirty="0" err="1" smtClean="0"/>
              <a:t>медичних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працівників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проведенням</a:t>
            </a:r>
            <a:r>
              <a:rPr lang="ru-RU" sz="2400" b="1" dirty="0" smtClean="0"/>
              <a:t> </a:t>
            </a:r>
            <a:r>
              <a:rPr lang="ru-RU" sz="2400" b="1" dirty="0"/>
              <a:t>при </a:t>
            </a:r>
            <a:r>
              <a:rPr lang="ru-RU" sz="2400" b="1" dirty="0" err="1"/>
              <a:t>цьому</a:t>
            </a:r>
            <a:r>
              <a:rPr lang="ru-RU" sz="2400" b="1" dirty="0"/>
              <a:t> </a:t>
            </a:r>
            <a:r>
              <a:rPr lang="ru-RU" sz="2400" b="1" dirty="0" err="1"/>
              <a:t>необхідних</a:t>
            </a:r>
            <a:r>
              <a:rPr lang="ru-RU" sz="2400" b="1" dirty="0"/>
              <a:t> </a:t>
            </a:r>
            <a:r>
              <a:rPr lang="ru-RU" sz="2400" b="1" dirty="0" err="1" smtClean="0"/>
              <a:t>заходів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інтенсивної</a:t>
            </a:r>
            <a:r>
              <a:rPr lang="ru-RU" sz="2400" b="1" dirty="0" smtClean="0"/>
              <a:t> </a:t>
            </a:r>
            <a:r>
              <a:rPr lang="ru-RU" sz="2400" b="1" dirty="0" err="1"/>
              <a:t>терапії</a:t>
            </a:r>
            <a:r>
              <a:rPr lang="ru-RU" sz="2400" b="1" dirty="0"/>
              <a:t>.</a:t>
            </a:r>
          </a:p>
          <a:p>
            <a:pPr algn="just"/>
            <a:r>
              <a:rPr lang="ru-RU" sz="2400" b="1" dirty="0" err="1"/>
              <a:t>Необхідно</a:t>
            </a:r>
            <a:r>
              <a:rPr lang="ru-RU" sz="2400" b="1" dirty="0"/>
              <a:t> </a:t>
            </a:r>
            <a:r>
              <a:rPr lang="ru-RU" sz="2400" b="1" dirty="0" err="1"/>
              <a:t>пам’ятати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за </a:t>
            </a:r>
            <a:r>
              <a:rPr lang="ru-RU" sz="2400" b="1" dirty="0" err="1"/>
              <a:t>інших</a:t>
            </a:r>
            <a:r>
              <a:rPr lang="ru-RU" sz="2400" b="1" dirty="0"/>
              <a:t> </a:t>
            </a:r>
            <a:r>
              <a:rPr lang="ru-RU" sz="2400" b="1" dirty="0" err="1"/>
              <a:t>однакових</a:t>
            </a:r>
            <a:r>
              <a:rPr lang="ru-RU" sz="2400" b="1" dirty="0"/>
              <a:t> </a:t>
            </a:r>
            <a:r>
              <a:rPr lang="ru-RU" sz="2400" b="1" dirty="0" smtClean="0"/>
              <a:t>умов </a:t>
            </a:r>
            <a:r>
              <a:rPr lang="ru-RU" sz="2400" b="1" dirty="0" err="1" smtClean="0"/>
              <a:t>пріоритет</a:t>
            </a:r>
            <a:r>
              <a:rPr lang="ru-RU" sz="2400" b="1" dirty="0" smtClean="0"/>
              <a:t> </a:t>
            </a:r>
            <a:r>
              <a:rPr lang="ru-RU" sz="2400" b="1" dirty="0"/>
              <a:t>у </a:t>
            </a:r>
            <a:r>
              <a:rPr lang="ru-RU" sz="2400" b="1" dirty="0" err="1"/>
              <a:t>черговості</a:t>
            </a:r>
            <a:r>
              <a:rPr lang="ru-RU" sz="2400" b="1" dirty="0"/>
              <a:t> </a:t>
            </a:r>
            <a:r>
              <a:rPr lang="ru-RU" sz="2400" b="1" dirty="0" err="1"/>
              <a:t>надання</a:t>
            </a:r>
            <a:r>
              <a:rPr lang="ru-RU" sz="2400" b="1" dirty="0"/>
              <a:t> ЕМД на </a:t>
            </a:r>
            <a:r>
              <a:rPr lang="ru-RU" sz="2400" b="1" dirty="0" err="1" smtClean="0"/>
              <a:t>догоспітальному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етапі</a:t>
            </a:r>
            <a:r>
              <a:rPr lang="ru-RU" sz="2400" b="1" dirty="0" smtClean="0"/>
              <a:t> </a:t>
            </a:r>
            <a:r>
              <a:rPr lang="ru-RU" sz="2400" b="1" dirty="0"/>
              <a:t>та </a:t>
            </a:r>
            <a:r>
              <a:rPr lang="ru-RU" sz="2400" b="1" dirty="0" err="1"/>
              <a:t>евакуації</a:t>
            </a:r>
            <a:r>
              <a:rPr lang="ru-RU" sz="2400" b="1" dirty="0"/>
              <a:t> </a:t>
            </a:r>
            <a:r>
              <a:rPr lang="ru-RU" sz="2400" b="1" dirty="0" err="1"/>
              <a:t>належить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вагітним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жінкам</a:t>
            </a:r>
            <a:r>
              <a:rPr lang="ru-RU" sz="2400" b="1" dirty="0">
                <a:solidFill>
                  <a:srgbClr val="7030A0"/>
                </a:solidFill>
              </a:rPr>
              <a:t> і </a:t>
            </a:r>
            <a:r>
              <a:rPr lang="ru-RU" sz="2400" b="1" dirty="0" err="1">
                <a:solidFill>
                  <a:srgbClr val="7030A0"/>
                </a:solidFill>
              </a:rPr>
              <a:t>дітям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err="1"/>
              <a:t>Під</a:t>
            </a:r>
            <a:r>
              <a:rPr lang="ru-RU" sz="2400" b="1" dirty="0"/>
              <a:t> час катастроф </a:t>
            </a:r>
            <a:r>
              <a:rPr lang="ru-RU" sz="2400" b="1" dirty="0" err="1"/>
              <a:t>близько</a:t>
            </a:r>
            <a:r>
              <a:rPr lang="ru-RU" sz="2400" b="1" dirty="0"/>
              <a:t> 20,0% </a:t>
            </a:r>
            <a:r>
              <a:rPr lang="ru-RU" sz="2400" b="1" dirty="0" err="1" smtClean="0"/>
              <a:t>постраждалих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надходить</a:t>
            </a:r>
            <a:r>
              <a:rPr lang="ru-RU" sz="2400" b="1" dirty="0" smtClean="0"/>
              <a:t> </a:t>
            </a:r>
            <a:r>
              <a:rPr lang="ru-RU" sz="2400" b="1" dirty="0"/>
              <a:t>на </a:t>
            </a:r>
            <a:r>
              <a:rPr lang="ru-RU" sz="2400" b="1" dirty="0" err="1"/>
              <a:t>другий</a:t>
            </a:r>
            <a:r>
              <a:rPr lang="ru-RU" sz="2400" b="1" dirty="0"/>
              <a:t> </a:t>
            </a:r>
            <a:r>
              <a:rPr lang="ru-RU" sz="2400" b="1" dirty="0" err="1"/>
              <a:t>етап</a:t>
            </a:r>
            <a:r>
              <a:rPr lang="ru-RU" sz="2400" b="1" dirty="0"/>
              <a:t> </a:t>
            </a:r>
            <a:r>
              <a:rPr lang="ru-RU" sz="2400" b="1" dirty="0" err="1"/>
              <a:t>медичної</a:t>
            </a:r>
            <a:r>
              <a:rPr lang="ru-RU" sz="2400" b="1" dirty="0"/>
              <a:t> </a:t>
            </a:r>
            <a:r>
              <a:rPr lang="ru-RU" sz="2400" b="1" dirty="0" err="1"/>
              <a:t>евакуації</a:t>
            </a:r>
            <a:r>
              <a:rPr lang="ru-RU" sz="2400" b="1" dirty="0"/>
              <a:t> в </a:t>
            </a:r>
            <a:r>
              <a:rPr lang="ru-RU" sz="2400" b="1" dirty="0" err="1"/>
              <a:t>стані</a:t>
            </a:r>
            <a:r>
              <a:rPr lang="ru-RU" sz="2400" b="1" dirty="0"/>
              <a:t> </a:t>
            </a:r>
            <a:r>
              <a:rPr lang="ru-RU" sz="2400" b="1" dirty="0" smtClean="0"/>
              <a:t>шоку. Для </a:t>
            </a:r>
            <a:r>
              <a:rPr lang="ru-RU" sz="2400" b="1" dirty="0"/>
              <a:t>65,0-70,0% </a:t>
            </a:r>
            <a:r>
              <a:rPr lang="ru-RU" sz="2400" b="1" dirty="0" err="1"/>
              <a:t>постраждалих</a:t>
            </a:r>
            <a:r>
              <a:rPr lang="ru-RU" sz="2400" b="1" dirty="0"/>
              <a:t> з </a:t>
            </a:r>
            <a:r>
              <a:rPr lang="ru-RU" sz="2400" b="1" dirty="0" err="1"/>
              <a:t>механічною</a:t>
            </a:r>
            <a:r>
              <a:rPr lang="ru-RU" sz="2400" b="1" dirty="0"/>
              <a:t> травмою </a:t>
            </a:r>
            <a:r>
              <a:rPr lang="ru-RU" sz="2400" b="1" dirty="0" smtClean="0"/>
              <a:t>і </a:t>
            </a:r>
            <a:r>
              <a:rPr lang="ru-RU" sz="2400" b="1" dirty="0" err="1" smtClean="0"/>
              <a:t>опіками</a:t>
            </a:r>
            <a:r>
              <a:rPr lang="ru-RU" sz="2400" b="1" dirty="0" smtClean="0"/>
              <a:t> </a:t>
            </a:r>
            <a:r>
              <a:rPr lang="ru-RU" sz="2400" b="1" dirty="0"/>
              <a:t>та до 80,0% </a:t>
            </a:r>
            <a:r>
              <a:rPr lang="ru-RU" sz="2400" b="1" dirty="0" err="1"/>
              <a:t>постраждалих</a:t>
            </a:r>
            <a:r>
              <a:rPr lang="ru-RU" sz="2400" b="1" dirty="0"/>
              <a:t> </a:t>
            </a:r>
            <a:r>
              <a:rPr lang="ru-RU" sz="2400" b="1" dirty="0" err="1"/>
              <a:t>терапевтичного</a:t>
            </a:r>
            <a:r>
              <a:rPr lang="ru-RU" sz="2400" b="1" dirty="0"/>
              <a:t> </a:t>
            </a:r>
            <a:r>
              <a:rPr lang="ru-RU" sz="2400" b="1" dirty="0" err="1" smtClean="0"/>
              <a:t>профілю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кваліфікована</a:t>
            </a:r>
            <a:r>
              <a:rPr lang="ru-RU" sz="2400" b="1" dirty="0" smtClean="0"/>
              <a:t> </a:t>
            </a:r>
            <a:r>
              <a:rPr lang="ru-RU" sz="2400" b="1" dirty="0" err="1"/>
              <a:t>медична</a:t>
            </a:r>
            <a:r>
              <a:rPr lang="ru-RU" sz="2400" b="1" dirty="0"/>
              <a:t> </a:t>
            </a:r>
            <a:r>
              <a:rPr lang="ru-RU" sz="2400" b="1" dirty="0" err="1"/>
              <a:t>допомога</a:t>
            </a:r>
            <a:r>
              <a:rPr lang="ru-RU" sz="2400" b="1" dirty="0"/>
              <a:t> є </a:t>
            </a:r>
            <a:r>
              <a:rPr lang="ru-RU" sz="2400" b="1" dirty="0" err="1"/>
              <a:t>завершальним</a:t>
            </a:r>
            <a:r>
              <a:rPr lang="ru-RU" sz="2400" b="1" dirty="0"/>
              <a:t> видом. </a:t>
            </a:r>
            <a:r>
              <a:rPr lang="ru-RU" sz="2400" b="1" dirty="0" smtClean="0"/>
              <a:t>У </a:t>
            </a:r>
            <a:r>
              <a:rPr lang="ru-RU" sz="2400" b="1" dirty="0" err="1" smtClean="0"/>
              <a:t>кваліфікованій</a:t>
            </a:r>
            <a:r>
              <a:rPr lang="ru-RU" sz="2400" b="1" dirty="0" smtClean="0"/>
              <a:t> </a:t>
            </a:r>
            <a:r>
              <a:rPr lang="ru-RU" sz="2400" b="1" dirty="0"/>
              <a:t>та </a:t>
            </a:r>
            <a:r>
              <a:rPr lang="ru-RU" sz="2400" b="1" dirty="0" err="1"/>
              <a:t>спеціалізованій</a:t>
            </a:r>
            <a:r>
              <a:rPr lang="ru-RU" sz="2400" b="1" dirty="0"/>
              <a:t> </a:t>
            </a:r>
            <a:r>
              <a:rPr lang="ru-RU" sz="2400" b="1" dirty="0" err="1"/>
              <a:t>медичній</a:t>
            </a:r>
            <a:r>
              <a:rPr lang="ru-RU" sz="2400" b="1" dirty="0"/>
              <a:t> </a:t>
            </a:r>
            <a:r>
              <a:rPr lang="ru-RU" sz="2400" b="1" dirty="0" err="1"/>
              <a:t>допомозі</a:t>
            </a:r>
            <a:r>
              <a:rPr lang="ru-RU" sz="2400" b="1" dirty="0"/>
              <a:t> </a:t>
            </a:r>
            <a:r>
              <a:rPr lang="ru-RU" sz="2400" b="1" dirty="0" smtClean="0"/>
              <a:t>на другому </a:t>
            </a:r>
            <a:r>
              <a:rPr lang="ru-RU" sz="2400" b="1" dirty="0" err="1"/>
              <a:t>етапі</a:t>
            </a:r>
            <a:r>
              <a:rPr lang="ru-RU" sz="2400" b="1" dirty="0"/>
              <a:t> </a:t>
            </a:r>
            <a:r>
              <a:rPr lang="ru-RU" sz="2400" b="1" dirty="0" err="1"/>
              <a:t>евакуації</a:t>
            </a:r>
            <a:r>
              <a:rPr lang="ru-RU" sz="2400" b="1" dirty="0"/>
              <a:t> </a:t>
            </a:r>
            <a:r>
              <a:rPr lang="ru-RU" sz="2400" b="1" dirty="0" err="1"/>
              <a:t>майже</a:t>
            </a:r>
            <a:r>
              <a:rPr lang="ru-RU" sz="2400" b="1" dirty="0"/>
              <a:t> 25,0-30,0% </a:t>
            </a:r>
            <a:r>
              <a:rPr lang="ru-RU" sz="2400" b="1" dirty="0" err="1" smtClean="0"/>
              <a:t>постраждалих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матиме</a:t>
            </a:r>
            <a:r>
              <a:rPr lang="ru-RU" sz="2400" b="1" dirty="0" smtClean="0"/>
              <a:t> </a:t>
            </a:r>
            <a:r>
              <a:rPr lang="ru-RU" sz="2400" b="1" dirty="0"/>
              <a:t>потребу в </a:t>
            </a:r>
            <a:r>
              <a:rPr lang="ru-RU" sz="2400" b="1" dirty="0" err="1"/>
              <a:t>проведенні</a:t>
            </a:r>
            <a:r>
              <a:rPr lang="ru-RU" sz="2400" b="1" dirty="0"/>
              <a:t> </a:t>
            </a:r>
            <a:r>
              <a:rPr lang="ru-RU" sz="2400" b="1" dirty="0" err="1"/>
              <a:t>невідкладних</a:t>
            </a:r>
            <a:r>
              <a:rPr lang="ru-RU" sz="2400" b="1" dirty="0"/>
              <a:t> за </a:t>
            </a:r>
            <a:r>
              <a:rPr lang="ru-RU" sz="2400" b="1" dirty="0" err="1" smtClean="0"/>
              <a:t>життєвими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показниками</a:t>
            </a:r>
            <a:r>
              <a:rPr lang="ru-RU" sz="2400" b="1" dirty="0" smtClean="0"/>
              <a:t> </a:t>
            </a:r>
            <a:r>
              <a:rPr lang="ru-RU" sz="2400" b="1" dirty="0" err="1"/>
              <a:t>лікувально-профілактичних</a:t>
            </a:r>
            <a:r>
              <a:rPr lang="ru-RU" sz="2400" b="1" dirty="0"/>
              <a:t> </a:t>
            </a:r>
            <a:r>
              <a:rPr lang="ru-RU" sz="2400" b="1" dirty="0" err="1"/>
              <a:t>заходів</a:t>
            </a:r>
            <a:r>
              <a:rPr lang="ru-RU" sz="2400" b="1" dirty="0"/>
              <a:t>. Потреба </a:t>
            </a:r>
            <a:r>
              <a:rPr lang="ru-RU" sz="2400" b="1" dirty="0" smtClean="0"/>
              <a:t>в </a:t>
            </a:r>
            <a:r>
              <a:rPr lang="ru-RU" sz="2400" b="1" dirty="0" err="1" smtClean="0"/>
              <a:t>госпіталізації</a:t>
            </a:r>
            <a:r>
              <a:rPr lang="ru-RU" sz="2400" b="1" dirty="0" smtClean="0"/>
              <a:t> </a:t>
            </a:r>
            <a:r>
              <a:rPr lang="ru-RU" sz="2400" b="1" dirty="0" err="1"/>
              <a:t>постраждалих</a:t>
            </a:r>
            <a:r>
              <a:rPr lang="ru-RU" sz="2400" b="1" dirty="0"/>
              <a:t> з </a:t>
            </a:r>
            <a:r>
              <a:rPr lang="ru-RU" sz="2400" b="1" dirty="0" err="1"/>
              <a:t>механічною</a:t>
            </a:r>
            <a:r>
              <a:rPr lang="ru-RU" sz="2400" b="1" dirty="0"/>
              <a:t> </a:t>
            </a:r>
            <a:r>
              <a:rPr lang="ru-RU" sz="2400" b="1" dirty="0" smtClean="0"/>
              <a:t>травмою становить </a:t>
            </a:r>
            <a:r>
              <a:rPr lang="ru-RU" sz="2400" b="1" dirty="0"/>
              <a:t>до 35,0%, а з </a:t>
            </a:r>
            <a:r>
              <a:rPr lang="ru-RU" sz="2400" b="1" dirty="0" err="1"/>
              <a:t>опіковою</a:t>
            </a:r>
            <a:r>
              <a:rPr lang="ru-RU" sz="2400" b="1" dirty="0"/>
              <a:t> – до 97,0</a:t>
            </a:r>
            <a:r>
              <a:rPr lang="ru-RU" sz="2400" b="1" dirty="0" smtClean="0"/>
              <a:t>%.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01722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46" y="512618"/>
            <a:ext cx="1111134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/>
              <a:t>Після</a:t>
            </a:r>
            <a:r>
              <a:rPr lang="ru-RU" sz="2400" b="1" dirty="0"/>
              <a:t> </a:t>
            </a:r>
            <a:r>
              <a:rPr lang="ru-RU" sz="2400" b="1" dirty="0" err="1"/>
              <a:t>надання</a:t>
            </a:r>
            <a:r>
              <a:rPr lang="ru-RU" sz="2400" b="1" dirty="0"/>
              <a:t> </a:t>
            </a:r>
            <a:r>
              <a:rPr lang="ru-RU" sz="2400" b="1" dirty="0" err="1"/>
              <a:t>постраждалим</a:t>
            </a:r>
            <a:r>
              <a:rPr lang="ru-RU" sz="2400" b="1" dirty="0"/>
              <a:t> </a:t>
            </a:r>
            <a:r>
              <a:rPr lang="ru-RU" sz="2400" b="1" dirty="0" err="1"/>
              <a:t>першої</a:t>
            </a:r>
            <a:r>
              <a:rPr lang="ru-RU" sz="2400" b="1" dirty="0"/>
              <a:t> </a:t>
            </a:r>
            <a:r>
              <a:rPr lang="ru-RU" sz="2400" b="1" dirty="0" err="1"/>
              <a:t>медичної</a:t>
            </a:r>
            <a:r>
              <a:rPr lang="ru-RU" sz="2400" b="1" dirty="0"/>
              <a:t> </a:t>
            </a:r>
            <a:r>
              <a:rPr lang="ru-RU" sz="2400" b="1" dirty="0" smtClean="0"/>
              <a:t>та </a:t>
            </a:r>
            <a:r>
              <a:rPr lang="ru-RU" sz="2400" b="1" dirty="0" err="1" smtClean="0"/>
              <a:t>першої</a:t>
            </a:r>
            <a:r>
              <a:rPr lang="ru-RU" sz="2400" b="1" dirty="0" smtClean="0"/>
              <a:t> </a:t>
            </a:r>
            <a:r>
              <a:rPr lang="ru-RU" sz="2400" b="1" dirty="0" err="1"/>
              <a:t>лікарської</a:t>
            </a:r>
            <a:r>
              <a:rPr lang="ru-RU" sz="2400" b="1" dirty="0"/>
              <a:t> </a:t>
            </a:r>
            <a:r>
              <a:rPr lang="ru-RU" sz="2400" b="1" dirty="0" err="1"/>
              <a:t>допомоги</a:t>
            </a:r>
            <a:r>
              <a:rPr lang="ru-RU" sz="2400" b="1" dirty="0"/>
              <a:t> на </a:t>
            </a:r>
            <a:r>
              <a:rPr lang="ru-RU" sz="2400" b="1" dirty="0" err="1"/>
              <a:t>догоспітальному</a:t>
            </a:r>
            <a:r>
              <a:rPr lang="ru-RU" sz="2400" b="1" dirty="0"/>
              <a:t> </a:t>
            </a:r>
            <a:r>
              <a:rPr lang="ru-RU" sz="2400" b="1" dirty="0" err="1"/>
              <a:t>етапі</a:t>
            </a:r>
            <a:r>
              <a:rPr lang="ru-RU" sz="2400" b="1" dirty="0"/>
              <a:t> </a:t>
            </a:r>
            <a:r>
              <a:rPr lang="ru-RU" sz="2400" b="1" dirty="0" smtClean="0"/>
              <a:t>вони </a:t>
            </a:r>
            <a:r>
              <a:rPr lang="ru-RU" sz="2400" b="1" dirty="0" err="1" smtClean="0"/>
              <a:t>направляються</a:t>
            </a:r>
            <a:r>
              <a:rPr lang="ru-RU" sz="2400" b="1" dirty="0" smtClean="0"/>
              <a:t> </a:t>
            </a:r>
            <a:r>
              <a:rPr lang="ru-RU" sz="2400" b="1" dirty="0"/>
              <a:t>в ЛПЗ,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знаходяться</a:t>
            </a:r>
            <a:r>
              <a:rPr lang="ru-RU" sz="2400" b="1" dirty="0"/>
              <a:t> поза зоною НС, де </a:t>
            </a:r>
            <a:r>
              <a:rPr lang="ru-RU" sz="2400" b="1" dirty="0" err="1" smtClean="0"/>
              <a:t>їм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має</a:t>
            </a:r>
            <a:r>
              <a:rPr lang="ru-RU" sz="2400" b="1" dirty="0" smtClean="0"/>
              <a:t> </a:t>
            </a:r>
            <a:r>
              <a:rPr lang="ru-RU" sz="2400" b="1" dirty="0" err="1"/>
              <a:t>надаватися</a:t>
            </a:r>
            <a:r>
              <a:rPr lang="ru-RU" sz="2400" b="1" dirty="0"/>
              <a:t> </a:t>
            </a:r>
            <a:r>
              <a:rPr lang="ru-RU" sz="2400" b="1" dirty="0" err="1"/>
              <a:t>кваліфікована</a:t>
            </a:r>
            <a:r>
              <a:rPr lang="ru-RU" sz="2400" b="1" dirty="0"/>
              <a:t> та </a:t>
            </a:r>
            <a:r>
              <a:rPr lang="ru-RU" sz="2400" b="1" dirty="0" err="1"/>
              <a:t>спеціалізована</a:t>
            </a:r>
            <a:r>
              <a:rPr lang="ru-RU" sz="2400" b="1" dirty="0"/>
              <a:t> </a:t>
            </a:r>
            <a:r>
              <a:rPr lang="ru-RU" sz="2400" b="1" dirty="0" err="1" smtClean="0"/>
              <a:t>медична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допомога</a:t>
            </a:r>
            <a:r>
              <a:rPr lang="ru-RU" sz="2400" b="1" dirty="0" smtClean="0"/>
              <a:t> </a:t>
            </a:r>
            <a:r>
              <a:rPr lang="ru-RU" sz="2400" b="1" dirty="0"/>
              <a:t>й де вони </a:t>
            </a:r>
            <a:r>
              <a:rPr lang="ru-RU" sz="2400" b="1" dirty="0" err="1"/>
              <a:t>перебуватимуть</a:t>
            </a:r>
            <a:r>
              <a:rPr lang="ru-RU" sz="2400" b="1" dirty="0"/>
              <a:t> на </a:t>
            </a:r>
            <a:r>
              <a:rPr lang="ru-RU" sz="2400" b="1" dirty="0" err="1"/>
              <a:t>лікуванні</a:t>
            </a:r>
            <a:r>
              <a:rPr lang="ru-RU" sz="2400" b="1" dirty="0"/>
              <a:t> </a:t>
            </a:r>
            <a:r>
              <a:rPr lang="ru-RU" sz="2400" b="1" dirty="0" smtClean="0"/>
              <a:t>до остаточного </a:t>
            </a:r>
            <a:r>
              <a:rPr lang="ru-RU" sz="2400" b="1" dirty="0"/>
              <a:t>результату. </a:t>
            </a:r>
            <a:r>
              <a:rPr lang="ru-RU" sz="2400" b="1" dirty="0" err="1"/>
              <a:t>Ці</a:t>
            </a:r>
            <a:r>
              <a:rPr lang="ru-RU" sz="2400" b="1" dirty="0"/>
              <a:t> </a:t>
            </a:r>
            <a:r>
              <a:rPr lang="ru-RU" sz="2400" b="1" dirty="0" err="1"/>
              <a:t>види</a:t>
            </a:r>
            <a:r>
              <a:rPr lang="ru-RU" sz="2400" b="1" dirty="0"/>
              <a:t> </a:t>
            </a:r>
            <a:r>
              <a:rPr lang="ru-RU" sz="2400" b="1" dirty="0" err="1"/>
              <a:t>медичної</a:t>
            </a:r>
            <a:r>
              <a:rPr lang="ru-RU" sz="2400" b="1" dirty="0"/>
              <a:t> </a:t>
            </a:r>
            <a:r>
              <a:rPr lang="ru-RU" sz="2400" b="1" dirty="0" err="1" smtClean="0"/>
              <a:t>допомоги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передбачають</a:t>
            </a:r>
            <a:r>
              <a:rPr lang="ru-RU" sz="2400" b="1" dirty="0" smtClean="0"/>
              <a:t> </a:t>
            </a:r>
            <a:r>
              <a:rPr lang="ru-RU" sz="2400" b="1" dirty="0" err="1"/>
              <a:t>найбільш</a:t>
            </a:r>
            <a:r>
              <a:rPr lang="ru-RU" sz="2400" b="1" dirty="0"/>
              <a:t> </a:t>
            </a:r>
            <a:r>
              <a:rPr lang="ru-RU" sz="2400" b="1" dirty="0" err="1"/>
              <a:t>повне</a:t>
            </a:r>
            <a:r>
              <a:rPr lang="ru-RU" sz="2400" b="1" dirty="0"/>
              <a:t> </a:t>
            </a:r>
            <a:r>
              <a:rPr lang="ru-RU" sz="2400" b="1" dirty="0" err="1"/>
              <a:t>використання</a:t>
            </a:r>
            <a:r>
              <a:rPr lang="ru-RU" sz="2400" b="1" dirty="0"/>
              <a:t> </a:t>
            </a:r>
            <a:r>
              <a:rPr lang="ru-RU" sz="2400" b="1" dirty="0" err="1" smtClean="0"/>
              <a:t>останніх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досягнень</a:t>
            </a:r>
            <a:r>
              <a:rPr lang="ru-RU" sz="2400" b="1" dirty="0" smtClean="0"/>
              <a:t> </a:t>
            </a:r>
            <a:r>
              <a:rPr lang="ru-RU" sz="2400" b="1" dirty="0" err="1"/>
              <a:t>медицини</a:t>
            </a:r>
            <a:r>
              <a:rPr lang="ru-RU" sz="2400" b="1" dirty="0"/>
              <a:t> і </a:t>
            </a:r>
            <a:r>
              <a:rPr lang="ru-RU" sz="2400" b="1" dirty="0" err="1"/>
              <a:t>носять</a:t>
            </a:r>
            <a:r>
              <a:rPr lang="ru-RU" sz="2400" b="1" dirty="0"/>
              <a:t> </a:t>
            </a:r>
            <a:r>
              <a:rPr lang="ru-RU" sz="2400" b="1" dirty="0" err="1"/>
              <a:t>вичерпний</a:t>
            </a:r>
            <a:r>
              <a:rPr lang="ru-RU" sz="2400" b="1" dirty="0"/>
              <a:t> характер.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3200" b="1" dirty="0" err="1">
                <a:solidFill>
                  <a:srgbClr val="7030A0"/>
                </a:solidFill>
              </a:rPr>
              <a:t>Кваліфікована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медична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допомога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2400" b="1" dirty="0"/>
              <a:t>–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smtClean="0"/>
              <a:t>комплекс </a:t>
            </a:r>
            <a:r>
              <a:rPr lang="ru-RU" sz="2400" b="1" dirty="0" err="1" smtClean="0"/>
              <a:t>хірургічних</a:t>
            </a:r>
            <a:r>
              <a:rPr lang="ru-RU" sz="2400" b="1" dirty="0" smtClean="0"/>
              <a:t> </a:t>
            </a:r>
            <a:r>
              <a:rPr lang="ru-RU" sz="2400" b="1" dirty="0"/>
              <a:t>та </a:t>
            </a:r>
            <a:r>
              <a:rPr lang="ru-RU" sz="2400" b="1" dirty="0" err="1"/>
              <a:t>терапевтичних</a:t>
            </a:r>
            <a:r>
              <a:rPr lang="ru-RU" sz="2400" b="1" dirty="0"/>
              <a:t> </a:t>
            </a:r>
            <a:r>
              <a:rPr lang="ru-RU" sz="2400" b="1" dirty="0" err="1"/>
              <a:t>заходів</a:t>
            </a:r>
            <a:r>
              <a:rPr lang="ru-RU" sz="2400" b="1" dirty="0"/>
              <a:t>, </a:t>
            </a: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 smtClean="0"/>
              <a:t>виконуються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лікарями</a:t>
            </a:r>
            <a:r>
              <a:rPr lang="ru-RU" sz="2400" b="1" dirty="0" smtClean="0"/>
              <a:t> </a:t>
            </a:r>
            <a:r>
              <a:rPr lang="ru-RU" sz="2400" b="1" dirty="0" err="1"/>
              <a:t>відповідного</a:t>
            </a:r>
            <a:r>
              <a:rPr lang="ru-RU" sz="2400" b="1" dirty="0"/>
              <a:t> </a:t>
            </a:r>
            <a:r>
              <a:rPr lang="ru-RU" sz="2400" b="1" dirty="0" err="1"/>
              <a:t>профілю</a:t>
            </a:r>
            <a:r>
              <a:rPr lang="ru-RU" sz="2400" b="1" dirty="0"/>
              <a:t> і </a:t>
            </a:r>
            <a:r>
              <a:rPr lang="ru-RU" sz="2400" b="1" dirty="0" err="1"/>
              <a:t>рівня</a:t>
            </a:r>
            <a:r>
              <a:rPr lang="ru-RU" sz="2400" b="1" dirty="0"/>
              <a:t> </a:t>
            </a:r>
            <a:r>
              <a:rPr lang="ru-RU" sz="2400" b="1" dirty="0" err="1"/>
              <a:t>підготовки</a:t>
            </a:r>
            <a:r>
              <a:rPr lang="ru-RU" sz="2400" b="1" dirty="0"/>
              <a:t> в ЛПЗ </a:t>
            </a:r>
            <a:r>
              <a:rPr lang="ru-RU" sz="2400" b="1" dirty="0" smtClean="0"/>
              <a:t>і </a:t>
            </a:r>
            <a:r>
              <a:rPr lang="ru-RU" sz="2400" b="1" dirty="0" err="1" smtClean="0"/>
              <a:t>спрямованих</a:t>
            </a:r>
            <a:r>
              <a:rPr lang="ru-RU" sz="2400" b="1" dirty="0" smtClean="0"/>
              <a:t> </a:t>
            </a:r>
            <a:r>
              <a:rPr lang="ru-RU" sz="2400" b="1" dirty="0"/>
              <a:t>на </a:t>
            </a:r>
            <a:r>
              <a:rPr lang="ru-RU" sz="2400" b="1" dirty="0" err="1"/>
              <a:t>усунення</a:t>
            </a:r>
            <a:r>
              <a:rPr lang="ru-RU" sz="2400" b="1" dirty="0"/>
              <a:t> </a:t>
            </a:r>
            <a:r>
              <a:rPr lang="ru-RU" sz="2400" b="1" dirty="0" err="1"/>
              <a:t>наслідків</a:t>
            </a:r>
            <a:r>
              <a:rPr lang="ru-RU" sz="2400" b="1" dirty="0"/>
              <a:t> </a:t>
            </a:r>
            <a:r>
              <a:rPr lang="ru-RU" sz="2400" b="1" dirty="0" err="1"/>
              <a:t>травмування</a:t>
            </a:r>
            <a:r>
              <a:rPr lang="ru-RU" sz="2400" b="1" dirty="0"/>
              <a:t> (</a:t>
            </a:r>
            <a:r>
              <a:rPr lang="ru-RU" sz="2400" b="1" dirty="0" err="1"/>
              <a:t>ураження</a:t>
            </a:r>
            <a:r>
              <a:rPr lang="ru-RU" sz="2400" b="1" dirty="0" smtClean="0"/>
              <a:t>),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/>
              <a:t>у першу </a:t>
            </a:r>
            <a:r>
              <a:rPr lang="ru-RU" sz="2400" b="1" dirty="0" err="1"/>
              <a:t>чергу</a:t>
            </a:r>
            <a:r>
              <a:rPr lang="ru-RU" sz="2400" b="1" dirty="0"/>
              <a:t> </a:t>
            </a:r>
            <a:r>
              <a:rPr lang="ru-RU" sz="2400" b="1" dirty="0" err="1"/>
              <a:t>загрожують</a:t>
            </a:r>
            <a:r>
              <a:rPr lang="ru-RU" sz="2400" b="1" dirty="0"/>
              <a:t> </a:t>
            </a:r>
            <a:r>
              <a:rPr lang="ru-RU" sz="2400" b="1" dirty="0" err="1"/>
              <a:t>життю</a:t>
            </a:r>
            <a:r>
              <a:rPr lang="ru-RU" sz="2400" b="1" dirty="0"/>
              <a:t>, </a:t>
            </a:r>
            <a:r>
              <a:rPr lang="ru-RU" sz="2400" b="1" dirty="0" err="1" smtClean="0"/>
              <a:t>попередження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можливих</a:t>
            </a:r>
            <a:r>
              <a:rPr lang="ru-RU" sz="2400" b="1" dirty="0" smtClean="0"/>
              <a:t> </a:t>
            </a:r>
            <a:r>
              <a:rPr lang="ru-RU" sz="2400" b="1" dirty="0" err="1"/>
              <a:t>ускладнень</a:t>
            </a:r>
            <a:r>
              <a:rPr lang="ru-RU" sz="2400" b="1" dirty="0"/>
              <a:t> та </a:t>
            </a:r>
            <a:r>
              <a:rPr lang="ru-RU" sz="2400" b="1" dirty="0" err="1"/>
              <a:t>боротьбу</a:t>
            </a:r>
            <a:r>
              <a:rPr lang="ru-RU" sz="2400" b="1" dirty="0"/>
              <a:t> з </a:t>
            </a:r>
            <a:r>
              <a:rPr lang="ru-RU" sz="2400" b="1" dirty="0" err="1"/>
              <a:t>ускладненнями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 smtClean="0"/>
              <a:t>вже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розвинулись</a:t>
            </a:r>
            <a:r>
              <a:rPr lang="ru-RU" sz="2400" b="1" dirty="0"/>
              <a:t>, а </a:t>
            </a:r>
            <a:r>
              <a:rPr lang="ru-RU" sz="2400" b="1" dirty="0" err="1"/>
              <a:t>також</a:t>
            </a:r>
            <a:r>
              <a:rPr lang="ru-RU" sz="2400" b="1" dirty="0"/>
              <a:t> для </a:t>
            </a:r>
            <a:r>
              <a:rPr lang="ru-RU" sz="2400" b="1" dirty="0" err="1"/>
              <a:t>забезпечення</a:t>
            </a:r>
            <a:r>
              <a:rPr lang="ru-RU" sz="2400" b="1" dirty="0"/>
              <a:t> планового </a:t>
            </a:r>
            <a:r>
              <a:rPr lang="ru-RU" sz="2400" b="1" dirty="0" err="1" smtClean="0"/>
              <a:t>лікування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постраждалих</a:t>
            </a:r>
            <a:r>
              <a:rPr lang="ru-RU" sz="2400" b="1" dirty="0" smtClean="0"/>
              <a:t> </a:t>
            </a:r>
            <a:r>
              <a:rPr lang="ru-RU" sz="2400" b="1" dirty="0"/>
              <a:t>до остаточного результату й </a:t>
            </a:r>
            <a:r>
              <a:rPr lang="ru-RU" sz="2400" b="1" dirty="0" err="1"/>
              <a:t>створення</a:t>
            </a:r>
            <a:r>
              <a:rPr lang="ru-RU" sz="2400" b="1" dirty="0"/>
              <a:t> умов для </a:t>
            </a:r>
            <a:r>
              <a:rPr lang="ru-RU" sz="2400" b="1" dirty="0" err="1"/>
              <a:t>відновлення</a:t>
            </a:r>
            <a:r>
              <a:rPr lang="ru-RU" sz="2400" b="1" dirty="0"/>
              <a:t> </a:t>
            </a:r>
            <a:r>
              <a:rPr lang="ru-RU" sz="2400" b="1" dirty="0" err="1"/>
              <a:t>порушених</a:t>
            </a:r>
            <a:r>
              <a:rPr lang="ru-RU" sz="2400" b="1" dirty="0"/>
              <a:t> </a:t>
            </a:r>
            <a:r>
              <a:rPr lang="ru-RU" sz="2400" b="1" dirty="0" err="1"/>
              <a:t>функцій</a:t>
            </a:r>
            <a:r>
              <a:rPr lang="ru-RU" sz="2400" b="1" dirty="0"/>
              <a:t> </a:t>
            </a:r>
            <a:r>
              <a:rPr lang="ru-RU" sz="2400" b="1" dirty="0" err="1"/>
              <a:t>органів</a:t>
            </a:r>
            <a:r>
              <a:rPr lang="ru-RU" sz="2400" b="1" dirty="0"/>
              <a:t> та систем. </a:t>
            </a:r>
            <a:r>
              <a:rPr lang="ru-RU" sz="2400" b="1" dirty="0" smtClean="0"/>
              <a:t>Вона повинна </a:t>
            </a:r>
            <a:r>
              <a:rPr lang="ru-RU" sz="2400" b="1" dirty="0"/>
              <a:t>бути </a:t>
            </a:r>
            <a:r>
              <a:rPr lang="ru-RU" sz="2400" b="1" dirty="0" err="1"/>
              <a:t>надана</a:t>
            </a:r>
            <a:r>
              <a:rPr lang="ru-RU" sz="2400" b="1" dirty="0"/>
              <a:t> </a:t>
            </a:r>
            <a:r>
              <a:rPr lang="ru-RU" sz="2400" b="1" dirty="0" err="1"/>
              <a:t>якомога</a:t>
            </a:r>
            <a:r>
              <a:rPr lang="ru-RU" sz="2400" b="1" dirty="0"/>
              <a:t> </a:t>
            </a:r>
            <a:r>
              <a:rPr lang="ru-RU" sz="2400" b="1" dirty="0" err="1"/>
              <a:t>раніше</a:t>
            </a:r>
            <a:r>
              <a:rPr lang="ru-RU" sz="2400" b="1" dirty="0"/>
              <a:t>, але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пізніше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другої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доби</a:t>
            </a:r>
            <a:r>
              <a:rPr lang="ru-RU" sz="2400" b="1" dirty="0" smtClean="0"/>
              <a:t>.</a:t>
            </a:r>
          </a:p>
          <a:p>
            <a:pPr algn="just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66019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364" y="235527"/>
            <a:ext cx="113468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/>
              <a:t>За </a:t>
            </a:r>
            <a:r>
              <a:rPr lang="ru-RU" sz="2600" b="1" dirty="0" err="1"/>
              <a:t>терміновістю</a:t>
            </a:r>
            <a:r>
              <a:rPr lang="ru-RU" sz="2600" b="1" dirty="0"/>
              <a:t> </a:t>
            </a:r>
            <a:r>
              <a:rPr lang="ru-RU" sz="2600" b="1" dirty="0" err="1"/>
              <a:t>надання</a:t>
            </a:r>
            <a:r>
              <a:rPr lang="ru-RU" sz="2600" b="1" dirty="0"/>
              <a:t> </a:t>
            </a:r>
            <a:r>
              <a:rPr lang="ru-RU" sz="2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кваліфікована</a:t>
            </a:r>
            <a:r>
              <a:rPr lang="ru-RU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хірургічна</a:t>
            </a:r>
            <a: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допомога</a:t>
            </a:r>
            <a: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/>
              <a:t>поділяється</a:t>
            </a:r>
            <a:r>
              <a:rPr lang="ru-RU" sz="2600" b="1" dirty="0"/>
              <a:t> на три </a:t>
            </a:r>
            <a:r>
              <a:rPr lang="ru-RU" sz="2600" b="1" dirty="0" err="1"/>
              <a:t>групи</a:t>
            </a:r>
            <a:r>
              <a:rPr lang="ru-RU" sz="2600" b="1" dirty="0"/>
              <a:t>: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600" b="1" dirty="0"/>
              <a:t>- </a:t>
            </a:r>
            <a:r>
              <a:rPr lang="ru-RU" sz="2600" b="1" dirty="0">
                <a:solidFill>
                  <a:srgbClr val="FF0000"/>
                </a:solidFill>
              </a:rPr>
              <a:t>перша </a:t>
            </a:r>
            <a:r>
              <a:rPr lang="ru-RU" sz="2600" b="1" dirty="0" err="1">
                <a:solidFill>
                  <a:srgbClr val="FF0000"/>
                </a:solidFill>
              </a:rPr>
              <a:t>група</a:t>
            </a:r>
            <a:r>
              <a:rPr lang="ru-RU" sz="2600" b="1" dirty="0"/>
              <a:t>: </a:t>
            </a:r>
            <a:r>
              <a:rPr lang="ru-RU" sz="2600" b="1" dirty="0" err="1"/>
              <a:t>невідкладні</a:t>
            </a:r>
            <a:r>
              <a:rPr lang="ru-RU" sz="2600" b="1" dirty="0"/>
              <a:t> заходи за </a:t>
            </a:r>
            <a:r>
              <a:rPr lang="ru-RU" sz="2600" b="1" dirty="0" err="1" smtClean="0"/>
              <a:t>життєвими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показниками</a:t>
            </a:r>
            <a:r>
              <a:rPr lang="ru-RU" sz="2600" b="1" dirty="0"/>
              <a:t>, </a:t>
            </a:r>
            <a:r>
              <a:rPr lang="ru-RU" sz="2600" b="1" dirty="0" err="1"/>
              <a:t>відмова</a:t>
            </a:r>
            <a:r>
              <a:rPr lang="ru-RU" sz="2600" b="1" dirty="0"/>
              <a:t> </a:t>
            </a:r>
            <a:r>
              <a:rPr lang="ru-RU" sz="2600" b="1" dirty="0" err="1"/>
              <a:t>від</a:t>
            </a:r>
            <a:r>
              <a:rPr lang="ru-RU" sz="2600" b="1" dirty="0"/>
              <a:t> </a:t>
            </a:r>
            <a:r>
              <a:rPr lang="ru-RU" sz="2600" b="1" dirty="0" err="1"/>
              <a:t>виконання</a:t>
            </a:r>
            <a:r>
              <a:rPr lang="ru-RU" sz="2600" b="1" dirty="0"/>
              <a:t> </a:t>
            </a:r>
            <a:r>
              <a:rPr lang="ru-RU" sz="2600" b="1" dirty="0" err="1"/>
              <a:t>яких</a:t>
            </a:r>
            <a:r>
              <a:rPr lang="ru-RU" sz="2600" b="1" dirty="0"/>
              <a:t> </a:t>
            </a:r>
            <a:r>
              <a:rPr lang="ru-RU" sz="2600" b="1" dirty="0" err="1" smtClean="0"/>
              <a:t>загрожує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загибеллю</a:t>
            </a:r>
            <a:r>
              <a:rPr lang="ru-RU" sz="2600" b="1" dirty="0" smtClean="0"/>
              <a:t> </a:t>
            </a:r>
            <a:r>
              <a:rPr lang="ru-RU" sz="2600" b="1" dirty="0" err="1"/>
              <a:t>постраждалого</a:t>
            </a:r>
            <a:r>
              <a:rPr lang="ru-RU" sz="2600" b="1" dirty="0"/>
              <a:t> в </a:t>
            </a:r>
            <a:r>
              <a:rPr lang="ru-RU" sz="2600" b="1" dirty="0" err="1"/>
              <a:t>найближчі</a:t>
            </a:r>
            <a:r>
              <a:rPr lang="ru-RU" sz="2600" b="1" dirty="0"/>
              <a:t> </a:t>
            </a:r>
            <a:r>
              <a:rPr lang="ru-RU" sz="2600" b="1" dirty="0" err="1"/>
              <a:t>години</a:t>
            </a:r>
            <a:r>
              <a:rPr lang="ru-RU" sz="2600" b="1" dirty="0"/>
              <a:t>;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600" b="1" dirty="0"/>
              <a:t>- </a:t>
            </a:r>
            <a:r>
              <a:rPr lang="ru-RU" sz="2600" b="1" dirty="0">
                <a:solidFill>
                  <a:srgbClr val="FF0000"/>
                </a:solidFill>
              </a:rPr>
              <a:t>друга </a:t>
            </a:r>
            <a:r>
              <a:rPr lang="ru-RU" sz="2600" b="1" dirty="0" err="1">
                <a:solidFill>
                  <a:srgbClr val="FF0000"/>
                </a:solidFill>
              </a:rPr>
              <a:t>група</a:t>
            </a:r>
            <a:r>
              <a:rPr lang="ru-RU" sz="2600" b="1" dirty="0"/>
              <a:t>: </a:t>
            </a:r>
            <a:r>
              <a:rPr lang="ru-RU" sz="2600" b="1" dirty="0" err="1"/>
              <a:t>втручання</a:t>
            </a:r>
            <a:r>
              <a:rPr lang="ru-RU" sz="2600" b="1" dirty="0"/>
              <a:t>, </a:t>
            </a:r>
            <a:r>
              <a:rPr lang="ru-RU" sz="2600" b="1" dirty="0" err="1"/>
              <a:t>несвоєчасне</a:t>
            </a:r>
            <a:r>
              <a:rPr lang="ru-RU" sz="2600" b="1" dirty="0"/>
              <a:t> </a:t>
            </a:r>
            <a:r>
              <a:rPr lang="ru-RU" sz="2600" b="1" dirty="0" err="1"/>
              <a:t>виконання</a:t>
            </a:r>
            <a:r>
              <a:rPr lang="ru-RU" sz="2600" b="1" dirty="0"/>
              <a:t> </a:t>
            </a:r>
            <a:r>
              <a:rPr lang="ru-RU" sz="2600" b="1" dirty="0" err="1" smtClean="0"/>
              <a:t>яких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може</a:t>
            </a:r>
            <a:r>
              <a:rPr lang="ru-RU" sz="2600" b="1" dirty="0" smtClean="0"/>
              <a:t> </a:t>
            </a:r>
            <a:r>
              <a:rPr lang="ru-RU" sz="2600" b="1" dirty="0" err="1"/>
              <a:t>призвести</a:t>
            </a:r>
            <a:r>
              <a:rPr lang="ru-RU" sz="2600" b="1" dirty="0"/>
              <a:t> до </a:t>
            </a:r>
            <a:r>
              <a:rPr lang="ru-RU" sz="2600" b="1" dirty="0" err="1"/>
              <a:t>виникнення</a:t>
            </a:r>
            <a:r>
              <a:rPr lang="ru-RU" sz="2600" b="1" dirty="0"/>
              <a:t> тяжких </a:t>
            </a:r>
            <a:r>
              <a:rPr lang="ru-RU" sz="2600" b="1" dirty="0" err="1"/>
              <a:t>ускладнень</a:t>
            </a:r>
            <a:r>
              <a:rPr lang="ru-RU" sz="2600" b="1" dirty="0"/>
              <a:t>;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600" b="1" dirty="0"/>
              <a:t>- </a:t>
            </a:r>
            <a:r>
              <a:rPr lang="ru-RU" sz="2600" b="1" dirty="0" err="1">
                <a:solidFill>
                  <a:srgbClr val="FF0000"/>
                </a:solidFill>
              </a:rPr>
              <a:t>третя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група</a:t>
            </a:r>
            <a:r>
              <a:rPr lang="ru-RU" sz="2600" b="1" dirty="0"/>
              <a:t>: </a:t>
            </a:r>
            <a:r>
              <a:rPr lang="ru-RU" sz="2600" b="1" dirty="0" err="1"/>
              <a:t>операції</a:t>
            </a:r>
            <a:r>
              <a:rPr lang="ru-RU" sz="2600" b="1" dirty="0"/>
              <a:t>, </a:t>
            </a:r>
            <a:r>
              <a:rPr lang="ru-RU" sz="2600" b="1" dirty="0" err="1"/>
              <a:t>затримка</a:t>
            </a:r>
            <a:r>
              <a:rPr lang="ru-RU" sz="2600" b="1" dirty="0"/>
              <a:t> </a:t>
            </a:r>
            <a:r>
              <a:rPr lang="ru-RU" sz="2600" b="1" dirty="0" err="1"/>
              <a:t>проведення</a:t>
            </a:r>
            <a:r>
              <a:rPr lang="ru-RU" sz="2600" b="1" dirty="0"/>
              <a:t> </a:t>
            </a:r>
            <a:r>
              <a:rPr lang="ru-RU" sz="2600" b="1" dirty="0" err="1"/>
              <a:t>яких</a:t>
            </a:r>
            <a:r>
              <a:rPr lang="ru-RU" sz="2600" b="1" dirty="0"/>
              <a:t>, </a:t>
            </a:r>
            <a:r>
              <a:rPr lang="ru-RU" sz="2600" b="1" dirty="0" smtClean="0"/>
              <a:t>за </a:t>
            </a:r>
            <a:r>
              <a:rPr lang="ru-RU" sz="2600" b="1" dirty="0" err="1" smtClean="0"/>
              <a:t>умови</a:t>
            </a:r>
            <a:r>
              <a:rPr lang="ru-RU" sz="2600" b="1" dirty="0" smtClean="0"/>
              <a:t> </a:t>
            </a:r>
            <a:r>
              <a:rPr lang="ru-RU" sz="2600" b="1" dirty="0" err="1"/>
              <a:t>застосування</a:t>
            </a:r>
            <a:r>
              <a:rPr lang="ru-RU" sz="2600" b="1" dirty="0"/>
              <a:t> </a:t>
            </a:r>
            <a:r>
              <a:rPr lang="ru-RU" sz="2600" b="1" dirty="0" err="1"/>
              <a:t>антибіотиків</a:t>
            </a:r>
            <a:r>
              <a:rPr lang="ru-RU" sz="2600" b="1" dirty="0"/>
              <a:t>, не </a:t>
            </a:r>
            <a:r>
              <a:rPr lang="ru-RU" sz="2600" b="1" dirty="0" err="1"/>
              <a:t>обов’язково</a:t>
            </a:r>
            <a:r>
              <a:rPr lang="ru-RU" sz="2600" b="1" dirty="0"/>
              <a:t> </a:t>
            </a:r>
            <a:r>
              <a:rPr lang="ru-RU" sz="2600" b="1" dirty="0" err="1" smtClean="0"/>
              <a:t>призведе</a:t>
            </a:r>
            <a:r>
              <a:rPr lang="ru-RU" sz="2600" b="1" dirty="0" smtClean="0"/>
              <a:t> до </a:t>
            </a:r>
            <a:r>
              <a:rPr lang="ru-RU" sz="2600" b="1" dirty="0" err="1"/>
              <a:t>небезпечних</a:t>
            </a:r>
            <a:r>
              <a:rPr lang="ru-RU" sz="2600" b="1" dirty="0"/>
              <a:t> </a:t>
            </a:r>
            <a:r>
              <a:rPr lang="ru-RU" sz="2600" b="1" dirty="0" err="1"/>
              <a:t>ускладнень</a:t>
            </a:r>
            <a:r>
              <a:rPr lang="ru-RU" sz="2600" b="1" dirty="0"/>
              <a:t>.</a:t>
            </a:r>
          </a:p>
          <a:p>
            <a:pPr algn="just"/>
            <a:r>
              <a:rPr lang="ru-RU" sz="2600" b="1" dirty="0"/>
              <a:t>За </a:t>
            </a:r>
            <a:r>
              <a:rPr lang="ru-RU" sz="2600" b="1" dirty="0" err="1"/>
              <a:t>сприятливих</a:t>
            </a:r>
            <a:r>
              <a:rPr lang="ru-RU" sz="2600" b="1" dirty="0"/>
              <a:t> </a:t>
            </a:r>
            <a:r>
              <a:rPr lang="ru-RU" sz="2600" b="1" dirty="0" err="1"/>
              <a:t>обставин</a:t>
            </a:r>
            <a:r>
              <a:rPr lang="ru-RU" sz="2600" b="1" dirty="0"/>
              <a:t>, </a:t>
            </a:r>
            <a:r>
              <a:rPr lang="ru-RU" sz="2600" b="1" dirty="0" err="1">
                <a:solidFill>
                  <a:srgbClr val="FF0000"/>
                </a:solidFill>
              </a:rPr>
              <a:t>кваліфікована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 smtClean="0">
                <a:solidFill>
                  <a:srgbClr val="FF0000"/>
                </a:solidFill>
              </a:rPr>
              <a:t>хірургічна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r>
              <a:rPr lang="ru-RU" sz="2600" b="1" dirty="0" err="1" smtClean="0">
                <a:solidFill>
                  <a:srgbClr val="FF0000"/>
                </a:solidFill>
              </a:rPr>
              <a:t>допомога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r>
              <a:rPr lang="ru-RU" sz="2600" b="1" dirty="0"/>
              <a:t>повинна </a:t>
            </a:r>
            <a:r>
              <a:rPr lang="ru-RU" sz="2600" b="1" dirty="0" err="1"/>
              <a:t>надаватися</a:t>
            </a:r>
            <a:r>
              <a:rPr lang="ru-RU" sz="2600" b="1" dirty="0"/>
              <a:t> в </a:t>
            </a:r>
            <a:r>
              <a:rPr lang="ru-RU" sz="2600" b="1" dirty="0" err="1"/>
              <a:t>повному</a:t>
            </a:r>
            <a:r>
              <a:rPr lang="ru-RU" sz="2600" b="1" dirty="0"/>
              <a:t> </a:t>
            </a:r>
            <a:r>
              <a:rPr lang="ru-RU" sz="2600" b="1" dirty="0" err="1" smtClean="0"/>
              <a:t>обсязі</a:t>
            </a:r>
            <a:r>
              <a:rPr lang="ru-RU" sz="2600" b="1" dirty="0"/>
              <a:t> </a:t>
            </a:r>
            <a:r>
              <a:rPr lang="ru-RU" sz="2600" b="1" dirty="0" smtClean="0"/>
              <a:t>(</a:t>
            </a:r>
            <a:r>
              <a:rPr lang="ru-RU" sz="2600" b="1" dirty="0" err="1" smtClean="0"/>
              <a:t>виконуються</a:t>
            </a:r>
            <a:r>
              <a:rPr lang="ru-RU" sz="2600" b="1" dirty="0" smtClean="0"/>
              <a:t> </a:t>
            </a:r>
            <a:r>
              <a:rPr lang="ru-RU" sz="2600" b="1" dirty="0" err="1"/>
              <a:t>операції</a:t>
            </a:r>
            <a:r>
              <a:rPr lang="ru-RU" sz="2600" b="1" dirty="0"/>
              <a:t> </a:t>
            </a:r>
            <a:r>
              <a:rPr lang="ru-RU" sz="2600" b="1" dirty="0" err="1"/>
              <a:t>всіх</a:t>
            </a:r>
            <a:r>
              <a:rPr lang="ru-RU" sz="2600" b="1" dirty="0"/>
              <a:t> </a:t>
            </a:r>
            <a:r>
              <a:rPr lang="ru-RU" sz="2600" b="1" dirty="0" err="1"/>
              <a:t>трьох</a:t>
            </a:r>
            <a:r>
              <a:rPr lang="ru-RU" sz="2600" b="1" dirty="0"/>
              <a:t> </a:t>
            </a:r>
            <a:r>
              <a:rPr lang="ru-RU" sz="2600" b="1" dirty="0" err="1"/>
              <a:t>груп</a:t>
            </a:r>
            <a:r>
              <a:rPr lang="ru-RU" sz="2600" b="1" dirty="0"/>
              <a:t>). </a:t>
            </a:r>
            <a:r>
              <a:rPr lang="ru-RU" sz="2600" b="1" dirty="0" err="1"/>
              <a:t>Скорочення</a:t>
            </a:r>
            <a:r>
              <a:rPr lang="ru-RU" sz="2600" b="1" dirty="0"/>
              <a:t> </a:t>
            </a:r>
            <a:r>
              <a:rPr lang="ru-RU" sz="2600" b="1" dirty="0" err="1" smtClean="0"/>
              <a:t>обсягу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кваліфікованої</a:t>
            </a:r>
            <a:r>
              <a:rPr lang="ru-RU" sz="2600" b="1" dirty="0" smtClean="0"/>
              <a:t> </a:t>
            </a:r>
            <a:r>
              <a:rPr lang="ru-RU" sz="2600" b="1" dirty="0" err="1"/>
              <a:t>хірургічної</a:t>
            </a:r>
            <a:r>
              <a:rPr lang="ru-RU" sz="2600" b="1" dirty="0"/>
              <a:t> </a:t>
            </a:r>
            <a:r>
              <a:rPr lang="ru-RU" sz="2600" b="1" dirty="0" err="1"/>
              <a:t>допомоги</a:t>
            </a:r>
            <a:r>
              <a:rPr lang="ru-RU" sz="2600" b="1" dirty="0"/>
              <a:t> </a:t>
            </a:r>
            <a:r>
              <a:rPr lang="ru-RU" sz="2600" b="1" dirty="0" err="1"/>
              <a:t>здійснюється</a:t>
            </a:r>
            <a:r>
              <a:rPr lang="ru-RU" sz="2600" b="1" dirty="0"/>
              <a:t> </a:t>
            </a:r>
            <a:r>
              <a:rPr lang="ru-RU" sz="2600" b="1" dirty="0" smtClean="0"/>
              <a:t>за </a:t>
            </a:r>
            <a:r>
              <a:rPr lang="ru-RU" sz="2600" b="1" dirty="0" err="1" smtClean="0"/>
              <a:t>рахунок</a:t>
            </a:r>
            <a:r>
              <a:rPr lang="ru-RU" sz="2600" b="1" dirty="0" smtClean="0"/>
              <a:t> </a:t>
            </a:r>
            <a:r>
              <a:rPr lang="ru-RU" sz="2600" b="1" dirty="0" err="1"/>
              <a:t>відмови</a:t>
            </a:r>
            <a:r>
              <a:rPr lang="ru-RU" sz="2600" b="1" dirty="0"/>
              <a:t> </a:t>
            </a:r>
            <a:r>
              <a:rPr lang="ru-RU" sz="2600" b="1" dirty="0" err="1"/>
              <a:t>від</a:t>
            </a:r>
            <a:r>
              <a:rPr lang="ru-RU" sz="2600" b="1" dirty="0"/>
              <a:t> </a:t>
            </a:r>
            <a:r>
              <a:rPr lang="ru-RU" sz="2600" b="1" dirty="0" err="1"/>
              <a:t>виконання</a:t>
            </a:r>
            <a:r>
              <a:rPr lang="ru-RU" sz="2600" b="1" dirty="0"/>
              <a:t> </a:t>
            </a:r>
            <a:r>
              <a:rPr lang="ru-RU" sz="2600" b="1" dirty="0" err="1"/>
              <a:t>заходів</a:t>
            </a:r>
            <a:r>
              <a:rPr lang="ru-RU" sz="2600" b="1" dirty="0"/>
              <a:t> </a:t>
            </a:r>
            <a:r>
              <a:rPr lang="ru-RU" sz="2600" b="1" dirty="0" err="1"/>
              <a:t>третьої</a:t>
            </a:r>
            <a:r>
              <a:rPr lang="ru-RU" sz="2600" b="1" dirty="0"/>
              <a:t> </a:t>
            </a:r>
            <a:r>
              <a:rPr lang="ru-RU" sz="2600" b="1" dirty="0" err="1"/>
              <a:t>групи</a:t>
            </a:r>
            <a:r>
              <a:rPr lang="ru-RU" sz="2600" b="1" dirty="0"/>
              <a:t>, а </a:t>
            </a:r>
            <a:r>
              <a:rPr lang="ru-RU" sz="2600" b="1" dirty="0" smtClean="0"/>
              <a:t>при </a:t>
            </a:r>
            <a:r>
              <a:rPr lang="ru-RU" sz="2600" b="1" dirty="0" err="1" smtClean="0"/>
              <a:t>вкрай</a:t>
            </a:r>
            <a:r>
              <a:rPr lang="ru-RU" sz="2600" b="1" dirty="0" smtClean="0"/>
              <a:t> </a:t>
            </a:r>
            <a:r>
              <a:rPr lang="ru-RU" sz="2600" b="1" dirty="0" err="1"/>
              <a:t>несприятливих</a:t>
            </a:r>
            <a:r>
              <a:rPr lang="ru-RU" sz="2600" b="1" dirty="0"/>
              <a:t> </a:t>
            </a:r>
            <a:r>
              <a:rPr lang="ru-RU" sz="2600" b="1" dirty="0" err="1"/>
              <a:t>умовах</a:t>
            </a:r>
            <a:r>
              <a:rPr lang="ru-RU" sz="2600" b="1" dirty="0"/>
              <a:t> і за </a:t>
            </a:r>
            <a:r>
              <a:rPr lang="ru-RU" sz="2600" b="1" dirty="0" err="1"/>
              <a:t>рахунок</a:t>
            </a:r>
            <a:r>
              <a:rPr lang="ru-RU" sz="2600" b="1" dirty="0"/>
              <a:t> </a:t>
            </a:r>
            <a:r>
              <a:rPr lang="ru-RU" sz="2600" b="1" dirty="0" err="1"/>
              <a:t>заходів</a:t>
            </a:r>
            <a:r>
              <a:rPr lang="ru-RU" sz="2600" b="1" dirty="0"/>
              <a:t> </a:t>
            </a:r>
            <a:r>
              <a:rPr lang="ru-RU" sz="2600" b="1" dirty="0" err="1" smtClean="0"/>
              <a:t>другої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групи</a:t>
            </a:r>
            <a:r>
              <a:rPr lang="ru-RU" sz="2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53566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199" y="387927"/>
            <a:ext cx="1144385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Кваліфікована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терапевтична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допомога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/>
              <a:t>має</a:t>
            </a:r>
            <a:r>
              <a:rPr lang="ru-RU" sz="2800" b="1" dirty="0"/>
              <a:t> </a:t>
            </a:r>
            <a:r>
              <a:rPr lang="ru-RU" sz="2800" b="1" dirty="0" err="1" smtClean="0"/>
              <a:t>своєю</a:t>
            </a:r>
            <a:r>
              <a:rPr lang="ru-RU" sz="2800" b="1" dirty="0" smtClean="0"/>
              <a:t> метою </a:t>
            </a:r>
            <a:r>
              <a:rPr lang="ru-RU" sz="2800" b="1" dirty="0" err="1"/>
              <a:t>усунення</a:t>
            </a:r>
            <a:r>
              <a:rPr lang="ru-RU" sz="2800" b="1" dirty="0"/>
              <a:t> тяжких,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загрожують</a:t>
            </a:r>
            <a:r>
              <a:rPr lang="ru-RU" sz="2800" b="1" dirty="0"/>
              <a:t> </a:t>
            </a:r>
            <a:r>
              <a:rPr lang="ru-RU" sz="2800" b="1" dirty="0" err="1"/>
              <a:t>життю</a:t>
            </a:r>
            <a:r>
              <a:rPr lang="ru-RU" sz="2800" b="1" dirty="0"/>
              <a:t> </a:t>
            </a:r>
            <a:r>
              <a:rPr lang="ru-RU" sz="2800" b="1" dirty="0" err="1" smtClean="0"/>
              <a:t>наслідків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травмування</a:t>
            </a:r>
            <a:r>
              <a:rPr lang="ru-RU" sz="2800" b="1" dirty="0" smtClean="0"/>
              <a:t> </a:t>
            </a:r>
            <a:r>
              <a:rPr lang="ru-RU" sz="2800" b="1" dirty="0"/>
              <a:t>(</a:t>
            </a:r>
            <a:r>
              <a:rPr lang="ru-RU" sz="2800" b="1" dirty="0" err="1"/>
              <a:t>ураження</a:t>
            </a:r>
            <a:r>
              <a:rPr lang="ru-RU" sz="2800" b="1" dirty="0"/>
              <a:t>): </a:t>
            </a:r>
            <a:r>
              <a:rPr lang="ru-RU" sz="2800" b="1" dirty="0" err="1"/>
              <a:t>асфіксія</a:t>
            </a:r>
            <a:r>
              <a:rPr lang="ru-RU" sz="2800" b="1" dirty="0"/>
              <a:t>, </a:t>
            </a:r>
            <a:r>
              <a:rPr lang="ru-RU" sz="2800" b="1" dirty="0" err="1"/>
              <a:t>судоми</a:t>
            </a:r>
            <a:r>
              <a:rPr lang="ru-RU" sz="2800" b="1" dirty="0"/>
              <a:t>, </a:t>
            </a:r>
            <a:r>
              <a:rPr lang="ru-RU" sz="2800" b="1" dirty="0" err="1"/>
              <a:t>колапс</a:t>
            </a:r>
            <a:r>
              <a:rPr lang="ru-RU" sz="2800" b="1" dirty="0"/>
              <a:t>, </a:t>
            </a:r>
            <a:r>
              <a:rPr lang="ru-RU" sz="2800" b="1" dirty="0" smtClean="0"/>
              <a:t>набряк </a:t>
            </a:r>
            <a:r>
              <a:rPr lang="ru-RU" sz="2800" b="1" dirty="0" err="1" smtClean="0"/>
              <a:t>легенів</a:t>
            </a:r>
            <a:r>
              <a:rPr lang="ru-RU" sz="2800" b="1" dirty="0"/>
              <a:t>, </a:t>
            </a:r>
            <a:r>
              <a:rPr lang="ru-RU" sz="2800" b="1" dirty="0" err="1"/>
              <a:t>гостра</a:t>
            </a:r>
            <a:r>
              <a:rPr lang="ru-RU" sz="2800" b="1" dirty="0"/>
              <a:t> </a:t>
            </a:r>
            <a:r>
              <a:rPr lang="ru-RU" sz="2800" b="1" dirty="0" err="1"/>
              <a:t>ниркова</a:t>
            </a:r>
            <a:r>
              <a:rPr lang="ru-RU" sz="2800" b="1" dirty="0"/>
              <a:t> </a:t>
            </a:r>
            <a:r>
              <a:rPr lang="ru-RU" sz="2800" b="1" dirty="0" err="1"/>
              <a:t>недостатність</a:t>
            </a:r>
            <a:r>
              <a:rPr lang="ru-RU" sz="2800" b="1" dirty="0"/>
              <a:t> та </a:t>
            </a:r>
            <a:r>
              <a:rPr lang="ru-RU" sz="2800" b="1" dirty="0" err="1" smtClean="0"/>
              <a:t>профілактику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ймовірних</a:t>
            </a:r>
            <a:r>
              <a:rPr lang="ru-RU" sz="2800" b="1" dirty="0" smtClean="0"/>
              <a:t> </a:t>
            </a:r>
            <a:r>
              <a:rPr lang="ru-RU" sz="2800" b="1" dirty="0" err="1"/>
              <a:t>ускладнень</a:t>
            </a:r>
            <a:r>
              <a:rPr lang="ru-RU" sz="2800" b="1" dirty="0"/>
              <a:t> і </a:t>
            </a:r>
            <a:r>
              <a:rPr lang="ru-RU" sz="2800" b="1" dirty="0" err="1"/>
              <a:t>боротьбу</a:t>
            </a:r>
            <a:r>
              <a:rPr lang="ru-RU" sz="2800" b="1" dirty="0"/>
              <a:t> з ними для </a:t>
            </a:r>
            <a:r>
              <a:rPr lang="ru-RU" sz="2800" b="1" dirty="0" err="1" smtClean="0"/>
              <a:t>забезпечення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подальшої</a:t>
            </a:r>
            <a:r>
              <a:rPr lang="ru-RU" sz="2800" b="1" dirty="0" smtClean="0"/>
              <a:t> </a:t>
            </a:r>
            <a:r>
              <a:rPr lang="ru-RU" sz="2800" b="1" dirty="0" err="1"/>
              <a:t>евакуації</a:t>
            </a:r>
            <a:r>
              <a:rPr lang="ru-RU" sz="2800" b="1" dirty="0"/>
              <a:t> </a:t>
            </a:r>
            <a:r>
              <a:rPr lang="ru-RU" sz="2800" b="1" dirty="0" err="1"/>
              <a:t>постраждалих</a:t>
            </a:r>
            <a:r>
              <a:rPr lang="ru-RU" sz="2800" b="1" dirty="0" smtClean="0"/>
              <a:t>.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Заходи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кваліфікованої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терапевтичної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терміновістю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надання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розподіляються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/>
              <a:t>-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невідкладні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заходи при станах,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загрожують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життю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/>
              <a:t>постраждалого</a:t>
            </a:r>
            <a:r>
              <a:rPr lang="ru-RU" sz="2800" b="1" dirty="0" smtClean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супроводжуються</a:t>
            </a:r>
            <a:r>
              <a:rPr lang="ru-RU" sz="2800" b="1" dirty="0"/>
              <a:t> </a:t>
            </a:r>
            <a:r>
              <a:rPr lang="ru-RU" sz="2800" b="1" dirty="0" err="1" smtClean="0"/>
              <a:t>значними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психомоторними</a:t>
            </a:r>
            <a:r>
              <a:rPr lang="ru-RU" sz="2800" b="1" dirty="0" smtClean="0"/>
              <a:t> </a:t>
            </a:r>
            <a:r>
              <a:rPr lang="ru-RU" sz="2800" b="1" dirty="0" err="1"/>
              <a:t>порушеннями</a:t>
            </a:r>
            <a:r>
              <a:rPr lang="ru-RU" sz="2800" b="1" dirty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/>
              <a:t>-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заходи,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виконання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відстрочено</a:t>
            </a:r>
            <a:r>
              <a:rPr lang="ru-RU" sz="2800" b="1" dirty="0"/>
              <a:t>.</a:t>
            </a:r>
          </a:p>
          <a:p>
            <a:pPr algn="just"/>
            <a:r>
              <a:rPr lang="ru-RU" sz="2800" b="1" dirty="0"/>
              <a:t>За </a:t>
            </a:r>
            <a:r>
              <a:rPr lang="ru-RU" sz="2800" b="1" dirty="0" err="1"/>
              <a:t>несприятливих</a:t>
            </a:r>
            <a:r>
              <a:rPr lang="ru-RU" sz="2800" b="1" dirty="0"/>
              <a:t> умов </a:t>
            </a:r>
            <a:r>
              <a:rPr lang="ru-RU" sz="2800" b="1" dirty="0" err="1"/>
              <a:t>обсяг</a:t>
            </a:r>
            <a:r>
              <a:rPr lang="ru-RU" sz="2800" b="1" dirty="0"/>
              <a:t> </a:t>
            </a:r>
            <a:r>
              <a:rPr lang="ru-RU" sz="2800" b="1" dirty="0" err="1" smtClean="0"/>
              <a:t>кваліфікованої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терапевтичної</a:t>
            </a:r>
            <a:r>
              <a:rPr lang="ru-RU" sz="2800" b="1" dirty="0" smtClean="0"/>
              <a:t> </a:t>
            </a:r>
            <a:r>
              <a:rPr lang="ru-RU" sz="2800" b="1" dirty="0" err="1"/>
              <a:t>допомоги</a:t>
            </a:r>
            <a:r>
              <a:rPr lang="ru-RU" sz="2800" b="1" dirty="0"/>
              <a:t> </a:t>
            </a:r>
            <a:r>
              <a:rPr lang="ru-RU" sz="2800" b="1" dirty="0" err="1"/>
              <a:t>може</a:t>
            </a:r>
            <a:r>
              <a:rPr lang="ru-RU" sz="2800" b="1" dirty="0"/>
              <a:t> бути </a:t>
            </a:r>
            <a:r>
              <a:rPr lang="ru-RU" sz="2800" b="1" dirty="0" err="1"/>
              <a:t>скорочений</a:t>
            </a:r>
            <a:r>
              <a:rPr lang="ru-RU" sz="2800" b="1" dirty="0"/>
              <a:t> до </a:t>
            </a:r>
            <a:r>
              <a:rPr lang="ru-RU" sz="2800" b="1" dirty="0" err="1"/>
              <a:t>проведення</a:t>
            </a:r>
            <a:r>
              <a:rPr lang="ru-RU" sz="2800" b="1" dirty="0"/>
              <a:t> </a:t>
            </a:r>
            <a:r>
              <a:rPr lang="ru-RU" sz="2800" b="1" dirty="0" err="1"/>
              <a:t>заходів</a:t>
            </a:r>
            <a:r>
              <a:rPr lang="ru-RU" sz="2800" b="1" dirty="0"/>
              <a:t> </a:t>
            </a:r>
            <a:r>
              <a:rPr lang="ru-RU" sz="2800" b="1" dirty="0" err="1"/>
              <a:t>першої</a:t>
            </a:r>
            <a:r>
              <a:rPr lang="ru-RU" sz="2800" b="1" dirty="0"/>
              <a:t> </a:t>
            </a:r>
            <a:r>
              <a:rPr lang="ru-RU" sz="2800" b="1" dirty="0" err="1"/>
              <a:t>групи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67905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217" y="211339"/>
            <a:ext cx="11707091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b="1" dirty="0" err="1">
                <a:solidFill>
                  <a:srgbClr val="7030A0"/>
                </a:solidFill>
              </a:rPr>
              <a:t>Спеціалізована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медична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допомога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200" b="1" dirty="0"/>
              <a:t>– </a:t>
            </a:r>
            <a:r>
              <a:rPr lang="ru-RU" sz="2200" b="1" dirty="0" err="1"/>
              <a:t>це</a:t>
            </a:r>
            <a:r>
              <a:rPr lang="ru-RU" sz="2200" b="1" dirty="0"/>
              <a:t> </a:t>
            </a:r>
            <a:r>
              <a:rPr lang="ru-RU" sz="2200" b="1" dirty="0" smtClean="0"/>
              <a:t>комплекс </a:t>
            </a:r>
            <a:r>
              <a:rPr lang="ru-RU" sz="2200" b="1" dirty="0" err="1" smtClean="0"/>
              <a:t>лікувально-профілактичних</a:t>
            </a:r>
            <a:r>
              <a:rPr lang="ru-RU" sz="2200" b="1" dirty="0" smtClean="0"/>
              <a:t> </a:t>
            </a:r>
            <a:r>
              <a:rPr lang="ru-RU" sz="2200" b="1" dirty="0" err="1"/>
              <a:t>заходів</a:t>
            </a:r>
            <a:r>
              <a:rPr lang="ru-RU" sz="2200" b="1" dirty="0"/>
              <a:t>, </a:t>
            </a:r>
            <a:r>
              <a:rPr lang="ru-RU" sz="2200" b="1" dirty="0" err="1"/>
              <a:t>що</a:t>
            </a:r>
            <a:r>
              <a:rPr lang="ru-RU" sz="2200" b="1" dirty="0"/>
              <a:t> </a:t>
            </a:r>
            <a:r>
              <a:rPr lang="ru-RU" sz="2200" b="1" dirty="0" err="1" smtClean="0"/>
              <a:t>виконується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лікарями-фахівцями</a:t>
            </a:r>
            <a:r>
              <a:rPr lang="ru-RU" sz="2200" b="1" dirty="0" smtClean="0"/>
              <a:t> </a:t>
            </a:r>
            <a:r>
              <a:rPr lang="ru-RU" sz="2200" b="1" dirty="0"/>
              <a:t>в </a:t>
            </a:r>
            <a:r>
              <a:rPr lang="ru-RU" sz="2200" b="1" dirty="0" err="1"/>
              <a:t>спеціалізованих</a:t>
            </a:r>
            <a:r>
              <a:rPr lang="ru-RU" sz="2200" b="1" dirty="0"/>
              <a:t> ЛПЗ (</a:t>
            </a:r>
            <a:r>
              <a:rPr lang="ru-RU" sz="2200" b="1" dirty="0" err="1"/>
              <a:t>відділеннях</a:t>
            </a:r>
            <a:r>
              <a:rPr lang="ru-RU" sz="2200" b="1" dirty="0"/>
              <a:t>) </a:t>
            </a:r>
            <a:r>
              <a:rPr lang="ru-RU" sz="2200" b="1" dirty="0" err="1" smtClean="0"/>
              <a:t>із</a:t>
            </a:r>
            <a:r>
              <a:rPr lang="ru-RU" sz="2200" b="1" dirty="0"/>
              <a:t> </a:t>
            </a:r>
            <a:r>
              <a:rPr lang="ru-RU" sz="2200" b="1" dirty="0" err="1" smtClean="0"/>
              <a:t>використанням</a:t>
            </a:r>
            <a:r>
              <a:rPr lang="ru-RU" sz="2200" b="1" dirty="0" smtClean="0"/>
              <a:t> </a:t>
            </a:r>
            <a:r>
              <a:rPr lang="ru-RU" sz="2200" b="1" dirty="0" err="1"/>
              <a:t>спеціальної</a:t>
            </a:r>
            <a:r>
              <a:rPr lang="ru-RU" sz="2200" b="1" dirty="0"/>
              <a:t> </a:t>
            </a:r>
            <a:r>
              <a:rPr lang="ru-RU" sz="2200" b="1" dirty="0" err="1"/>
              <a:t>апаратури</a:t>
            </a:r>
            <a:r>
              <a:rPr lang="ru-RU" sz="2200" b="1" dirty="0"/>
              <a:t> та </a:t>
            </a:r>
            <a:r>
              <a:rPr lang="ru-RU" sz="2200" b="1" dirty="0" err="1"/>
              <a:t>обладнання</a:t>
            </a:r>
            <a:r>
              <a:rPr lang="ru-RU" sz="2200" b="1" dirty="0"/>
              <a:t> </a:t>
            </a:r>
            <a:r>
              <a:rPr lang="ru-RU" sz="2200" b="1" dirty="0" smtClean="0"/>
              <a:t>з метою </a:t>
            </a:r>
            <a:r>
              <a:rPr lang="ru-RU" sz="2200" b="1" dirty="0"/>
              <a:t>максимального </a:t>
            </a:r>
            <a:r>
              <a:rPr lang="ru-RU" sz="2200" b="1" dirty="0" err="1"/>
              <a:t>відновлення</a:t>
            </a:r>
            <a:r>
              <a:rPr lang="ru-RU" sz="2200" b="1" dirty="0"/>
              <a:t> </a:t>
            </a:r>
            <a:r>
              <a:rPr lang="ru-RU" sz="2200" b="1" dirty="0" err="1"/>
              <a:t>втрачених</a:t>
            </a:r>
            <a:r>
              <a:rPr lang="ru-RU" sz="2200" b="1" dirty="0"/>
              <a:t> </a:t>
            </a:r>
            <a:r>
              <a:rPr lang="ru-RU" sz="2200" b="1" dirty="0" err="1" smtClean="0"/>
              <a:t>функцій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органів</a:t>
            </a:r>
            <a:r>
              <a:rPr lang="ru-RU" sz="2200" b="1" dirty="0" smtClean="0"/>
              <a:t> </a:t>
            </a:r>
            <a:r>
              <a:rPr lang="ru-RU" sz="2200" b="1" dirty="0"/>
              <a:t>та систем, </a:t>
            </a:r>
            <a:r>
              <a:rPr lang="ru-RU" sz="2200" b="1" dirty="0" err="1"/>
              <a:t>лікування</a:t>
            </a:r>
            <a:r>
              <a:rPr lang="ru-RU" sz="2200" b="1" dirty="0"/>
              <a:t> </a:t>
            </a:r>
            <a:r>
              <a:rPr lang="ru-RU" sz="2200" b="1" dirty="0" err="1"/>
              <a:t>постраждалих</a:t>
            </a:r>
            <a:r>
              <a:rPr lang="ru-RU" sz="2200" b="1" dirty="0"/>
              <a:t> до </a:t>
            </a:r>
            <a:r>
              <a:rPr lang="ru-RU" sz="2200" b="1" dirty="0" smtClean="0"/>
              <a:t>остаточного результату</a:t>
            </a:r>
            <a:r>
              <a:rPr lang="ru-RU" sz="2200" b="1" dirty="0"/>
              <a:t>, </a:t>
            </a:r>
            <a:r>
              <a:rPr lang="ru-RU" sz="2200" b="1" dirty="0" err="1"/>
              <a:t>включаючи</a:t>
            </a:r>
            <a:r>
              <a:rPr lang="ru-RU" sz="2200" b="1" dirty="0"/>
              <a:t> </a:t>
            </a:r>
            <a:r>
              <a:rPr lang="ru-RU" sz="2200" b="1" dirty="0" err="1"/>
              <a:t>їх</a:t>
            </a:r>
            <a:r>
              <a:rPr lang="ru-RU" sz="2200" b="1" dirty="0"/>
              <a:t> </a:t>
            </a:r>
            <a:r>
              <a:rPr lang="ru-RU" sz="2200" b="1" dirty="0" err="1"/>
              <a:t>реабілітацію</a:t>
            </a:r>
            <a:r>
              <a:rPr lang="ru-RU" sz="2200" b="1" dirty="0"/>
              <a:t>. </a:t>
            </a:r>
            <a:r>
              <a:rPr lang="ru-RU" sz="2200" b="1" dirty="0" err="1" smtClean="0"/>
              <a:t>Спеціалізована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медична</a:t>
            </a:r>
            <a:r>
              <a:rPr lang="ru-RU" sz="2200" b="1" dirty="0" smtClean="0"/>
              <a:t> </a:t>
            </a:r>
            <a:r>
              <a:rPr lang="ru-RU" sz="2200" b="1" dirty="0" err="1"/>
              <a:t>допомога</a:t>
            </a:r>
            <a:r>
              <a:rPr lang="ru-RU" sz="2200" b="1" dirty="0"/>
              <a:t> повинна бути </a:t>
            </a:r>
            <a:r>
              <a:rPr lang="ru-RU" sz="2200" b="1" dirty="0" err="1"/>
              <a:t>надана</a:t>
            </a:r>
            <a:r>
              <a:rPr lang="ru-RU" sz="2200" b="1" dirty="0"/>
              <a:t> по </a:t>
            </a:r>
            <a:r>
              <a:rPr lang="ru-RU" sz="2200" b="1" dirty="0" err="1"/>
              <a:t>можливості</a:t>
            </a:r>
            <a:r>
              <a:rPr lang="ru-RU" sz="2200" b="1" dirty="0"/>
              <a:t> </a:t>
            </a:r>
            <a:r>
              <a:rPr lang="ru-RU" sz="2200" b="1" dirty="0" smtClean="0"/>
              <a:t>в </a:t>
            </a:r>
            <a:r>
              <a:rPr lang="ru-RU" sz="2200" b="1" dirty="0" err="1" smtClean="0"/>
              <a:t>ранній</a:t>
            </a:r>
            <a:r>
              <a:rPr lang="ru-RU" sz="2200" b="1" dirty="0" smtClean="0"/>
              <a:t> </a:t>
            </a:r>
            <a:r>
              <a:rPr lang="ru-RU" sz="2200" b="1" dirty="0" err="1"/>
              <a:t>термін</a:t>
            </a:r>
            <a:r>
              <a:rPr lang="ru-RU" sz="2200" b="1" dirty="0"/>
              <a:t>, але </a:t>
            </a:r>
            <a:r>
              <a:rPr lang="ru-RU" sz="2200" b="1" dirty="0">
                <a:solidFill>
                  <a:srgbClr val="7030A0"/>
                </a:solidFill>
              </a:rPr>
              <a:t>не </a:t>
            </a:r>
            <a:r>
              <a:rPr lang="ru-RU" sz="2200" b="1" dirty="0" err="1">
                <a:solidFill>
                  <a:srgbClr val="7030A0"/>
                </a:solidFill>
              </a:rPr>
              <a:t>пізніше</a:t>
            </a:r>
            <a:r>
              <a:rPr lang="ru-RU" sz="2200" b="1" dirty="0">
                <a:solidFill>
                  <a:srgbClr val="7030A0"/>
                </a:solidFill>
              </a:rPr>
              <a:t> 3 </a:t>
            </a:r>
            <a:r>
              <a:rPr lang="ru-RU" sz="2200" b="1" dirty="0" err="1">
                <a:solidFill>
                  <a:srgbClr val="7030A0"/>
                </a:solidFill>
              </a:rPr>
              <a:t>діб</a:t>
            </a:r>
            <a:r>
              <a:rPr lang="ru-RU" sz="2200" b="1" dirty="0"/>
              <a:t>.</a:t>
            </a:r>
          </a:p>
          <a:p>
            <a:pPr algn="just"/>
            <a:r>
              <a:rPr lang="ru-RU" sz="2200" b="1" dirty="0">
                <a:solidFill>
                  <a:srgbClr val="00B050"/>
                </a:solidFill>
              </a:rPr>
              <a:t>Для </a:t>
            </a:r>
            <a:r>
              <a:rPr lang="ru-RU" sz="2200" b="1" dirty="0" err="1">
                <a:solidFill>
                  <a:srgbClr val="00B050"/>
                </a:solidFill>
              </a:rPr>
              <a:t>організації</a:t>
            </a:r>
            <a:r>
              <a:rPr lang="ru-RU" sz="2200" b="1" dirty="0">
                <a:solidFill>
                  <a:srgbClr val="00B050"/>
                </a:solidFill>
              </a:rPr>
              <a:t> </a:t>
            </a:r>
            <a:r>
              <a:rPr lang="ru-RU" sz="2200" b="1" dirty="0" err="1">
                <a:solidFill>
                  <a:srgbClr val="00B050"/>
                </a:solidFill>
              </a:rPr>
              <a:t>спеціалізованої</a:t>
            </a:r>
            <a:r>
              <a:rPr lang="ru-RU" sz="2200" b="1" dirty="0">
                <a:solidFill>
                  <a:srgbClr val="00B050"/>
                </a:solidFill>
              </a:rPr>
              <a:t> </a:t>
            </a:r>
            <a:r>
              <a:rPr lang="ru-RU" sz="2200" b="1" dirty="0" err="1">
                <a:solidFill>
                  <a:srgbClr val="00B050"/>
                </a:solidFill>
              </a:rPr>
              <a:t>допомоги</a:t>
            </a:r>
            <a:r>
              <a:rPr lang="ru-RU" sz="2200" b="1" dirty="0">
                <a:solidFill>
                  <a:srgbClr val="00B050"/>
                </a:solidFill>
              </a:rPr>
              <a:t> </a:t>
            </a:r>
            <a:r>
              <a:rPr lang="ru-RU" sz="2200" b="1" dirty="0" err="1">
                <a:solidFill>
                  <a:srgbClr val="00B050"/>
                </a:solidFill>
              </a:rPr>
              <a:t>необхідні</a:t>
            </a:r>
            <a:r>
              <a:rPr lang="ru-RU" sz="2200" b="1" dirty="0">
                <a:solidFill>
                  <a:srgbClr val="00B050"/>
                </a:solidFill>
              </a:rPr>
              <a:t>: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200" b="1" dirty="0"/>
              <a:t>- </a:t>
            </a:r>
            <a:r>
              <a:rPr lang="ru-RU" sz="2200" b="1" dirty="0" err="1"/>
              <a:t>наявність</a:t>
            </a:r>
            <a:r>
              <a:rPr lang="ru-RU" sz="2200" b="1" dirty="0"/>
              <a:t> </a:t>
            </a:r>
            <a:r>
              <a:rPr lang="ru-RU" sz="2200" b="1" dirty="0" err="1"/>
              <a:t>фахівців</a:t>
            </a:r>
            <a:r>
              <a:rPr lang="ru-RU" sz="2200" b="1" dirty="0"/>
              <a:t>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200" b="1" dirty="0"/>
              <a:t>- </a:t>
            </a:r>
            <a:r>
              <a:rPr lang="ru-RU" sz="2200" b="1" dirty="0" err="1"/>
              <a:t>наявність</a:t>
            </a:r>
            <a:r>
              <a:rPr lang="ru-RU" sz="2200" b="1" dirty="0"/>
              <a:t> </a:t>
            </a:r>
            <a:r>
              <a:rPr lang="ru-RU" sz="2200" b="1" dirty="0" err="1"/>
              <a:t>оснащення</a:t>
            </a:r>
            <a:r>
              <a:rPr lang="ru-RU" sz="2200" b="1" dirty="0"/>
              <a:t>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200" b="1" dirty="0"/>
              <a:t>- </a:t>
            </a:r>
            <a:r>
              <a:rPr lang="ru-RU" sz="2200" b="1" dirty="0" err="1"/>
              <a:t>наявність</a:t>
            </a:r>
            <a:r>
              <a:rPr lang="ru-RU" sz="2200" b="1" dirty="0"/>
              <a:t> </a:t>
            </a:r>
            <a:r>
              <a:rPr lang="ru-RU" sz="2200" b="1" dirty="0" err="1"/>
              <a:t>відповідних</a:t>
            </a:r>
            <a:r>
              <a:rPr lang="ru-RU" sz="2200" b="1" dirty="0"/>
              <a:t> умов (</a:t>
            </a:r>
            <a:r>
              <a:rPr lang="ru-RU" sz="2200" b="1" dirty="0" err="1"/>
              <a:t>лікарні</a:t>
            </a:r>
            <a:r>
              <a:rPr lang="ru-RU" sz="2200" b="1" dirty="0"/>
              <a:t> </a:t>
            </a:r>
            <a:r>
              <a:rPr lang="ru-RU" sz="2200" b="1" dirty="0" err="1"/>
              <a:t>заміської</a:t>
            </a:r>
            <a:r>
              <a:rPr lang="ru-RU" sz="2200" b="1" dirty="0"/>
              <a:t> </a:t>
            </a:r>
            <a:r>
              <a:rPr lang="ru-RU" sz="2200" b="1" dirty="0" err="1"/>
              <a:t>зони</a:t>
            </a:r>
            <a:r>
              <a:rPr lang="ru-RU" sz="2200" b="1" dirty="0"/>
              <a:t>).</a:t>
            </a:r>
          </a:p>
          <a:p>
            <a:pPr algn="just"/>
            <a:r>
              <a:rPr lang="ru-RU" sz="2200" b="1" dirty="0" err="1">
                <a:solidFill>
                  <a:srgbClr val="00B050"/>
                </a:solidFill>
              </a:rPr>
              <a:t>Потрібно</a:t>
            </a:r>
            <a:r>
              <a:rPr lang="ru-RU" sz="2200" b="1" dirty="0">
                <a:solidFill>
                  <a:srgbClr val="00B050"/>
                </a:solidFill>
              </a:rPr>
              <a:t> </a:t>
            </a:r>
            <a:r>
              <a:rPr lang="ru-RU" sz="2200" b="1" dirty="0" err="1">
                <a:solidFill>
                  <a:srgbClr val="00B050"/>
                </a:solidFill>
              </a:rPr>
              <a:t>враховувати</a:t>
            </a:r>
            <a:r>
              <a:rPr lang="ru-RU" sz="2200" b="1" dirty="0">
                <a:solidFill>
                  <a:srgbClr val="00B050"/>
                </a:solidFill>
              </a:rPr>
              <a:t>, </a:t>
            </a:r>
            <a:r>
              <a:rPr lang="ru-RU" sz="2200" b="1" dirty="0" err="1">
                <a:solidFill>
                  <a:srgbClr val="00B050"/>
                </a:solidFill>
              </a:rPr>
              <a:t>що</a:t>
            </a:r>
            <a:r>
              <a:rPr lang="ru-RU" sz="2200" b="1" dirty="0">
                <a:solidFill>
                  <a:srgbClr val="00B050"/>
                </a:solidFill>
              </a:rPr>
              <a:t> </a:t>
            </a:r>
            <a:r>
              <a:rPr lang="ru-RU" sz="2200" b="1" dirty="0" err="1">
                <a:solidFill>
                  <a:srgbClr val="00B050"/>
                </a:solidFill>
              </a:rPr>
              <a:t>майже</a:t>
            </a:r>
            <a:r>
              <a:rPr lang="ru-RU" sz="2200" b="1" dirty="0">
                <a:solidFill>
                  <a:srgbClr val="00B050"/>
                </a:solidFill>
              </a:rPr>
              <a:t> 70,0% </a:t>
            </a:r>
            <a:r>
              <a:rPr lang="ru-RU" sz="2200" b="1" dirty="0" err="1" smtClean="0">
                <a:solidFill>
                  <a:srgbClr val="00B050"/>
                </a:solidFill>
              </a:rPr>
              <a:t>усіх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постраждалих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>
                <a:solidFill>
                  <a:srgbClr val="00B050"/>
                </a:solidFill>
              </a:rPr>
              <a:t>матимуть</a:t>
            </a:r>
            <a:r>
              <a:rPr lang="ru-RU" sz="2200" b="1" dirty="0">
                <a:solidFill>
                  <a:srgbClr val="00B050"/>
                </a:solidFill>
              </a:rPr>
              <a:t> потребу в </a:t>
            </a:r>
            <a:r>
              <a:rPr lang="ru-RU" sz="2200" b="1" dirty="0" err="1">
                <a:solidFill>
                  <a:srgbClr val="00B050"/>
                </a:solidFill>
              </a:rPr>
              <a:t>спеціалізованій</a:t>
            </a:r>
            <a:r>
              <a:rPr lang="ru-RU" sz="2200" b="1" dirty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медичній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допомозі</a:t>
            </a:r>
            <a:r>
              <a:rPr lang="ru-RU" sz="2200" b="1" dirty="0" smtClean="0">
                <a:solidFill>
                  <a:srgbClr val="00B050"/>
                </a:solidFill>
              </a:rPr>
              <a:t>. До </a:t>
            </a:r>
            <a:r>
              <a:rPr lang="ru-RU" sz="2200" b="1" dirty="0">
                <a:solidFill>
                  <a:srgbClr val="00B050"/>
                </a:solidFill>
              </a:rPr>
              <a:t>них належать: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200" b="1" dirty="0"/>
              <a:t>- </a:t>
            </a:r>
            <a:r>
              <a:rPr lang="ru-RU" sz="2200" b="1" dirty="0" err="1"/>
              <a:t>постраждалі</a:t>
            </a:r>
            <a:r>
              <a:rPr lang="ru-RU" sz="2200" b="1" dirty="0"/>
              <a:t> з </a:t>
            </a:r>
            <a:r>
              <a:rPr lang="ru-RU" sz="2200" b="1" dirty="0" err="1"/>
              <a:t>травмуванням</a:t>
            </a:r>
            <a:r>
              <a:rPr lang="ru-RU" sz="2200" b="1" dirty="0"/>
              <a:t> (</a:t>
            </a:r>
            <a:r>
              <a:rPr lang="ru-RU" sz="2200" b="1" dirty="0" err="1"/>
              <a:t>ураженням</a:t>
            </a:r>
            <a:r>
              <a:rPr lang="ru-RU" sz="2200" b="1" dirty="0"/>
              <a:t>) </a:t>
            </a:r>
            <a:r>
              <a:rPr lang="ru-RU" sz="2200" b="1" dirty="0" err="1"/>
              <a:t>голови</a:t>
            </a:r>
            <a:r>
              <a:rPr lang="ru-RU" sz="2200" b="1" dirty="0"/>
              <a:t>, </a:t>
            </a:r>
            <a:r>
              <a:rPr lang="ru-RU" sz="2200" b="1" dirty="0" err="1" smtClean="0"/>
              <a:t>шиї</a:t>
            </a:r>
            <a:r>
              <a:rPr lang="ru-RU" sz="2200" b="1" dirty="0" smtClean="0"/>
              <a:t>, хребта</a:t>
            </a:r>
            <a:r>
              <a:rPr lang="ru-RU" sz="2200" b="1" dirty="0"/>
              <a:t>, великих </a:t>
            </a:r>
            <a:r>
              <a:rPr lang="ru-RU" sz="2200" b="1" dirty="0" err="1"/>
              <a:t>судин</a:t>
            </a:r>
            <a:r>
              <a:rPr lang="ru-RU" sz="2200" b="1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200" b="1" dirty="0"/>
              <a:t>- </a:t>
            </a:r>
            <a:r>
              <a:rPr lang="ru-RU" sz="2200" b="1" dirty="0" err="1"/>
              <a:t>торако-абдомінальна</a:t>
            </a:r>
            <a:r>
              <a:rPr lang="ru-RU" sz="2200" b="1" dirty="0"/>
              <a:t> </a:t>
            </a:r>
            <a:r>
              <a:rPr lang="ru-RU" sz="2200" b="1" dirty="0" err="1"/>
              <a:t>група</a:t>
            </a:r>
            <a:r>
              <a:rPr lang="ru-RU" sz="2200" b="1" dirty="0"/>
              <a:t> </a:t>
            </a:r>
            <a:r>
              <a:rPr lang="ru-RU" sz="2200" b="1" dirty="0" err="1"/>
              <a:t>постраждалих</a:t>
            </a:r>
            <a:r>
              <a:rPr lang="ru-RU" sz="2200" b="1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200" b="1" dirty="0"/>
              <a:t>- </a:t>
            </a:r>
            <a:r>
              <a:rPr lang="ru-RU" sz="2200" b="1" dirty="0" err="1"/>
              <a:t>постраждалі</a:t>
            </a:r>
            <a:r>
              <a:rPr lang="ru-RU" sz="2200" b="1" dirty="0"/>
              <a:t> з </a:t>
            </a:r>
            <a:r>
              <a:rPr lang="ru-RU" sz="2200" b="1" dirty="0" err="1"/>
              <a:t>опіковими</a:t>
            </a:r>
            <a:r>
              <a:rPr lang="ru-RU" sz="2200" b="1" dirty="0"/>
              <a:t> </a:t>
            </a:r>
            <a:r>
              <a:rPr lang="ru-RU" sz="2200" b="1" dirty="0" err="1"/>
              <a:t>ураженнями</a:t>
            </a:r>
            <a:r>
              <a:rPr lang="ru-RU" sz="2200" b="1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200" b="1" dirty="0"/>
              <a:t>- </a:t>
            </a:r>
            <a:r>
              <a:rPr lang="ru-RU" sz="2200" b="1" dirty="0" err="1"/>
              <a:t>інфекційні</a:t>
            </a:r>
            <a:r>
              <a:rPr lang="ru-RU" sz="2200" b="1" dirty="0"/>
              <a:t> </a:t>
            </a:r>
            <a:r>
              <a:rPr lang="ru-RU" sz="2200" b="1" dirty="0" err="1"/>
              <a:t>хворі</a:t>
            </a:r>
            <a:r>
              <a:rPr lang="ru-RU" sz="2200" b="1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200" b="1" dirty="0"/>
              <a:t>- </a:t>
            </a:r>
            <a:r>
              <a:rPr lang="ru-RU" sz="2200" b="1" dirty="0" err="1"/>
              <a:t>постраждалі</a:t>
            </a:r>
            <a:r>
              <a:rPr lang="ru-RU" sz="2200" b="1" dirty="0"/>
              <a:t> з </a:t>
            </a:r>
            <a:r>
              <a:rPr lang="ru-RU" sz="2200" b="1" dirty="0" err="1"/>
              <a:t>відхиленнями</a:t>
            </a:r>
            <a:r>
              <a:rPr lang="ru-RU" sz="2200" b="1" dirty="0"/>
              <a:t> </a:t>
            </a:r>
            <a:r>
              <a:rPr lang="ru-RU" sz="2200" b="1" dirty="0" err="1"/>
              <a:t>психіки</a:t>
            </a:r>
            <a:r>
              <a:rPr lang="ru-RU" sz="2200" b="1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200" b="1" dirty="0"/>
              <a:t>- </a:t>
            </a:r>
            <a:r>
              <a:rPr lang="ru-RU" sz="2200" b="1" dirty="0" err="1"/>
              <a:t>постраждалі</a:t>
            </a:r>
            <a:r>
              <a:rPr lang="ru-RU" sz="2200" b="1" dirty="0"/>
              <a:t> </a:t>
            </a:r>
            <a:r>
              <a:rPr lang="ru-RU" sz="2200" b="1" dirty="0" err="1"/>
              <a:t>із</a:t>
            </a:r>
            <a:r>
              <a:rPr lang="ru-RU" sz="2200" b="1" dirty="0"/>
              <a:t> </a:t>
            </a:r>
            <a:r>
              <a:rPr lang="ru-RU" sz="2200" b="1" dirty="0" err="1"/>
              <a:t>загостренням</a:t>
            </a:r>
            <a:r>
              <a:rPr lang="ru-RU" sz="2200" b="1" dirty="0"/>
              <a:t> </a:t>
            </a:r>
            <a:r>
              <a:rPr lang="ru-RU" sz="2200" b="1" dirty="0" err="1"/>
              <a:t>хронічних</a:t>
            </a:r>
            <a:r>
              <a:rPr lang="ru-RU" sz="2200" b="1" dirty="0"/>
              <a:t> </a:t>
            </a:r>
            <a:r>
              <a:rPr lang="ru-RU" sz="2200" b="1" dirty="0" err="1" smtClean="0"/>
              <a:t>соматичних</a:t>
            </a:r>
            <a:r>
              <a:rPr lang="ru-RU" sz="2200" b="1" dirty="0" smtClean="0"/>
              <a:t> хвороб</a:t>
            </a:r>
            <a:r>
              <a:rPr lang="ru-RU" sz="2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7860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5127" y="265745"/>
            <a:ext cx="103077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ЛІКУВАЛЬНО-ЕВАКУАЦІЙНОГО ЗАБЕЗПЕЧЕННЯ НАСЕЛЕННЯ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УМОВ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НАДЗВИЧАЙНИХ СИТУАЦІЙ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060828"/>
            <a:ext cx="1162396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/>
              <a:t>Своєчасно</a:t>
            </a:r>
            <a:r>
              <a:rPr lang="ru-RU" sz="2000" b="1" dirty="0"/>
              <a:t> та правильно </a:t>
            </a:r>
            <a:r>
              <a:rPr lang="ru-RU" sz="2000" b="1" dirty="0" err="1"/>
              <a:t>надана</a:t>
            </a:r>
            <a:r>
              <a:rPr lang="ru-RU" sz="2000" b="1" dirty="0"/>
              <a:t> перша </a:t>
            </a:r>
            <a:r>
              <a:rPr lang="ru-RU" sz="2000" b="1" dirty="0" err="1" smtClean="0"/>
              <a:t>медична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допомога</a:t>
            </a:r>
            <a:r>
              <a:rPr lang="ru-RU" sz="2000" b="1" dirty="0" smtClean="0"/>
              <a:t> </a:t>
            </a:r>
            <a:r>
              <a:rPr lang="ru-RU" sz="2000" b="1" dirty="0" err="1"/>
              <a:t>має</a:t>
            </a:r>
            <a:r>
              <a:rPr lang="ru-RU" sz="2000" b="1" dirty="0"/>
              <a:t> </a:t>
            </a:r>
            <a:r>
              <a:rPr lang="ru-RU" sz="2000" b="1" dirty="0" err="1"/>
              <a:t>вирішальне</a:t>
            </a:r>
            <a:r>
              <a:rPr lang="ru-RU" sz="2000" b="1" dirty="0"/>
              <a:t> </a:t>
            </a:r>
            <a:r>
              <a:rPr lang="ru-RU" sz="2000" b="1" dirty="0" err="1"/>
              <a:t>значення</a:t>
            </a:r>
            <a:r>
              <a:rPr lang="ru-RU" sz="2000" b="1" dirty="0"/>
              <a:t> для </a:t>
            </a:r>
            <a:r>
              <a:rPr lang="ru-RU" sz="2000" b="1" dirty="0" err="1"/>
              <a:t>врятування</a:t>
            </a:r>
            <a:r>
              <a:rPr lang="ru-RU" sz="2000" b="1" dirty="0"/>
              <a:t> </a:t>
            </a:r>
            <a:r>
              <a:rPr lang="ru-RU" sz="2000" b="1" dirty="0" err="1" smtClean="0"/>
              <a:t>життя</a:t>
            </a:r>
            <a:r>
              <a:rPr lang="ru-RU" sz="2000" b="1" dirty="0"/>
              <a:t> </a:t>
            </a:r>
            <a:r>
              <a:rPr lang="ru-RU" sz="2000" b="1" dirty="0" err="1"/>
              <a:t>постраждалих</a:t>
            </a:r>
            <a:r>
              <a:rPr lang="ru-RU" sz="2000" b="1" dirty="0"/>
              <a:t> при </a:t>
            </a:r>
            <a:r>
              <a:rPr lang="ru-RU" sz="2000" b="1" dirty="0" err="1"/>
              <a:t>виникненні</a:t>
            </a:r>
            <a:r>
              <a:rPr lang="ru-RU" sz="2000" b="1" dirty="0"/>
              <a:t> </a:t>
            </a:r>
            <a:r>
              <a:rPr lang="ru-RU" sz="2000" b="1" dirty="0" smtClean="0"/>
              <a:t>НС. </a:t>
            </a:r>
            <a:r>
              <a:rPr lang="ru-RU" sz="2000" b="1" dirty="0" err="1" smtClean="0"/>
              <a:t>Надання</a:t>
            </a:r>
            <a:r>
              <a:rPr lang="ru-RU" sz="2000" b="1" dirty="0" smtClean="0"/>
              <a:t> </a:t>
            </a:r>
            <a:r>
              <a:rPr lang="ru-RU" sz="2000" b="1" dirty="0" err="1"/>
              <a:t>першої</a:t>
            </a:r>
            <a:r>
              <a:rPr lang="ru-RU" sz="2000" b="1" dirty="0"/>
              <a:t> </a:t>
            </a:r>
            <a:r>
              <a:rPr lang="ru-RU" sz="2000" b="1" dirty="0" err="1"/>
              <a:t>лікарської</a:t>
            </a:r>
            <a:r>
              <a:rPr lang="ru-RU" sz="2000" b="1" dirty="0"/>
              <a:t> </a:t>
            </a:r>
            <a:r>
              <a:rPr lang="ru-RU" sz="2000" b="1" dirty="0" err="1"/>
              <a:t>допомоги</a:t>
            </a:r>
            <a:r>
              <a:rPr lang="ru-RU" sz="2000" b="1" dirty="0"/>
              <a:t>, </a:t>
            </a:r>
            <a:r>
              <a:rPr lang="ru-RU" sz="2000" b="1" dirty="0" err="1" smtClean="0"/>
              <a:t>кваліфікованої</a:t>
            </a:r>
            <a:r>
              <a:rPr lang="ru-RU" sz="2000" b="1" dirty="0" smtClean="0"/>
              <a:t> та </a:t>
            </a:r>
            <a:r>
              <a:rPr lang="ru-RU" sz="2000" b="1" dirty="0" err="1"/>
              <a:t>спеціалізованої</a:t>
            </a:r>
            <a:r>
              <a:rPr lang="ru-RU" sz="2000" b="1" dirty="0"/>
              <a:t> </a:t>
            </a:r>
            <a:r>
              <a:rPr lang="ru-RU" sz="2000" b="1" dirty="0" err="1"/>
              <a:t>медичної</a:t>
            </a:r>
            <a:r>
              <a:rPr lang="ru-RU" sz="2000" b="1" dirty="0"/>
              <a:t> </a:t>
            </a:r>
            <a:r>
              <a:rPr lang="ru-RU" sz="2000" b="1" dirty="0" err="1"/>
              <a:t>допомоги</a:t>
            </a:r>
            <a:r>
              <a:rPr lang="ru-RU" sz="2000" b="1" dirty="0"/>
              <a:t> на </a:t>
            </a:r>
            <a:r>
              <a:rPr lang="ru-RU" sz="2000" b="1" dirty="0" err="1"/>
              <a:t>догоспітальному</a:t>
            </a:r>
            <a:r>
              <a:rPr lang="ru-RU" sz="2000" b="1" dirty="0"/>
              <a:t> </a:t>
            </a:r>
            <a:r>
              <a:rPr lang="ru-RU" sz="2000" b="1" dirty="0" smtClean="0"/>
              <a:t>та </a:t>
            </a:r>
            <a:r>
              <a:rPr lang="ru-RU" sz="2000" b="1" dirty="0" err="1" smtClean="0"/>
              <a:t>госпітальному</a:t>
            </a:r>
            <a:r>
              <a:rPr lang="ru-RU" sz="2000" b="1" dirty="0" smtClean="0"/>
              <a:t> </a:t>
            </a:r>
            <a:r>
              <a:rPr lang="ru-RU" sz="2000" b="1" dirty="0" err="1"/>
              <a:t>етапах</a:t>
            </a:r>
            <a:r>
              <a:rPr lang="ru-RU" sz="2000" b="1" dirty="0"/>
              <a:t> </a:t>
            </a:r>
            <a:r>
              <a:rPr lang="ru-RU" sz="2000" b="1" dirty="0" err="1"/>
              <a:t>медичної</a:t>
            </a:r>
            <a:r>
              <a:rPr lang="ru-RU" sz="2000" b="1" dirty="0"/>
              <a:t> </a:t>
            </a:r>
            <a:r>
              <a:rPr lang="ru-RU" sz="2000" b="1" dirty="0" err="1"/>
              <a:t>евакуації</a:t>
            </a:r>
            <a:r>
              <a:rPr lang="ru-RU" sz="2000" b="1" dirty="0"/>
              <a:t> </a:t>
            </a:r>
            <a:r>
              <a:rPr lang="ru-RU" sz="2000" b="1" dirty="0" err="1" smtClean="0"/>
              <a:t>забезпечують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збереження</a:t>
            </a:r>
            <a:r>
              <a:rPr lang="ru-RU" sz="2000" b="1" dirty="0" smtClean="0"/>
              <a:t> </a:t>
            </a:r>
            <a:r>
              <a:rPr lang="ru-RU" sz="2000" b="1" dirty="0" err="1"/>
              <a:t>життя</a:t>
            </a:r>
            <a:r>
              <a:rPr lang="ru-RU" sz="2000" b="1" dirty="0"/>
              <a:t> </a:t>
            </a:r>
            <a:r>
              <a:rPr lang="ru-RU" sz="2000" b="1" dirty="0" err="1"/>
              <a:t>постраждалих</a:t>
            </a:r>
            <a:r>
              <a:rPr lang="ru-RU" sz="2000" b="1" dirty="0"/>
              <a:t> в </a:t>
            </a:r>
            <a:r>
              <a:rPr lang="ru-RU" sz="2000" b="1" dirty="0" err="1"/>
              <a:t>екстремальних</a:t>
            </a:r>
            <a:r>
              <a:rPr lang="ru-RU" sz="2000" b="1" dirty="0"/>
              <a:t> </a:t>
            </a:r>
            <a:r>
              <a:rPr lang="ru-RU" sz="2000" b="1" dirty="0" err="1" smtClean="0"/>
              <a:t>ситуаціях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усувають</a:t>
            </a:r>
            <a:r>
              <a:rPr lang="ru-RU" sz="2000" b="1" dirty="0" smtClean="0"/>
              <a:t> </a:t>
            </a:r>
            <a:r>
              <a:rPr lang="ru-RU" sz="2000" b="1" dirty="0" err="1"/>
              <a:t>розвиток</a:t>
            </a:r>
            <a:r>
              <a:rPr lang="ru-RU" sz="2000" b="1" dirty="0"/>
              <a:t> </a:t>
            </a:r>
            <a:r>
              <a:rPr lang="ru-RU" sz="2000" b="1" dirty="0" err="1"/>
              <a:t>ускладнень</a:t>
            </a:r>
            <a:r>
              <a:rPr lang="ru-RU" sz="2000" b="1" dirty="0"/>
              <a:t>, </a:t>
            </a:r>
            <a:r>
              <a:rPr lang="ru-RU" sz="2000" b="1" dirty="0" err="1"/>
              <a:t>створюють</a:t>
            </a:r>
            <a:r>
              <a:rPr lang="ru-RU" sz="2000" b="1" dirty="0"/>
              <a:t> </a:t>
            </a:r>
            <a:r>
              <a:rPr lang="ru-RU" sz="2000" b="1" dirty="0" err="1"/>
              <a:t>належні</a:t>
            </a:r>
            <a:r>
              <a:rPr lang="ru-RU" sz="2000" b="1" dirty="0"/>
              <a:t> </a:t>
            </a:r>
            <a:r>
              <a:rPr lang="ru-RU" sz="2000" b="1" dirty="0" err="1" smtClean="0"/>
              <a:t>умови</a:t>
            </a:r>
            <a:r>
              <a:rPr lang="ru-RU" sz="2000" b="1" dirty="0" smtClean="0"/>
              <a:t> для </a:t>
            </a:r>
            <a:r>
              <a:rPr lang="ru-RU" sz="2000" b="1" dirty="0" err="1"/>
              <a:t>відновлення</a:t>
            </a:r>
            <a:r>
              <a:rPr lang="ru-RU" sz="2000" b="1" dirty="0"/>
              <a:t> </a:t>
            </a:r>
            <a:r>
              <a:rPr lang="ru-RU" sz="2000" b="1" dirty="0" err="1"/>
              <a:t>їх</a:t>
            </a:r>
            <a:r>
              <a:rPr lang="ru-RU" sz="2000" b="1" dirty="0"/>
              <a:t> </a:t>
            </a:r>
            <a:r>
              <a:rPr lang="ru-RU" sz="2000" b="1" dirty="0" err="1"/>
              <a:t>здоров’я</a:t>
            </a:r>
            <a:r>
              <a:rPr lang="ru-RU" sz="2000" b="1" dirty="0"/>
              <a:t> та </a:t>
            </a:r>
            <a:r>
              <a:rPr lang="ru-RU" sz="2000" b="1" dirty="0" err="1"/>
              <a:t>працездатності</a:t>
            </a:r>
            <a:r>
              <a:rPr lang="ru-RU" sz="2000" b="1" dirty="0" smtClean="0"/>
              <a:t>.</a:t>
            </a:r>
          </a:p>
          <a:p>
            <a:pPr algn="just"/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83868" y="2729676"/>
            <a:ext cx="6237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Лікувально-евакуаційне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забезпечення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3208410"/>
            <a:ext cx="1145770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Лікувально-евакуаційне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забезпечення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/>
              <a:t>–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smtClean="0"/>
              <a:t>система </a:t>
            </a:r>
            <a:r>
              <a:rPr lang="ru-RU" b="1" dirty="0" err="1" smtClean="0"/>
              <a:t>заходів</a:t>
            </a:r>
            <a:r>
              <a:rPr lang="ru-RU" b="1" dirty="0" smtClean="0"/>
              <a:t> </a:t>
            </a:r>
            <a:r>
              <a:rPr lang="ru-RU" b="1" dirty="0"/>
              <a:t>з </a:t>
            </a:r>
            <a:r>
              <a:rPr lang="ru-RU" b="1" dirty="0" err="1"/>
              <a:t>надання</a:t>
            </a:r>
            <a:r>
              <a:rPr lang="ru-RU" b="1" dirty="0"/>
              <a:t> </a:t>
            </a:r>
            <a:r>
              <a:rPr lang="ru-RU" b="1" dirty="0" err="1"/>
              <a:t>медичної</a:t>
            </a:r>
            <a:r>
              <a:rPr lang="ru-RU" b="1" dirty="0"/>
              <a:t> </a:t>
            </a:r>
            <a:r>
              <a:rPr lang="ru-RU" b="1" dirty="0" err="1"/>
              <a:t>допомоги</a:t>
            </a:r>
            <a:r>
              <a:rPr lang="ru-RU" b="1" dirty="0"/>
              <a:t> </a:t>
            </a:r>
            <a:r>
              <a:rPr lang="ru-RU" b="1" dirty="0" err="1"/>
              <a:t>постраждалим</a:t>
            </a:r>
            <a:r>
              <a:rPr lang="ru-RU" b="1" dirty="0"/>
              <a:t>,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евакуації</a:t>
            </a:r>
            <a:r>
              <a:rPr lang="ru-RU" b="1" dirty="0" smtClean="0"/>
              <a:t> </a:t>
            </a:r>
            <a:r>
              <a:rPr lang="ru-RU" b="1" dirty="0"/>
              <a:t>та </a:t>
            </a:r>
            <a:r>
              <a:rPr lang="ru-RU" b="1" dirty="0" err="1"/>
              <a:t>лікування</a:t>
            </a:r>
            <a:r>
              <a:rPr lang="ru-RU" b="1" dirty="0"/>
              <a:t>. </a:t>
            </a:r>
            <a:r>
              <a:rPr lang="ru-RU" b="1" dirty="0" err="1"/>
              <a:t>Воно</a:t>
            </a:r>
            <a:r>
              <a:rPr lang="ru-RU" b="1" dirty="0"/>
              <a:t> є </a:t>
            </a:r>
            <a:r>
              <a:rPr lang="ru-RU" b="1" dirty="0" err="1"/>
              <a:t>важливою</a:t>
            </a:r>
            <a:r>
              <a:rPr lang="ru-RU" b="1" dirty="0"/>
              <a:t> </a:t>
            </a:r>
            <a:r>
              <a:rPr lang="ru-RU" b="1" dirty="0" err="1" smtClean="0"/>
              <a:t>складовою</a:t>
            </a:r>
            <a:r>
              <a:rPr lang="ru-RU" b="1" dirty="0" smtClean="0"/>
              <a:t> </a:t>
            </a:r>
            <a:r>
              <a:rPr lang="ru-RU" b="1" dirty="0" err="1" smtClean="0"/>
              <a:t>частиною</a:t>
            </a:r>
            <a:r>
              <a:rPr lang="ru-RU" b="1" dirty="0" smtClean="0"/>
              <a:t> </a:t>
            </a:r>
            <a:r>
              <a:rPr lang="ru-RU" b="1" dirty="0" err="1"/>
              <a:t>медичного</a:t>
            </a:r>
            <a:r>
              <a:rPr lang="ru-RU" b="1" dirty="0"/>
              <a:t> </a:t>
            </a:r>
            <a:r>
              <a:rPr lang="ru-RU" b="1" dirty="0" err="1"/>
              <a:t>забезпечення</a:t>
            </a:r>
            <a:r>
              <a:rPr lang="ru-RU" b="1" dirty="0"/>
              <a:t> </a:t>
            </a:r>
            <a:r>
              <a:rPr lang="ru-RU" b="1" dirty="0" err="1"/>
              <a:t>населення</a:t>
            </a:r>
            <a:r>
              <a:rPr lang="ru-RU" b="1" dirty="0"/>
              <a:t> за умов </a:t>
            </a:r>
            <a:r>
              <a:rPr lang="ru-RU" b="1" dirty="0" smtClean="0"/>
              <a:t>НС. ЛЕЗ </a:t>
            </a:r>
            <a:r>
              <a:rPr lang="ru-RU" b="1" dirty="0" err="1"/>
              <a:t>передбачає</a:t>
            </a:r>
            <a:r>
              <a:rPr lang="ru-RU" b="1" dirty="0"/>
              <a:t> </a:t>
            </a:r>
            <a:r>
              <a:rPr lang="ru-RU" b="1" dirty="0" err="1"/>
              <a:t>медичне</a:t>
            </a:r>
            <a:r>
              <a:rPr lang="ru-RU" b="1" dirty="0"/>
              <a:t> </a:t>
            </a:r>
            <a:r>
              <a:rPr lang="ru-RU" b="1" dirty="0" err="1"/>
              <a:t>сортування</a:t>
            </a:r>
            <a:r>
              <a:rPr lang="ru-RU" b="1" dirty="0"/>
              <a:t>, </a:t>
            </a:r>
            <a:r>
              <a:rPr lang="ru-RU" b="1" dirty="0" err="1" smtClean="0"/>
              <a:t>надання</a:t>
            </a:r>
            <a:r>
              <a:rPr lang="ru-RU" b="1" dirty="0" smtClean="0"/>
              <a:t> </a:t>
            </a:r>
            <a:r>
              <a:rPr lang="ru-RU" b="1" dirty="0" err="1" smtClean="0"/>
              <a:t>медичної</a:t>
            </a:r>
            <a:r>
              <a:rPr lang="ru-RU" b="1" dirty="0" smtClean="0"/>
              <a:t> </a:t>
            </a:r>
            <a:r>
              <a:rPr lang="ru-RU" b="1" dirty="0" err="1"/>
              <a:t>допомоги</a:t>
            </a:r>
            <a:r>
              <a:rPr lang="ru-RU" b="1" dirty="0"/>
              <a:t>, </a:t>
            </a:r>
            <a:r>
              <a:rPr lang="ru-RU" b="1" dirty="0" err="1"/>
              <a:t>медичну</a:t>
            </a:r>
            <a:r>
              <a:rPr lang="ru-RU" b="1" dirty="0"/>
              <a:t> </a:t>
            </a:r>
            <a:r>
              <a:rPr lang="ru-RU" b="1" dirty="0" err="1"/>
              <a:t>евакуацію</a:t>
            </a:r>
            <a:r>
              <a:rPr lang="ru-RU" b="1" dirty="0"/>
              <a:t> і є </a:t>
            </a:r>
            <a:r>
              <a:rPr lang="ru-RU" b="1" dirty="0" err="1" smtClean="0"/>
              <a:t>вирішальним</a:t>
            </a:r>
            <a:r>
              <a:rPr lang="ru-RU" b="1" dirty="0" smtClean="0"/>
              <a:t> заходом </a:t>
            </a:r>
            <a:r>
              <a:rPr lang="ru-RU" b="1" dirty="0" err="1"/>
              <a:t>під</a:t>
            </a:r>
            <a:r>
              <a:rPr lang="ru-RU" b="1" dirty="0"/>
              <a:t> час </a:t>
            </a:r>
            <a:r>
              <a:rPr lang="ru-RU" b="1" dirty="0" err="1"/>
              <a:t>ліквідації</a:t>
            </a:r>
            <a:r>
              <a:rPr lang="ru-RU" b="1" dirty="0"/>
              <a:t> медико-</a:t>
            </a:r>
            <a:r>
              <a:rPr lang="ru-RU" b="1" dirty="0" err="1"/>
              <a:t>санітарних</a:t>
            </a:r>
            <a:r>
              <a:rPr lang="ru-RU" b="1" dirty="0"/>
              <a:t> </a:t>
            </a:r>
            <a:r>
              <a:rPr lang="ru-RU" b="1" dirty="0" err="1"/>
              <a:t>наслідків</a:t>
            </a:r>
            <a:r>
              <a:rPr lang="ru-RU" b="1" dirty="0"/>
              <a:t> НС.</a:t>
            </a:r>
          </a:p>
          <a:p>
            <a:pPr algn="just"/>
            <a:r>
              <a:rPr lang="ru-RU" b="1" dirty="0"/>
              <a:t>Основною метою ЛЕЗ є </a:t>
            </a:r>
            <a:r>
              <a:rPr lang="ru-RU" b="1" dirty="0" err="1"/>
              <a:t>організація</a:t>
            </a:r>
            <a:r>
              <a:rPr lang="ru-RU" b="1" dirty="0"/>
              <a:t> та </a:t>
            </a:r>
            <a:r>
              <a:rPr lang="ru-RU" b="1" dirty="0" err="1" smtClean="0"/>
              <a:t>проведення</a:t>
            </a:r>
            <a:r>
              <a:rPr lang="ru-RU" b="1" dirty="0" smtClean="0"/>
              <a:t> </a:t>
            </a:r>
            <a:r>
              <a:rPr lang="ru-RU" b="1" dirty="0" err="1" smtClean="0"/>
              <a:t>своєчасних</a:t>
            </a:r>
            <a:r>
              <a:rPr lang="ru-RU" b="1" dirty="0" smtClean="0"/>
              <a:t> </a:t>
            </a:r>
            <a:r>
              <a:rPr lang="ru-RU" b="1" dirty="0"/>
              <a:t>і </a:t>
            </a:r>
            <a:r>
              <a:rPr lang="ru-RU" b="1" dirty="0" err="1"/>
              <a:t>послідовних</a:t>
            </a:r>
            <a:r>
              <a:rPr lang="ru-RU" b="1" dirty="0"/>
              <a:t> </a:t>
            </a:r>
            <a:r>
              <a:rPr lang="ru-RU" b="1" dirty="0" err="1"/>
              <a:t>заходів</a:t>
            </a:r>
            <a:r>
              <a:rPr lang="ru-RU" b="1" dirty="0"/>
              <a:t>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надання</a:t>
            </a:r>
            <a:r>
              <a:rPr lang="ru-RU" b="1" dirty="0"/>
              <a:t> </a:t>
            </a:r>
            <a:r>
              <a:rPr lang="ru-RU" b="1" dirty="0" err="1" smtClean="0"/>
              <a:t>медичної</a:t>
            </a:r>
            <a:r>
              <a:rPr lang="ru-RU" b="1" dirty="0" smtClean="0"/>
              <a:t> </a:t>
            </a:r>
            <a:r>
              <a:rPr lang="ru-RU" b="1" dirty="0" err="1" smtClean="0"/>
              <a:t>допомоги</a:t>
            </a:r>
            <a:r>
              <a:rPr lang="ru-RU" b="1" dirty="0" smtClean="0"/>
              <a:t> </a:t>
            </a:r>
            <a:r>
              <a:rPr lang="ru-RU" b="1" dirty="0" err="1"/>
              <a:t>постраждалим</a:t>
            </a:r>
            <a:r>
              <a:rPr lang="ru-RU" b="1" dirty="0"/>
              <a:t> на </a:t>
            </a:r>
            <a:r>
              <a:rPr lang="ru-RU" b="1" dirty="0" err="1"/>
              <a:t>етапах</a:t>
            </a:r>
            <a:r>
              <a:rPr lang="ru-RU" b="1" dirty="0"/>
              <a:t> </a:t>
            </a:r>
            <a:r>
              <a:rPr lang="ru-RU" b="1" dirty="0" err="1"/>
              <a:t>медичної</a:t>
            </a:r>
            <a:r>
              <a:rPr lang="ru-RU" b="1" dirty="0"/>
              <a:t> </a:t>
            </a:r>
            <a:r>
              <a:rPr lang="ru-RU" b="1" dirty="0" err="1"/>
              <a:t>евакуації</a:t>
            </a:r>
            <a:r>
              <a:rPr lang="ru-RU" b="1" dirty="0"/>
              <a:t> </a:t>
            </a:r>
            <a:r>
              <a:rPr lang="ru-RU" b="1" dirty="0" smtClean="0"/>
              <a:t>з </a:t>
            </a:r>
            <a:r>
              <a:rPr lang="ru-RU" b="1" dirty="0" err="1" smtClean="0"/>
              <a:t>транспортуванням</a:t>
            </a:r>
            <a:r>
              <a:rPr lang="ru-RU" b="1" dirty="0" smtClean="0"/>
              <a:t> </a:t>
            </a:r>
            <a:r>
              <a:rPr lang="ru-RU" b="1" dirty="0" err="1"/>
              <a:t>їх</a:t>
            </a:r>
            <a:r>
              <a:rPr lang="ru-RU" b="1" dirty="0"/>
              <a:t> з </a:t>
            </a:r>
            <a:r>
              <a:rPr lang="ru-RU" b="1" dirty="0" err="1"/>
              <a:t>осередку</a:t>
            </a:r>
            <a:r>
              <a:rPr lang="ru-RU" b="1" dirty="0"/>
              <a:t> </a:t>
            </a:r>
            <a:r>
              <a:rPr lang="ru-RU" b="1" dirty="0" err="1"/>
              <a:t>катастрофи</a:t>
            </a:r>
            <a:r>
              <a:rPr lang="ru-RU" b="1" dirty="0"/>
              <a:t> у ЛПЗ </a:t>
            </a:r>
            <a:r>
              <a:rPr lang="ru-RU" b="1" dirty="0" err="1" smtClean="0"/>
              <a:t>залежно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/>
              <a:t>характеру </a:t>
            </a:r>
            <a:r>
              <a:rPr lang="ru-RU" b="1" dirty="0" err="1"/>
              <a:t>ураження</a:t>
            </a:r>
            <a:r>
              <a:rPr lang="ru-RU" b="1" dirty="0"/>
              <a:t>, </a:t>
            </a:r>
            <a:r>
              <a:rPr lang="ru-RU" b="1" dirty="0" err="1"/>
              <a:t>збереження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b="1" dirty="0"/>
              <a:t> та </a:t>
            </a:r>
            <a:r>
              <a:rPr lang="ru-RU" b="1" dirty="0" err="1" smtClean="0"/>
              <a:t>найшвидше</a:t>
            </a:r>
            <a:r>
              <a:rPr lang="ru-RU" b="1" dirty="0" smtClean="0"/>
              <a:t> </a:t>
            </a:r>
            <a:r>
              <a:rPr lang="ru-RU" b="1" dirty="0" err="1" smtClean="0"/>
              <a:t>відновлення</a:t>
            </a:r>
            <a:r>
              <a:rPr lang="ru-RU" b="1" dirty="0" smtClean="0"/>
              <a:t> </a:t>
            </a:r>
            <a:r>
              <a:rPr lang="ru-RU" b="1" dirty="0" err="1"/>
              <a:t>працездатності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ЛЕЗ при НС є одним </a:t>
            </a:r>
            <a:r>
              <a:rPr lang="ru-RU" b="1" dirty="0" err="1">
                <a:solidFill>
                  <a:srgbClr val="FF0000"/>
                </a:solidFill>
              </a:rPr>
              <a:t>із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найважливіших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видів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діяльності</a:t>
            </a:r>
            <a:r>
              <a:rPr lang="ru-RU" b="1" dirty="0">
                <a:solidFill>
                  <a:srgbClr val="FF0000"/>
                </a:solidFill>
              </a:rPr>
              <a:t> ДСМК. </a:t>
            </a:r>
            <a:r>
              <a:rPr lang="ru-RU" b="1" dirty="0"/>
              <a:t>В </a:t>
            </a:r>
            <a:r>
              <a:rPr lang="ru-RU" b="1" dirty="0" err="1"/>
              <a:t>умовах</a:t>
            </a:r>
            <a:r>
              <a:rPr lang="ru-RU" b="1" dirty="0"/>
              <a:t> НС за </a:t>
            </a:r>
            <a:r>
              <a:rPr lang="ru-RU" b="1" dirty="0" err="1"/>
              <a:t>наявності</a:t>
            </a:r>
            <a:r>
              <a:rPr lang="ru-RU" b="1" dirty="0"/>
              <a:t> </a:t>
            </a:r>
            <a:r>
              <a:rPr lang="ru-RU" b="1" dirty="0" err="1"/>
              <a:t>значних</a:t>
            </a:r>
            <a:r>
              <a:rPr lang="ru-RU" b="1" dirty="0"/>
              <a:t> </a:t>
            </a:r>
            <a:r>
              <a:rPr lang="ru-RU" b="1" dirty="0" err="1"/>
              <a:t>санітарних</a:t>
            </a:r>
            <a:r>
              <a:rPr lang="ru-RU" b="1" dirty="0"/>
              <a:t> </a:t>
            </a:r>
            <a:r>
              <a:rPr lang="ru-RU" b="1" dirty="0" err="1"/>
              <a:t>втрат</a:t>
            </a:r>
            <a:r>
              <a:rPr lang="ru-RU" b="1" dirty="0"/>
              <a:t> потреба в </a:t>
            </a:r>
            <a:r>
              <a:rPr lang="ru-RU" b="1" dirty="0" err="1"/>
              <a:t>медичних</a:t>
            </a:r>
            <a:r>
              <a:rPr lang="ru-RU" b="1" dirty="0"/>
              <a:t> силах та </a:t>
            </a:r>
            <a:r>
              <a:rPr lang="ru-RU" b="1" dirty="0" err="1"/>
              <a:t>засобах</a:t>
            </a:r>
            <a:r>
              <a:rPr lang="ru-RU" b="1" dirty="0"/>
              <a:t> для </a:t>
            </a:r>
            <a:r>
              <a:rPr lang="ru-RU" b="1" dirty="0" err="1"/>
              <a:t>надання</a:t>
            </a:r>
            <a:r>
              <a:rPr lang="ru-RU" b="1" dirty="0"/>
              <a:t> </a:t>
            </a:r>
            <a:r>
              <a:rPr lang="ru-RU" b="1" dirty="0" err="1"/>
              <a:t>медичної</a:t>
            </a:r>
            <a:r>
              <a:rPr lang="ru-RU" b="1" dirty="0"/>
              <a:t> </a:t>
            </a:r>
            <a:r>
              <a:rPr lang="ru-RU" b="1" dirty="0" err="1"/>
              <a:t>допомоги</a:t>
            </a:r>
            <a:r>
              <a:rPr lang="ru-RU" b="1" dirty="0"/>
              <a:t> в </a:t>
            </a:r>
            <a:r>
              <a:rPr lang="ru-RU" b="1" dirty="0" err="1"/>
              <a:t>оптимальний</a:t>
            </a:r>
            <a:r>
              <a:rPr lang="ru-RU" b="1" dirty="0"/>
              <a:t> </a:t>
            </a:r>
            <a:r>
              <a:rPr lang="ru-RU" b="1" dirty="0" err="1"/>
              <a:t>термін</a:t>
            </a:r>
            <a:r>
              <a:rPr lang="ru-RU" b="1" dirty="0"/>
              <a:t> і </a:t>
            </a:r>
            <a:r>
              <a:rPr lang="ru-RU" b="1" dirty="0" err="1"/>
              <a:t>лікування</a:t>
            </a:r>
            <a:r>
              <a:rPr lang="ru-RU" b="1" dirty="0"/>
              <a:t> до </a:t>
            </a:r>
            <a:r>
              <a:rPr lang="ru-RU" b="1" dirty="0" err="1"/>
              <a:t>кінцевих</a:t>
            </a:r>
            <a:r>
              <a:rPr lang="ru-RU" b="1" dirty="0"/>
              <a:t> </a:t>
            </a:r>
            <a:r>
              <a:rPr lang="ru-RU" b="1" dirty="0" err="1"/>
              <a:t>результатів</a:t>
            </a:r>
            <a:r>
              <a:rPr lang="ru-RU" b="1" dirty="0"/>
              <a:t>, як правило, буде </a:t>
            </a:r>
            <a:r>
              <a:rPr lang="ru-RU" b="1" dirty="0" err="1"/>
              <a:t>перевищувати</a:t>
            </a:r>
            <a:r>
              <a:rPr lang="ru-RU" b="1" dirty="0"/>
              <a:t> </a:t>
            </a:r>
            <a:r>
              <a:rPr lang="ru-RU" b="1" dirty="0" err="1"/>
              <a:t>можливості</a:t>
            </a:r>
            <a:r>
              <a:rPr lang="ru-RU" b="1" dirty="0"/>
              <a:t> </a:t>
            </a:r>
            <a:r>
              <a:rPr lang="ru-RU" b="1" dirty="0" err="1"/>
              <a:t>місцевих</a:t>
            </a:r>
            <a:r>
              <a:rPr lang="ru-RU" b="1" dirty="0"/>
              <a:t> (</a:t>
            </a:r>
            <a:r>
              <a:rPr lang="ru-RU" b="1" dirty="0" err="1"/>
              <a:t>територіальних</a:t>
            </a:r>
            <a:r>
              <a:rPr lang="ru-RU" b="1" dirty="0"/>
              <a:t>) </a:t>
            </a:r>
            <a:r>
              <a:rPr lang="ru-RU" b="1" dirty="0" err="1"/>
              <a:t>органів</a:t>
            </a:r>
            <a:r>
              <a:rPr lang="ru-RU" b="1" dirty="0"/>
              <a:t> </a:t>
            </a:r>
            <a:r>
              <a:rPr lang="ru-RU" b="1" dirty="0" err="1"/>
              <a:t>охорони</a:t>
            </a:r>
            <a:r>
              <a:rPr lang="ru-RU" b="1" dirty="0"/>
              <a:t> </a:t>
            </a:r>
            <a:r>
              <a:rPr lang="ru-RU" b="1" dirty="0" err="1"/>
              <a:t>здоров’я</a:t>
            </a:r>
            <a:r>
              <a:rPr lang="ru-RU" b="1" dirty="0"/>
              <a:t> та </a:t>
            </a:r>
            <a:r>
              <a:rPr lang="ru-RU" b="1" dirty="0" err="1"/>
              <a:t>вимагатиме</a:t>
            </a:r>
            <a:r>
              <a:rPr lang="ru-RU" b="1" dirty="0"/>
              <a:t> </a:t>
            </a:r>
            <a:r>
              <a:rPr lang="ru-RU" b="1" dirty="0" err="1"/>
              <a:t>залучення</a:t>
            </a:r>
            <a:r>
              <a:rPr lang="ru-RU" b="1" dirty="0"/>
              <a:t> </a:t>
            </a:r>
            <a:r>
              <a:rPr lang="ru-RU" b="1" dirty="0" err="1"/>
              <a:t>додаткових</a:t>
            </a:r>
            <a:r>
              <a:rPr lang="ru-RU" b="1" dirty="0"/>
              <a:t> сил і </a:t>
            </a:r>
            <a:r>
              <a:rPr lang="ru-RU" b="1" dirty="0" err="1"/>
              <a:t>засобів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суттєвої</a:t>
            </a:r>
            <a:r>
              <a:rPr lang="ru-RU" b="1" dirty="0"/>
              <a:t> </a:t>
            </a:r>
            <a:r>
              <a:rPr lang="ru-RU" b="1" dirty="0" err="1"/>
              <a:t>зміни</a:t>
            </a:r>
            <a:r>
              <a:rPr lang="ru-RU" b="1" dirty="0"/>
              <a:t> </a:t>
            </a:r>
            <a:r>
              <a:rPr lang="ru-RU" b="1" dirty="0" err="1"/>
              <a:t>повсякденних</a:t>
            </a:r>
            <a:r>
              <a:rPr lang="ru-RU" b="1" dirty="0"/>
              <a:t> форм та </a:t>
            </a:r>
            <a:r>
              <a:rPr lang="ru-RU" b="1" dirty="0" err="1"/>
              <a:t>методів</a:t>
            </a:r>
            <a:r>
              <a:rPr lang="ru-RU" b="1" dirty="0"/>
              <a:t> </a:t>
            </a:r>
            <a:r>
              <a:rPr lang="ru-RU" b="1" dirty="0" err="1"/>
              <a:t>їхньої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.</a:t>
            </a: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483520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6" y="180109"/>
            <a:ext cx="11236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Медичне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сортування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постраждалих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5635" y="703329"/>
            <a:ext cx="1123603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Доктрина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медицини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надзвичайних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ситуацій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/>
              <a:t>– </a:t>
            </a:r>
            <a:r>
              <a:rPr lang="ru-RU" sz="2000" b="1" dirty="0" err="1" smtClean="0"/>
              <a:t>медичне</a:t>
            </a:r>
            <a:r>
              <a:rPr lang="ru-RU" sz="2000" b="1" dirty="0" smtClean="0"/>
              <a:t> </a:t>
            </a:r>
            <a:r>
              <a:rPr lang="ru-RU" sz="2000" b="1" dirty="0" err="1"/>
              <a:t>сортування</a:t>
            </a:r>
            <a:r>
              <a:rPr lang="ru-RU" sz="2000" b="1" dirty="0"/>
              <a:t>, яке </a:t>
            </a:r>
            <a:r>
              <a:rPr lang="ru-RU" sz="2000" b="1" dirty="0" err="1"/>
              <a:t>базується</a:t>
            </a:r>
            <a:r>
              <a:rPr lang="ru-RU" sz="2000" b="1" dirty="0"/>
              <a:t> на </a:t>
            </a:r>
            <a:r>
              <a:rPr lang="ru-RU" sz="2000" b="1" dirty="0" err="1"/>
              <a:t>необхідності</a:t>
            </a:r>
            <a:r>
              <a:rPr lang="ru-RU" sz="2000" b="1" dirty="0"/>
              <a:t> </a:t>
            </a:r>
            <a:r>
              <a:rPr lang="ru-RU" sz="2000" b="1" dirty="0" err="1" smtClean="0"/>
              <a:t>надання</a:t>
            </a:r>
            <a:r>
              <a:rPr lang="ru-RU" sz="2000" b="1" dirty="0" smtClean="0"/>
              <a:t> ЕМД </a:t>
            </a:r>
            <a:r>
              <a:rPr lang="ru-RU" sz="2000" b="1" dirty="0"/>
              <a:t>у максимально короткий </a:t>
            </a:r>
            <a:r>
              <a:rPr lang="ru-RU" sz="2000" b="1" dirty="0" err="1"/>
              <a:t>термін</a:t>
            </a:r>
            <a:r>
              <a:rPr lang="ru-RU" sz="2000" b="1" dirty="0"/>
              <a:t> як </a:t>
            </a:r>
            <a:r>
              <a:rPr lang="ru-RU" sz="2000" b="1" dirty="0" err="1"/>
              <a:t>можна</a:t>
            </a:r>
            <a:r>
              <a:rPr lang="ru-RU" sz="2000" b="1" dirty="0"/>
              <a:t> </a:t>
            </a:r>
            <a:r>
              <a:rPr lang="ru-RU" sz="2000" b="1" dirty="0" err="1" smtClean="0"/>
              <a:t>більшій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кількості</a:t>
            </a:r>
            <a:r>
              <a:rPr lang="ru-RU" sz="2000" b="1" dirty="0" smtClean="0"/>
              <a:t> </a:t>
            </a:r>
            <a:r>
              <a:rPr lang="ru-RU" sz="2000" b="1" dirty="0" err="1"/>
              <a:t>постраждалих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мають</a:t>
            </a:r>
            <a:r>
              <a:rPr lang="ru-RU" sz="2000" b="1" dirty="0"/>
              <a:t> шанс на </a:t>
            </a:r>
            <a:r>
              <a:rPr lang="ru-RU" sz="2000" b="1" dirty="0" err="1"/>
              <a:t>виживання</a:t>
            </a:r>
            <a:r>
              <a:rPr lang="ru-RU" sz="2000" b="1" dirty="0"/>
              <a:t>.</a:t>
            </a:r>
          </a:p>
          <a:p>
            <a:pPr algn="just"/>
            <a:r>
              <a:rPr lang="ru-RU" sz="2000" b="1" dirty="0" err="1"/>
              <a:t>Цей</a:t>
            </a:r>
            <a:r>
              <a:rPr lang="ru-RU" sz="2000" b="1" dirty="0"/>
              <a:t> принцип </a:t>
            </a:r>
            <a:r>
              <a:rPr lang="ru-RU" sz="2000" b="1" dirty="0" err="1"/>
              <a:t>суттєво</a:t>
            </a:r>
            <a:r>
              <a:rPr lang="ru-RU" sz="2000" b="1" dirty="0"/>
              <a:t> </a:t>
            </a:r>
            <a:r>
              <a:rPr lang="ru-RU" sz="2000" b="1" dirty="0" err="1"/>
              <a:t>відрізняється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установки </a:t>
            </a:r>
            <a:r>
              <a:rPr lang="ru-RU" sz="2000" b="1" dirty="0" smtClean="0"/>
              <a:t>на </a:t>
            </a:r>
            <a:r>
              <a:rPr lang="ru-RU" sz="2000" b="1" dirty="0" err="1" smtClean="0"/>
              <a:t>надання</a:t>
            </a:r>
            <a:r>
              <a:rPr lang="ru-RU" sz="2000" b="1" dirty="0" smtClean="0"/>
              <a:t> </a:t>
            </a:r>
            <a:r>
              <a:rPr lang="ru-RU" sz="2000" b="1" dirty="0"/>
              <a:t>ЕМД </a:t>
            </a:r>
            <a:r>
              <a:rPr lang="ru-RU" sz="2000" b="1" dirty="0" err="1"/>
              <a:t>поодиноким</a:t>
            </a:r>
            <a:r>
              <a:rPr lang="ru-RU" sz="2000" b="1" dirty="0"/>
              <a:t> </a:t>
            </a:r>
            <a:r>
              <a:rPr lang="ru-RU" sz="2000" b="1" dirty="0" err="1"/>
              <a:t>постраждалим</a:t>
            </a:r>
            <a:r>
              <a:rPr lang="ru-RU" sz="2000" b="1" dirty="0"/>
              <a:t>, з </a:t>
            </a:r>
            <a:r>
              <a:rPr lang="ru-RU" sz="2000" b="1" dirty="0" err="1" smtClean="0"/>
              <a:t>якими</a:t>
            </a:r>
            <a:r>
              <a:rPr lang="ru-RU" sz="2000" b="1" dirty="0"/>
              <a:t> </a:t>
            </a:r>
            <a:r>
              <a:rPr lang="ru-RU" sz="2000" b="1" dirty="0" err="1" smtClean="0"/>
              <a:t>найчастіше</a:t>
            </a:r>
            <a:r>
              <a:rPr lang="ru-RU" sz="2000" b="1" dirty="0" smtClean="0"/>
              <a:t> </a:t>
            </a:r>
            <a:r>
              <a:rPr lang="ru-RU" sz="2000" b="1" dirty="0"/>
              <a:t>й </a:t>
            </a:r>
            <a:r>
              <a:rPr lang="ru-RU" sz="2000" b="1" dirty="0" err="1"/>
              <a:t>зіштовхується</a:t>
            </a:r>
            <a:r>
              <a:rPr lang="ru-RU" sz="2000" b="1" dirty="0"/>
              <a:t> </a:t>
            </a:r>
            <a:r>
              <a:rPr lang="ru-RU" sz="2000" b="1" dirty="0" err="1"/>
              <a:t>цивільна</a:t>
            </a:r>
            <a:r>
              <a:rPr lang="ru-RU" sz="2000" b="1" dirty="0"/>
              <a:t> медицина (</a:t>
            </a:r>
            <a:r>
              <a:rPr lang="ru-RU" sz="2000" b="1" dirty="0" err="1" smtClean="0"/>
              <a:t>практичні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лікарі</a:t>
            </a:r>
            <a:r>
              <a:rPr lang="ru-RU" sz="2000" b="1" dirty="0"/>
              <a:t>) в </a:t>
            </a:r>
            <a:r>
              <a:rPr lang="ru-RU" sz="2000" b="1" dirty="0" err="1"/>
              <a:t>повсякденних</a:t>
            </a:r>
            <a:r>
              <a:rPr lang="ru-RU" sz="2000" b="1" dirty="0"/>
              <a:t> </a:t>
            </a:r>
            <a:r>
              <a:rPr lang="ru-RU" sz="2000" b="1" dirty="0" err="1"/>
              <a:t>умовах</a:t>
            </a:r>
            <a:r>
              <a:rPr lang="ru-RU" sz="2000" b="1" dirty="0"/>
              <a:t>. </a:t>
            </a:r>
            <a:r>
              <a:rPr lang="ru-RU" sz="2000" b="1" i="1" dirty="0"/>
              <a:t>При НС з великою </a:t>
            </a:r>
            <a:r>
              <a:rPr lang="ru-RU" sz="2000" b="1" i="1" dirty="0" err="1" smtClean="0"/>
              <a:t>кількістю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постраждалих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завжди</a:t>
            </a:r>
            <a:r>
              <a:rPr lang="ru-RU" sz="2000" b="1" i="1" dirty="0"/>
              <a:t> </a:t>
            </a:r>
            <a:r>
              <a:rPr lang="ru-RU" sz="2000" b="1" i="1" dirty="0" err="1"/>
              <a:t>важко</a:t>
            </a:r>
            <a:r>
              <a:rPr lang="ru-RU" sz="2000" b="1" i="1" dirty="0"/>
              <a:t> </a:t>
            </a:r>
            <a:r>
              <a:rPr lang="ru-RU" sz="2000" b="1" i="1" dirty="0" err="1"/>
              <a:t>прийняти</a:t>
            </a:r>
            <a:r>
              <a:rPr lang="ru-RU" sz="2000" b="1" i="1" dirty="0"/>
              <a:t> </a:t>
            </a:r>
            <a:r>
              <a:rPr lang="ru-RU" sz="2000" b="1" i="1" dirty="0" err="1"/>
              <a:t>правильне</a:t>
            </a:r>
            <a:r>
              <a:rPr lang="ru-RU" sz="2000" b="1" i="1" dirty="0"/>
              <a:t> </a:t>
            </a:r>
            <a:r>
              <a:rPr lang="ru-RU" sz="2000" b="1" i="1" dirty="0" err="1" smtClean="0"/>
              <a:t>рішення</a:t>
            </a:r>
            <a:r>
              <a:rPr lang="ru-RU" sz="2000" b="1" i="1" dirty="0" smtClean="0"/>
              <a:t> для </a:t>
            </a:r>
            <a:r>
              <a:rPr lang="ru-RU" sz="2000" b="1" i="1" dirty="0" err="1"/>
              <a:t>визначення</a:t>
            </a:r>
            <a:r>
              <a:rPr lang="ru-RU" sz="2000" b="1" i="1" dirty="0"/>
              <a:t> </a:t>
            </a:r>
            <a:r>
              <a:rPr lang="ru-RU" sz="2000" b="1" i="1" dirty="0" err="1"/>
              <a:t>пріоритетних</a:t>
            </a:r>
            <a:r>
              <a:rPr lang="ru-RU" sz="2000" b="1" i="1" dirty="0"/>
              <a:t> </a:t>
            </a:r>
            <a:r>
              <a:rPr lang="ru-RU" sz="2000" b="1" i="1" dirty="0" err="1"/>
              <a:t>завдань</a:t>
            </a:r>
            <a:r>
              <a:rPr lang="ru-RU" sz="2000" b="1" dirty="0"/>
              <a:t>.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обумовлено</a:t>
            </a:r>
            <a:r>
              <a:rPr lang="ru-RU" sz="2000" b="1" dirty="0"/>
              <a:t> </a:t>
            </a:r>
            <a:r>
              <a:rPr lang="ru-RU" sz="2000" b="1" dirty="0" err="1" smtClean="0"/>
              <a:t>тим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/>
              <a:t>при НС </a:t>
            </a:r>
            <a:r>
              <a:rPr lang="ru-RU" sz="2000" b="1" dirty="0" err="1"/>
              <a:t>завжди</a:t>
            </a:r>
            <a:r>
              <a:rPr lang="ru-RU" sz="2000" b="1" dirty="0"/>
              <a:t> </a:t>
            </a:r>
            <a:r>
              <a:rPr lang="ru-RU" sz="2000" b="1" dirty="0" err="1"/>
              <a:t>спостерігається</a:t>
            </a:r>
            <a:r>
              <a:rPr lang="ru-RU" sz="2000" b="1" dirty="0"/>
              <a:t> </a:t>
            </a:r>
            <a:r>
              <a:rPr lang="ru-RU" sz="2000" b="1" dirty="0" err="1"/>
              <a:t>наявна</a:t>
            </a:r>
            <a:r>
              <a:rPr lang="ru-RU" sz="2000" b="1" dirty="0"/>
              <a:t> </a:t>
            </a:r>
            <a:r>
              <a:rPr lang="ru-RU" sz="2000" b="1" dirty="0" err="1"/>
              <a:t>диспропорція</a:t>
            </a:r>
            <a:r>
              <a:rPr lang="ru-RU" sz="2000" b="1" dirty="0"/>
              <a:t> </a:t>
            </a:r>
            <a:r>
              <a:rPr lang="ru-RU" sz="2000" b="1" dirty="0" err="1" smtClean="0"/>
              <a:t>між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кількістю</a:t>
            </a:r>
            <a:r>
              <a:rPr lang="ru-RU" sz="2000" b="1" dirty="0" smtClean="0"/>
              <a:t> </a:t>
            </a:r>
            <a:r>
              <a:rPr lang="ru-RU" sz="2000" b="1" dirty="0" err="1"/>
              <a:t>постраждалих</a:t>
            </a:r>
            <a:r>
              <a:rPr lang="ru-RU" sz="2000" b="1" dirty="0"/>
              <a:t> і </a:t>
            </a:r>
            <a:r>
              <a:rPr lang="ru-RU" sz="2000" b="1" dirty="0" err="1"/>
              <a:t>тяжкістю</a:t>
            </a:r>
            <a:r>
              <a:rPr lang="ru-RU" sz="2000" b="1" dirty="0"/>
              <a:t> </a:t>
            </a:r>
            <a:r>
              <a:rPr lang="ru-RU" sz="2000" b="1" dirty="0" err="1"/>
              <a:t>отриманих</a:t>
            </a:r>
            <a:r>
              <a:rPr lang="ru-RU" sz="2000" b="1" dirty="0"/>
              <a:t> </a:t>
            </a:r>
            <a:r>
              <a:rPr lang="ru-RU" sz="2000" b="1" dirty="0" smtClean="0"/>
              <a:t>ними </a:t>
            </a:r>
            <a:r>
              <a:rPr lang="ru-RU" sz="2000" b="1" dirty="0" err="1" smtClean="0"/>
              <a:t>пошкоджень</a:t>
            </a:r>
            <a:r>
              <a:rPr lang="ru-RU" sz="2000" b="1" dirty="0" smtClean="0"/>
              <a:t> </a:t>
            </a:r>
            <a:r>
              <a:rPr lang="ru-RU" sz="2000" b="1" dirty="0"/>
              <a:t>та </a:t>
            </a:r>
            <a:r>
              <a:rPr lang="ru-RU" sz="2000" b="1" dirty="0" err="1"/>
              <a:t>чисельністю</a:t>
            </a:r>
            <a:r>
              <a:rPr lang="ru-RU" sz="2000" b="1" dirty="0"/>
              <a:t> </a:t>
            </a:r>
            <a:r>
              <a:rPr lang="ru-RU" sz="2000" b="1" dirty="0" err="1"/>
              <a:t>медичних</a:t>
            </a:r>
            <a:r>
              <a:rPr lang="ru-RU" sz="2000" b="1" dirty="0"/>
              <a:t> сил і </a:t>
            </a:r>
            <a:r>
              <a:rPr lang="ru-RU" sz="2000" b="1" dirty="0" err="1"/>
              <a:t>засобів</a:t>
            </a:r>
            <a:r>
              <a:rPr lang="ru-RU" sz="2000" b="1" dirty="0"/>
              <a:t>. </a:t>
            </a:r>
            <a:r>
              <a:rPr lang="ru-RU" sz="2000" b="1" dirty="0" smtClean="0"/>
              <a:t>У </a:t>
            </a:r>
            <a:r>
              <a:rPr lang="ru-RU" sz="2000" b="1" dirty="0" err="1" smtClean="0"/>
              <a:t>зв’язку</a:t>
            </a:r>
            <a:r>
              <a:rPr lang="ru-RU" sz="2000" b="1" dirty="0" smtClean="0"/>
              <a:t> </a:t>
            </a:r>
            <a:r>
              <a:rPr lang="ru-RU" sz="2000" b="1" dirty="0"/>
              <a:t>з </a:t>
            </a:r>
            <a:r>
              <a:rPr lang="ru-RU" sz="2000" b="1" dirty="0" err="1"/>
              <a:t>цим</a:t>
            </a:r>
            <a:r>
              <a:rPr lang="ru-RU" sz="2000" b="1" dirty="0"/>
              <a:t> </a:t>
            </a:r>
            <a:r>
              <a:rPr lang="ru-RU" sz="2000" b="1" dirty="0" err="1"/>
              <a:t>одночасне</a:t>
            </a:r>
            <a:r>
              <a:rPr lang="ru-RU" sz="2000" b="1" dirty="0"/>
              <a:t> </a:t>
            </a:r>
            <a:r>
              <a:rPr lang="ru-RU" sz="2000" b="1" dirty="0" err="1"/>
              <a:t>надання</a:t>
            </a:r>
            <a:r>
              <a:rPr lang="ru-RU" sz="2000" b="1" dirty="0"/>
              <a:t> ЕМД </a:t>
            </a:r>
            <a:r>
              <a:rPr lang="ru-RU" sz="2000" b="1" dirty="0" err="1"/>
              <a:t>усім</a:t>
            </a:r>
            <a:r>
              <a:rPr lang="ru-RU" sz="2000" b="1" dirty="0"/>
              <a:t> </a:t>
            </a:r>
            <a:r>
              <a:rPr lang="ru-RU" sz="2000" b="1" dirty="0" err="1" smtClean="0"/>
              <a:t>постраждалим</a:t>
            </a:r>
            <a:r>
              <a:rPr lang="ru-RU" sz="2000" b="1" dirty="0" smtClean="0"/>
              <a:t> практично </a:t>
            </a:r>
            <a:r>
              <a:rPr lang="ru-RU" sz="2000" b="1" dirty="0" err="1"/>
              <a:t>неможливо</a:t>
            </a:r>
            <a:r>
              <a:rPr lang="ru-RU" sz="2000" b="1" dirty="0"/>
              <a:t>.</a:t>
            </a:r>
          </a:p>
          <a:p>
            <a:pPr algn="just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Тому для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ефективності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лікувально-евакуаційних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заходів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медичному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персоналу,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участь у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ліквідації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медико-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санітарних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наслідків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НС,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визначити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b="1" dirty="0"/>
              <a:t>- яким постраждалим (для врятування життя) </a:t>
            </a:r>
            <a:r>
              <a:rPr lang="uk-UA" sz="2000" b="1" dirty="0" smtClean="0"/>
              <a:t>необхідно надати </a:t>
            </a:r>
            <a:r>
              <a:rPr lang="uk-UA" sz="2000" b="1" dirty="0"/>
              <a:t>ЕМД негайно і в якому обсязі;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b="1" dirty="0"/>
              <a:t>- яких постраждалих потрібно евакуювати у </a:t>
            </a:r>
            <a:r>
              <a:rPr lang="uk-UA" sz="2000" b="1" dirty="0" smtClean="0"/>
              <a:t>найближчій ЛПЗ </a:t>
            </a:r>
            <a:r>
              <a:rPr lang="uk-UA" sz="2000" b="1" dirty="0"/>
              <a:t>та в яку чергу (за умови, що останній не постраждав </a:t>
            </a:r>
            <a:r>
              <a:rPr lang="uk-UA" sz="2000" b="1" dirty="0" smtClean="0"/>
              <a:t>під час </a:t>
            </a:r>
            <a:r>
              <a:rPr lang="uk-UA" sz="2000" b="1" dirty="0"/>
              <a:t>виникнення НС);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b="1" dirty="0"/>
              <a:t>- яких постраждалих потрібно евакуювати </a:t>
            </a:r>
            <a:r>
              <a:rPr lang="uk-UA" sz="2000" b="1" dirty="0" smtClean="0"/>
              <a:t>в спеціалізований </a:t>
            </a:r>
            <a:r>
              <a:rPr lang="uk-UA" sz="2000" b="1" dirty="0"/>
              <a:t>центр для подальшої оцінки тяжкості </a:t>
            </a:r>
            <a:r>
              <a:rPr lang="uk-UA" sz="2000" b="1" dirty="0" smtClean="0"/>
              <a:t>їх стану </a:t>
            </a:r>
            <a:r>
              <a:rPr lang="uk-UA" sz="2000" b="1" dirty="0"/>
              <a:t>та лікування в умовах спеціалізованого стаціонару;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b="1" dirty="0"/>
              <a:t>- які постраждалі (на цей час) потребують </a:t>
            </a:r>
            <a:r>
              <a:rPr lang="uk-UA" sz="2000" b="1" dirty="0" smtClean="0"/>
              <a:t>лише амбулаторно-поліклінічного </a:t>
            </a:r>
            <a:r>
              <a:rPr lang="uk-UA" sz="2000" b="1" dirty="0"/>
              <a:t>обслуговування.</a:t>
            </a:r>
          </a:p>
          <a:p>
            <a:pPr algn="just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700263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781" y="459616"/>
            <a:ext cx="11333019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Сутність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медичного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сортування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/>
              <a:t>–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 smtClean="0"/>
              <a:t>розподіл</a:t>
            </a:r>
            <a:r>
              <a:rPr lang="ru-RU" sz="2000" b="1" dirty="0"/>
              <a:t> </a:t>
            </a:r>
            <a:r>
              <a:rPr lang="ru-RU" sz="2000" b="1" dirty="0" err="1" smtClean="0"/>
              <a:t>постраждалих</a:t>
            </a:r>
            <a:r>
              <a:rPr lang="ru-RU" sz="2000" b="1" dirty="0" smtClean="0"/>
              <a:t> </a:t>
            </a:r>
            <a:r>
              <a:rPr lang="ru-RU" sz="2000" b="1" dirty="0"/>
              <a:t>на </a:t>
            </a:r>
            <a:r>
              <a:rPr lang="ru-RU" sz="2000" b="1" dirty="0" err="1"/>
              <a:t>певні</a:t>
            </a:r>
            <a:r>
              <a:rPr lang="ru-RU" sz="2000" b="1" dirty="0"/>
              <a:t> </a:t>
            </a:r>
            <a:r>
              <a:rPr lang="ru-RU" sz="2000" b="1" dirty="0" err="1"/>
              <a:t>групи</a:t>
            </a:r>
            <a:r>
              <a:rPr lang="ru-RU" sz="2000" b="1" dirty="0"/>
              <a:t> за принципом потреби </a:t>
            </a:r>
            <a:r>
              <a:rPr lang="ru-RU" sz="2000" b="1" dirty="0" smtClean="0"/>
              <a:t>в </a:t>
            </a:r>
            <a:r>
              <a:rPr lang="ru-RU" sz="2000" b="1" dirty="0" err="1" smtClean="0"/>
              <a:t>однотипних</a:t>
            </a:r>
            <a:r>
              <a:rPr lang="ru-RU" sz="2000" b="1" dirty="0" smtClean="0"/>
              <a:t> </a:t>
            </a:r>
            <a:r>
              <a:rPr lang="ru-RU" sz="2000" b="1" dirty="0" err="1"/>
              <a:t>лікувально-профілактичних</a:t>
            </a:r>
            <a:r>
              <a:rPr lang="ru-RU" sz="2000" b="1" dirty="0"/>
              <a:t> та </a:t>
            </a:r>
            <a:r>
              <a:rPr lang="ru-RU" sz="2000" b="1" dirty="0" err="1" smtClean="0"/>
              <a:t>евакуаційних</a:t>
            </a:r>
            <a:r>
              <a:rPr lang="ru-RU" sz="2000" b="1" dirty="0" smtClean="0"/>
              <a:t> заходах </a:t>
            </a:r>
            <a:r>
              <a:rPr lang="ru-RU" sz="2000" b="1" dirty="0" err="1"/>
              <a:t>залежно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медичних</a:t>
            </a:r>
            <a:r>
              <a:rPr lang="ru-RU" sz="2000" b="1" dirty="0"/>
              <a:t> </a:t>
            </a:r>
            <a:r>
              <a:rPr lang="ru-RU" sz="2000" b="1" dirty="0" err="1"/>
              <a:t>показань</a:t>
            </a:r>
            <a:r>
              <a:rPr lang="ru-RU" sz="2000" b="1" dirty="0"/>
              <a:t> та </a:t>
            </a:r>
            <a:r>
              <a:rPr lang="ru-RU" sz="2000" b="1" dirty="0" err="1" smtClean="0"/>
              <a:t>конкретних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обставин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склалися</a:t>
            </a:r>
            <a:r>
              <a:rPr lang="ru-RU" sz="2000" b="1" dirty="0"/>
              <a:t> в </a:t>
            </a:r>
            <a:r>
              <a:rPr lang="ru-RU" sz="2000" b="1" dirty="0" err="1"/>
              <a:t>зоні</a:t>
            </a:r>
            <a:r>
              <a:rPr lang="ru-RU" sz="2000" b="1" dirty="0"/>
              <a:t> НС.</a:t>
            </a:r>
          </a:p>
          <a:p>
            <a:pPr algn="just"/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медичного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сортування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/>
              <a:t>– </a:t>
            </a:r>
            <a:r>
              <a:rPr lang="ru-RU" sz="2000" b="1" dirty="0" err="1"/>
              <a:t>прискорення</a:t>
            </a:r>
            <a:r>
              <a:rPr lang="ru-RU" sz="2000" b="1" dirty="0"/>
              <a:t> </a:t>
            </a:r>
            <a:r>
              <a:rPr lang="ru-RU" sz="2000" b="1" dirty="0" smtClean="0"/>
              <a:t>та </a:t>
            </a:r>
            <a:r>
              <a:rPr lang="ru-RU" sz="2000" b="1" dirty="0" err="1" smtClean="0"/>
              <a:t>своєчасне</a:t>
            </a:r>
            <a:r>
              <a:rPr lang="ru-RU" sz="2000" b="1" dirty="0" smtClean="0"/>
              <a:t> </a:t>
            </a:r>
            <a:r>
              <a:rPr lang="ru-RU" sz="2000" b="1" dirty="0" err="1"/>
              <a:t>надання</a:t>
            </a:r>
            <a:r>
              <a:rPr lang="ru-RU" sz="2000" b="1" dirty="0"/>
              <a:t> </a:t>
            </a:r>
            <a:r>
              <a:rPr lang="ru-RU" sz="2000" b="1" dirty="0" err="1"/>
              <a:t>всім</a:t>
            </a:r>
            <a:r>
              <a:rPr lang="ru-RU" sz="2000" b="1" dirty="0"/>
              <a:t> </a:t>
            </a:r>
            <a:r>
              <a:rPr lang="ru-RU" sz="2000" b="1" dirty="0" err="1"/>
              <a:t>постраждалим</a:t>
            </a:r>
            <a:r>
              <a:rPr lang="ru-RU" sz="2000" b="1" dirty="0"/>
              <a:t> ЕМД і </a:t>
            </a:r>
            <a:r>
              <a:rPr lang="ru-RU" sz="2000" b="1" dirty="0" err="1" smtClean="0"/>
              <a:t>забезпечення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</a:t>
            </a:r>
            <a:r>
              <a:rPr lang="ru-RU" sz="2000" b="1" dirty="0" err="1"/>
              <a:t>подальшої</a:t>
            </a:r>
            <a:r>
              <a:rPr lang="ru-RU" sz="2000" b="1" dirty="0"/>
              <a:t> </a:t>
            </a:r>
            <a:r>
              <a:rPr lang="ru-RU" sz="2000" b="1" dirty="0" err="1"/>
              <a:t>евакуації</a:t>
            </a:r>
            <a:r>
              <a:rPr lang="ru-RU" sz="2000" b="1" dirty="0" smtClean="0"/>
              <a:t>.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100" b="1" dirty="0" err="1"/>
              <a:t>Медичне</a:t>
            </a:r>
            <a:r>
              <a:rPr lang="ru-RU" sz="2100" b="1" dirty="0"/>
              <a:t> </a:t>
            </a:r>
            <a:r>
              <a:rPr lang="ru-RU" sz="2100" b="1" dirty="0" err="1"/>
              <a:t>сортування</a:t>
            </a:r>
            <a:r>
              <a:rPr lang="ru-RU" sz="2100" b="1" dirty="0"/>
              <a:t> проводиться як </a:t>
            </a:r>
            <a:r>
              <a:rPr lang="ru-RU" sz="2100" b="1" dirty="0" smtClean="0"/>
              <a:t>на </a:t>
            </a:r>
            <a:r>
              <a:rPr lang="ru-RU" sz="2100" b="1" dirty="0" err="1" smtClean="0"/>
              <a:t>догоспітальному</a:t>
            </a:r>
            <a:r>
              <a:rPr lang="ru-RU" sz="2100" b="1" dirty="0" smtClean="0"/>
              <a:t> </a:t>
            </a:r>
            <a:r>
              <a:rPr lang="ru-RU" sz="2100" b="1" dirty="0"/>
              <a:t>(</a:t>
            </a:r>
            <a:r>
              <a:rPr lang="ru-RU" sz="2100" b="1" dirty="0" err="1"/>
              <a:t>починаючи</a:t>
            </a:r>
            <a:r>
              <a:rPr lang="ru-RU" sz="2100" b="1" dirty="0"/>
              <a:t> з моменту </a:t>
            </a:r>
            <a:r>
              <a:rPr lang="ru-RU" sz="2100" b="1" dirty="0" err="1"/>
              <a:t>надання</a:t>
            </a:r>
            <a:r>
              <a:rPr lang="ru-RU" sz="2100" b="1" dirty="0"/>
              <a:t> </a:t>
            </a:r>
            <a:r>
              <a:rPr lang="ru-RU" sz="2100" b="1" dirty="0" err="1" smtClean="0"/>
              <a:t>першої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медичної</a:t>
            </a:r>
            <a:r>
              <a:rPr lang="ru-RU" sz="2100" b="1" dirty="0" smtClean="0"/>
              <a:t> </a:t>
            </a:r>
            <a:r>
              <a:rPr lang="ru-RU" sz="2100" b="1" dirty="0" err="1"/>
              <a:t>допомоги</a:t>
            </a:r>
            <a:r>
              <a:rPr lang="ru-RU" sz="2100" b="1" dirty="0"/>
              <a:t> </a:t>
            </a:r>
            <a:r>
              <a:rPr lang="ru-RU" sz="2100" b="1" dirty="0" err="1"/>
              <a:t>постраждалим</a:t>
            </a:r>
            <a:r>
              <a:rPr lang="ru-RU" sz="2100" b="1" dirty="0"/>
              <a:t> в </a:t>
            </a:r>
            <a:r>
              <a:rPr lang="ru-RU" sz="2100" b="1" dirty="0" err="1"/>
              <a:t>осередку</a:t>
            </a:r>
            <a:r>
              <a:rPr lang="ru-RU" sz="2100" b="1" dirty="0"/>
              <a:t> НС), </a:t>
            </a:r>
            <a:r>
              <a:rPr lang="ru-RU" sz="2100" b="1" dirty="0" smtClean="0"/>
              <a:t>за межами </a:t>
            </a:r>
            <a:r>
              <a:rPr lang="ru-RU" sz="2100" b="1" dirty="0" err="1"/>
              <a:t>зони</a:t>
            </a:r>
            <a:r>
              <a:rPr lang="ru-RU" sz="2100" b="1" dirty="0"/>
              <a:t> НС (</a:t>
            </a:r>
            <a:r>
              <a:rPr lang="ru-RU" sz="2100" b="1" dirty="0" err="1"/>
              <a:t>під</a:t>
            </a:r>
            <a:r>
              <a:rPr lang="ru-RU" sz="2100" b="1" dirty="0"/>
              <a:t> час </a:t>
            </a:r>
            <a:r>
              <a:rPr lang="ru-RU" sz="2100" b="1" dirty="0" err="1"/>
              <a:t>евакуації</a:t>
            </a:r>
            <a:r>
              <a:rPr lang="ru-RU" sz="2100" b="1" dirty="0"/>
              <a:t>), так і на </a:t>
            </a:r>
            <a:r>
              <a:rPr lang="ru-RU" sz="2100" b="1" dirty="0" err="1" smtClean="0"/>
              <a:t>госпітальному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етапі</a:t>
            </a:r>
            <a:r>
              <a:rPr lang="ru-RU" sz="2100" b="1" dirty="0" smtClean="0"/>
              <a:t> </a:t>
            </a:r>
            <a:r>
              <a:rPr lang="ru-RU" sz="2100" b="1" dirty="0"/>
              <a:t>(при </a:t>
            </a:r>
            <a:r>
              <a:rPr lang="ru-RU" sz="2100" b="1" dirty="0" err="1"/>
              <a:t>надходженні</a:t>
            </a:r>
            <a:r>
              <a:rPr lang="ru-RU" sz="2100" b="1" dirty="0"/>
              <a:t> </a:t>
            </a:r>
            <a:r>
              <a:rPr lang="ru-RU" sz="2100" b="1" dirty="0" err="1"/>
              <a:t>постраждалих</a:t>
            </a:r>
            <a:r>
              <a:rPr lang="ru-RU" sz="2100" b="1" dirty="0"/>
              <a:t> у ЛПЗ для </a:t>
            </a:r>
            <a:r>
              <a:rPr lang="ru-RU" sz="2100" b="1" dirty="0" err="1" smtClean="0"/>
              <a:t>одержання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повного</a:t>
            </a:r>
            <a:r>
              <a:rPr lang="ru-RU" sz="2100" b="1" dirty="0" smtClean="0"/>
              <a:t> </a:t>
            </a:r>
            <a:r>
              <a:rPr lang="ru-RU" sz="2100" b="1" dirty="0" err="1"/>
              <a:t>обсягу</a:t>
            </a:r>
            <a:r>
              <a:rPr lang="ru-RU" sz="2100" b="1" dirty="0"/>
              <a:t> </a:t>
            </a:r>
            <a:r>
              <a:rPr lang="ru-RU" sz="2100" b="1" dirty="0" err="1"/>
              <a:t>медичної</a:t>
            </a:r>
            <a:r>
              <a:rPr lang="ru-RU" sz="2100" b="1" dirty="0"/>
              <a:t> </a:t>
            </a:r>
            <a:r>
              <a:rPr lang="ru-RU" sz="2100" b="1" dirty="0" err="1"/>
              <a:t>допомоги</a:t>
            </a:r>
            <a:r>
              <a:rPr lang="ru-RU" sz="2100" b="1" dirty="0"/>
              <a:t> та </a:t>
            </a:r>
            <a:r>
              <a:rPr lang="ru-RU" sz="2100" b="1" dirty="0" err="1"/>
              <a:t>лікування</a:t>
            </a:r>
            <a:r>
              <a:rPr lang="ru-RU" sz="2100" b="1" dirty="0"/>
              <a:t> </a:t>
            </a:r>
            <a:r>
              <a:rPr lang="ru-RU" sz="2100" b="1" dirty="0" smtClean="0"/>
              <a:t>до </a:t>
            </a:r>
            <a:r>
              <a:rPr lang="ru-RU" sz="2100" b="1" dirty="0" err="1" smtClean="0"/>
              <a:t>кінцевого</a:t>
            </a:r>
            <a:r>
              <a:rPr lang="ru-RU" sz="2100" b="1" dirty="0" smtClean="0"/>
              <a:t> </a:t>
            </a:r>
            <a:r>
              <a:rPr lang="ru-RU" sz="2100" b="1" dirty="0"/>
              <a:t>результату) </a:t>
            </a:r>
            <a:r>
              <a:rPr lang="ru-RU" sz="2100" b="1" dirty="0" err="1"/>
              <a:t>надання</a:t>
            </a:r>
            <a:r>
              <a:rPr lang="ru-RU" sz="2100" b="1" dirty="0"/>
              <a:t> ЕМД.</a:t>
            </a:r>
          </a:p>
          <a:p>
            <a:pPr algn="just"/>
            <a:r>
              <a:rPr lang="ru-RU" sz="2100" b="1" dirty="0" err="1"/>
              <a:t>Медичне</a:t>
            </a:r>
            <a:r>
              <a:rPr lang="ru-RU" sz="2100" b="1" dirty="0"/>
              <a:t> </a:t>
            </a:r>
            <a:r>
              <a:rPr lang="ru-RU" sz="2100" b="1" dirty="0" err="1"/>
              <a:t>сортування</a:t>
            </a:r>
            <a:r>
              <a:rPr lang="ru-RU" sz="2100" b="1" dirty="0"/>
              <a:t> проводиться </a:t>
            </a:r>
            <a:r>
              <a:rPr lang="ru-RU" sz="2100" b="1" u="sng" dirty="0"/>
              <a:t>на </a:t>
            </a:r>
            <a:r>
              <a:rPr lang="ru-RU" sz="2100" b="1" u="sng" dirty="0" err="1" smtClean="0"/>
              <a:t>підставі</a:t>
            </a:r>
            <a:r>
              <a:rPr lang="ru-RU" sz="2100" b="1" u="sng" dirty="0" smtClean="0"/>
              <a:t> </a:t>
            </a:r>
            <a:r>
              <a:rPr lang="ru-RU" sz="2100" b="1" u="sng" dirty="0" err="1" smtClean="0"/>
              <a:t>встановлення</a:t>
            </a:r>
            <a:r>
              <a:rPr lang="ru-RU" sz="2100" b="1" u="sng" dirty="0" smtClean="0"/>
              <a:t> </a:t>
            </a:r>
            <a:r>
              <a:rPr lang="ru-RU" sz="2100" b="1" u="sng" dirty="0"/>
              <a:t>прогнозу для </a:t>
            </a:r>
            <a:r>
              <a:rPr lang="ru-RU" sz="2100" b="1" u="sng" dirty="0" err="1"/>
              <a:t>життя</a:t>
            </a:r>
            <a:r>
              <a:rPr lang="ru-RU" sz="2100" b="1" u="sng" dirty="0"/>
              <a:t> </a:t>
            </a:r>
            <a:r>
              <a:rPr lang="ru-RU" sz="2100" b="1" u="sng" dirty="0" err="1"/>
              <a:t>постраждалого</a:t>
            </a:r>
            <a:r>
              <a:rPr lang="ru-RU" sz="2100" b="1" u="sng" dirty="0"/>
              <a:t> </a:t>
            </a:r>
            <a:r>
              <a:rPr lang="ru-RU" sz="2100" b="1" u="sng" dirty="0" smtClean="0"/>
              <a:t>на кожному </a:t>
            </a:r>
            <a:r>
              <a:rPr lang="ru-RU" sz="2100" b="1" u="sng" dirty="0"/>
              <a:t>(конкретному) </a:t>
            </a:r>
            <a:r>
              <a:rPr lang="ru-RU" sz="2100" b="1" u="sng" dirty="0" err="1"/>
              <a:t>етапі</a:t>
            </a:r>
            <a:r>
              <a:rPr lang="ru-RU" sz="2100" b="1" u="sng" dirty="0"/>
              <a:t> </a:t>
            </a:r>
            <a:r>
              <a:rPr lang="ru-RU" sz="2100" b="1" u="sng" dirty="0" err="1"/>
              <a:t>медичної</a:t>
            </a:r>
            <a:r>
              <a:rPr lang="ru-RU" sz="2100" b="1" u="sng" dirty="0"/>
              <a:t> </a:t>
            </a:r>
            <a:r>
              <a:rPr lang="ru-RU" sz="2100" b="1" u="sng" dirty="0" err="1"/>
              <a:t>евакуації</a:t>
            </a:r>
            <a:r>
              <a:rPr lang="ru-RU" sz="2100" b="1" dirty="0"/>
              <a:t>. </a:t>
            </a:r>
            <a:r>
              <a:rPr lang="ru-RU" sz="2100" b="1" dirty="0" err="1"/>
              <a:t>Воно</a:t>
            </a:r>
            <a:r>
              <a:rPr lang="ru-RU" sz="2100" b="1" dirty="0"/>
              <a:t> </a:t>
            </a:r>
            <a:r>
              <a:rPr lang="ru-RU" sz="2100" b="1" dirty="0" smtClean="0"/>
              <a:t>є </a:t>
            </a:r>
            <a:r>
              <a:rPr lang="ru-RU" sz="2100" b="1" dirty="0" err="1" smtClean="0"/>
              <a:t>конкретним</a:t>
            </a:r>
            <a:r>
              <a:rPr lang="ru-RU" sz="2100" b="1" dirty="0"/>
              <a:t>, </a:t>
            </a:r>
            <a:r>
              <a:rPr lang="ru-RU" sz="2100" b="1" dirty="0" err="1"/>
              <a:t>безперервним</a:t>
            </a:r>
            <a:r>
              <a:rPr lang="ru-RU" sz="2100" b="1" dirty="0"/>
              <a:t>, </a:t>
            </a:r>
            <a:r>
              <a:rPr lang="ru-RU" sz="2100" b="1" dirty="0" err="1"/>
              <a:t>повторюваним</a:t>
            </a:r>
            <a:r>
              <a:rPr lang="ru-RU" sz="2100" b="1" dirty="0"/>
              <a:t> та </a:t>
            </a:r>
            <a:r>
              <a:rPr lang="ru-RU" sz="2100" b="1" dirty="0" err="1" smtClean="0"/>
              <a:t>спадкоємним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процесом</a:t>
            </a:r>
            <a:r>
              <a:rPr lang="ru-RU" sz="2100" b="1" dirty="0" smtClean="0"/>
              <a:t> </a:t>
            </a:r>
            <a:r>
              <a:rPr lang="ru-RU" sz="2100" b="1" dirty="0" err="1"/>
              <a:t>під</a:t>
            </a:r>
            <a:r>
              <a:rPr lang="ru-RU" sz="2100" b="1" dirty="0"/>
              <a:t> час </a:t>
            </a:r>
            <a:r>
              <a:rPr lang="ru-RU" sz="2100" b="1" dirty="0" err="1"/>
              <a:t>надання</a:t>
            </a:r>
            <a:r>
              <a:rPr lang="ru-RU" sz="2100" b="1" dirty="0"/>
              <a:t> </a:t>
            </a:r>
            <a:r>
              <a:rPr lang="ru-RU" sz="2100" b="1" dirty="0" err="1"/>
              <a:t>постраждалим</a:t>
            </a:r>
            <a:r>
              <a:rPr lang="ru-RU" sz="2100" b="1" dirty="0"/>
              <a:t> ЕМД</a:t>
            </a:r>
            <a:r>
              <a:rPr lang="ru-RU" sz="2100" b="1" dirty="0" smtClean="0"/>
              <a:t>.</a:t>
            </a:r>
          </a:p>
          <a:p>
            <a:pPr algn="just"/>
            <a:r>
              <a:rPr lang="ru-RU" sz="2100" b="1" dirty="0" err="1"/>
              <a:t>Медичне</a:t>
            </a:r>
            <a:r>
              <a:rPr lang="ru-RU" sz="2100" b="1" dirty="0"/>
              <a:t> </a:t>
            </a:r>
            <a:r>
              <a:rPr lang="ru-RU" sz="2100" b="1" dirty="0" err="1"/>
              <a:t>сортування</a:t>
            </a:r>
            <a:r>
              <a:rPr lang="ru-RU" sz="2100" b="1" dirty="0"/>
              <a:t> </a:t>
            </a:r>
            <a:r>
              <a:rPr lang="ru-RU" sz="2100" b="1" dirty="0" err="1"/>
              <a:t>базується</a:t>
            </a:r>
            <a:r>
              <a:rPr lang="ru-RU" sz="2100" b="1" dirty="0"/>
              <a:t> на </a:t>
            </a:r>
            <a:r>
              <a:rPr lang="ru-RU" sz="2100" b="1" dirty="0" err="1"/>
              <a:t>єдиній</a:t>
            </a:r>
            <a:r>
              <a:rPr lang="ru-RU" sz="2100" b="1" dirty="0"/>
              <a:t> </a:t>
            </a:r>
            <a:r>
              <a:rPr lang="ru-RU" sz="2100" b="1" dirty="0" err="1" smtClean="0"/>
              <a:t>концепції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діагностики</a:t>
            </a:r>
            <a:r>
              <a:rPr lang="ru-RU" sz="2100" b="1" dirty="0" smtClean="0"/>
              <a:t> </a:t>
            </a:r>
            <a:r>
              <a:rPr lang="ru-RU" sz="2100" b="1" dirty="0"/>
              <a:t>та </a:t>
            </a:r>
            <a:r>
              <a:rPr lang="ru-RU" sz="2100" b="1" dirty="0" err="1"/>
              <a:t>лікування</a:t>
            </a:r>
            <a:r>
              <a:rPr lang="ru-RU" sz="2100" b="1" dirty="0"/>
              <a:t> </a:t>
            </a:r>
            <a:r>
              <a:rPr lang="ru-RU" sz="2100" b="1" dirty="0" err="1"/>
              <a:t>постраждалих</a:t>
            </a:r>
            <a:r>
              <a:rPr lang="ru-RU" sz="2100" b="1" dirty="0"/>
              <a:t> при НС. </a:t>
            </a:r>
            <a:r>
              <a:rPr lang="ru-RU" sz="2100" b="1" dirty="0" err="1" smtClean="0">
                <a:solidFill>
                  <a:srgbClr val="FF0000"/>
                </a:solidFill>
              </a:rPr>
              <a:t>Категорії</a:t>
            </a:r>
            <a:r>
              <a:rPr lang="ru-RU" sz="2100" b="1" dirty="0" smtClean="0">
                <a:solidFill>
                  <a:srgbClr val="FF0000"/>
                </a:solidFill>
              </a:rPr>
              <a:t> </a:t>
            </a:r>
            <a:r>
              <a:rPr lang="ru-RU" sz="2100" b="1" dirty="0" err="1" smtClean="0">
                <a:solidFill>
                  <a:srgbClr val="FF0000"/>
                </a:solidFill>
              </a:rPr>
              <a:t>екстреності</a:t>
            </a:r>
            <a:r>
              <a:rPr lang="ru-RU" sz="2100" b="1" dirty="0" smtClean="0">
                <a:solidFill>
                  <a:srgbClr val="FF0000"/>
                </a:solidFill>
              </a:rPr>
              <a:t> </a:t>
            </a:r>
            <a:r>
              <a:rPr lang="ru-RU" sz="2100" b="1" dirty="0">
                <a:solidFill>
                  <a:srgbClr val="FF0000"/>
                </a:solidFill>
              </a:rPr>
              <a:t>(</a:t>
            </a:r>
            <a:r>
              <a:rPr lang="ru-RU" sz="2100" b="1" dirty="0" err="1">
                <a:solidFill>
                  <a:srgbClr val="FF0000"/>
                </a:solidFill>
              </a:rPr>
              <a:t>черговості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надання</a:t>
            </a:r>
            <a:r>
              <a:rPr lang="ru-RU" sz="2100" b="1" dirty="0">
                <a:solidFill>
                  <a:srgbClr val="FF0000"/>
                </a:solidFill>
              </a:rPr>
              <a:t> ЕМД) </a:t>
            </a:r>
            <a:r>
              <a:rPr lang="ru-RU" sz="2100" b="1" dirty="0"/>
              <a:t>при </a:t>
            </a:r>
            <a:r>
              <a:rPr lang="ru-RU" sz="2100" b="1" dirty="0" err="1"/>
              <a:t>цьому</a:t>
            </a:r>
            <a:r>
              <a:rPr lang="ru-RU" sz="2100" b="1" dirty="0"/>
              <a:t> </a:t>
            </a:r>
            <a:r>
              <a:rPr lang="ru-RU" sz="2100" b="1" dirty="0" err="1" smtClean="0"/>
              <a:t>можуть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змінюватися</a:t>
            </a:r>
            <a:r>
              <a:rPr lang="ru-RU" sz="2100" b="1" dirty="0" smtClean="0"/>
              <a:t> </a:t>
            </a:r>
            <a:r>
              <a:rPr lang="ru-RU" sz="2100" b="1" dirty="0" err="1"/>
              <a:t>швидко</a:t>
            </a:r>
            <a:r>
              <a:rPr lang="ru-RU" sz="2100" b="1" dirty="0"/>
              <a:t> та </a:t>
            </a:r>
            <a:r>
              <a:rPr lang="ru-RU" sz="2100" b="1" dirty="0" err="1"/>
              <a:t>раптово</a:t>
            </a:r>
            <a:r>
              <a:rPr lang="ru-RU" sz="2100" b="1" dirty="0"/>
              <a:t> для </a:t>
            </a:r>
            <a:r>
              <a:rPr lang="ru-RU" sz="2100" b="1" dirty="0" err="1"/>
              <a:t>медичного</a:t>
            </a:r>
            <a:r>
              <a:rPr lang="ru-RU" sz="2100" b="1" dirty="0"/>
              <a:t> </a:t>
            </a:r>
            <a:r>
              <a:rPr lang="ru-RU" sz="2100" b="1" dirty="0" smtClean="0"/>
              <a:t>персоналу, </a:t>
            </a:r>
            <a:r>
              <a:rPr lang="ru-RU" sz="2100" b="1" dirty="0" err="1" smtClean="0"/>
              <a:t>що</a:t>
            </a:r>
            <a:r>
              <a:rPr lang="ru-RU" sz="2100" b="1" dirty="0" smtClean="0"/>
              <a:t> </a:t>
            </a:r>
            <a:r>
              <a:rPr lang="ru-RU" sz="2100" b="1" dirty="0" err="1"/>
              <a:t>сортує</a:t>
            </a:r>
            <a:r>
              <a:rPr lang="ru-RU" sz="2100" b="1" dirty="0"/>
              <a:t>, у </a:t>
            </a:r>
            <a:r>
              <a:rPr lang="ru-RU" sz="2100" b="1" dirty="0" err="1"/>
              <a:t>зв’язку</a:t>
            </a:r>
            <a:r>
              <a:rPr lang="ru-RU" sz="2100" b="1" dirty="0"/>
              <a:t> з </a:t>
            </a:r>
            <a:r>
              <a:rPr lang="ru-RU" sz="2100" b="1" dirty="0" err="1"/>
              <a:t>можливим</a:t>
            </a:r>
            <a:r>
              <a:rPr lang="ru-RU" sz="2100" b="1" dirty="0"/>
              <a:t> </a:t>
            </a:r>
            <a:r>
              <a:rPr lang="ru-RU" sz="2100" b="1" dirty="0" err="1"/>
              <a:t>різким</a:t>
            </a:r>
            <a:r>
              <a:rPr lang="ru-RU" sz="2100" b="1" dirty="0"/>
              <a:t> </a:t>
            </a:r>
            <a:r>
              <a:rPr lang="ru-RU" sz="2100" b="1" dirty="0" err="1"/>
              <a:t>погіршенням</a:t>
            </a:r>
            <a:r>
              <a:rPr lang="ru-RU" sz="2100" b="1" dirty="0"/>
              <a:t> </a:t>
            </a:r>
            <a:r>
              <a:rPr lang="ru-RU" sz="2100" b="1" dirty="0" smtClean="0"/>
              <a:t>стану </a:t>
            </a:r>
            <a:r>
              <a:rPr lang="ru-RU" sz="2100" b="1" dirty="0" err="1" smtClean="0"/>
              <a:t>постраждалих</a:t>
            </a:r>
            <a:r>
              <a:rPr lang="ru-RU" sz="2100" b="1" dirty="0" smtClean="0"/>
              <a:t> </a:t>
            </a:r>
            <a:r>
              <a:rPr lang="ru-RU" sz="2100" b="1" dirty="0" err="1"/>
              <a:t>під</a:t>
            </a:r>
            <a:r>
              <a:rPr lang="ru-RU" sz="2100" b="1" dirty="0"/>
              <a:t> час </a:t>
            </a:r>
            <a:r>
              <a:rPr lang="ru-RU" sz="2100" b="1" dirty="0" err="1"/>
              <a:t>проведення</a:t>
            </a:r>
            <a:r>
              <a:rPr lang="ru-RU" sz="2100" b="1" dirty="0"/>
              <a:t> </a:t>
            </a:r>
            <a:r>
              <a:rPr lang="ru-RU" sz="2100" b="1" dirty="0" err="1"/>
              <a:t>евакуації</a:t>
            </a:r>
            <a:r>
              <a:rPr lang="ru-RU" sz="21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7867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198" y="263236"/>
            <a:ext cx="1122218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Основні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поняття</a:t>
            </a:r>
            <a:r>
              <a:rPr lang="ru-RU" sz="3200" b="1" dirty="0" smtClean="0">
                <a:solidFill>
                  <a:srgbClr val="FF0000"/>
                </a:solidFill>
              </a:rPr>
              <a:t>, </a:t>
            </a:r>
            <a:r>
              <a:rPr lang="ru-RU" sz="3200" b="1" dirty="0" err="1" smtClean="0">
                <a:solidFill>
                  <a:srgbClr val="FF0000"/>
                </a:solidFill>
              </a:rPr>
              <a:t>що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застосовуються</a:t>
            </a:r>
            <a:r>
              <a:rPr lang="ru-RU" sz="3200" b="1" dirty="0" smtClean="0">
                <a:solidFill>
                  <a:srgbClr val="FF0000"/>
                </a:solidFill>
              </a:rPr>
              <a:t> в </a:t>
            </a:r>
            <a:r>
              <a:rPr lang="ru-RU" sz="3200" b="1" dirty="0" err="1" smtClean="0">
                <a:solidFill>
                  <a:srgbClr val="FF0000"/>
                </a:solidFill>
              </a:rPr>
              <a:t>службі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медицини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надзвичайних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ситуацій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uk-UA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(</a:t>
            </a:r>
            <a:r>
              <a:rPr lang="uk-UA" sz="3200" b="1" dirty="0" smtClean="0">
                <a:solidFill>
                  <a:srgbClr val="FF0000"/>
                </a:solidFill>
              </a:rPr>
              <a:t>Державна служба медицини катастроф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b="1" dirty="0" err="1" smtClean="0"/>
              <a:t>Поняття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«медицина катастроф»</a:t>
            </a:r>
            <a:r>
              <a:rPr lang="ru-RU" sz="2000" b="1" dirty="0" smtClean="0"/>
              <a:t>, </a:t>
            </a:r>
            <a:r>
              <a:rPr lang="ru-RU" sz="2000" b="1" dirty="0" smtClean="0">
                <a:solidFill>
                  <a:srgbClr val="7030A0"/>
                </a:solidFill>
              </a:rPr>
              <a:t>«медицина </a:t>
            </a:r>
            <a:r>
              <a:rPr lang="ru-RU" sz="2000" b="1" dirty="0" err="1" smtClean="0">
                <a:solidFill>
                  <a:srgbClr val="7030A0"/>
                </a:solidFill>
              </a:rPr>
              <a:t>надзвичайних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ситуацій</a:t>
            </a:r>
            <a:r>
              <a:rPr lang="ru-RU" sz="2000" b="1" dirty="0" smtClean="0">
                <a:solidFill>
                  <a:srgbClr val="7030A0"/>
                </a:solidFill>
              </a:rPr>
              <a:t>»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набули</a:t>
            </a:r>
            <a:r>
              <a:rPr lang="ru-RU" sz="2000" b="1" dirty="0" smtClean="0"/>
              <a:t> широкого </a:t>
            </a:r>
            <a:r>
              <a:rPr lang="ru-RU" sz="2000" b="1" dirty="0" err="1" smtClean="0"/>
              <a:t>застосування</a:t>
            </a:r>
            <a:r>
              <a:rPr lang="ru-RU" sz="2000" b="1" dirty="0"/>
              <a:t> </a:t>
            </a:r>
            <a:r>
              <a:rPr lang="ru-RU" sz="2000" b="1" dirty="0" err="1" smtClean="0"/>
              <a:t>порівняно</a:t>
            </a:r>
            <a:r>
              <a:rPr lang="ru-RU" sz="2000" b="1" dirty="0" smtClean="0"/>
              <a:t> недавно, в </a:t>
            </a:r>
            <a:r>
              <a:rPr lang="ru-RU" sz="2000" b="1" dirty="0" err="1" smtClean="0"/>
              <a:t>останній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чверті</a:t>
            </a:r>
            <a:r>
              <a:rPr lang="ru-RU" sz="2000" b="1" dirty="0" smtClean="0"/>
              <a:t> ХХ </a:t>
            </a:r>
            <a:r>
              <a:rPr lang="ru-RU" sz="2000" b="1" dirty="0" err="1" smtClean="0"/>
              <a:t>століття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Однак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дотепер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спостерігається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недостатня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інформованість</a:t>
            </a:r>
            <a:r>
              <a:rPr lang="ru-RU" sz="2000" b="1" dirty="0" smtClean="0"/>
              <a:t> як з боку </a:t>
            </a:r>
            <a:r>
              <a:rPr lang="ru-RU" sz="2000" b="1" dirty="0" err="1" smtClean="0"/>
              <a:t>громадськості</a:t>
            </a:r>
            <a:r>
              <a:rPr lang="ru-RU" sz="2000" b="1" dirty="0" smtClean="0"/>
              <a:t>, так і </a:t>
            </a:r>
            <a:r>
              <a:rPr lang="ru-RU" sz="2000" b="1" dirty="0" err="1" smtClean="0"/>
              <a:t>медичних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працівників</a:t>
            </a:r>
            <a:r>
              <a:rPr lang="ru-RU" sz="2000" b="1" dirty="0" smtClean="0"/>
              <a:t> про </a:t>
            </a:r>
            <a:r>
              <a:rPr lang="ru-RU" sz="2000" b="1" dirty="0" err="1" smtClean="0"/>
              <a:t>зміст</a:t>
            </a:r>
            <a:r>
              <a:rPr lang="ru-RU" sz="2000" b="1" dirty="0"/>
              <a:t> </a:t>
            </a:r>
            <a:r>
              <a:rPr lang="ru-RU" sz="2000" b="1" dirty="0" err="1" smtClean="0"/>
              <a:t>основних</a:t>
            </a:r>
            <a:r>
              <a:rPr lang="ru-RU" sz="2000" b="1" dirty="0" smtClean="0"/>
              <a:t> понять та </a:t>
            </a:r>
            <a:r>
              <a:rPr lang="ru-RU" sz="2000" b="1" dirty="0" err="1" smtClean="0"/>
              <a:t>термінів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застосовуються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нормативних</a:t>
            </a:r>
            <a:r>
              <a:rPr lang="ru-RU" sz="2000" b="1" dirty="0" smtClean="0"/>
              <a:t> документах </a:t>
            </a:r>
            <a:r>
              <a:rPr lang="ru-RU" sz="2000" b="1" dirty="0" err="1" smtClean="0"/>
              <a:t>служби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медицини</a:t>
            </a:r>
            <a:r>
              <a:rPr lang="ru-RU" sz="2000" b="1" dirty="0" smtClean="0"/>
              <a:t> катастроф. </a:t>
            </a:r>
            <a:r>
              <a:rPr lang="ru-RU" sz="2000" b="1" dirty="0" err="1" smtClean="0"/>
              <a:t>Це</a:t>
            </a:r>
            <a:r>
              <a:rPr lang="ru-RU" sz="2000" b="1" dirty="0"/>
              <a:t> </a:t>
            </a:r>
            <a:r>
              <a:rPr lang="ru-RU" sz="2000" b="1" dirty="0" err="1" smtClean="0"/>
              <a:t>призводить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різночитання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Навіть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наукових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працях</a:t>
            </a:r>
            <a:r>
              <a:rPr lang="ru-RU" sz="2000" b="1" dirty="0" smtClean="0"/>
              <a:t> й у </a:t>
            </a:r>
            <a:r>
              <a:rPr lang="ru-RU" sz="2000" b="1" dirty="0" err="1" smtClean="0"/>
              <a:t>різних</a:t>
            </a:r>
            <a:r>
              <a:rPr lang="ru-RU" sz="2000" b="1" dirty="0" smtClean="0"/>
              <a:t> документах </a:t>
            </a:r>
            <a:r>
              <a:rPr lang="ru-RU" sz="2000" b="1" dirty="0" err="1" smtClean="0"/>
              <a:t>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самі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терміни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можуть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означати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різні</a:t>
            </a:r>
            <a:r>
              <a:rPr lang="ru-RU" sz="2000" b="1" dirty="0"/>
              <a:t> </a:t>
            </a:r>
            <a:r>
              <a:rPr lang="ru-RU" sz="2000" b="1" dirty="0" err="1" smtClean="0"/>
              <a:t>поняття</a:t>
            </a:r>
            <a:r>
              <a:rPr lang="ru-RU" sz="2000" b="1" dirty="0" smtClean="0"/>
              <a:t> і, </a:t>
            </a:r>
            <a:r>
              <a:rPr lang="ru-RU" sz="2000" b="1" dirty="0" err="1" smtClean="0"/>
              <a:t>навпаки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самі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поняття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визначаються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різними</a:t>
            </a:r>
            <a:r>
              <a:rPr lang="ru-RU" sz="2000" b="1" dirty="0"/>
              <a:t> </a:t>
            </a:r>
            <a:r>
              <a:rPr lang="ru-RU" sz="2000" b="1" dirty="0" err="1" smtClean="0"/>
              <a:t>термінами</a:t>
            </a:r>
            <a:r>
              <a:rPr lang="ru-RU" sz="2000" b="1" dirty="0" smtClean="0"/>
              <a:t>. Для правильного </a:t>
            </a:r>
            <a:r>
              <a:rPr lang="ru-RU" sz="2000" b="1" dirty="0" err="1" smtClean="0"/>
              <a:t>розуміння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документів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нормативних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актів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стосуються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ДСМК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потрібно</a:t>
            </a:r>
            <a:r>
              <a:rPr lang="ru-RU" sz="2000" b="1" dirty="0"/>
              <a:t> </a:t>
            </a:r>
            <a:r>
              <a:rPr lang="ru-RU" sz="2000" b="1" dirty="0" err="1" smtClean="0"/>
              <a:t>взаємоузгодження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термінології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застосовується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цій</a:t>
            </a:r>
            <a:r>
              <a:rPr lang="ru-RU" sz="2000" b="1" dirty="0"/>
              <a:t> </a:t>
            </a:r>
            <a:r>
              <a:rPr lang="ru-RU" sz="2000" b="1" dirty="0" err="1" smtClean="0"/>
              <a:t>галузі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охорони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здоров’я</a:t>
            </a:r>
            <a:r>
              <a:rPr lang="ru-RU" sz="2000" b="1" dirty="0" smtClean="0"/>
              <a:t>.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800" b="1" dirty="0" err="1" smtClean="0">
                <a:solidFill>
                  <a:srgbClr val="FF0000"/>
                </a:solidFill>
              </a:rPr>
              <a:t>Надзвичайна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ситуація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– обстановка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склалася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окремій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території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внаслідок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аварії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катастрофи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небезпечного</a:t>
            </a:r>
            <a:r>
              <a:rPr lang="ru-RU" sz="2000" b="1" dirty="0"/>
              <a:t> </a:t>
            </a:r>
            <a:r>
              <a:rPr lang="ru-RU" sz="2000" b="1" dirty="0" smtClean="0"/>
              <a:t>природного </a:t>
            </a:r>
            <a:r>
              <a:rPr lang="ru-RU" sz="2000" b="1" dirty="0" err="1" smtClean="0"/>
              <a:t>явища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стихійного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чи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іншого</a:t>
            </a:r>
            <a:r>
              <a:rPr lang="ru-RU" sz="2000" b="1" dirty="0" smtClean="0"/>
              <a:t> лиха,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можуть</a:t>
            </a:r>
            <a:r>
              <a:rPr lang="ru-RU" sz="2000" b="1" dirty="0"/>
              <a:t> </a:t>
            </a:r>
            <a:r>
              <a:rPr lang="ru-RU" sz="2000" b="1" dirty="0" err="1" smtClean="0"/>
              <a:t>призвести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чи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призводять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людських</a:t>
            </a:r>
            <a:r>
              <a:rPr lang="ru-RU" sz="2000" b="1" dirty="0" smtClean="0"/>
              <a:t> жертв, </a:t>
            </a:r>
            <a:r>
              <a:rPr lang="ru-RU" sz="2000" b="1" dirty="0" err="1" smtClean="0"/>
              <a:t>шкоді</a:t>
            </a:r>
            <a:r>
              <a:rPr lang="ru-RU" sz="2000" b="1" dirty="0"/>
              <a:t> </a:t>
            </a:r>
            <a:r>
              <a:rPr lang="ru-RU" sz="2000" b="1" dirty="0" err="1" smtClean="0"/>
              <a:t>здоров'ю</a:t>
            </a:r>
            <a:r>
              <a:rPr lang="ru-RU" sz="2000" b="1" dirty="0" smtClean="0"/>
              <a:t> людей </a:t>
            </a:r>
            <a:r>
              <a:rPr lang="ru-RU" sz="2000" b="1" dirty="0" err="1" smtClean="0"/>
              <a:t>чи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навколишньому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середовищу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матеріальних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збитків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погіршання</a:t>
            </a:r>
            <a:r>
              <a:rPr lang="ru-RU" sz="2000" b="1" dirty="0" smtClean="0"/>
              <a:t> умов </a:t>
            </a:r>
            <a:r>
              <a:rPr lang="ru-RU" sz="2000" b="1" dirty="0" err="1" smtClean="0"/>
              <a:t>життєдіяльності</a:t>
            </a:r>
            <a:r>
              <a:rPr lang="ru-RU" sz="2000" b="1" dirty="0" smtClean="0"/>
              <a:t>.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Зона </a:t>
            </a:r>
            <a:r>
              <a:rPr lang="ru-RU" sz="2800" b="1" dirty="0" err="1" smtClean="0">
                <a:solidFill>
                  <a:srgbClr val="FF0000"/>
                </a:solidFill>
              </a:rPr>
              <a:t>надзвичайної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ситуації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– </a:t>
            </a:r>
            <a:r>
              <a:rPr lang="ru-RU" sz="2000" b="1" dirty="0" err="1" smtClean="0"/>
              <a:t>територія</a:t>
            </a:r>
            <a:r>
              <a:rPr lang="ru-RU" sz="2000" b="1" dirty="0" smtClean="0"/>
              <a:t>, на </a:t>
            </a:r>
            <a:r>
              <a:rPr lang="ru-RU" sz="2000" b="1" dirty="0" err="1" smtClean="0"/>
              <a:t>якій</a:t>
            </a:r>
            <a:r>
              <a:rPr lang="ru-RU" sz="2000" b="1" dirty="0"/>
              <a:t> </a:t>
            </a:r>
            <a:r>
              <a:rPr lang="ru-RU" sz="2000" b="1" dirty="0" err="1" smtClean="0"/>
              <a:t>склалася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надзвичайна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ситуація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732984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0326" y="418421"/>
            <a:ext cx="1122218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rgbClr val="FF0000"/>
                </a:solidFill>
              </a:rPr>
              <a:t>Конкретність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медичного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сортування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/>
              <a:t>полягає</a:t>
            </a:r>
            <a:r>
              <a:rPr lang="ru-RU" sz="2400" b="1" dirty="0"/>
              <a:t> </a:t>
            </a:r>
            <a:r>
              <a:rPr lang="ru-RU" sz="2400" b="1" dirty="0" smtClean="0"/>
              <a:t>в тому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воно</a:t>
            </a:r>
            <a:r>
              <a:rPr lang="ru-RU" sz="2400" b="1" dirty="0"/>
              <a:t> проводиться для кожного </a:t>
            </a:r>
            <a:r>
              <a:rPr lang="ru-RU" sz="2400" b="1" dirty="0" smtClean="0"/>
              <a:t>конкретного </a:t>
            </a:r>
            <a:r>
              <a:rPr lang="ru-RU" sz="2400" b="1" dirty="0" err="1" smtClean="0"/>
              <a:t>постраждалого</a:t>
            </a:r>
            <a:r>
              <a:rPr lang="ru-RU" sz="2400" b="1" dirty="0" smtClean="0"/>
              <a:t> </a:t>
            </a:r>
            <a:r>
              <a:rPr lang="ru-RU" sz="2400" b="1" dirty="0" err="1"/>
              <a:t>індивідуально</a:t>
            </a:r>
            <a:r>
              <a:rPr lang="ru-RU" sz="2400" b="1" dirty="0"/>
              <a:t> з </a:t>
            </a:r>
            <a:r>
              <a:rPr lang="ru-RU" sz="2400" b="1" dirty="0" err="1"/>
              <a:t>обов’язковим</a:t>
            </a:r>
            <a:r>
              <a:rPr lang="ru-RU" sz="2400" b="1" dirty="0"/>
              <a:t> </a:t>
            </a:r>
            <a:r>
              <a:rPr lang="ru-RU" sz="2400" b="1" dirty="0" err="1" smtClean="0"/>
              <a:t>урахуванням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наявної</a:t>
            </a:r>
            <a:r>
              <a:rPr lang="ru-RU" sz="2400" b="1" dirty="0" smtClean="0"/>
              <a:t> </a:t>
            </a:r>
            <a:r>
              <a:rPr lang="ru-RU" sz="2400" b="1" dirty="0"/>
              <a:t>у </a:t>
            </a:r>
            <a:r>
              <a:rPr lang="ru-RU" sz="2400" b="1" dirty="0" err="1"/>
              <a:t>нього</a:t>
            </a:r>
            <a:r>
              <a:rPr lang="ru-RU" sz="2400" b="1" dirty="0"/>
              <a:t> </a:t>
            </a:r>
            <a:r>
              <a:rPr lang="ru-RU" sz="2400" b="1" dirty="0" err="1"/>
              <a:t>патології</a:t>
            </a:r>
            <a:r>
              <a:rPr lang="ru-RU" sz="2400" b="1" dirty="0"/>
              <a:t> (</a:t>
            </a:r>
            <a:r>
              <a:rPr lang="ru-RU" sz="2400" b="1" dirty="0" err="1"/>
              <a:t>медичне</a:t>
            </a:r>
            <a:r>
              <a:rPr lang="ru-RU" sz="2400" b="1" dirty="0"/>
              <a:t> </a:t>
            </a:r>
            <a:r>
              <a:rPr lang="ru-RU" sz="2400" b="1" dirty="0" err="1"/>
              <a:t>сортування</a:t>
            </a:r>
            <a:r>
              <a:rPr lang="ru-RU" sz="2400" b="1" dirty="0"/>
              <a:t> </a:t>
            </a:r>
            <a:r>
              <a:rPr lang="ru-RU" sz="2400" b="1" dirty="0" err="1" smtClean="0"/>
              <a:t>також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визначає</a:t>
            </a:r>
            <a:r>
              <a:rPr lang="ru-RU" sz="2400" b="1" dirty="0" smtClean="0"/>
              <a:t> </a:t>
            </a:r>
            <a:r>
              <a:rPr lang="ru-RU" sz="2400" b="1" dirty="0" err="1"/>
              <a:t>обсяг</a:t>
            </a:r>
            <a:r>
              <a:rPr lang="ru-RU" sz="2400" b="1" dirty="0"/>
              <a:t> та вид </a:t>
            </a:r>
            <a:r>
              <a:rPr lang="ru-RU" sz="2400" b="1" dirty="0" err="1"/>
              <a:t>медичної</a:t>
            </a:r>
            <a:r>
              <a:rPr lang="ru-RU" sz="2400" b="1" dirty="0"/>
              <a:t> </a:t>
            </a:r>
            <a:r>
              <a:rPr lang="ru-RU" sz="2400" b="1" dirty="0" err="1"/>
              <a:t>допомоги</a:t>
            </a:r>
            <a:r>
              <a:rPr lang="ru-RU" sz="2400" b="1" dirty="0"/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err="1">
                <a:solidFill>
                  <a:srgbClr val="FF0000"/>
                </a:solidFill>
              </a:rPr>
              <a:t>Безперервність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медичного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сортування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/>
              <a:t>полягає</a:t>
            </a:r>
            <a:r>
              <a:rPr lang="ru-RU" sz="2400" b="1" dirty="0"/>
              <a:t> </a:t>
            </a:r>
            <a:r>
              <a:rPr lang="ru-RU" sz="2400" b="1" dirty="0" smtClean="0"/>
              <a:t>в тому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воно</a:t>
            </a:r>
            <a:r>
              <a:rPr lang="ru-RU" sz="2400" b="1" dirty="0"/>
              <a:t> проводиться на </a:t>
            </a:r>
            <a:r>
              <a:rPr lang="ru-RU" sz="2400" b="1" dirty="0" err="1"/>
              <a:t>всіх</a:t>
            </a:r>
            <a:r>
              <a:rPr lang="ru-RU" sz="2400" b="1" dirty="0"/>
              <a:t> </a:t>
            </a:r>
            <a:r>
              <a:rPr lang="ru-RU" sz="2400" b="1" dirty="0" err="1"/>
              <a:t>етапах</a:t>
            </a:r>
            <a:r>
              <a:rPr lang="ru-RU" sz="2400" b="1" dirty="0"/>
              <a:t> </a:t>
            </a:r>
            <a:r>
              <a:rPr lang="ru-RU" sz="2400" b="1" dirty="0" err="1" smtClean="0"/>
              <a:t>медичної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евакуації</a:t>
            </a:r>
            <a:r>
              <a:rPr lang="ru-RU" sz="2400" b="1" dirty="0"/>
              <a:t>, </a:t>
            </a:r>
            <a:r>
              <a:rPr lang="ru-RU" sz="2400" b="1" dirty="0" err="1"/>
              <a:t>починаючи</a:t>
            </a:r>
            <a:r>
              <a:rPr lang="ru-RU" sz="2400" b="1" dirty="0"/>
              <a:t>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зони</a:t>
            </a:r>
            <a:r>
              <a:rPr lang="ru-RU" sz="2400" b="1" dirty="0"/>
              <a:t> НС та </a:t>
            </a:r>
            <a:r>
              <a:rPr lang="ru-RU" sz="2400" b="1" dirty="0" err="1" smtClean="0"/>
              <a:t>закінчуючи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спеціалізованими</a:t>
            </a:r>
            <a:r>
              <a:rPr lang="ru-RU" sz="2400" b="1" dirty="0" smtClean="0"/>
              <a:t> </a:t>
            </a:r>
            <a:r>
              <a:rPr lang="ru-RU" sz="2400" b="1" dirty="0" err="1"/>
              <a:t>стаціонарами</a:t>
            </a:r>
            <a:r>
              <a:rPr lang="ru-RU" sz="2400" b="1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err="1">
                <a:solidFill>
                  <a:srgbClr val="FF0000"/>
                </a:solidFill>
              </a:rPr>
              <a:t>Повторюваність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медичного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сортування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/>
              <a:t>полягає</a:t>
            </a:r>
            <a:r>
              <a:rPr lang="ru-RU" sz="2400" b="1" dirty="0"/>
              <a:t> в </a:t>
            </a:r>
            <a:r>
              <a:rPr lang="ru-RU" sz="2400" b="1" dirty="0" err="1"/>
              <a:t>постійній</a:t>
            </a:r>
            <a:r>
              <a:rPr lang="ru-RU" sz="2400" b="1" dirty="0"/>
              <a:t> </a:t>
            </a:r>
            <a:r>
              <a:rPr lang="ru-RU" sz="2400" b="1" dirty="0" err="1"/>
              <a:t>переоцінці</a:t>
            </a:r>
            <a:r>
              <a:rPr lang="ru-RU" sz="2400" b="1" dirty="0"/>
              <a:t> </a:t>
            </a:r>
            <a:r>
              <a:rPr lang="ru-RU" sz="2400" b="1" dirty="0" err="1"/>
              <a:t>тяжкості</a:t>
            </a:r>
            <a:r>
              <a:rPr lang="ru-RU" sz="2400" b="1" dirty="0"/>
              <a:t> </a:t>
            </a:r>
            <a:r>
              <a:rPr lang="ru-RU" sz="2400" b="1" dirty="0" err="1" smtClean="0"/>
              <a:t>отриманих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постраждалим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ушкоджень</a:t>
            </a:r>
            <a:r>
              <a:rPr lang="ru-RU" sz="2400" b="1" dirty="0" smtClean="0"/>
              <a:t> </a:t>
            </a:r>
            <a:r>
              <a:rPr lang="ru-RU" sz="2400" b="1" dirty="0"/>
              <a:t>та </a:t>
            </a:r>
            <a:r>
              <a:rPr lang="ru-RU" sz="2400" b="1" dirty="0" err="1"/>
              <a:t>тяжкості</a:t>
            </a:r>
            <a:r>
              <a:rPr lang="ru-RU" sz="2400" b="1" dirty="0"/>
              <a:t> стану </a:t>
            </a:r>
            <a:r>
              <a:rPr lang="ru-RU" sz="2400" b="1" dirty="0" err="1"/>
              <a:t>постраждалого</a:t>
            </a:r>
            <a:r>
              <a:rPr lang="ru-RU" sz="2400" b="1" dirty="0"/>
              <a:t> на </a:t>
            </a:r>
            <a:r>
              <a:rPr lang="ru-RU" sz="2400" b="1" dirty="0" smtClean="0"/>
              <a:t>кожному </a:t>
            </a:r>
            <a:r>
              <a:rPr lang="ru-RU" sz="2400" b="1" dirty="0" err="1" smtClean="0"/>
              <a:t>подальшому</a:t>
            </a:r>
            <a:r>
              <a:rPr lang="ru-RU" sz="2400" b="1" dirty="0" smtClean="0"/>
              <a:t> </a:t>
            </a:r>
            <a:r>
              <a:rPr lang="ru-RU" sz="2400" b="1" dirty="0" err="1"/>
              <a:t>етапі</a:t>
            </a:r>
            <a:r>
              <a:rPr lang="ru-RU" sz="2400" b="1" dirty="0"/>
              <a:t> </a:t>
            </a:r>
            <a:r>
              <a:rPr lang="ru-RU" sz="2400" b="1" dirty="0" err="1"/>
              <a:t>медичної</a:t>
            </a:r>
            <a:r>
              <a:rPr lang="ru-RU" sz="2400" b="1" dirty="0"/>
              <a:t> </a:t>
            </a:r>
            <a:r>
              <a:rPr lang="ru-RU" sz="2400" b="1" dirty="0" err="1"/>
              <a:t>евакуації</a:t>
            </a:r>
            <a:r>
              <a:rPr lang="ru-RU" sz="2400" b="1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err="1">
                <a:solidFill>
                  <a:srgbClr val="FF0000"/>
                </a:solidFill>
              </a:rPr>
              <a:t>Спадкоємність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медичного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сортування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/>
              <a:t>полягає</a:t>
            </a:r>
            <a:r>
              <a:rPr lang="ru-RU" sz="2400" b="1" dirty="0"/>
              <a:t> </a:t>
            </a:r>
            <a:r>
              <a:rPr lang="ru-RU" sz="2400" b="1" dirty="0" smtClean="0"/>
              <a:t>в тому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воно</a:t>
            </a:r>
            <a:r>
              <a:rPr lang="ru-RU" sz="2400" b="1" dirty="0"/>
              <a:t> проводиться з </a:t>
            </a:r>
            <a:r>
              <a:rPr lang="ru-RU" sz="2400" b="1" dirty="0" err="1"/>
              <a:t>огляду</a:t>
            </a:r>
            <a:r>
              <a:rPr lang="ru-RU" sz="2400" b="1" dirty="0"/>
              <a:t> на </a:t>
            </a:r>
            <a:r>
              <a:rPr lang="ru-RU" sz="2400" b="1" dirty="0" err="1"/>
              <a:t>обсяг</a:t>
            </a:r>
            <a:r>
              <a:rPr lang="ru-RU" sz="2400" b="1" dirty="0"/>
              <a:t> та </a:t>
            </a:r>
            <a:r>
              <a:rPr lang="ru-RU" sz="2400" b="1" dirty="0" err="1" smtClean="0"/>
              <a:t>призначення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наступного</a:t>
            </a:r>
            <a:r>
              <a:rPr lang="ru-RU" sz="2400" b="1" dirty="0" smtClean="0"/>
              <a:t> </a:t>
            </a:r>
            <a:r>
              <a:rPr lang="ru-RU" sz="2400" b="1" dirty="0" err="1"/>
              <a:t>етапу</a:t>
            </a:r>
            <a:r>
              <a:rPr lang="ru-RU" sz="2400" b="1" dirty="0"/>
              <a:t> </a:t>
            </a:r>
            <a:r>
              <a:rPr lang="ru-RU" sz="2400" b="1" dirty="0" err="1"/>
              <a:t>надання</a:t>
            </a:r>
            <a:r>
              <a:rPr lang="ru-RU" sz="2400" b="1" dirty="0"/>
              <a:t> </a:t>
            </a:r>
            <a:r>
              <a:rPr lang="ru-RU" sz="2400" b="1" dirty="0" err="1"/>
              <a:t>медичної</a:t>
            </a:r>
            <a:r>
              <a:rPr lang="ru-RU" sz="2400" b="1" dirty="0"/>
              <a:t> </a:t>
            </a:r>
            <a:r>
              <a:rPr lang="ru-RU" sz="2400" b="1" dirty="0" err="1"/>
              <a:t>допомоги</a:t>
            </a:r>
            <a:r>
              <a:rPr lang="ru-RU" sz="2400" b="1" dirty="0"/>
              <a:t>,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smtClean="0"/>
              <a:t>то </a:t>
            </a:r>
            <a:r>
              <a:rPr lang="ru-RU" sz="2400" b="1" dirty="0" err="1" smtClean="0"/>
              <a:t>відділення</a:t>
            </a:r>
            <a:r>
              <a:rPr lang="ru-RU" sz="2400" b="1" dirty="0" smtClean="0"/>
              <a:t> </a:t>
            </a:r>
            <a:r>
              <a:rPr lang="ru-RU" sz="2400" b="1" dirty="0"/>
              <a:t>в ЛПЗ, </a:t>
            </a:r>
            <a:r>
              <a:rPr lang="ru-RU" sz="2400" b="1" dirty="0" err="1"/>
              <a:t>чи</a:t>
            </a:r>
            <a:r>
              <a:rPr lang="ru-RU" sz="2400" b="1" dirty="0"/>
              <a:t> то </a:t>
            </a:r>
            <a:r>
              <a:rPr lang="ru-RU" sz="2400" b="1" dirty="0" err="1"/>
              <a:t>спеціалізований</a:t>
            </a:r>
            <a:r>
              <a:rPr lang="ru-RU" sz="2400" b="1" dirty="0"/>
              <a:t> </a:t>
            </a:r>
            <a:r>
              <a:rPr lang="ru-RU" sz="2400" b="1" dirty="0" err="1"/>
              <a:t>стаціонар</a:t>
            </a:r>
            <a:r>
              <a:rPr lang="ru-RU" sz="2400" b="1" dirty="0"/>
              <a:t>.</a:t>
            </a:r>
          </a:p>
          <a:p>
            <a:pPr algn="just"/>
            <a:r>
              <a:rPr lang="ru-RU" sz="2400" b="1" dirty="0"/>
              <a:t>У </a:t>
            </a:r>
            <a:r>
              <a:rPr lang="ru-RU" sz="2400" b="1" dirty="0" err="1"/>
              <a:t>зоні</a:t>
            </a:r>
            <a:r>
              <a:rPr lang="ru-RU" sz="2400" b="1" dirty="0"/>
              <a:t> НС, як правило, </a:t>
            </a:r>
            <a:r>
              <a:rPr lang="ru-RU" sz="2400" b="1" dirty="0" err="1"/>
              <a:t>виконуються</a:t>
            </a:r>
            <a:r>
              <a:rPr lang="ru-RU" sz="2400" b="1" dirty="0"/>
              <a:t> </a:t>
            </a:r>
            <a:r>
              <a:rPr lang="ru-RU" sz="2400" b="1" dirty="0" err="1" smtClean="0"/>
              <a:t>найпростіші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елементи</a:t>
            </a:r>
            <a:r>
              <a:rPr lang="ru-RU" sz="2400" b="1" dirty="0" smtClean="0"/>
              <a:t> </a:t>
            </a:r>
            <a:r>
              <a:rPr lang="ru-RU" sz="2400" b="1" dirty="0" err="1"/>
              <a:t>медичного</a:t>
            </a:r>
            <a:r>
              <a:rPr lang="ru-RU" sz="2400" b="1" dirty="0"/>
              <a:t> </a:t>
            </a:r>
            <a:r>
              <a:rPr lang="ru-RU" sz="2400" b="1" dirty="0" err="1"/>
              <a:t>сортування</a:t>
            </a:r>
            <a:r>
              <a:rPr lang="ru-RU" sz="2400" b="1" dirty="0"/>
              <a:t>. </a:t>
            </a:r>
            <a:r>
              <a:rPr lang="ru-RU" sz="2400" b="1" dirty="0" err="1"/>
              <a:t>Однак</a:t>
            </a:r>
            <a:r>
              <a:rPr lang="ru-RU" sz="2400" b="1" dirty="0"/>
              <a:t> у </a:t>
            </a:r>
            <a:r>
              <a:rPr lang="ru-RU" sz="2400" b="1" dirty="0" err="1"/>
              <a:t>міру</a:t>
            </a:r>
            <a:r>
              <a:rPr lang="ru-RU" sz="2400" b="1" dirty="0"/>
              <a:t> </a:t>
            </a:r>
            <a:r>
              <a:rPr lang="ru-RU" sz="2400" b="1" dirty="0" err="1" smtClean="0"/>
              <a:t>прибуття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додаткового</a:t>
            </a:r>
            <a:r>
              <a:rPr lang="ru-RU" sz="2400" b="1" dirty="0" smtClean="0"/>
              <a:t> </a:t>
            </a:r>
            <a:r>
              <a:rPr lang="ru-RU" sz="2400" b="1" dirty="0" err="1"/>
              <a:t>медичного</a:t>
            </a:r>
            <a:r>
              <a:rPr lang="ru-RU" sz="2400" b="1" dirty="0"/>
              <a:t> персоналу (бригад ШМД) </a:t>
            </a:r>
            <a:r>
              <a:rPr lang="ru-RU" sz="2400" b="1" dirty="0" smtClean="0"/>
              <a:t>– </a:t>
            </a:r>
            <a:r>
              <a:rPr lang="ru-RU" sz="2400" b="1" dirty="0" err="1" smtClean="0"/>
              <a:t>сортування</a:t>
            </a:r>
            <a:r>
              <a:rPr lang="ru-RU" sz="2400" b="1" dirty="0" smtClean="0"/>
              <a:t> </a:t>
            </a:r>
            <a:r>
              <a:rPr lang="ru-RU" sz="2400" b="1" dirty="0" err="1"/>
              <a:t>конкретизується</a:t>
            </a:r>
            <a:r>
              <a:rPr lang="ru-RU" sz="2400" b="1" dirty="0"/>
              <a:t> та </a:t>
            </a:r>
            <a:r>
              <a:rPr lang="ru-RU" sz="2400" b="1" dirty="0" err="1"/>
              <a:t>поглиблюється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76563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036" y="240804"/>
            <a:ext cx="1120832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Залежно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завдань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потрібно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вирішити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проведення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медичного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сортування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прийнято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виділяти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b="1" dirty="0" smtClean="0"/>
              <a:t>- </a:t>
            </a:r>
            <a:r>
              <a:rPr lang="ru-RU" sz="2400" b="1" dirty="0" err="1" smtClean="0">
                <a:solidFill>
                  <a:srgbClr val="FF0000"/>
                </a:solidFill>
              </a:rPr>
              <a:t>внутрішньопунктове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медичне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сортування</a:t>
            </a:r>
            <a:r>
              <a:rPr lang="ru-RU" sz="2400" b="1" dirty="0"/>
              <a:t>, </a:t>
            </a:r>
            <a:r>
              <a:rPr lang="ru-RU" sz="2400" b="1" dirty="0" smtClean="0"/>
              <a:t>яке </a:t>
            </a:r>
            <a:r>
              <a:rPr lang="ru-RU" sz="2400" b="1" dirty="0" err="1" smtClean="0"/>
              <a:t>передбачає</a:t>
            </a:r>
            <a:r>
              <a:rPr lang="ru-RU" sz="2400" b="1" dirty="0" smtClean="0"/>
              <a:t> </a:t>
            </a:r>
            <a:r>
              <a:rPr lang="ru-RU" sz="2400" b="1" dirty="0" err="1"/>
              <a:t>розподіл</a:t>
            </a:r>
            <a:r>
              <a:rPr lang="ru-RU" sz="2400" b="1" dirty="0"/>
              <a:t> </a:t>
            </a:r>
            <a:r>
              <a:rPr lang="ru-RU" sz="2400" b="1" dirty="0" err="1"/>
              <a:t>постраждалих</a:t>
            </a:r>
            <a:r>
              <a:rPr lang="ru-RU" sz="2400" b="1" dirty="0"/>
              <a:t> по </a:t>
            </a:r>
            <a:r>
              <a:rPr lang="ru-RU" sz="2400" b="1" dirty="0" err="1"/>
              <a:t>підрозділах</a:t>
            </a:r>
            <a:r>
              <a:rPr lang="ru-RU" sz="2400" b="1" dirty="0"/>
              <a:t> </a:t>
            </a:r>
            <a:r>
              <a:rPr lang="ru-RU" sz="2400" b="1" dirty="0" err="1" smtClean="0"/>
              <a:t>даного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етапу</a:t>
            </a:r>
            <a:r>
              <a:rPr lang="ru-RU" sz="2400" b="1" dirty="0" smtClean="0"/>
              <a:t> </a:t>
            </a:r>
            <a:r>
              <a:rPr lang="ru-RU" sz="2400" b="1" dirty="0" err="1"/>
              <a:t>медичної</a:t>
            </a:r>
            <a:r>
              <a:rPr lang="ru-RU" sz="2400" b="1" dirty="0"/>
              <a:t> </a:t>
            </a:r>
            <a:r>
              <a:rPr lang="ru-RU" sz="2400" b="1" dirty="0" err="1"/>
              <a:t>евакуації</a:t>
            </a:r>
            <a:r>
              <a:rPr lang="ru-RU" sz="2400" b="1" dirty="0"/>
              <a:t> в </a:t>
            </a:r>
            <a:r>
              <a:rPr lang="ru-RU" sz="2400" b="1" dirty="0" err="1"/>
              <a:t>складі</a:t>
            </a:r>
            <a:r>
              <a:rPr lang="ru-RU" sz="2400" b="1" dirty="0"/>
              <a:t> </a:t>
            </a:r>
            <a:r>
              <a:rPr lang="ru-RU" sz="2400" b="1" dirty="0" err="1"/>
              <a:t>груп</a:t>
            </a:r>
            <a:r>
              <a:rPr lang="ru-RU" sz="2400" b="1" dirty="0"/>
              <a:t> (</a:t>
            </a:r>
            <a:r>
              <a:rPr lang="ru-RU" sz="2400" b="1" dirty="0" err="1"/>
              <a:t>залежно</a:t>
            </a:r>
            <a:r>
              <a:rPr lang="ru-RU" sz="2400" b="1" dirty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характеру </a:t>
            </a:r>
            <a:r>
              <a:rPr lang="ru-RU" sz="2400" b="1" dirty="0"/>
              <a:t>та </a:t>
            </a:r>
            <a:r>
              <a:rPr lang="ru-RU" sz="2400" b="1" dirty="0" err="1"/>
              <a:t>тяжкості</a:t>
            </a:r>
            <a:r>
              <a:rPr lang="ru-RU" sz="2400" b="1" dirty="0"/>
              <a:t> </a:t>
            </a:r>
            <a:r>
              <a:rPr lang="ru-RU" sz="2400" b="1" dirty="0" err="1"/>
              <a:t>отриманих</a:t>
            </a:r>
            <a:r>
              <a:rPr lang="ru-RU" sz="2400" b="1" dirty="0"/>
              <a:t> </a:t>
            </a:r>
            <a:r>
              <a:rPr lang="ru-RU" sz="2400" b="1" dirty="0" err="1"/>
              <a:t>постраждалим</a:t>
            </a:r>
            <a:r>
              <a:rPr lang="ru-RU" sz="2400" b="1" dirty="0"/>
              <a:t> </a:t>
            </a:r>
            <a:r>
              <a:rPr lang="ru-RU" sz="2400" b="1" dirty="0" err="1" smtClean="0"/>
              <a:t>ушкоджень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визначають</a:t>
            </a:r>
            <a:r>
              <a:rPr lang="ru-RU" sz="2400" b="1" dirty="0" smtClean="0"/>
              <a:t> </a:t>
            </a:r>
            <a:r>
              <a:rPr lang="ru-RU" sz="2400" b="1" dirty="0" err="1"/>
              <a:t>лікувально-діагностичне</a:t>
            </a:r>
            <a:r>
              <a:rPr lang="ru-RU" sz="2400" b="1" dirty="0"/>
              <a:t> </a:t>
            </a:r>
            <a:r>
              <a:rPr lang="ru-RU" sz="2400" b="1" dirty="0" err="1"/>
              <a:t>призначення</a:t>
            </a:r>
            <a:r>
              <a:rPr lang="ru-RU" sz="2400" b="1" dirty="0"/>
              <a:t> </a:t>
            </a:r>
            <a:r>
              <a:rPr lang="ru-RU" sz="2400" b="1" dirty="0" smtClean="0"/>
              <a:t>та </a:t>
            </a:r>
            <a:r>
              <a:rPr lang="ru-RU" sz="2400" b="1" dirty="0" err="1" smtClean="0"/>
              <a:t>черговість</a:t>
            </a:r>
            <a:r>
              <a:rPr lang="ru-RU" sz="2400" b="1" dirty="0" smtClean="0"/>
              <a:t> </a:t>
            </a:r>
            <a:r>
              <a:rPr lang="ru-RU" sz="2400" b="1" dirty="0"/>
              <a:t>у </a:t>
            </a:r>
            <a:r>
              <a:rPr lang="ru-RU" sz="2400" b="1" dirty="0" err="1"/>
              <a:t>наданні</a:t>
            </a:r>
            <a:r>
              <a:rPr lang="ru-RU" sz="2400" b="1" dirty="0"/>
              <a:t> ЕМД, </a:t>
            </a:r>
            <a:r>
              <a:rPr lang="ru-RU" sz="2400" b="1" dirty="0" err="1"/>
              <a:t>тобто</a:t>
            </a:r>
            <a:r>
              <a:rPr lang="ru-RU" sz="2400" b="1" dirty="0"/>
              <a:t>: де, у яку </a:t>
            </a:r>
            <a:r>
              <a:rPr lang="ru-RU" sz="2400" b="1" dirty="0" err="1"/>
              <a:t>чергу</a:t>
            </a:r>
            <a:r>
              <a:rPr lang="ru-RU" sz="2400" b="1" dirty="0"/>
              <a:t> та у </a:t>
            </a:r>
            <a:r>
              <a:rPr lang="ru-RU" sz="2400" b="1" dirty="0" err="1" smtClean="0"/>
              <a:t>якому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обсязі</a:t>
            </a:r>
            <a:r>
              <a:rPr lang="ru-RU" sz="2400" b="1" dirty="0" smtClean="0"/>
              <a:t> </a:t>
            </a:r>
            <a:r>
              <a:rPr lang="ru-RU" sz="2400" b="1" dirty="0" err="1"/>
              <a:t>надаватиметься</a:t>
            </a:r>
            <a:r>
              <a:rPr lang="ru-RU" sz="2400" b="1" dirty="0"/>
              <a:t> </a:t>
            </a:r>
            <a:r>
              <a:rPr lang="ru-RU" sz="2400" b="1" dirty="0" err="1"/>
              <a:t>допомога</a:t>
            </a:r>
            <a:r>
              <a:rPr lang="ru-RU" sz="2400" b="1" dirty="0"/>
              <a:t> на </a:t>
            </a:r>
            <a:r>
              <a:rPr lang="ru-RU" sz="2400" b="1" dirty="0" err="1"/>
              <a:t>цьому</a:t>
            </a:r>
            <a:r>
              <a:rPr lang="ru-RU" sz="2400" b="1" dirty="0"/>
              <a:t> </a:t>
            </a:r>
            <a:r>
              <a:rPr lang="ru-RU" sz="2400" b="1" dirty="0" err="1"/>
              <a:t>етапі</a:t>
            </a:r>
            <a:r>
              <a:rPr lang="ru-RU" sz="2400" b="1" dirty="0"/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b="1" dirty="0"/>
              <a:t>- </a:t>
            </a:r>
            <a:r>
              <a:rPr lang="ru-RU" sz="2400" b="1" dirty="0" err="1">
                <a:solidFill>
                  <a:srgbClr val="FF0000"/>
                </a:solidFill>
              </a:rPr>
              <a:t>евакуаційно-транспортне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медичне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сортування</a:t>
            </a:r>
            <a:r>
              <a:rPr lang="ru-RU" sz="2400" b="1" dirty="0"/>
              <a:t>, </a:t>
            </a:r>
            <a:r>
              <a:rPr lang="ru-RU" sz="2400" b="1" dirty="0" smtClean="0"/>
              <a:t>яке </a:t>
            </a:r>
            <a:r>
              <a:rPr lang="ru-RU" sz="2400" b="1" dirty="0" err="1" smtClean="0"/>
              <a:t>передбачає</a:t>
            </a:r>
            <a:r>
              <a:rPr lang="ru-RU" sz="2400" b="1" dirty="0" smtClean="0"/>
              <a:t> </a:t>
            </a:r>
            <a:r>
              <a:rPr lang="ru-RU" sz="2400" b="1" dirty="0" err="1"/>
              <a:t>розподіл</a:t>
            </a:r>
            <a:r>
              <a:rPr lang="ru-RU" sz="2400" b="1" dirty="0"/>
              <a:t> за </a:t>
            </a:r>
            <a:r>
              <a:rPr lang="ru-RU" sz="2400" b="1" dirty="0" err="1"/>
              <a:t>евакуаційним</a:t>
            </a:r>
            <a:r>
              <a:rPr lang="ru-RU" sz="2400" b="1" dirty="0"/>
              <a:t> </a:t>
            </a:r>
            <a:r>
              <a:rPr lang="ru-RU" sz="2400" b="1" dirty="0" err="1" smtClean="0"/>
              <a:t>призначенням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залежно</a:t>
            </a:r>
            <a:r>
              <a:rPr lang="ru-RU" sz="2400" b="1" dirty="0" smtClean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характеру </a:t>
            </a:r>
            <a:r>
              <a:rPr lang="ru-RU" sz="2400" b="1" dirty="0" err="1"/>
              <a:t>пошкодження</a:t>
            </a:r>
            <a:r>
              <a:rPr lang="ru-RU" sz="2400" b="1" dirty="0"/>
              <a:t>, </a:t>
            </a:r>
            <a:r>
              <a:rPr lang="ru-RU" sz="2400" b="1" dirty="0" err="1"/>
              <a:t>засобів</a:t>
            </a:r>
            <a:r>
              <a:rPr lang="ru-RU" sz="2400" b="1" dirty="0"/>
              <a:t>, </a:t>
            </a:r>
            <a:r>
              <a:rPr lang="ru-RU" sz="2400" b="1" dirty="0" err="1"/>
              <a:t>способів</a:t>
            </a:r>
            <a:r>
              <a:rPr lang="ru-RU" sz="2400" b="1" dirty="0"/>
              <a:t> </a:t>
            </a:r>
            <a:r>
              <a:rPr lang="ru-RU" sz="2400" b="1" dirty="0" smtClean="0"/>
              <a:t>та </a:t>
            </a:r>
            <a:r>
              <a:rPr lang="ru-RU" sz="2400" b="1" dirty="0" err="1" smtClean="0"/>
              <a:t>черговості</a:t>
            </a:r>
            <a:r>
              <a:rPr lang="ru-RU" sz="2400" b="1" dirty="0" smtClean="0"/>
              <a:t> </a:t>
            </a:r>
            <a:r>
              <a:rPr lang="ru-RU" sz="2400" b="1" dirty="0" err="1"/>
              <a:t>подальшої</a:t>
            </a:r>
            <a:r>
              <a:rPr lang="ru-RU" sz="2400" b="1" dirty="0"/>
              <a:t> </a:t>
            </a:r>
            <a:r>
              <a:rPr lang="ru-RU" sz="2400" b="1" dirty="0" err="1"/>
              <a:t>евакуації</a:t>
            </a:r>
            <a:r>
              <a:rPr lang="ru-RU" sz="2400" b="1" dirty="0"/>
              <a:t>, </a:t>
            </a:r>
            <a:r>
              <a:rPr lang="ru-RU" sz="2400" b="1" dirty="0" err="1"/>
              <a:t>тобто</a:t>
            </a:r>
            <a:r>
              <a:rPr lang="ru-RU" sz="2400" b="1" dirty="0"/>
              <a:t>: в яку </a:t>
            </a:r>
            <a:r>
              <a:rPr lang="ru-RU" sz="2400" b="1" dirty="0" err="1"/>
              <a:t>чергу</a:t>
            </a:r>
            <a:r>
              <a:rPr lang="ru-RU" sz="2400" b="1" dirty="0"/>
              <a:t>, </a:t>
            </a:r>
            <a:r>
              <a:rPr lang="ru-RU" sz="2400" b="1" dirty="0" err="1" smtClean="0"/>
              <a:t>яким</a:t>
            </a:r>
            <a:r>
              <a:rPr lang="ru-RU" sz="2400" b="1" dirty="0" smtClean="0"/>
              <a:t> видом </a:t>
            </a:r>
            <a:r>
              <a:rPr lang="ru-RU" sz="2400" b="1" dirty="0"/>
              <a:t>транспорту, у </a:t>
            </a:r>
            <a:r>
              <a:rPr lang="ru-RU" sz="2400" b="1" dirty="0" err="1"/>
              <a:t>якому</a:t>
            </a:r>
            <a:r>
              <a:rPr lang="ru-RU" sz="2400" b="1" dirty="0"/>
              <a:t> </a:t>
            </a:r>
            <a:r>
              <a:rPr lang="ru-RU" sz="2400" b="1" dirty="0" err="1"/>
              <a:t>положенні</a:t>
            </a:r>
            <a:r>
              <a:rPr lang="ru-RU" sz="2400" b="1" dirty="0"/>
              <a:t> та </a:t>
            </a:r>
            <a:r>
              <a:rPr lang="ru-RU" sz="2400" b="1" dirty="0" err="1"/>
              <a:t>куди</a:t>
            </a:r>
            <a:r>
              <a:rPr lang="ru-RU" sz="2400" b="1" dirty="0" smtClean="0"/>
              <a:t>).</a:t>
            </a:r>
            <a:endParaRPr lang="ru-RU" sz="2400" b="1" dirty="0"/>
          </a:p>
          <a:p>
            <a:pPr algn="just"/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проведення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медичного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сортування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зберігають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свою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дієвість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сортувальні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b="1" dirty="0"/>
              <a:t>- </a:t>
            </a:r>
            <a:r>
              <a:rPr lang="ru-RU" sz="2400" b="1" dirty="0" err="1"/>
              <a:t>небезпека</a:t>
            </a:r>
            <a:r>
              <a:rPr lang="ru-RU" sz="2400" b="1" dirty="0"/>
              <a:t> для </a:t>
            </a:r>
            <a:r>
              <a:rPr lang="ru-RU" sz="2400" b="1" dirty="0" err="1"/>
              <a:t>оточуючих</a:t>
            </a:r>
            <a:r>
              <a:rPr lang="ru-RU" sz="2400" b="1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b="1" dirty="0"/>
              <a:t>- </a:t>
            </a:r>
            <a:r>
              <a:rPr lang="ru-RU" sz="2400" b="1" dirty="0" err="1"/>
              <a:t>лікувальна</a:t>
            </a:r>
            <a:r>
              <a:rPr lang="ru-RU" sz="2400" b="1" dirty="0"/>
              <a:t> </a:t>
            </a:r>
            <a:r>
              <a:rPr lang="ru-RU" sz="2400" b="1" dirty="0" err="1"/>
              <a:t>ознака</a:t>
            </a:r>
            <a:r>
              <a:rPr lang="ru-RU" sz="2400" b="1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b="1" dirty="0"/>
              <a:t>- </a:t>
            </a:r>
            <a:r>
              <a:rPr lang="ru-RU" sz="2400" b="1" dirty="0" err="1"/>
              <a:t>евакуаційна</a:t>
            </a:r>
            <a:r>
              <a:rPr lang="ru-RU" sz="2400" b="1" dirty="0"/>
              <a:t> </a:t>
            </a:r>
            <a:r>
              <a:rPr lang="ru-RU" sz="2400" b="1" dirty="0" err="1" smtClean="0"/>
              <a:t>ознака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947656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053" y="944618"/>
            <a:ext cx="11333019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Небезпека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оточуючих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/>
              <a:t>визначає</a:t>
            </a:r>
            <a:r>
              <a:rPr lang="ru-RU" sz="2800" b="1" dirty="0"/>
              <a:t> </a:t>
            </a:r>
            <a:r>
              <a:rPr lang="ru-RU" sz="2800" b="1" dirty="0" err="1"/>
              <a:t>ступінь</a:t>
            </a:r>
            <a:r>
              <a:rPr lang="ru-RU" sz="2800" b="1" dirty="0"/>
              <a:t> </a:t>
            </a:r>
            <a:r>
              <a:rPr lang="ru-RU" sz="2800" b="1" dirty="0" smtClean="0"/>
              <a:t>потреби </a:t>
            </a:r>
            <a:r>
              <a:rPr lang="ru-RU" sz="2800" b="1" dirty="0" err="1" smtClean="0"/>
              <a:t>постраждалих</a:t>
            </a:r>
            <a:r>
              <a:rPr lang="ru-RU" sz="2800" b="1" dirty="0" smtClean="0"/>
              <a:t> </a:t>
            </a:r>
            <a:r>
              <a:rPr lang="ru-RU" sz="2800" b="1" dirty="0"/>
              <a:t>у </a:t>
            </a:r>
            <a:r>
              <a:rPr lang="ru-RU" sz="2800" b="1" dirty="0" err="1"/>
              <a:t>проведенні</a:t>
            </a:r>
            <a:r>
              <a:rPr lang="ru-RU" sz="2800" b="1" dirty="0"/>
              <a:t> </a:t>
            </a:r>
            <a:r>
              <a:rPr lang="ru-RU" sz="2800" b="1" dirty="0" err="1"/>
              <a:t>санітарної</a:t>
            </a:r>
            <a:r>
              <a:rPr lang="ru-RU" sz="2800" b="1" dirty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 smtClean="0"/>
              <a:t>спеціальної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обробки</a:t>
            </a:r>
            <a:r>
              <a:rPr lang="ru-RU" sz="2800" b="1" dirty="0" smtClean="0"/>
              <a:t> </a:t>
            </a:r>
            <a:r>
              <a:rPr lang="ru-RU" sz="2800" b="1" dirty="0"/>
              <a:t>та </a:t>
            </a:r>
            <a:r>
              <a:rPr lang="ru-RU" sz="2800" b="1" dirty="0" err="1"/>
              <a:t>ізоляції</a:t>
            </a:r>
            <a:r>
              <a:rPr lang="ru-RU" sz="2800" b="1" dirty="0"/>
              <a:t>.</a:t>
            </a:r>
          </a:p>
          <a:p>
            <a:pPr algn="just"/>
            <a:endParaRPr lang="ru-RU" sz="2800" b="1" dirty="0" smtClean="0"/>
          </a:p>
          <a:p>
            <a:pPr algn="just"/>
            <a:r>
              <a:rPr lang="ru-RU" sz="2800" b="1" dirty="0" err="1" smtClean="0"/>
              <a:t>Залежно</a:t>
            </a:r>
            <a:r>
              <a:rPr lang="ru-RU" sz="2800" b="1" dirty="0" smtClean="0"/>
              <a:t> </a:t>
            </a:r>
            <a:r>
              <a:rPr lang="ru-RU" sz="2800" b="1" dirty="0" err="1"/>
              <a:t>від</a:t>
            </a:r>
            <a:r>
              <a:rPr lang="ru-RU" sz="2800" b="1" dirty="0"/>
              <a:t> </a:t>
            </a:r>
            <a:r>
              <a:rPr lang="ru-RU" sz="2800" b="1" dirty="0" err="1"/>
              <a:t>цього</a:t>
            </a:r>
            <a:r>
              <a:rPr lang="ru-RU" sz="2800" b="1" dirty="0"/>
              <a:t> </a:t>
            </a:r>
            <a:r>
              <a:rPr lang="ru-RU" sz="2800" b="1" dirty="0" err="1"/>
              <a:t>постраждалих</a:t>
            </a:r>
            <a:r>
              <a:rPr lang="ru-RU" sz="2800" b="1" dirty="0"/>
              <a:t> </a:t>
            </a:r>
            <a:r>
              <a:rPr lang="ru-RU" sz="2800" b="1" dirty="0" err="1"/>
              <a:t>розподіляють</a:t>
            </a:r>
            <a:r>
              <a:rPr lang="ru-RU" sz="2800" b="1" dirty="0"/>
              <a:t> на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відповідні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sz="2800" b="1" dirty="0"/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b="1" dirty="0"/>
              <a:t>- </a:t>
            </a:r>
            <a:r>
              <a:rPr lang="ru-RU" sz="2800" b="1" dirty="0" err="1"/>
              <a:t>ті</a:t>
            </a:r>
            <a:r>
              <a:rPr lang="ru-RU" sz="2800" b="1" dirty="0"/>
              <a:t>, </a:t>
            </a:r>
            <a:r>
              <a:rPr lang="ru-RU" sz="2800" b="1" dirty="0" err="1"/>
              <a:t>хто</a:t>
            </a:r>
            <a:r>
              <a:rPr lang="ru-RU" sz="2800" b="1" dirty="0"/>
              <a:t> </a:t>
            </a:r>
            <a:r>
              <a:rPr lang="ru-RU" sz="2800" b="1" dirty="0" err="1"/>
              <a:t>підлягає</a:t>
            </a:r>
            <a:r>
              <a:rPr lang="ru-RU" sz="2800" b="1" dirty="0"/>
              <a:t> </a:t>
            </a:r>
            <a:r>
              <a:rPr lang="ru-RU" sz="2800" b="1" dirty="0" err="1"/>
              <a:t>санітарній</a:t>
            </a:r>
            <a:r>
              <a:rPr lang="ru-RU" sz="2800" b="1" dirty="0"/>
              <a:t> </a:t>
            </a:r>
            <a:r>
              <a:rPr lang="ru-RU" sz="2800" b="1" dirty="0" err="1"/>
              <a:t>обробці</a:t>
            </a:r>
            <a:r>
              <a:rPr lang="ru-RU" sz="2800" b="1" dirty="0"/>
              <a:t> (</a:t>
            </a:r>
            <a:r>
              <a:rPr lang="ru-RU" sz="2800" b="1" dirty="0" err="1"/>
              <a:t>частковій</a:t>
            </a:r>
            <a:r>
              <a:rPr lang="ru-RU" sz="2800" b="1" dirty="0"/>
              <a:t> </a:t>
            </a:r>
            <a:r>
              <a:rPr lang="ru-RU" sz="2800" b="1" dirty="0" err="1" smtClean="0"/>
              <a:t>або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повній</a:t>
            </a:r>
            <a:r>
              <a:rPr lang="ru-RU" sz="2800" b="1" dirty="0"/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b="1" dirty="0"/>
              <a:t>- </a:t>
            </a:r>
            <a:r>
              <a:rPr lang="ru-RU" sz="2800" b="1" dirty="0" err="1"/>
              <a:t>ті</a:t>
            </a:r>
            <a:r>
              <a:rPr lang="ru-RU" sz="2800" b="1" dirty="0"/>
              <a:t>, </a:t>
            </a:r>
            <a:r>
              <a:rPr lang="ru-RU" sz="2800" b="1" dirty="0" err="1"/>
              <a:t>хто</a:t>
            </a:r>
            <a:r>
              <a:rPr lang="ru-RU" sz="2800" b="1" dirty="0"/>
              <a:t> </a:t>
            </a:r>
            <a:r>
              <a:rPr lang="ru-RU" sz="2800" b="1" dirty="0" err="1"/>
              <a:t>підлягає</a:t>
            </a:r>
            <a:r>
              <a:rPr lang="ru-RU" sz="2800" b="1" dirty="0"/>
              <a:t> </a:t>
            </a:r>
            <a:r>
              <a:rPr lang="ru-RU" sz="2800" b="1" dirty="0" err="1"/>
              <a:t>спеціальній</a:t>
            </a:r>
            <a:r>
              <a:rPr lang="ru-RU" sz="2800" b="1" dirty="0"/>
              <a:t> </a:t>
            </a:r>
            <a:r>
              <a:rPr lang="ru-RU" sz="2800" b="1" dirty="0" err="1"/>
              <a:t>обробці</a:t>
            </a:r>
            <a:r>
              <a:rPr lang="ru-RU" sz="2800" b="1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b="1" dirty="0"/>
              <a:t>- </a:t>
            </a:r>
            <a:r>
              <a:rPr lang="ru-RU" sz="2800" b="1" dirty="0" err="1"/>
              <a:t>ті</a:t>
            </a:r>
            <a:r>
              <a:rPr lang="ru-RU" sz="2800" b="1" dirty="0"/>
              <a:t>, </a:t>
            </a:r>
            <a:r>
              <a:rPr lang="ru-RU" sz="2800" b="1" dirty="0" err="1"/>
              <a:t>хто</a:t>
            </a:r>
            <a:r>
              <a:rPr lang="ru-RU" sz="2800" b="1" dirty="0"/>
              <a:t> </a:t>
            </a:r>
            <a:r>
              <a:rPr lang="ru-RU" sz="2800" b="1" dirty="0" err="1"/>
              <a:t>підлягає</a:t>
            </a:r>
            <a:r>
              <a:rPr lang="ru-RU" sz="2800" b="1" dirty="0"/>
              <a:t> </a:t>
            </a:r>
            <a:r>
              <a:rPr lang="ru-RU" sz="2800" b="1" dirty="0" err="1"/>
              <a:t>тимчасовій</a:t>
            </a:r>
            <a:r>
              <a:rPr lang="ru-RU" sz="2800" b="1" dirty="0"/>
              <a:t> </a:t>
            </a:r>
            <a:r>
              <a:rPr lang="ru-RU" sz="2800" b="1" dirty="0" err="1"/>
              <a:t>ізоляції</a:t>
            </a:r>
            <a:r>
              <a:rPr lang="ru-RU" sz="2800" b="1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b="1" dirty="0"/>
              <a:t>- </a:t>
            </a:r>
            <a:r>
              <a:rPr lang="ru-RU" sz="2800" b="1" dirty="0" err="1"/>
              <a:t>ті</a:t>
            </a:r>
            <a:r>
              <a:rPr lang="ru-RU" sz="2800" b="1" dirty="0"/>
              <a:t>, </a:t>
            </a:r>
            <a:r>
              <a:rPr lang="ru-RU" sz="2800" b="1" dirty="0" err="1"/>
              <a:t>хто</a:t>
            </a:r>
            <a:r>
              <a:rPr lang="ru-RU" sz="2800" b="1" dirty="0"/>
              <a:t> не </a:t>
            </a:r>
            <a:r>
              <a:rPr lang="ru-RU" sz="2800" b="1" dirty="0" err="1"/>
              <a:t>підлягає</a:t>
            </a:r>
            <a:r>
              <a:rPr lang="ru-RU" sz="2800" b="1" dirty="0"/>
              <a:t> </a:t>
            </a:r>
            <a:r>
              <a:rPr lang="ru-RU" sz="2800" b="1" dirty="0" err="1"/>
              <a:t>санітарній</a:t>
            </a:r>
            <a:r>
              <a:rPr lang="ru-RU" sz="2800" b="1" dirty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спеціальній</a:t>
            </a:r>
            <a:r>
              <a:rPr lang="ru-RU" sz="2800" b="1" dirty="0"/>
              <a:t> </a:t>
            </a:r>
            <a:r>
              <a:rPr lang="ru-RU" sz="2800" b="1" dirty="0" err="1"/>
              <a:t>обробці</a:t>
            </a:r>
            <a:r>
              <a:rPr lang="ru-RU" sz="2800" b="1" dirty="0"/>
              <a:t> </a:t>
            </a:r>
            <a:r>
              <a:rPr lang="ru-RU" sz="2800" b="1" dirty="0" smtClean="0"/>
              <a:t>та </a:t>
            </a:r>
            <a:r>
              <a:rPr lang="ru-RU" sz="2800" b="1" dirty="0" err="1" smtClean="0"/>
              <a:t>ізоляції</a:t>
            </a:r>
            <a:r>
              <a:rPr lang="ru-RU" sz="2800" b="1" dirty="0" smtClean="0"/>
              <a:t>.</a:t>
            </a:r>
          </a:p>
          <a:p>
            <a:pPr algn="just"/>
            <a:endParaRPr lang="uk-UA" b="1" dirty="0" smtClean="0"/>
          </a:p>
          <a:p>
            <a:pPr algn="just"/>
            <a:endParaRPr lang="uk-UA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56736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053" y="321853"/>
            <a:ext cx="113607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>
                <a:solidFill>
                  <a:srgbClr val="7030A0"/>
                </a:solidFill>
              </a:rPr>
              <a:t>Лікувальна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ознака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2000" b="1" dirty="0"/>
              <a:t>–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ступінь</a:t>
            </a:r>
            <a:r>
              <a:rPr lang="ru-RU" sz="2000" b="1" dirty="0"/>
              <a:t> </a:t>
            </a:r>
            <a:r>
              <a:rPr lang="ru-RU" sz="2000" b="1" dirty="0" smtClean="0"/>
              <a:t>потреби </a:t>
            </a:r>
            <a:r>
              <a:rPr lang="ru-RU" sz="2000" b="1" dirty="0" err="1" smtClean="0"/>
              <a:t>постраждалих</a:t>
            </a:r>
            <a:r>
              <a:rPr lang="ru-RU" sz="2000" b="1" dirty="0" smtClean="0"/>
              <a:t> </a:t>
            </a:r>
            <a:r>
              <a:rPr lang="ru-RU" sz="2000" b="1" dirty="0"/>
              <a:t>у ЕМД, </a:t>
            </a:r>
            <a:r>
              <a:rPr lang="ru-RU" sz="2000" b="1" dirty="0" err="1"/>
              <a:t>черговості</a:t>
            </a:r>
            <a:r>
              <a:rPr lang="ru-RU" sz="2000" b="1" dirty="0"/>
              <a:t> та </a:t>
            </a:r>
            <a:r>
              <a:rPr lang="ru-RU" sz="2000" b="1" dirty="0" err="1"/>
              <a:t>місці</a:t>
            </a:r>
            <a:r>
              <a:rPr lang="ru-RU" sz="2000" b="1" dirty="0"/>
              <a:t> </a:t>
            </a:r>
            <a:r>
              <a:rPr lang="ru-RU" sz="2000" b="1" dirty="0" err="1"/>
              <a:t>її</a:t>
            </a:r>
            <a:r>
              <a:rPr lang="ru-RU" sz="2000" b="1" dirty="0"/>
              <a:t> </a:t>
            </a:r>
            <a:r>
              <a:rPr lang="ru-RU" sz="2000" b="1" dirty="0" err="1" smtClean="0"/>
              <a:t>надання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визначення</a:t>
            </a:r>
            <a:r>
              <a:rPr lang="ru-RU" sz="2000" b="1" dirty="0" smtClean="0"/>
              <a:t> </a:t>
            </a:r>
            <a:r>
              <a:rPr lang="ru-RU" sz="2000" b="1" dirty="0" err="1"/>
              <a:t>лікувального</a:t>
            </a:r>
            <a:r>
              <a:rPr lang="ru-RU" sz="2000" b="1" dirty="0"/>
              <a:t> </a:t>
            </a:r>
            <a:r>
              <a:rPr lang="ru-RU" sz="2000" b="1" dirty="0" err="1"/>
              <a:t>підрозділу</a:t>
            </a:r>
            <a:r>
              <a:rPr lang="ru-RU" sz="2000" b="1" dirty="0"/>
              <a:t>).</a:t>
            </a:r>
          </a:p>
          <a:p>
            <a:pPr algn="just"/>
            <a:r>
              <a:rPr lang="ru-RU" sz="2000" b="1" i="1" dirty="0"/>
              <a:t>За </a:t>
            </a:r>
            <a:r>
              <a:rPr lang="ru-RU" sz="2000" b="1" i="1" dirty="0" err="1"/>
              <a:t>ступенем</a:t>
            </a:r>
            <a:r>
              <a:rPr lang="ru-RU" sz="2000" b="1" i="1" dirty="0"/>
              <a:t> потреби в ЕМД </a:t>
            </a:r>
            <a:r>
              <a:rPr lang="ru-RU" sz="2000" b="1" i="1" dirty="0" err="1"/>
              <a:t>виділяють</a:t>
            </a:r>
            <a:r>
              <a:rPr lang="ru-RU" sz="2000" b="1" i="1" dirty="0"/>
              <a:t> </a:t>
            </a:r>
            <a:r>
              <a:rPr lang="ru-RU" sz="2000" b="1" i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sz="20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sz="2000" b="1" i="1" dirty="0"/>
              <a:t>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b="1" dirty="0"/>
              <a:t>- </a:t>
            </a:r>
            <a:r>
              <a:rPr lang="ru-RU" sz="2000" b="1" dirty="0" err="1"/>
              <a:t>група</a:t>
            </a:r>
            <a:r>
              <a:rPr lang="ru-RU" sz="2000" b="1" dirty="0"/>
              <a:t> </a:t>
            </a:r>
            <a:r>
              <a:rPr lang="ru-RU" sz="2000" b="1" dirty="0" err="1"/>
              <a:t>постраждалих</a:t>
            </a:r>
            <a:r>
              <a:rPr lang="ru-RU" sz="2000" b="1" dirty="0"/>
              <a:t>, </a:t>
            </a:r>
            <a:r>
              <a:rPr lang="ru-RU" sz="2000" b="1" dirty="0" err="1"/>
              <a:t>які</a:t>
            </a:r>
            <a:r>
              <a:rPr lang="ru-RU" sz="2000" b="1" dirty="0"/>
              <a:t> померли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знаходяться</a:t>
            </a:r>
            <a:r>
              <a:rPr lang="ru-RU" sz="2000" b="1" dirty="0"/>
              <a:t> </a:t>
            </a:r>
            <a:r>
              <a:rPr lang="ru-RU" sz="2000" b="1" dirty="0" smtClean="0"/>
              <a:t>у </a:t>
            </a:r>
            <a:r>
              <a:rPr lang="ru-RU" sz="2000" b="1" dirty="0" err="1" smtClean="0"/>
              <a:t>термінальному</a:t>
            </a:r>
            <a:r>
              <a:rPr lang="ru-RU" sz="2000" b="1" dirty="0" smtClean="0"/>
              <a:t> </a:t>
            </a:r>
            <a:r>
              <a:rPr lang="ru-RU" sz="2000" b="1" dirty="0" err="1"/>
              <a:t>стані</a:t>
            </a:r>
            <a:r>
              <a:rPr lang="ru-RU" sz="2000" b="1" dirty="0"/>
              <a:t> (</a:t>
            </a:r>
            <a:r>
              <a:rPr lang="ru-RU" sz="2000" b="1" dirty="0" err="1"/>
              <a:t>постраждалі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агонують</a:t>
            </a:r>
            <a:r>
              <a:rPr lang="ru-RU" sz="2000" b="1" dirty="0"/>
              <a:t>) </a:t>
            </a:r>
            <a:r>
              <a:rPr lang="ru-RU" sz="2000" b="1" dirty="0" smtClean="0"/>
              <a:t>та </a:t>
            </a:r>
            <a:r>
              <a:rPr lang="ru-RU" sz="2000" b="1" dirty="0" err="1" smtClean="0"/>
              <a:t>потребують</a:t>
            </a:r>
            <a:r>
              <a:rPr lang="ru-RU" sz="2000" b="1" dirty="0" smtClean="0"/>
              <a:t> </a:t>
            </a:r>
            <a:r>
              <a:rPr lang="ru-RU" sz="2000" b="1" dirty="0" err="1"/>
              <a:t>симптоматичної</a:t>
            </a:r>
            <a:r>
              <a:rPr lang="ru-RU" sz="2000" b="1" dirty="0"/>
              <a:t> </a:t>
            </a:r>
            <a:r>
              <a:rPr lang="ru-RU" sz="2000" b="1" dirty="0" err="1"/>
              <a:t>допомоги</a:t>
            </a:r>
            <a:r>
              <a:rPr lang="ru-RU" sz="2000" b="1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b="1" dirty="0"/>
              <a:t>- </a:t>
            </a:r>
            <a:r>
              <a:rPr lang="ru-RU" sz="2000" b="1" dirty="0" err="1"/>
              <a:t>група</a:t>
            </a:r>
            <a:r>
              <a:rPr lang="ru-RU" sz="2000" b="1" dirty="0"/>
              <a:t> </a:t>
            </a:r>
            <a:r>
              <a:rPr lang="ru-RU" sz="2000" b="1" dirty="0" err="1"/>
              <a:t>постраждалих</a:t>
            </a:r>
            <a:r>
              <a:rPr lang="ru-RU" sz="2000" b="1" dirty="0"/>
              <a:t>, </a:t>
            </a:r>
            <a:r>
              <a:rPr lang="ru-RU" sz="2000" b="1" dirty="0" err="1"/>
              <a:t>які</a:t>
            </a:r>
            <a:r>
              <a:rPr lang="ru-RU" sz="2000" b="1" dirty="0"/>
              <a:t> </a:t>
            </a:r>
            <a:r>
              <a:rPr lang="ru-RU" sz="2000" b="1" dirty="0" err="1"/>
              <a:t>потребують</a:t>
            </a:r>
            <a:r>
              <a:rPr lang="ru-RU" sz="2000" b="1" dirty="0"/>
              <a:t> ЕМД в </a:t>
            </a:r>
            <a:r>
              <a:rPr lang="ru-RU" sz="2000" b="1" dirty="0" smtClean="0"/>
              <a:t>першу </a:t>
            </a:r>
            <a:r>
              <a:rPr lang="ru-RU" sz="2000" b="1" dirty="0" err="1" smtClean="0"/>
              <a:t>чергу</a:t>
            </a:r>
            <a:r>
              <a:rPr lang="ru-RU" sz="2000" b="1" dirty="0" smtClean="0"/>
              <a:t> </a:t>
            </a:r>
            <a:r>
              <a:rPr lang="ru-RU" sz="2000" b="1" dirty="0"/>
              <a:t>(</a:t>
            </a:r>
            <a:r>
              <a:rPr lang="ru-RU" sz="2000" b="1" dirty="0" err="1"/>
              <a:t>терміново</a:t>
            </a:r>
            <a:r>
              <a:rPr lang="ru-RU" sz="2000" b="1" dirty="0"/>
              <a:t> за </a:t>
            </a:r>
            <a:r>
              <a:rPr lang="ru-RU" sz="2000" b="1" dirty="0" err="1"/>
              <a:t>життєвими</a:t>
            </a:r>
            <a:r>
              <a:rPr lang="ru-RU" sz="2000" b="1" dirty="0"/>
              <a:t> </a:t>
            </a:r>
            <a:r>
              <a:rPr lang="ru-RU" sz="2000" b="1" dirty="0" err="1"/>
              <a:t>показниками</a:t>
            </a:r>
            <a:r>
              <a:rPr lang="ru-RU" sz="2000" b="1" dirty="0"/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b="1" dirty="0"/>
              <a:t>- </a:t>
            </a:r>
            <a:r>
              <a:rPr lang="ru-RU" sz="2000" b="1" dirty="0" err="1"/>
              <a:t>група</a:t>
            </a:r>
            <a:r>
              <a:rPr lang="ru-RU" sz="2000" b="1" dirty="0"/>
              <a:t> </a:t>
            </a:r>
            <a:r>
              <a:rPr lang="ru-RU" sz="2000" b="1" dirty="0" err="1"/>
              <a:t>постраждалих</a:t>
            </a:r>
            <a:r>
              <a:rPr lang="ru-RU" sz="2000" b="1" dirty="0"/>
              <a:t>, </a:t>
            </a:r>
            <a:r>
              <a:rPr lang="ru-RU" sz="2000" b="1" dirty="0" err="1"/>
              <a:t>які</a:t>
            </a:r>
            <a:r>
              <a:rPr lang="ru-RU" sz="2000" b="1" dirty="0"/>
              <a:t> </a:t>
            </a:r>
            <a:r>
              <a:rPr lang="ru-RU" sz="2000" b="1" dirty="0" err="1"/>
              <a:t>потребують</a:t>
            </a:r>
            <a:r>
              <a:rPr lang="ru-RU" sz="2000" b="1" dirty="0"/>
              <a:t> ЕМД у </a:t>
            </a:r>
            <a:r>
              <a:rPr lang="ru-RU" sz="2000" b="1" dirty="0" smtClean="0"/>
              <a:t>другу </a:t>
            </a:r>
            <a:r>
              <a:rPr lang="ru-RU" sz="2000" b="1" dirty="0" err="1" smtClean="0"/>
              <a:t>чергу</a:t>
            </a:r>
            <a:r>
              <a:rPr lang="ru-RU" sz="2000" b="1" dirty="0" smtClean="0"/>
              <a:t> </a:t>
            </a:r>
            <a:r>
              <a:rPr lang="ru-RU" sz="2000" b="1" dirty="0"/>
              <a:t>(</a:t>
            </a:r>
            <a:r>
              <a:rPr lang="ru-RU" sz="2000" b="1" dirty="0" err="1"/>
              <a:t>допомога</a:t>
            </a:r>
            <a:r>
              <a:rPr lang="ru-RU" sz="2000" b="1" dirty="0"/>
              <a:t> </a:t>
            </a:r>
            <a:r>
              <a:rPr lang="ru-RU" sz="2000" b="1" dirty="0" err="1"/>
              <a:t>цим</a:t>
            </a:r>
            <a:r>
              <a:rPr lang="ru-RU" sz="2000" b="1" dirty="0"/>
              <a:t> </a:t>
            </a:r>
            <a:r>
              <a:rPr lang="ru-RU" sz="2000" b="1" dirty="0" err="1"/>
              <a:t>постраждалим</a:t>
            </a:r>
            <a:r>
              <a:rPr lang="ru-RU" sz="2000" b="1" dirty="0"/>
              <a:t> на </a:t>
            </a:r>
            <a:r>
              <a:rPr lang="ru-RU" sz="2000" b="1" dirty="0" err="1"/>
              <a:t>деякий</a:t>
            </a:r>
            <a:r>
              <a:rPr lang="ru-RU" sz="2000" b="1" dirty="0"/>
              <a:t> час </a:t>
            </a:r>
            <a:r>
              <a:rPr lang="ru-RU" sz="2000" b="1" dirty="0" err="1"/>
              <a:t>може</a:t>
            </a:r>
            <a:r>
              <a:rPr lang="ru-RU" sz="2000" b="1" dirty="0"/>
              <a:t> </a:t>
            </a:r>
            <a:r>
              <a:rPr lang="ru-RU" sz="2000" b="1" dirty="0" smtClean="0"/>
              <a:t>бути </a:t>
            </a:r>
            <a:r>
              <a:rPr lang="ru-RU" sz="2000" b="1" dirty="0" err="1" smtClean="0"/>
              <a:t>відстрочена</a:t>
            </a:r>
            <a:r>
              <a:rPr lang="ru-RU" sz="2000" b="1" dirty="0"/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b="1" dirty="0"/>
              <a:t>- </a:t>
            </a:r>
            <a:r>
              <a:rPr lang="ru-RU" sz="2000" b="1" dirty="0" err="1"/>
              <a:t>група</a:t>
            </a:r>
            <a:r>
              <a:rPr lang="ru-RU" sz="2000" b="1" dirty="0"/>
              <a:t> </a:t>
            </a:r>
            <a:r>
              <a:rPr lang="ru-RU" sz="2000" b="1" dirty="0" err="1"/>
              <a:t>постраждалих</a:t>
            </a:r>
            <a:r>
              <a:rPr lang="ru-RU" sz="2000" b="1" dirty="0"/>
              <a:t>, </a:t>
            </a:r>
            <a:r>
              <a:rPr lang="ru-RU" sz="2000" b="1" dirty="0" err="1"/>
              <a:t>які</a:t>
            </a:r>
            <a:r>
              <a:rPr lang="ru-RU" sz="2000" b="1" dirty="0"/>
              <a:t> </a:t>
            </a:r>
            <a:r>
              <a:rPr lang="ru-RU" sz="2000" b="1" dirty="0" err="1"/>
              <a:t>потребують</a:t>
            </a:r>
            <a:r>
              <a:rPr lang="ru-RU" sz="2000" b="1" dirty="0"/>
              <a:t> </a:t>
            </a:r>
            <a:r>
              <a:rPr lang="ru-RU" sz="2000" b="1" dirty="0" err="1" smtClean="0"/>
              <a:t>лише</a:t>
            </a:r>
            <a:r>
              <a:rPr lang="ru-RU" sz="2000" b="1" dirty="0" smtClean="0"/>
              <a:t> амбулаторно-</a:t>
            </a:r>
            <a:r>
              <a:rPr lang="ru-RU" sz="2000" b="1" dirty="0" err="1" smtClean="0"/>
              <a:t>поліклінічної</a:t>
            </a:r>
            <a:r>
              <a:rPr lang="ru-RU" sz="2000" b="1" dirty="0" smtClean="0"/>
              <a:t> </a:t>
            </a:r>
            <a:r>
              <a:rPr lang="ru-RU" sz="2000" b="1" dirty="0" err="1"/>
              <a:t>медичної</a:t>
            </a:r>
            <a:r>
              <a:rPr lang="ru-RU" sz="2000" b="1" dirty="0"/>
              <a:t> </a:t>
            </a:r>
            <a:r>
              <a:rPr lang="ru-RU" sz="2000" b="1" dirty="0" err="1"/>
              <a:t>допомоги</a:t>
            </a:r>
            <a:r>
              <a:rPr lang="ru-RU" sz="2000" b="1" dirty="0"/>
              <a:t> (</a:t>
            </a:r>
            <a:r>
              <a:rPr lang="ru-RU" sz="2000" b="1" dirty="0" err="1" smtClean="0"/>
              <a:t>постраждалі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яким</a:t>
            </a:r>
            <a:r>
              <a:rPr lang="ru-RU" sz="2000" b="1" dirty="0" smtClean="0"/>
              <a:t> </a:t>
            </a:r>
            <a:r>
              <a:rPr lang="ru-RU" sz="2000" b="1" dirty="0" err="1"/>
              <a:t>можна</a:t>
            </a:r>
            <a:r>
              <a:rPr lang="ru-RU" sz="2000" b="1" dirty="0"/>
              <a:t> </a:t>
            </a:r>
            <a:r>
              <a:rPr lang="ru-RU" sz="2000" b="1" dirty="0" err="1"/>
              <a:t>надати</a:t>
            </a:r>
            <a:r>
              <a:rPr lang="ru-RU" sz="2000" b="1" dirty="0"/>
              <a:t> </a:t>
            </a:r>
            <a:r>
              <a:rPr lang="ru-RU" sz="2000" b="1" dirty="0" err="1"/>
              <a:t>мінімально</a:t>
            </a:r>
            <a:r>
              <a:rPr lang="ru-RU" sz="2000" b="1" dirty="0"/>
              <a:t> </a:t>
            </a:r>
            <a:r>
              <a:rPr lang="ru-RU" sz="2000" b="1" dirty="0" err="1"/>
              <a:t>необхідну</a:t>
            </a:r>
            <a:r>
              <a:rPr lang="ru-RU" sz="2000" b="1" dirty="0"/>
              <a:t> </a:t>
            </a:r>
            <a:r>
              <a:rPr lang="ru-RU" sz="2000" b="1" dirty="0" err="1"/>
              <a:t>медичну</a:t>
            </a:r>
            <a:r>
              <a:rPr lang="ru-RU" sz="2000" b="1" dirty="0"/>
              <a:t> </a:t>
            </a:r>
            <a:r>
              <a:rPr lang="ru-RU" sz="2000" b="1" dirty="0" err="1" smtClean="0"/>
              <a:t>допомогу</a:t>
            </a:r>
            <a:r>
              <a:rPr lang="ru-RU" sz="2000" b="1" dirty="0" smtClean="0"/>
              <a:t> і </a:t>
            </a:r>
            <a:r>
              <a:rPr lang="ru-RU" sz="2000" b="1" dirty="0" err="1"/>
              <a:t>яких</a:t>
            </a:r>
            <a:r>
              <a:rPr lang="ru-RU" sz="2000" b="1" dirty="0"/>
              <a:t> </a:t>
            </a:r>
            <a:r>
              <a:rPr lang="ru-RU" sz="2000" b="1" dirty="0" err="1"/>
              <a:t>можна</a:t>
            </a:r>
            <a:r>
              <a:rPr lang="ru-RU" sz="2000" b="1" dirty="0"/>
              <a:t> </a:t>
            </a:r>
            <a:r>
              <a:rPr lang="ru-RU" sz="2000" b="1" dirty="0" err="1"/>
              <a:t>лікувати</a:t>
            </a:r>
            <a:r>
              <a:rPr lang="ru-RU" sz="2000" b="1" dirty="0"/>
              <a:t> </a:t>
            </a:r>
            <a:r>
              <a:rPr lang="ru-RU" sz="2000" b="1" dirty="0" err="1"/>
              <a:t>пізніше</a:t>
            </a:r>
            <a:r>
              <a:rPr lang="ru-RU" sz="2000" b="1" dirty="0" smtClean="0"/>
              <a:t>).</a:t>
            </a:r>
          </a:p>
          <a:p>
            <a:pPr algn="just"/>
            <a:endParaRPr lang="uk-UA" sz="2000" b="1" dirty="0" smtClean="0"/>
          </a:p>
          <a:p>
            <a:pPr algn="just"/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встановлення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попереднього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діагнозу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медичного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сортування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/>
              <a:t>- </a:t>
            </a:r>
            <a:r>
              <a:rPr lang="ru-RU" sz="2000" b="1" dirty="0" err="1"/>
              <a:t>ступінь</a:t>
            </a:r>
            <a:r>
              <a:rPr lang="ru-RU" sz="2000" b="1" dirty="0"/>
              <a:t> </a:t>
            </a:r>
            <a:r>
              <a:rPr lang="ru-RU" sz="2000" b="1" dirty="0" err="1"/>
              <a:t>загрози</a:t>
            </a:r>
            <a:r>
              <a:rPr lang="ru-RU" sz="2000" b="1" dirty="0"/>
              <a:t> для </a:t>
            </a:r>
            <a:r>
              <a:rPr lang="ru-RU" sz="2000" b="1" dirty="0" err="1"/>
              <a:t>життя</a:t>
            </a:r>
            <a:r>
              <a:rPr lang="ru-RU" sz="2000" b="1" dirty="0"/>
              <a:t> </a:t>
            </a:r>
            <a:r>
              <a:rPr lang="ru-RU" sz="2000" b="1" dirty="0" err="1"/>
              <a:t>постраждалого</a:t>
            </a:r>
            <a:r>
              <a:rPr lang="ru-RU" sz="2000" b="1" dirty="0"/>
              <a:t> в </a:t>
            </a:r>
            <a:r>
              <a:rPr lang="ru-RU" sz="2000" b="1" dirty="0" smtClean="0"/>
              <a:t>момент </a:t>
            </a:r>
            <a:r>
              <a:rPr lang="ru-RU" sz="2000" b="1" dirty="0" err="1" smtClean="0"/>
              <a:t>проведення</a:t>
            </a:r>
            <a:r>
              <a:rPr lang="ru-RU" sz="2000" b="1" dirty="0" smtClean="0"/>
              <a:t> </a:t>
            </a:r>
            <a:r>
              <a:rPr lang="ru-RU" sz="2000" b="1" dirty="0" err="1"/>
              <a:t>медичного</a:t>
            </a:r>
            <a:r>
              <a:rPr lang="ru-RU" sz="2000" b="1" dirty="0"/>
              <a:t> </a:t>
            </a:r>
            <a:r>
              <a:rPr lang="ru-RU" sz="2000" b="1" dirty="0" err="1"/>
              <a:t>сортування</a:t>
            </a:r>
            <a:r>
              <a:rPr lang="ru-RU" sz="2000" b="1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/>
              <a:t>- строки </a:t>
            </a:r>
            <a:r>
              <a:rPr lang="ru-RU" sz="2000" b="1" dirty="0" err="1"/>
              <a:t>можливого</a:t>
            </a:r>
            <a:r>
              <a:rPr lang="ru-RU" sz="2000" b="1" dirty="0"/>
              <a:t> </a:t>
            </a:r>
            <a:r>
              <a:rPr lang="ru-RU" sz="2000" b="1" dirty="0" err="1"/>
              <a:t>розвитку</a:t>
            </a:r>
            <a:r>
              <a:rPr lang="ru-RU" sz="2000" b="1" dirty="0"/>
              <a:t> у </a:t>
            </a:r>
            <a:r>
              <a:rPr lang="ru-RU" sz="2000" b="1" dirty="0" err="1"/>
              <a:t>постраждалих</a:t>
            </a:r>
            <a:r>
              <a:rPr lang="ru-RU" sz="2000" b="1" dirty="0"/>
              <a:t> </a:t>
            </a:r>
            <a:r>
              <a:rPr lang="ru-RU" sz="2000" b="1" dirty="0" err="1" smtClean="0"/>
              <a:t>ускладнень</a:t>
            </a:r>
            <a:r>
              <a:rPr lang="ru-RU" sz="2000" b="1" dirty="0" smtClean="0"/>
              <a:t> та </a:t>
            </a:r>
            <a:r>
              <a:rPr lang="ru-RU" sz="2000" b="1" dirty="0" err="1"/>
              <a:t>несприятливих</a:t>
            </a:r>
            <a:r>
              <a:rPr lang="ru-RU" sz="2000" b="1" dirty="0"/>
              <a:t> </a:t>
            </a:r>
            <a:r>
              <a:rPr lang="ru-RU" sz="2000" b="1" dirty="0" err="1"/>
              <a:t>результатів</a:t>
            </a:r>
            <a:r>
              <a:rPr lang="ru-RU" sz="2000" b="1" dirty="0"/>
              <a:t> </a:t>
            </a:r>
            <a:r>
              <a:rPr lang="ru-RU" sz="2000" b="1" dirty="0" err="1"/>
              <a:t>лікування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52755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089" y="179249"/>
            <a:ext cx="11707093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Евакуаційна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ознака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/>
              <a:t>–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необхідна</a:t>
            </a:r>
            <a:r>
              <a:rPr lang="ru-RU" sz="2000" b="1" dirty="0"/>
              <a:t> </a:t>
            </a:r>
            <a:r>
              <a:rPr lang="ru-RU" sz="2000" b="1" dirty="0" err="1" smtClean="0"/>
              <a:t>черговість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евакуації</a:t>
            </a:r>
            <a:r>
              <a:rPr lang="ru-RU" sz="2000" b="1" dirty="0"/>
              <a:t>, </a:t>
            </a:r>
            <a:r>
              <a:rPr lang="ru-RU" sz="2000" b="1" dirty="0" err="1"/>
              <a:t>вибір</a:t>
            </a:r>
            <a:r>
              <a:rPr lang="ru-RU" sz="2000" b="1" dirty="0"/>
              <a:t> виду транспорту та </a:t>
            </a:r>
            <a:r>
              <a:rPr lang="ru-RU" sz="2000" b="1" dirty="0" err="1" smtClean="0"/>
              <a:t>положення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постраждалого</a:t>
            </a:r>
            <a:r>
              <a:rPr lang="ru-RU" sz="2000" b="1" dirty="0" smtClean="0"/>
              <a:t> </a:t>
            </a:r>
            <a:r>
              <a:rPr lang="ru-RU" sz="2000" b="1" dirty="0" err="1"/>
              <a:t>під</a:t>
            </a:r>
            <a:r>
              <a:rPr lang="ru-RU" sz="2000" b="1" dirty="0"/>
              <a:t> час </a:t>
            </a:r>
            <a:r>
              <a:rPr lang="ru-RU" sz="2000" b="1" dirty="0" err="1"/>
              <a:t>транспортування</a:t>
            </a:r>
            <a:r>
              <a:rPr lang="ru-RU" sz="2000" b="1" dirty="0"/>
              <a:t> та </a:t>
            </a: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 smtClean="0"/>
              <a:t>евакуаційне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призначення</a:t>
            </a:r>
            <a:r>
              <a:rPr lang="ru-RU" sz="2000" b="1" dirty="0"/>
              <a:t>.</a:t>
            </a:r>
          </a:p>
          <a:p>
            <a:pPr algn="just"/>
            <a:r>
              <a:rPr lang="ru-RU" sz="2000" b="1" dirty="0" err="1"/>
              <a:t>Виходячи</a:t>
            </a:r>
            <a:r>
              <a:rPr lang="ru-RU" sz="2000" b="1" dirty="0"/>
              <a:t> </a:t>
            </a:r>
            <a:r>
              <a:rPr lang="ru-RU" sz="2000" b="1" dirty="0" err="1"/>
              <a:t>із</a:t>
            </a:r>
            <a:r>
              <a:rPr lang="ru-RU" sz="2000" b="1" dirty="0"/>
              <a:t> </a:t>
            </a:r>
            <a:r>
              <a:rPr lang="ru-RU" sz="2000" b="1" dirty="0" err="1"/>
              <a:t>цієї</a:t>
            </a:r>
            <a:r>
              <a:rPr lang="ru-RU" sz="2000" b="1" dirty="0"/>
              <a:t> </a:t>
            </a:r>
            <a:r>
              <a:rPr lang="ru-RU" sz="2000" b="1" dirty="0" err="1"/>
              <a:t>ознаки</a:t>
            </a:r>
            <a:r>
              <a:rPr lang="ru-RU" sz="2000" b="1" dirty="0"/>
              <a:t>, </a:t>
            </a:r>
            <a:r>
              <a:rPr lang="ru-RU" sz="2000" b="1" dirty="0" err="1"/>
              <a:t>постраждалих</a:t>
            </a:r>
            <a:r>
              <a:rPr lang="ru-RU" sz="2000" b="1" dirty="0"/>
              <a:t> </a:t>
            </a:r>
            <a:r>
              <a:rPr lang="ru-RU" sz="2000" b="1" dirty="0" err="1" smtClean="0"/>
              <a:t>розподіляють</a:t>
            </a:r>
            <a:r>
              <a:rPr lang="ru-RU" sz="2000" b="1" dirty="0"/>
              <a:t> 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sz="2000" b="1" dirty="0"/>
              <a:t>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7030A0"/>
                </a:solidFill>
              </a:rPr>
              <a:t>- </a:t>
            </a:r>
            <a:r>
              <a:rPr lang="ru-RU" sz="2000" b="1" dirty="0" err="1">
                <a:solidFill>
                  <a:srgbClr val="7030A0"/>
                </a:solidFill>
              </a:rPr>
              <a:t>постраждалі</a:t>
            </a:r>
            <a:r>
              <a:rPr lang="ru-RU" sz="2000" b="1" dirty="0">
                <a:solidFill>
                  <a:srgbClr val="7030A0"/>
                </a:solidFill>
              </a:rPr>
              <a:t>, </a:t>
            </a:r>
            <a:r>
              <a:rPr lang="ru-RU" sz="2000" b="1" dirty="0" err="1">
                <a:solidFill>
                  <a:srgbClr val="7030A0"/>
                </a:solidFill>
              </a:rPr>
              <a:t>які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підлягають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евакуації</a:t>
            </a:r>
            <a:r>
              <a:rPr lang="ru-RU" sz="2000" b="1" dirty="0">
                <a:solidFill>
                  <a:srgbClr val="7030A0"/>
                </a:solidFill>
              </a:rPr>
              <a:t> за </a:t>
            </a:r>
            <a:r>
              <a:rPr lang="ru-RU" sz="2000" b="1" dirty="0" err="1">
                <a:solidFill>
                  <a:srgbClr val="7030A0"/>
                </a:solidFill>
              </a:rPr>
              <a:t>межі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зони</a:t>
            </a:r>
            <a:r>
              <a:rPr lang="ru-RU" sz="2000" b="1" dirty="0">
                <a:solidFill>
                  <a:srgbClr val="7030A0"/>
                </a:solidFill>
              </a:rPr>
              <a:t> НС </a:t>
            </a:r>
            <a:r>
              <a:rPr lang="ru-RU" sz="2000" b="1" dirty="0" smtClean="0">
                <a:solidFill>
                  <a:srgbClr val="7030A0"/>
                </a:solidFill>
              </a:rPr>
              <a:t>в </a:t>
            </a:r>
            <a:r>
              <a:rPr lang="ru-RU" sz="2000" b="1" dirty="0" err="1" smtClean="0">
                <a:solidFill>
                  <a:srgbClr val="7030A0"/>
                </a:solidFill>
              </a:rPr>
              <a:t>інші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територіальні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або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регіональні</a:t>
            </a:r>
            <a:r>
              <a:rPr lang="ru-RU" sz="2000" b="1" dirty="0">
                <a:solidFill>
                  <a:srgbClr val="7030A0"/>
                </a:solidFill>
              </a:rPr>
              <a:t> ЛПЗ, з </a:t>
            </a:r>
            <a:r>
              <a:rPr lang="ru-RU" sz="2000" b="1" dirty="0" err="1" smtClean="0">
                <a:solidFill>
                  <a:srgbClr val="7030A0"/>
                </a:solidFill>
              </a:rPr>
              <a:t>урахуванням</a:t>
            </a:r>
            <a:r>
              <a:rPr lang="ru-RU" sz="2000" b="1" dirty="0" smtClean="0">
                <a:solidFill>
                  <a:srgbClr val="7030A0"/>
                </a:solidFill>
              </a:rPr>
              <a:t>: </a:t>
            </a:r>
            <a:r>
              <a:rPr lang="ru-RU" sz="2000" b="1" dirty="0" err="1" smtClean="0"/>
              <a:t>евакуаційного</a:t>
            </a:r>
            <a:r>
              <a:rPr lang="ru-RU" sz="2000" b="1" dirty="0" smtClean="0"/>
              <a:t> </a:t>
            </a:r>
            <a:r>
              <a:rPr lang="ru-RU" sz="2000" b="1" dirty="0" err="1"/>
              <a:t>призначення</a:t>
            </a:r>
            <a:r>
              <a:rPr lang="ru-RU" sz="2000" b="1" dirty="0"/>
              <a:t>, </a:t>
            </a:r>
            <a:r>
              <a:rPr lang="ru-RU" sz="2000" b="1" dirty="0" err="1"/>
              <a:t>черговості</a:t>
            </a:r>
            <a:r>
              <a:rPr lang="ru-RU" sz="2000" b="1" dirty="0"/>
              <a:t>, способу </a:t>
            </a:r>
            <a:r>
              <a:rPr lang="ru-RU" sz="2000" b="1" dirty="0" err="1" smtClean="0"/>
              <a:t>евакуації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лежачи</a:t>
            </a:r>
            <a:r>
              <a:rPr lang="ru-RU" sz="2000" b="1" dirty="0" smtClean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сидячи</a:t>
            </a:r>
            <a:r>
              <a:rPr lang="ru-RU" sz="2000" b="1" dirty="0"/>
              <a:t>), виду транспорту (</a:t>
            </a:r>
            <a:r>
              <a:rPr lang="ru-RU" sz="2000" b="1" dirty="0" err="1" smtClean="0"/>
              <a:t>спеціалізований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медичний</a:t>
            </a:r>
            <a:r>
              <a:rPr lang="ru-RU" sz="2000" b="1" dirty="0"/>
              <a:t>, </a:t>
            </a:r>
            <a:r>
              <a:rPr lang="ru-RU" sz="2000" b="1" dirty="0" err="1"/>
              <a:t>попутний</a:t>
            </a:r>
            <a:r>
              <a:rPr lang="ru-RU" sz="2000" b="1" dirty="0"/>
              <a:t>) та </a:t>
            </a:r>
            <a:r>
              <a:rPr lang="ru-RU" sz="2000" b="1" dirty="0" err="1"/>
              <a:t>положення</a:t>
            </a:r>
            <a:r>
              <a:rPr lang="ru-RU" sz="2000" b="1" dirty="0"/>
              <a:t> </a:t>
            </a:r>
            <a:r>
              <a:rPr lang="ru-RU" sz="2000" b="1" dirty="0" err="1"/>
              <a:t>під</a:t>
            </a:r>
            <a:r>
              <a:rPr lang="ru-RU" sz="2000" b="1" dirty="0"/>
              <a:t> час </a:t>
            </a:r>
            <a:r>
              <a:rPr lang="ru-RU" sz="2000" b="1" dirty="0" err="1" smtClean="0"/>
              <a:t>транспортування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сидячи</a:t>
            </a:r>
            <a:r>
              <a:rPr lang="ru-RU" sz="2000" b="1" dirty="0"/>
              <a:t>, </a:t>
            </a:r>
            <a:r>
              <a:rPr lang="ru-RU" sz="2000" b="1" dirty="0" err="1"/>
              <a:t>лежачи</a:t>
            </a:r>
            <a:r>
              <a:rPr lang="ru-RU" sz="2000" b="1" dirty="0"/>
              <a:t>: на </a:t>
            </a:r>
            <a:r>
              <a:rPr lang="ru-RU" sz="2000" b="1" dirty="0" err="1"/>
              <a:t>спині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животі</a:t>
            </a:r>
            <a:r>
              <a:rPr lang="ru-RU" sz="2000" b="1" dirty="0"/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/>
              <a:t>- </a:t>
            </a:r>
            <a:r>
              <a:rPr lang="ru-RU" sz="2000" b="1" dirty="0" err="1">
                <a:solidFill>
                  <a:srgbClr val="7030A0"/>
                </a:solidFill>
              </a:rPr>
              <a:t>постраждалі</a:t>
            </a:r>
            <a:r>
              <a:rPr lang="ru-RU" sz="2000" b="1" dirty="0">
                <a:solidFill>
                  <a:srgbClr val="7030A0"/>
                </a:solidFill>
              </a:rPr>
              <a:t>, </a:t>
            </a:r>
            <a:r>
              <a:rPr lang="ru-RU" sz="2000" b="1" dirty="0" err="1">
                <a:solidFill>
                  <a:srgbClr val="7030A0"/>
                </a:solidFill>
              </a:rPr>
              <a:t>які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підлягають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залишенню</a:t>
            </a:r>
            <a:r>
              <a:rPr lang="ru-RU" sz="2000" b="1" dirty="0">
                <a:solidFill>
                  <a:srgbClr val="7030A0"/>
                </a:solidFill>
              </a:rPr>
              <a:t> в </a:t>
            </a:r>
            <a:r>
              <a:rPr lang="ru-RU" sz="2000" b="1" dirty="0" err="1">
                <a:solidFill>
                  <a:srgbClr val="7030A0"/>
                </a:solidFill>
              </a:rPr>
              <a:t>даному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ЛПЗ (</a:t>
            </a:r>
            <a:r>
              <a:rPr lang="ru-RU" sz="2000" b="1" dirty="0" err="1" smtClean="0">
                <a:solidFill>
                  <a:srgbClr val="7030A0"/>
                </a:solidFill>
              </a:rPr>
              <a:t>нетранспортабельні</a:t>
            </a:r>
            <a:r>
              <a:rPr lang="ru-RU" sz="2000" b="1" dirty="0">
                <a:solidFill>
                  <a:srgbClr val="7030A0"/>
                </a:solidFill>
              </a:rPr>
              <a:t>) </a:t>
            </a:r>
            <a:r>
              <a:rPr lang="ru-RU" sz="2000" b="1" dirty="0" err="1">
                <a:solidFill>
                  <a:srgbClr val="7030A0"/>
                </a:solidFill>
              </a:rPr>
              <a:t>тимчасово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до </a:t>
            </a:r>
            <a:r>
              <a:rPr lang="ru-RU" sz="2000" b="1" dirty="0" smtClean="0"/>
              <a:t>остаточного результату</a:t>
            </a:r>
            <a:r>
              <a:rPr lang="ru-RU" sz="2000" b="1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/>
              <a:t>- </a:t>
            </a:r>
            <a:r>
              <a:rPr lang="ru-RU" sz="2000" b="1" dirty="0" err="1">
                <a:solidFill>
                  <a:srgbClr val="7030A0"/>
                </a:solidFill>
              </a:rPr>
              <a:t>постраждалі</a:t>
            </a:r>
            <a:r>
              <a:rPr lang="ru-RU" sz="2000" b="1" dirty="0">
                <a:solidFill>
                  <a:srgbClr val="7030A0"/>
                </a:solidFill>
              </a:rPr>
              <a:t>, </a:t>
            </a:r>
            <a:r>
              <a:rPr lang="ru-RU" sz="2000" b="1" dirty="0" err="1">
                <a:solidFill>
                  <a:srgbClr val="7030A0"/>
                </a:solidFill>
              </a:rPr>
              <a:t>які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підлягають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поверненню</a:t>
            </a:r>
            <a:r>
              <a:rPr lang="ru-RU" sz="2000" b="1" dirty="0">
                <a:solidFill>
                  <a:srgbClr val="7030A0"/>
                </a:solidFill>
              </a:rPr>
              <a:t> за </a:t>
            </a:r>
            <a:r>
              <a:rPr lang="ru-RU" sz="2000" b="1" dirty="0" err="1" smtClean="0">
                <a:solidFill>
                  <a:srgbClr val="7030A0"/>
                </a:solidFill>
              </a:rPr>
              <a:t>місцем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проживання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>
                <a:solidFill>
                  <a:srgbClr val="7030A0"/>
                </a:solidFill>
              </a:rPr>
              <a:t>(</a:t>
            </a:r>
            <a:r>
              <a:rPr lang="ru-RU" sz="2000" b="1" dirty="0" err="1">
                <a:solidFill>
                  <a:srgbClr val="7030A0"/>
                </a:solidFill>
              </a:rPr>
              <a:t>розселення</a:t>
            </a:r>
            <a:r>
              <a:rPr lang="ru-RU" sz="2000" b="1" dirty="0">
                <a:solidFill>
                  <a:srgbClr val="7030A0"/>
                </a:solidFill>
              </a:rPr>
              <a:t>) </a:t>
            </a:r>
            <a:r>
              <a:rPr lang="ru-RU" sz="2000" b="1" dirty="0"/>
              <a:t>для </a:t>
            </a:r>
            <a:r>
              <a:rPr lang="ru-RU" sz="2000" b="1" dirty="0" err="1"/>
              <a:t>подальшого</a:t>
            </a:r>
            <a:r>
              <a:rPr lang="ru-RU" sz="2000" b="1" dirty="0"/>
              <a:t> </a:t>
            </a:r>
            <a:r>
              <a:rPr lang="ru-RU" sz="2000" b="1" dirty="0" smtClean="0"/>
              <a:t>амбулаторно-</a:t>
            </a:r>
            <a:r>
              <a:rPr lang="ru-RU" sz="2000" b="1" dirty="0" err="1" smtClean="0"/>
              <a:t>поліклінічного</a:t>
            </a:r>
            <a:r>
              <a:rPr lang="ru-RU" sz="2000" b="1" dirty="0" smtClean="0"/>
              <a:t> </a:t>
            </a:r>
            <a:r>
              <a:rPr lang="ru-RU" sz="2000" b="1" dirty="0" err="1"/>
              <a:t>лікування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медичного</a:t>
            </a:r>
            <a:r>
              <a:rPr lang="ru-RU" sz="2000" b="1" dirty="0"/>
              <a:t> </a:t>
            </a:r>
            <a:r>
              <a:rPr lang="ru-RU" sz="2000" b="1" dirty="0" err="1"/>
              <a:t>спостереження</a:t>
            </a:r>
            <a:r>
              <a:rPr lang="ru-RU" sz="2000" b="1" dirty="0"/>
              <a:t> </a:t>
            </a:r>
            <a:r>
              <a:rPr lang="ru-RU" sz="2000" b="1" dirty="0" smtClean="0"/>
              <a:t>на </a:t>
            </a:r>
            <a:r>
              <a:rPr lang="ru-RU" sz="2000" b="1" dirty="0" err="1" smtClean="0"/>
              <a:t>даному</a:t>
            </a:r>
            <a:r>
              <a:rPr lang="ru-RU" sz="2000" b="1" dirty="0" smtClean="0"/>
              <a:t> </a:t>
            </a:r>
            <a:r>
              <a:rPr lang="ru-RU" sz="2000" b="1" dirty="0" err="1"/>
              <a:t>етапі</a:t>
            </a:r>
            <a:r>
              <a:rPr lang="ru-RU" sz="2000" b="1" dirty="0"/>
              <a:t> </a:t>
            </a:r>
            <a:r>
              <a:rPr lang="ru-RU" sz="2000" b="1" dirty="0" err="1"/>
              <a:t>медичної</a:t>
            </a:r>
            <a:r>
              <a:rPr lang="ru-RU" sz="2000" b="1" dirty="0"/>
              <a:t> </a:t>
            </a:r>
            <a:r>
              <a:rPr lang="ru-RU" sz="2000" b="1" dirty="0" err="1"/>
              <a:t>евакуації</a:t>
            </a:r>
            <a:r>
              <a:rPr lang="ru-RU" sz="2000" b="1" dirty="0"/>
              <a:t>.</a:t>
            </a:r>
          </a:p>
          <a:p>
            <a:pPr algn="just"/>
            <a:r>
              <a:rPr lang="ru-RU" sz="2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  <a:r>
              <a:rPr lang="ru-RU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евакуаційні</a:t>
            </a:r>
            <a:r>
              <a:rPr lang="ru-RU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</a:t>
            </a:r>
            <a:r>
              <a:rPr lang="ru-RU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медичного</a:t>
            </a:r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сортування</a:t>
            </a:r>
            <a:r>
              <a:rPr lang="ru-RU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«на себе» </a:t>
            </a:r>
            <a:r>
              <a:rPr lang="ru-RU" sz="2000" b="1" dirty="0"/>
              <a:t>(</a:t>
            </a:r>
            <a:r>
              <a:rPr lang="ru-RU" sz="2000" b="1" dirty="0" err="1"/>
              <a:t>етап</a:t>
            </a:r>
            <a:r>
              <a:rPr lang="ru-RU" sz="2000" b="1" dirty="0"/>
              <a:t> </a:t>
            </a:r>
            <a:r>
              <a:rPr lang="ru-RU" sz="2000" b="1" dirty="0" err="1"/>
              <a:t>медичної</a:t>
            </a:r>
            <a:r>
              <a:rPr lang="ru-RU" sz="2000" b="1" dirty="0"/>
              <a:t> </a:t>
            </a:r>
            <a:r>
              <a:rPr lang="ru-RU" sz="2000" b="1" dirty="0" err="1"/>
              <a:t>допомоги</a:t>
            </a:r>
            <a:r>
              <a:rPr lang="ru-RU" sz="2000" b="1" dirty="0"/>
              <a:t>, коли </a:t>
            </a:r>
            <a:r>
              <a:rPr lang="ru-RU" sz="2000" b="1" dirty="0" err="1" smtClean="0"/>
              <a:t>всіма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можливими</a:t>
            </a:r>
            <a:r>
              <a:rPr lang="ru-RU" sz="2000" b="1" dirty="0" smtClean="0"/>
              <a:t> </a:t>
            </a:r>
            <a:r>
              <a:rPr lang="ru-RU" sz="2000" b="1" dirty="0"/>
              <a:t>ресурсами </a:t>
            </a:r>
            <a:r>
              <a:rPr lang="ru-RU" sz="2000" b="1" dirty="0" err="1"/>
              <a:t>евакуюють</a:t>
            </a:r>
            <a:r>
              <a:rPr lang="ru-RU" sz="2000" b="1" dirty="0"/>
              <a:t> </a:t>
            </a:r>
            <a:r>
              <a:rPr lang="ru-RU" sz="2000" b="1" dirty="0" err="1"/>
              <a:t>постраждалих</a:t>
            </a:r>
            <a:r>
              <a:rPr lang="ru-RU" sz="2000" b="1" dirty="0"/>
              <a:t> за </a:t>
            </a:r>
            <a:r>
              <a:rPr lang="ru-RU" sz="2000" b="1" dirty="0" err="1" smtClean="0"/>
              <a:t>межі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зони</a:t>
            </a:r>
            <a:r>
              <a:rPr lang="ru-RU" sz="2000" b="1" dirty="0" smtClean="0"/>
              <a:t> </a:t>
            </a:r>
            <a:r>
              <a:rPr lang="ru-RU" sz="2000" b="1" dirty="0"/>
              <a:t>НС </a:t>
            </a:r>
            <a:r>
              <a:rPr lang="ru-RU" sz="2000" b="1" dirty="0" err="1"/>
              <a:t>або</a:t>
            </a:r>
            <a:r>
              <a:rPr lang="ru-RU" sz="2000" b="1" dirty="0"/>
              <a:t> з </a:t>
            </a:r>
            <a:r>
              <a:rPr lang="ru-RU" sz="2000" b="1" dirty="0" err="1"/>
              <a:t>перевантаженого</a:t>
            </a:r>
            <a:r>
              <a:rPr lang="ru-RU" sz="2000" b="1" dirty="0"/>
              <a:t> ЛПЗ);</a:t>
            </a:r>
          </a:p>
          <a:p>
            <a:pPr algn="just"/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«</a:t>
            </a:r>
            <a:r>
              <a:rPr lang="ru-RU" sz="2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себе» </a:t>
            </a:r>
            <a:r>
              <a:rPr lang="ru-RU" sz="2000" b="1" dirty="0"/>
              <a:t>(</a:t>
            </a:r>
            <a:r>
              <a:rPr lang="ru-RU" sz="2000" b="1" dirty="0" err="1"/>
              <a:t>евакуація</a:t>
            </a:r>
            <a:r>
              <a:rPr lang="ru-RU" sz="2000" b="1" dirty="0"/>
              <a:t> </a:t>
            </a:r>
            <a:r>
              <a:rPr lang="ru-RU" sz="2000" b="1" dirty="0" err="1"/>
              <a:t>постраждалих</a:t>
            </a:r>
            <a:r>
              <a:rPr lang="ru-RU" sz="2000" b="1" dirty="0"/>
              <a:t> в </a:t>
            </a:r>
            <a:r>
              <a:rPr lang="ru-RU" sz="2000" b="1" dirty="0" err="1"/>
              <a:t>інші</a:t>
            </a:r>
            <a:r>
              <a:rPr lang="ru-RU" sz="2000" b="1" dirty="0"/>
              <a:t> ЛПЗ </a:t>
            </a:r>
            <a:r>
              <a:rPr lang="ru-RU" sz="2000" b="1" dirty="0" smtClean="0"/>
              <a:t>для </a:t>
            </a:r>
            <a:r>
              <a:rPr lang="ru-RU" sz="2000" b="1" dirty="0" err="1" smtClean="0"/>
              <a:t>звільнення</a:t>
            </a:r>
            <a:r>
              <a:rPr lang="ru-RU" sz="2000" b="1" dirty="0" smtClean="0"/>
              <a:t> </a:t>
            </a:r>
            <a:r>
              <a:rPr lang="ru-RU" sz="2000" b="1" dirty="0" err="1"/>
              <a:t>ліжкового</a:t>
            </a:r>
            <a:r>
              <a:rPr lang="ru-RU" sz="2000" b="1" dirty="0"/>
              <a:t> фонду </a:t>
            </a:r>
            <a:r>
              <a:rPr lang="ru-RU" sz="2000" b="1" dirty="0" err="1"/>
              <a:t>лікувального</a:t>
            </a:r>
            <a:r>
              <a:rPr lang="ru-RU" sz="2000" b="1" dirty="0"/>
              <a:t> закладу).</a:t>
            </a:r>
          </a:p>
          <a:p>
            <a:pPr algn="just"/>
            <a:r>
              <a:rPr lang="ru-RU" sz="2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Основний</a:t>
            </a:r>
            <a:r>
              <a:rPr lang="ru-RU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вид </a:t>
            </a:r>
            <a:r>
              <a:rPr lang="ru-RU" sz="2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евакуації</a:t>
            </a:r>
            <a:r>
              <a:rPr lang="ru-RU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r>
              <a:rPr lang="ru-RU" sz="2000" b="1" dirty="0"/>
              <a:t>- </a:t>
            </a:r>
            <a:r>
              <a:rPr lang="ru-RU" sz="2000" b="1" dirty="0" err="1"/>
              <a:t>евакуація</a:t>
            </a:r>
            <a:r>
              <a:rPr lang="ru-RU" sz="2000" b="1" dirty="0"/>
              <a:t> </a:t>
            </a:r>
            <a:r>
              <a:rPr lang="ru-RU" sz="2000" b="1" dirty="0" err="1"/>
              <a:t>постраждалих</a:t>
            </a:r>
            <a:r>
              <a:rPr lang="ru-RU" sz="2000" b="1" dirty="0"/>
              <a:t> за </a:t>
            </a:r>
            <a:r>
              <a:rPr lang="ru-RU" sz="2000" b="1" dirty="0" err="1"/>
              <a:t>напрямком</a:t>
            </a:r>
            <a:r>
              <a:rPr lang="ru-RU" sz="2000" b="1" dirty="0"/>
              <a:t> (</a:t>
            </a:r>
            <a:r>
              <a:rPr lang="ru-RU" sz="2000" b="1" dirty="0" err="1" smtClean="0"/>
              <a:t>застосовується</a:t>
            </a:r>
            <a:r>
              <a:rPr lang="ru-RU" sz="2000" b="1" dirty="0" smtClean="0"/>
              <a:t> на </a:t>
            </a:r>
            <a:r>
              <a:rPr lang="ru-RU" sz="2000" b="1" dirty="0" err="1"/>
              <a:t>догоспітальному</a:t>
            </a:r>
            <a:r>
              <a:rPr lang="ru-RU" sz="2000" b="1" dirty="0"/>
              <a:t> </a:t>
            </a:r>
            <a:r>
              <a:rPr lang="ru-RU" sz="2000" b="1" dirty="0" err="1"/>
              <a:t>етапі</a:t>
            </a:r>
            <a:r>
              <a:rPr lang="ru-RU" sz="2000" b="1" dirty="0"/>
              <a:t> </a:t>
            </a:r>
            <a:r>
              <a:rPr lang="ru-RU" sz="2000" b="1" dirty="0" err="1"/>
              <a:t>надання</a:t>
            </a:r>
            <a:r>
              <a:rPr lang="ru-RU" sz="2000" b="1" dirty="0"/>
              <a:t> ЕМД);</a:t>
            </a:r>
          </a:p>
          <a:p>
            <a:pPr algn="just"/>
            <a:r>
              <a:rPr lang="ru-RU" sz="2000" b="1" dirty="0"/>
              <a:t>- за </a:t>
            </a:r>
            <a:r>
              <a:rPr lang="ru-RU" sz="2000" b="1" dirty="0" err="1"/>
              <a:t>призначенням</a:t>
            </a:r>
            <a:r>
              <a:rPr lang="ru-RU" sz="2000" b="1" dirty="0"/>
              <a:t> (</a:t>
            </a:r>
            <a:r>
              <a:rPr lang="ru-RU" sz="2000" b="1" dirty="0" err="1"/>
              <a:t>застосовується</a:t>
            </a:r>
            <a:r>
              <a:rPr lang="ru-RU" sz="2000" b="1" dirty="0"/>
              <a:t> на </a:t>
            </a:r>
            <a:r>
              <a:rPr lang="ru-RU" sz="2000" b="1" dirty="0" err="1"/>
              <a:t>госпітальному</a:t>
            </a:r>
            <a:r>
              <a:rPr lang="ru-RU" sz="2000" b="1" dirty="0"/>
              <a:t> </a:t>
            </a:r>
            <a:r>
              <a:rPr lang="ru-RU" sz="2000" b="1" dirty="0" err="1" smtClean="0"/>
              <a:t>етапі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надання</a:t>
            </a:r>
            <a:r>
              <a:rPr lang="ru-RU" sz="2000" b="1" dirty="0" smtClean="0"/>
              <a:t> </a:t>
            </a:r>
            <a:r>
              <a:rPr lang="ru-RU" sz="2000" b="1" dirty="0"/>
              <a:t>ЕМД).</a:t>
            </a:r>
          </a:p>
        </p:txBody>
      </p:sp>
    </p:spTree>
    <p:extLst>
      <p:ext uri="{BB962C8B-B14F-4D97-AF65-F5344CB8AC3E}">
        <p14:creationId xmlns:p14="http://schemas.microsoft.com/office/powerpoint/2010/main" val="25442315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509" y="346364"/>
            <a:ext cx="1148541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/>
              <a:t>Неможливість</a:t>
            </a:r>
            <a:r>
              <a:rPr lang="ru-RU" sz="2000" b="1" dirty="0"/>
              <a:t> </a:t>
            </a:r>
            <a:r>
              <a:rPr lang="ru-RU" sz="2000" b="1" dirty="0" err="1"/>
              <a:t>одночасного</a:t>
            </a:r>
            <a:r>
              <a:rPr lang="ru-RU" sz="2000" b="1" dirty="0"/>
              <a:t> </a:t>
            </a:r>
            <a:r>
              <a:rPr lang="ru-RU" sz="2000" b="1" dirty="0" err="1"/>
              <a:t>надання</a:t>
            </a:r>
            <a:r>
              <a:rPr lang="ru-RU" sz="2000" b="1" dirty="0"/>
              <a:t> </a:t>
            </a:r>
            <a:r>
              <a:rPr lang="ru-RU" sz="2000" b="1" dirty="0" err="1"/>
              <a:t>необхідної</a:t>
            </a:r>
            <a:r>
              <a:rPr lang="ru-RU" sz="2000" b="1" dirty="0"/>
              <a:t> </a:t>
            </a:r>
            <a:r>
              <a:rPr lang="ru-RU" sz="2000" b="1" dirty="0" smtClean="0"/>
              <a:t>ЕМД </a:t>
            </a:r>
            <a:r>
              <a:rPr lang="ru-RU" sz="2000" b="1" dirty="0" err="1" smtClean="0"/>
              <a:t>всім</a:t>
            </a:r>
            <a:r>
              <a:rPr lang="ru-RU" sz="2000" b="1" dirty="0" smtClean="0"/>
              <a:t> </a:t>
            </a:r>
            <a:r>
              <a:rPr lang="ru-RU" sz="2000" b="1" dirty="0" err="1"/>
              <a:t>постраждалим</a:t>
            </a:r>
            <a:r>
              <a:rPr lang="ru-RU" sz="2000" b="1" dirty="0"/>
              <a:t>, </a:t>
            </a:r>
            <a:r>
              <a:rPr lang="ru-RU" sz="2000" b="1" dirty="0" err="1"/>
              <a:t>які</a:t>
            </a:r>
            <a:r>
              <a:rPr lang="ru-RU" sz="2000" b="1" dirty="0"/>
              <a:t> </a:t>
            </a:r>
            <a:r>
              <a:rPr lang="ru-RU" sz="2000" b="1" dirty="0" err="1"/>
              <a:t>її</a:t>
            </a:r>
            <a:r>
              <a:rPr lang="ru-RU" sz="2000" b="1" dirty="0"/>
              <a:t> </a:t>
            </a:r>
            <a:r>
              <a:rPr lang="ru-RU" sz="2000" b="1" dirty="0" err="1"/>
              <a:t>потребують</a:t>
            </a:r>
            <a:r>
              <a:rPr lang="ru-RU" sz="2000" b="1" dirty="0"/>
              <a:t> через </a:t>
            </a:r>
            <a:r>
              <a:rPr lang="ru-RU" sz="2000" b="1" dirty="0" err="1" smtClean="0"/>
              <a:t>недостатню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кількість</a:t>
            </a:r>
            <a:r>
              <a:rPr lang="ru-RU" sz="2000" b="1" dirty="0" smtClean="0"/>
              <a:t> </a:t>
            </a:r>
            <a:r>
              <a:rPr lang="ru-RU" sz="2000" b="1" dirty="0"/>
              <a:t>персоналу, </a:t>
            </a:r>
            <a:r>
              <a:rPr lang="ru-RU" sz="2000" b="1" dirty="0" err="1"/>
              <a:t>медичних</a:t>
            </a:r>
            <a:r>
              <a:rPr lang="ru-RU" sz="2000" b="1" dirty="0"/>
              <a:t> </a:t>
            </a:r>
            <a:r>
              <a:rPr lang="ru-RU" sz="2000" b="1" dirty="0" err="1"/>
              <a:t>ресурсів</a:t>
            </a:r>
            <a:r>
              <a:rPr lang="ru-RU" sz="2000" b="1" dirty="0"/>
              <a:t> та </a:t>
            </a:r>
            <a:r>
              <a:rPr lang="ru-RU" sz="2000" b="1" dirty="0" err="1" smtClean="0"/>
              <a:t>можливостей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призводить</a:t>
            </a:r>
            <a:r>
              <a:rPr lang="ru-RU" sz="2000" b="1" dirty="0" smtClean="0"/>
              <a:t> </a:t>
            </a:r>
            <a:r>
              <a:rPr lang="ru-RU" sz="2000" b="1" dirty="0"/>
              <a:t>до </a:t>
            </a:r>
            <a:r>
              <a:rPr lang="ru-RU" sz="2000" b="1" dirty="0" err="1"/>
              <a:t>створення</a:t>
            </a:r>
            <a:r>
              <a:rPr lang="ru-RU" sz="2000" b="1" dirty="0"/>
              <a:t> </a:t>
            </a:r>
            <a:r>
              <a:rPr lang="ru-RU" sz="2000" b="1" dirty="0" err="1"/>
              <a:t>системи</a:t>
            </a:r>
            <a:r>
              <a:rPr lang="ru-RU" sz="2000" b="1" dirty="0"/>
              <a:t> </a:t>
            </a:r>
            <a:r>
              <a:rPr lang="ru-RU" sz="2000" b="1" dirty="0" err="1"/>
              <a:t>розподілу</a:t>
            </a:r>
            <a:r>
              <a:rPr lang="ru-RU" sz="2000" b="1" dirty="0"/>
              <a:t> </a:t>
            </a:r>
            <a:r>
              <a:rPr lang="ru-RU" sz="2000" b="1" dirty="0" err="1" smtClean="0"/>
              <a:t>постраждалих</a:t>
            </a:r>
            <a:r>
              <a:rPr lang="ru-RU" sz="2000" b="1" dirty="0" smtClean="0"/>
              <a:t> на </a:t>
            </a:r>
            <a:r>
              <a:rPr lang="ru-RU" sz="2000" b="1" dirty="0" err="1"/>
              <a:t>різні</a:t>
            </a:r>
            <a:r>
              <a:rPr lang="ru-RU" sz="2000" b="1" dirty="0"/>
              <a:t> </a:t>
            </a:r>
            <a:r>
              <a:rPr lang="ru-RU" sz="2000" b="1" dirty="0" err="1"/>
              <a:t>групи</a:t>
            </a:r>
            <a:r>
              <a:rPr lang="ru-RU" sz="2000" b="1" dirty="0"/>
              <a:t> (</a:t>
            </a:r>
            <a:r>
              <a:rPr lang="ru-RU" sz="2000" b="1" dirty="0" err="1"/>
              <a:t>категорії</a:t>
            </a:r>
            <a:r>
              <a:rPr lang="ru-RU" sz="2000" b="1" dirty="0"/>
              <a:t>) </a:t>
            </a:r>
            <a:r>
              <a:rPr lang="ru-RU" sz="2000" b="1" dirty="0" err="1"/>
              <a:t>залежно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тяжкості</a:t>
            </a:r>
            <a:r>
              <a:rPr lang="ru-RU" sz="2000" b="1" dirty="0"/>
              <a:t> </a:t>
            </a:r>
            <a:r>
              <a:rPr lang="ru-RU" sz="2000" b="1" dirty="0" err="1"/>
              <a:t>їх</a:t>
            </a:r>
            <a:r>
              <a:rPr lang="ru-RU" sz="2000" b="1" dirty="0"/>
              <a:t> стану.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smtClean="0"/>
              <a:t>і є </a:t>
            </a:r>
            <a:r>
              <a:rPr lang="ru-RU" sz="2000" b="1" dirty="0"/>
              <a:t>так </a:t>
            </a:r>
            <a:r>
              <a:rPr lang="ru-RU" sz="2000" b="1" dirty="0" err="1"/>
              <a:t>зване</a:t>
            </a:r>
            <a:r>
              <a:rPr lang="ru-RU" sz="2000" b="1" dirty="0"/>
              <a:t> </a:t>
            </a:r>
            <a:r>
              <a:rPr lang="ru-RU" sz="2000" b="1" dirty="0" smtClean="0"/>
              <a:t>«</a:t>
            </a:r>
            <a:r>
              <a:rPr lang="ru-RU" sz="2000" b="1" dirty="0" err="1" smtClean="0"/>
              <a:t>медичне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сортування</a:t>
            </a:r>
            <a:r>
              <a:rPr lang="ru-RU" sz="2000" b="1" dirty="0" smtClean="0"/>
              <a:t>», </a:t>
            </a:r>
            <a:r>
              <a:rPr lang="ru-RU" sz="2000" b="1" dirty="0" err="1" smtClean="0"/>
              <a:t>розроблене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запропоноване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ще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військовими</a:t>
            </a:r>
            <a:r>
              <a:rPr lang="ru-RU" sz="2000" b="1" dirty="0" smtClean="0"/>
              <a:t> медиками.</a:t>
            </a:r>
            <a:endParaRPr lang="ru-RU" sz="2000" b="1" dirty="0"/>
          </a:p>
          <a:p>
            <a:pPr algn="just"/>
            <a:r>
              <a:rPr lang="ru-RU" sz="2000" b="1" dirty="0"/>
              <a:t>Великий </a:t>
            </a:r>
            <a:r>
              <a:rPr lang="ru-RU" sz="2000" b="1" dirty="0" err="1"/>
              <a:t>російський</a:t>
            </a:r>
            <a:r>
              <a:rPr lang="ru-RU" sz="2000" b="1" dirty="0"/>
              <a:t> </a:t>
            </a:r>
            <a:r>
              <a:rPr lang="ru-RU" sz="2000" b="1" dirty="0" err="1"/>
              <a:t>хірург</a:t>
            </a:r>
            <a:r>
              <a:rPr lang="ru-RU" sz="2000" b="1" dirty="0"/>
              <a:t> М.І. Пирогов </a:t>
            </a:r>
            <a:r>
              <a:rPr lang="ru-RU" sz="2000" b="1" dirty="0" err="1" smtClean="0"/>
              <a:t>уперше</a:t>
            </a:r>
            <a:r>
              <a:rPr lang="ru-RU" sz="2000" b="1" dirty="0"/>
              <a:t> </a:t>
            </a:r>
            <a:r>
              <a:rPr lang="ru-RU" sz="2000" b="1" dirty="0" err="1"/>
              <a:t>впровадив</a:t>
            </a:r>
            <a:r>
              <a:rPr lang="ru-RU" sz="2000" b="1" dirty="0"/>
              <a:t> </a:t>
            </a:r>
            <a:r>
              <a:rPr lang="ru-RU" sz="2000" b="1" dirty="0" smtClean="0"/>
              <a:t>у </a:t>
            </a:r>
            <a:r>
              <a:rPr lang="ru-RU" sz="2000" b="1" dirty="0" err="1"/>
              <a:t>воєнно-польову</a:t>
            </a:r>
            <a:r>
              <a:rPr lang="ru-RU" sz="2000" b="1" dirty="0"/>
              <a:t> </a:t>
            </a:r>
            <a:r>
              <a:rPr lang="ru-RU" sz="2000" b="1" dirty="0" err="1"/>
              <a:t>хірургію</a:t>
            </a:r>
            <a:r>
              <a:rPr lang="ru-RU" sz="2000" b="1" dirty="0"/>
              <a:t> та </a:t>
            </a:r>
            <a:r>
              <a:rPr lang="ru-RU" sz="2000" b="1" dirty="0" err="1" smtClean="0"/>
              <a:t>обґрунтував</a:t>
            </a:r>
            <a:r>
              <a:rPr lang="ru-RU" sz="2000" b="1" dirty="0" smtClean="0"/>
              <a:t> принцип </a:t>
            </a:r>
            <a:r>
              <a:rPr lang="ru-RU" sz="2000" b="1" dirty="0" err="1"/>
              <a:t>сортування</a:t>
            </a:r>
            <a:r>
              <a:rPr lang="ru-RU" sz="2000" b="1" dirty="0"/>
              <a:t> </a:t>
            </a:r>
            <a:r>
              <a:rPr lang="ru-RU" sz="2000" b="1" dirty="0" err="1"/>
              <a:t>поранених</a:t>
            </a:r>
            <a:r>
              <a:rPr lang="ru-RU" sz="2000" b="1" dirty="0"/>
              <a:t>, </a:t>
            </a:r>
            <a:r>
              <a:rPr lang="ru-RU" sz="2000" b="1" dirty="0" err="1"/>
              <a:t>визначив</a:t>
            </a:r>
            <a:r>
              <a:rPr lang="ru-RU" sz="2000" b="1" dirty="0"/>
              <a:t> роботу </a:t>
            </a:r>
            <a:r>
              <a:rPr lang="ru-RU" sz="2000" b="1" dirty="0" smtClean="0"/>
              <a:t>так званого </a:t>
            </a:r>
            <a:r>
              <a:rPr lang="ru-RU" sz="2000" b="1" dirty="0" err="1"/>
              <a:t>складового</a:t>
            </a:r>
            <a:r>
              <a:rPr lang="ru-RU" sz="2000" b="1" dirty="0"/>
              <a:t> </a:t>
            </a:r>
            <a:r>
              <a:rPr lang="ru-RU" sz="2000" b="1" dirty="0" err="1"/>
              <a:t>місця</a:t>
            </a:r>
            <a:r>
              <a:rPr lang="ru-RU" sz="2000" b="1" dirty="0"/>
              <a:t> – прототипу </a:t>
            </a:r>
            <a:r>
              <a:rPr lang="ru-RU" sz="2000" b="1" dirty="0" err="1" smtClean="0"/>
              <a:t>сортувального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майданчика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Існує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всім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відомий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запропонований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М.І.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Пироговим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розподіл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постраждалих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чотири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сортувальні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категорії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</a:rPr>
              <a:t>І </a:t>
            </a:r>
            <a:r>
              <a:rPr lang="ru-RU" sz="2400" b="1" dirty="0" err="1">
                <a:solidFill>
                  <a:srgbClr val="7030A0"/>
                </a:solidFill>
              </a:rPr>
              <a:t>група</a:t>
            </a:r>
            <a:r>
              <a:rPr lang="ru-RU" sz="2400" b="1" dirty="0">
                <a:solidFill>
                  <a:srgbClr val="7030A0"/>
                </a:solidFill>
              </a:rPr>
              <a:t> – «</a:t>
            </a:r>
            <a:r>
              <a:rPr lang="ru-RU" sz="2400" b="1" dirty="0" err="1">
                <a:solidFill>
                  <a:srgbClr val="7030A0"/>
                </a:solidFill>
              </a:rPr>
              <a:t>Постраждалі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що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агонують</a:t>
            </a:r>
            <a:r>
              <a:rPr lang="ru-RU" sz="2400" b="1" dirty="0">
                <a:solidFill>
                  <a:srgbClr val="7030A0"/>
                </a:solidFill>
              </a:rPr>
              <a:t>» (</a:t>
            </a:r>
            <a:r>
              <a:rPr lang="ru-RU" sz="2400" b="1" dirty="0" err="1">
                <a:solidFill>
                  <a:srgbClr val="7030A0"/>
                </a:solidFill>
              </a:rPr>
              <a:t>мертві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або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які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помирають</a:t>
            </a:r>
            <a:r>
              <a:rPr lang="ru-RU" sz="2400" b="1" dirty="0">
                <a:solidFill>
                  <a:srgbClr val="7030A0"/>
                </a:solidFill>
              </a:rPr>
              <a:t>).</a:t>
            </a:r>
          </a:p>
          <a:p>
            <a:pPr algn="just"/>
            <a:r>
              <a:rPr lang="ru-RU" b="1" dirty="0"/>
              <a:t>При </a:t>
            </a:r>
            <a:r>
              <a:rPr lang="ru-RU" b="1" dirty="0" err="1"/>
              <a:t>виникненні</a:t>
            </a:r>
            <a:r>
              <a:rPr lang="ru-RU" b="1" dirty="0"/>
              <a:t> </a:t>
            </a:r>
            <a:r>
              <a:rPr lang="ru-RU" b="1" dirty="0" err="1"/>
              <a:t>масових</a:t>
            </a:r>
            <a:r>
              <a:rPr lang="ru-RU" b="1" dirty="0"/>
              <a:t> </a:t>
            </a:r>
            <a:r>
              <a:rPr lang="ru-RU" b="1" dirty="0" err="1"/>
              <a:t>втрат</a:t>
            </a:r>
            <a:r>
              <a:rPr lang="ru-RU" b="1" dirty="0"/>
              <a:t> </a:t>
            </a:r>
            <a:r>
              <a:rPr lang="ru-RU" b="1" dirty="0" err="1"/>
              <a:t>серед</a:t>
            </a:r>
            <a:r>
              <a:rPr lang="ru-RU" b="1" dirty="0"/>
              <a:t> </a:t>
            </a:r>
            <a:r>
              <a:rPr lang="ru-RU" b="1" dirty="0" err="1"/>
              <a:t>населення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smtClean="0"/>
              <a:t>в короткий </a:t>
            </a:r>
            <a:r>
              <a:rPr lang="ru-RU" b="1" dirty="0" err="1"/>
              <a:t>термін</a:t>
            </a:r>
            <a:r>
              <a:rPr lang="ru-RU" b="1" dirty="0"/>
              <a:t> за </a:t>
            </a:r>
            <a:r>
              <a:rPr lang="ru-RU" b="1" dirty="0" err="1"/>
              <a:t>недоліку</a:t>
            </a:r>
            <a:r>
              <a:rPr lang="ru-RU" b="1" dirty="0"/>
              <a:t> </a:t>
            </a:r>
            <a:r>
              <a:rPr lang="ru-RU" b="1" dirty="0" err="1"/>
              <a:t>медичних</a:t>
            </a:r>
            <a:r>
              <a:rPr lang="ru-RU" b="1" dirty="0"/>
              <a:t> сил та </a:t>
            </a:r>
            <a:r>
              <a:rPr lang="ru-RU" b="1" dirty="0" err="1"/>
              <a:t>засобів</a:t>
            </a:r>
            <a:r>
              <a:rPr lang="ru-RU" b="1" dirty="0"/>
              <a:t>, </a:t>
            </a:r>
            <a:r>
              <a:rPr lang="ru-RU" b="1" dirty="0" err="1" smtClean="0"/>
              <a:t>надати</a:t>
            </a:r>
            <a:r>
              <a:rPr lang="ru-RU" b="1" dirty="0" smtClean="0"/>
              <a:t> </a:t>
            </a:r>
            <a:r>
              <a:rPr lang="ru-RU" b="1" dirty="0" err="1" smtClean="0"/>
              <a:t>своєчасно</a:t>
            </a:r>
            <a:r>
              <a:rPr lang="ru-RU" b="1" dirty="0" smtClean="0"/>
              <a:t> </a:t>
            </a:r>
            <a:r>
              <a:rPr lang="ru-RU" b="1" dirty="0" err="1"/>
              <a:t>всім</a:t>
            </a:r>
            <a:r>
              <a:rPr lang="ru-RU" b="1" dirty="0"/>
              <a:t> </a:t>
            </a:r>
            <a:r>
              <a:rPr lang="ru-RU" b="1" dirty="0" err="1"/>
              <a:t>постраждалим</a:t>
            </a:r>
            <a:r>
              <a:rPr lang="ru-RU" b="1" dirty="0"/>
              <a:t> ЕМД </a:t>
            </a:r>
            <a:r>
              <a:rPr lang="ru-RU" b="1" dirty="0" err="1" smtClean="0"/>
              <a:t>неможливо</a:t>
            </a:r>
            <a:r>
              <a:rPr lang="ru-RU" b="1" dirty="0" smtClean="0"/>
              <a:t>. </a:t>
            </a:r>
            <a:r>
              <a:rPr lang="ru-RU" b="1" dirty="0" err="1" smtClean="0"/>
              <a:t>Ця</a:t>
            </a:r>
            <a:r>
              <a:rPr lang="ru-RU" b="1" dirty="0" smtClean="0"/>
              <a:t> </a:t>
            </a:r>
            <a:r>
              <a:rPr lang="ru-RU" b="1" dirty="0" err="1"/>
              <a:t>категорія</a:t>
            </a:r>
            <a:r>
              <a:rPr lang="ru-RU" b="1" dirty="0"/>
              <a:t> </a:t>
            </a:r>
            <a:r>
              <a:rPr lang="ru-RU" b="1" dirty="0" err="1"/>
              <a:t>постраждалих</a:t>
            </a:r>
            <a:r>
              <a:rPr lang="ru-RU" b="1" dirty="0"/>
              <a:t> </a:t>
            </a:r>
            <a:r>
              <a:rPr lang="ru-RU" b="1" dirty="0" err="1"/>
              <a:t>маркується</a:t>
            </a:r>
            <a:r>
              <a:rPr lang="ru-RU" b="1" dirty="0"/>
              <a:t> «</a:t>
            </a:r>
            <a:r>
              <a:rPr lang="ru-RU" b="1" dirty="0" err="1" smtClean="0"/>
              <a:t>чорним</a:t>
            </a:r>
            <a:r>
              <a:rPr lang="ru-RU" b="1" dirty="0" smtClean="0"/>
              <a:t>» </a:t>
            </a:r>
            <a:r>
              <a:rPr lang="ru-RU" b="1" dirty="0" err="1" smtClean="0"/>
              <a:t>кольором</a:t>
            </a:r>
            <a:r>
              <a:rPr lang="ru-RU" b="1" dirty="0" smtClean="0"/>
              <a:t> </a:t>
            </a:r>
            <a:r>
              <a:rPr lang="ru-RU" b="1" dirty="0"/>
              <a:t>(</a:t>
            </a:r>
            <a:r>
              <a:rPr lang="ru-RU" b="1" dirty="0" err="1"/>
              <a:t>постраждалі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агонують</a:t>
            </a:r>
            <a:r>
              <a:rPr lang="ru-RU" b="1" dirty="0"/>
              <a:t>, </a:t>
            </a:r>
            <a:r>
              <a:rPr lang="ru-RU" b="1" dirty="0" err="1"/>
              <a:t>підлягають</a:t>
            </a:r>
            <a:r>
              <a:rPr lang="ru-RU" b="1" dirty="0"/>
              <a:t> </a:t>
            </a:r>
            <a:r>
              <a:rPr lang="ru-RU" b="1" dirty="0" err="1" smtClean="0"/>
              <a:t>евакуації</a:t>
            </a:r>
            <a:r>
              <a:rPr lang="ru-RU" b="1" dirty="0" smtClean="0"/>
              <a:t> </a:t>
            </a:r>
            <a:r>
              <a:rPr lang="ru-RU" b="1" dirty="0" err="1" smtClean="0"/>
              <a:t>тільки</a:t>
            </a:r>
            <a:r>
              <a:rPr lang="ru-RU" b="1" dirty="0" smtClean="0"/>
              <a:t>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евакуації</a:t>
            </a:r>
            <a:r>
              <a:rPr lang="ru-RU" b="1" dirty="0"/>
              <a:t> «</a:t>
            </a:r>
            <a:r>
              <a:rPr lang="ru-RU" b="1" dirty="0" err="1"/>
              <a:t>критичних</a:t>
            </a:r>
            <a:r>
              <a:rPr lang="ru-RU" b="1" dirty="0"/>
              <a:t>» </a:t>
            </a:r>
            <a:r>
              <a:rPr lang="ru-RU" b="1" dirty="0" err="1"/>
              <a:t>постраждалих</a:t>
            </a:r>
            <a:r>
              <a:rPr lang="ru-RU" b="1" dirty="0"/>
              <a:t>, </a:t>
            </a:r>
            <a:r>
              <a:rPr lang="ru-RU" b="1" dirty="0" err="1"/>
              <a:t>якщо</a:t>
            </a:r>
            <a:r>
              <a:rPr lang="ru-RU" b="1" dirty="0"/>
              <a:t> </a:t>
            </a:r>
            <a:r>
              <a:rPr lang="ru-RU" b="1" dirty="0" smtClean="0"/>
              <a:t>на </a:t>
            </a:r>
            <a:r>
              <a:rPr lang="ru-RU" b="1" dirty="0" err="1" smtClean="0"/>
              <a:t>цей</a:t>
            </a:r>
            <a:r>
              <a:rPr lang="ru-RU" b="1" dirty="0" smtClean="0"/>
              <a:t> </a:t>
            </a:r>
            <a:r>
              <a:rPr lang="ru-RU" b="1" dirty="0"/>
              <a:t>час вони </a:t>
            </a:r>
            <a:r>
              <a:rPr lang="ru-RU" b="1" dirty="0" err="1"/>
              <a:t>ще</a:t>
            </a:r>
            <a:r>
              <a:rPr lang="ru-RU" b="1" dirty="0"/>
              <a:t> </a:t>
            </a:r>
            <a:r>
              <a:rPr lang="ru-RU" b="1" dirty="0" err="1"/>
              <a:t>мають</a:t>
            </a:r>
            <a:r>
              <a:rPr lang="ru-RU" b="1" dirty="0"/>
              <a:t> </a:t>
            </a:r>
            <a:r>
              <a:rPr lang="ru-RU" b="1" dirty="0" err="1"/>
              <a:t>ознаки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b="1" dirty="0"/>
              <a:t>).</a:t>
            </a:r>
          </a:p>
          <a:p>
            <a:pPr algn="just"/>
            <a:r>
              <a:rPr lang="ru-RU" b="1" dirty="0"/>
              <a:t>До </a:t>
            </a:r>
            <a:r>
              <a:rPr lang="ru-RU" b="1" dirty="0" err="1"/>
              <a:t>цієї</a:t>
            </a:r>
            <a:r>
              <a:rPr lang="ru-RU" b="1" dirty="0"/>
              <a:t> </a:t>
            </a:r>
            <a:r>
              <a:rPr lang="ru-RU" b="1" dirty="0" err="1"/>
              <a:t>групи</a:t>
            </a:r>
            <a:r>
              <a:rPr lang="ru-RU" b="1" dirty="0"/>
              <a:t> </a:t>
            </a:r>
            <a:r>
              <a:rPr lang="ru-RU" b="1" dirty="0" err="1"/>
              <a:t>постраждалих</a:t>
            </a:r>
            <a:r>
              <a:rPr lang="ru-RU" b="1" dirty="0"/>
              <a:t> </a:t>
            </a:r>
            <a:r>
              <a:rPr lang="ru-RU" b="1" dirty="0" err="1"/>
              <a:t>відносять</a:t>
            </a:r>
            <a:r>
              <a:rPr lang="ru-RU" b="1" dirty="0"/>
              <a:t> </a:t>
            </a:r>
            <a:r>
              <a:rPr lang="ru-RU" b="1" dirty="0" err="1" smtClean="0"/>
              <a:t>постраждалих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/>
              <a:t>вкрай</a:t>
            </a:r>
            <a:r>
              <a:rPr lang="ru-RU" b="1" dirty="0"/>
              <a:t> тяжкими, </a:t>
            </a:r>
            <a:r>
              <a:rPr lang="ru-RU" b="1" dirty="0" err="1"/>
              <a:t>несумісними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життям</a:t>
            </a:r>
            <a:r>
              <a:rPr lang="ru-RU" b="1" dirty="0"/>
              <a:t> </a:t>
            </a:r>
            <a:r>
              <a:rPr lang="ru-RU" b="1" dirty="0" err="1"/>
              <a:t>ушкодженнями</a:t>
            </a:r>
            <a:r>
              <a:rPr lang="ru-RU" b="1" dirty="0"/>
              <a:t>, </a:t>
            </a:r>
            <a:r>
              <a:rPr lang="ru-RU" b="1" dirty="0" smtClean="0"/>
              <a:t>а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/>
              <a:t>тих,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перебувають</a:t>
            </a:r>
            <a:r>
              <a:rPr lang="ru-RU" b="1" dirty="0"/>
              <a:t> у </a:t>
            </a:r>
            <a:r>
              <a:rPr lang="ru-RU" b="1" dirty="0" err="1"/>
              <a:t>термінальному</a:t>
            </a:r>
            <a:r>
              <a:rPr lang="ru-RU" b="1" dirty="0"/>
              <a:t> </a:t>
            </a:r>
            <a:r>
              <a:rPr lang="ru-RU" b="1" dirty="0" err="1"/>
              <a:t>стані</a:t>
            </a:r>
            <a:r>
              <a:rPr lang="ru-RU" b="1" dirty="0"/>
              <a:t> (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агонуть</a:t>
            </a:r>
            <a:r>
              <a:rPr lang="ru-RU" b="1" dirty="0" smtClean="0"/>
              <a:t> </a:t>
            </a:r>
            <a:r>
              <a:rPr lang="ru-RU" b="1" dirty="0"/>
              <a:t>і </a:t>
            </a:r>
            <a:r>
              <a:rPr lang="ru-RU" b="1" dirty="0" err="1"/>
              <a:t>потребують</a:t>
            </a:r>
            <a:r>
              <a:rPr lang="ru-RU" b="1" dirty="0"/>
              <a:t> </a:t>
            </a:r>
            <a:r>
              <a:rPr lang="ru-RU" b="1" dirty="0" err="1"/>
              <a:t>лише</a:t>
            </a:r>
            <a:r>
              <a:rPr lang="ru-RU" b="1" dirty="0"/>
              <a:t> </a:t>
            </a:r>
            <a:r>
              <a:rPr lang="ru-RU" b="1" dirty="0" err="1"/>
              <a:t>симптоматичної</a:t>
            </a:r>
            <a:r>
              <a:rPr lang="ru-RU" b="1" dirty="0"/>
              <a:t> </a:t>
            </a:r>
            <a:r>
              <a:rPr lang="ru-RU" b="1" dirty="0" err="1"/>
              <a:t>терапії</a:t>
            </a:r>
            <a:r>
              <a:rPr lang="ru-RU" b="1" dirty="0" smtClean="0"/>
              <a:t>).</a:t>
            </a:r>
          </a:p>
          <a:p>
            <a:pPr algn="just"/>
            <a:r>
              <a:rPr lang="ru-RU" b="1" dirty="0"/>
              <a:t>Прогноз </a:t>
            </a:r>
            <a:r>
              <a:rPr lang="ru-RU" b="1" dirty="0" err="1"/>
              <a:t>несприятливий</a:t>
            </a:r>
            <a:r>
              <a:rPr lang="ru-RU" b="1" dirty="0"/>
              <a:t> для </a:t>
            </a:r>
            <a:r>
              <a:rPr lang="ru-RU" b="1" dirty="0" err="1"/>
              <a:t>життя</a:t>
            </a:r>
            <a:r>
              <a:rPr lang="ru-RU" b="1" dirty="0"/>
              <a:t>. </a:t>
            </a:r>
            <a:r>
              <a:rPr lang="ru-RU" b="1" dirty="0" err="1" smtClean="0"/>
              <a:t>Евакуації</a:t>
            </a:r>
            <a:r>
              <a:rPr lang="ru-RU" b="1" dirty="0" smtClean="0"/>
              <a:t> </a:t>
            </a:r>
            <a:r>
              <a:rPr lang="ru-RU" b="1" dirty="0" err="1" smtClean="0"/>
              <a:t>підлягають</a:t>
            </a:r>
            <a:r>
              <a:rPr lang="ru-RU" b="1" dirty="0" smtClean="0"/>
              <a:t> </a:t>
            </a:r>
            <a:r>
              <a:rPr lang="ru-RU" b="1" dirty="0"/>
              <a:t>у другу </a:t>
            </a:r>
            <a:r>
              <a:rPr lang="ru-RU" b="1" dirty="0" err="1"/>
              <a:t>чергу</a:t>
            </a:r>
            <a:r>
              <a:rPr lang="ru-RU" b="1" dirty="0"/>
              <a:t> (</a:t>
            </a:r>
            <a:r>
              <a:rPr lang="ru-RU" b="1" dirty="0" err="1"/>
              <a:t>після</a:t>
            </a:r>
            <a:r>
              <a:rPr lang="ru-RU" b="1" dirty="0"/>
              <a:t> «</a:t>
            </a:r>
            <a:r>
              <a:rPr lang="ru-RU" b="1" dirty="0" err="1"/>
              <a:t>критичних</a:t>
            </a:r>
            <a:r>
              <a:rPr lang="ru-RU" b="1" dirty="0"/>
              <a:t>»). </a:t>
            </a:r>
            <a:r>
              <a:rPr lang="ru-RU" b="1" dirty="0" smtClean="0"/>
              <a:t>Транспорт </a:t>
            </a:r>
            <a:r>
              <a:rPr lang="ru-RU" b="1" dirty="0" err="1" smtClean="0"/>
              <a:t>медичний</a:t>
            </a:r>
            <a:r>
              <a:rPr lang="ru-RU" b="1" dirty="0"/>
              <a:t>. </a:t>
            </a:r>
            <a:r>
              <a:rPr lang="ru-RU" b="1" dirty="0" err="1"/>
              <a:t>Положення</a:t>
            </a:r>
            <a:r>
              <a:rPr lang="ru-RU" b="1" dirty="0"/>
              <a:t> </a:t>
            </a:r>
            <a:r>
              <a:rPr lang="ru-RU" b="1" dirty="0" err="1"/>
              <a:t>лежачи</a:t>
            </a:r>
            <a:r>
              <a:rPr lang="ru-RU" b="1" dirty="0"/>
              <a:t>. До </a:t>
            </a:r>
            <a:r>
              <a:rPr lang="ru-RU" b="1" dirty="0" err="1"/>
              <a:t>цієї</a:t>
            </a:r>
            <a:r>
              <a:rPr lang="ru-RU" b="1" dirty="0"/>
              <a:t> </a:t>
            </a:r>
            <a:r>
              <a:rPr lang="ru-RU" b="1" dirty="0" err="1"/>
              <a:t>групи</a:t>
            </a:r>
            <a:r>
              <a:rPr lang="ru-RU" b="1" dirty="0"/>
              <a:t> </a:t>
            </a:r>
            <a:r>
              <a:rPr lang="ru-RU" b="1" dirty="0" err="1"/>
              <a:t>відносять</a:t>
            </a:r>
            <a:r>
              <a:rPr lang="ru-RU" b="1" dirty="0"/>
              <a:t> </a:t>
            </a:r>
            <a:r>
              <a:rPr lang="ru-RU" b="1" dirty="0" smtClean="0"/>
              <a:t>і </a:t>
            </a:r>
            <a:r>
              <a:rPr lang="ru-RU" b="1" dirty="0" err="1" smtClean="0"/>
              <a:t>померлих</a:t>
            </a:r>
            <a:r>
              <a:rPr lang="ru-RU" b="1" dirty="0"/>
              <a:t>. </a:t>
            </a:r>
            <a:r>
              <a:rPr lang="ru-RU" b="1" dirty="0" err="1"/>
              <a:t>Кількість</a:t>
            </a:r>
            <a:r>
              <a:rPr lang="ru-RU" b="1" dirty="0"/>
              <a:t> </a:t>
            </a:r>
            <a:r>
              <a:rPr lang="ru-RU" b="1" dirty="0" err="1"/>
              <a:t>постраждалих</a:t>
            </a:r>
            <a:r>
              <a:rPr lang="ru-RU" b="1" dirty="0"/>
              <a:t>, </a:t>
            </a:r>
            <a:r>
              <a:rPr lang="ru-RU" b="1" dirty="0" err="1"/>
              <a:t>залежно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 smtClean="0"/>
              <a:t>вогнища</a:t>
            </a:r>
            <a:r>
              <a:rPr lang="ru-RU" b="1" dirty="0" smtClean="0"/>
              <a:t> </a:t>
            </a:r>
            <a:r>
              <a:rPr lang="ru-RU" b="1" dirty="0" err="1" smtClean="0"/>
              <a:t>ураження</a:t>
            </a:r>
            <a:r>
              <a:rPr lang="ru-RU" b="1" dirty="0"/>
              <a:t>, </a:t>
            </a:r>
            <a:r>
              <a:rPr lang="ru-RU" b="1" dirty="0" err="1"/>
              <a:t>може</a:t>
            </a:r>
            <a:r>
              <a:rPr lang="ru-RU" b="1" dirty="0"/>
              <a:t> </a:t>
            </a:r>
            <a:r>
              <a:rPr lang="ru-RU" b="1" dirty="0" err="1"/>
              <a:t>сягати</a:t>
            </a:r>
            <a:r>
              <a:rPr lang="ru-RU" b="1" dirty="0"/>
              <a:t> 20,0%.</a:t>
            </a:r>
          </a:p>
        </p:txBody>
      </p:sp>
    </p:spTree>
    <p:extLst>
      <p:ext uri="{BB962C8B-B14F-4D97-AF65-F5344CB8AC3E}">
        <p14:creationId xmlns:p14="http://schemas.microsoft.com/office/powerpoint/2010/main" val="21909340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037" y="512617"/>
            <a:ext cx="1119447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7030A0"/>
                </a:solidFill>
              </a:rPr>
              <a:t>ІІ </a:t>
            </a:r>
            <a:r>
              <a:rPr lang="ru-RU" sz="2800" b="1" dirty="0" err="1">
                <a:solidFill>
                  <a:srgbClr val="7030A0"/>
                </a:solidFill>
              </a:rPr>
              <a:t>група</a:t>
            </a:r>
            <a:r>
              <a:rPr lang="ru-RU" sz="2800" b="1" dirty="0">
                <a:solidFill>
                  <a:srgbClr val="7030A0"/>
                </a:solidFill>
              </a:rPr>
              <a:t> – «</a:t>
            </a:r>
            <a:r>
              <a:rPr lang="ru-RU" sz="2800" b="1" dirty="0" err="1">
                <a:solidFill>
                  <a:srgbClr val="7030A0"/>
                </a:solidFill>
              </a:rPr>
              <a:t>Постраждалі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життя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яких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знаходиться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в </a:t>
            </a:r>
            <a:r>
              <a:rPr lang="ru-RU" sz="2800" b="1" dirty="0" err="1" smtClean="0">
                <a:solidFill>
                  <a:srgbClr val="7030A0"/>
                </a:solidFill>
              </a:rPr>
              <a:t>небезпеці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однак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яких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можна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врятувати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якщо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надати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їм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необхідну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ЕМД» (</a:t>
            </a:r>
            <a:r>
              <a:rPr lang="ru-RU" sz="2800" b="1" dirty="0" err="1">
                <a:solidFill>
                  <a:srgbClr val="7030A0"/>
                </a:solidFill>
              </a:rPr>
              <a:t>критичні</a:t>
            </a:r>
            <a:r>
              <a:rPr lang="ru-RU" sz="2800" b="1" dirty="0" smtClean="0">
                <a:solidFill>
                  <a:srgbClr val="7030A0"/>
                </a:solidFill>
              </a:rPr>
              <a:t>).</a:t>
            </a:r>
          </a:p>
          <a:p>
            <a:pPr algn="just"/>
            <a:r>
              <a:rPr lang="ru-RU" sz="2400" b="1" dirty="0" err="1"/>
              <a:t>Медична</a:t>
            </a:r>
            <a:r>
              <a:rPr lang="ru-RU" sz="2400" b="1" dirty="0"/>
              <a:t> </a:t>
            </a:r>
            <a:r>
              <a:rPr lang="ru-RU" sz="2400" b="1" dirty="0" err="1"/>
              <a:t>допомога</a:t>
            </a:r>
            <a:r>
              <a:rPr lang="ru-RU" sz="2400" b="1" dirty="0"/>
              <a:t> </a:t>
            </a:r>
            <a:r>
              <a:rPr lang="ru-RU" sz="2400" b="1" dirty="0" err="1"/>
              <a:t>надається</a:t>
            </a:r>
            <a:r>
              <a:rPr lang="ru-RU" sz="2400" b="1" dirty="0"/>
              <a:t> на </a:t>
            </a:r>
            <a:r>
              <a:rPr lang="ru-RU" sz="2400" b="1" dirty="0" err="1"/>
              <a:t>місці</a:t>
            </a:r>
            <a:r>
              <a:rPr lang="ru-RU" sz="2400" b="1" dirty="0"/>
              <a:t> НС для </a:t>
            </a:r>
            <a:r>
              <a:rPr lang="ru-RU" sz="2400" b="1" dirty="0" smtClean="0"/>
              <a:t>того, </a:t>
            </a:r>
            <a:r>
              <a:rPr lang="ru-RU" sz="2400" b="1" dirty="0" err="1" smtClean="0"/>
              <a:t>щоб</a:t>
            </a:r>
            <a:r>
              <a:rPr lang="ru-RU" sz="2400" b="1" dirty="0" smtClean="0"/>
              <a:t> </a:t>
            </a:r>
            <a:r>
              <a:rPr lang="ru-RU" sz="2400" b="1" dirty="0" err="1"/>
              <a:t>створити</a:t>
            </a:r>
            <a:r>
              <a:rPr lang="ru-RU" sz="2400" b="1" dirty="0"/>
              <a:t> для них </a:t>
            </a:r>
            <a:r>
              <a:rPr lang="ru-RU" sz="2400" b="1" dirty="0" err="1"/>
              <a:t>сприятливі</a:t>
            </a:r>
            <a:r>
              <a:rPr lang="ru-RU" sz="2400" b="1" dirty="0"/>
              <a:t> </a:t>
            </a:r>
            <a:r>
              <a:rPr lang="ru-RU" sz="2400" b="1" dirty="0" err="1"/>
              <a:t>умови</a:t>
            </a:r>
            <a:r>
              <a:rPr lang="ru-RU" sz="2400" b="1" dirty="0"/>
              <a:t> для </a:t>
            </a:r>
            <a:r>
              <a:rPr lang="ru-RU" sz="2400" b="1" dirty="0" err="1" smtClean="0"/>
              <a:t>виживання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маркуються</a:t>
            </a:r>
            <a:r>
              <a:rPr lang="ru-RU" sz="2400" b="1" dirty="0" smtClean="0"/>
              <a:t> </a:t>
            </a:r>
            <a:r>
              <a:rPr lang="ru-RU" sz="2400" b="1" dirty="0"/>
              <a:t>«</a:t>
            </a:r>
            <a:r>
              <a:rPr lang="ru-RU" sz="2400" b="1" dirty="0" err="1"/>
              <a:t>червоним</a:t>
            </a:r>
            <a:r>
              <a:rPr lang="ru-RU" sz="2400" b="1" dirty="0"/>
              <a:t>» </a:t>
            </a:r>
            <a:r>
              <a:rPr lang="ru-RU" sz="2400" b="1" dirty="0" err="1"/>
              <a:t>кольором</a:t>
            </a:r>
            <a:r>
              <a:rPr lang="ru-RU" sz="2400" b="1" dirty="0"/>
              <a:t> та </a:t>
            </a:r>
            <a:r>
              <a:rPr lang="ru-RU" sz="2400" b="1" dirty="0" err="1"/>
              <a:t>підлягають</a:t>
            </a:r>
            <a:r>
              <a:rPr lang="ru-RU" sz="2400" b="1" dirty="0"/>
              <a:t> </a:t>
            </a:r>
            <a:r>
              <a:rPr lang="ru-RU" sz="2400" b="1" dirty="0" err="1"/>
              <a:t>евакуації</a:t>
            </a:r>
            <a:r>
              <a:rPr lang="ru-RU" sz="2400" b="1" dirty="0"/>
              <a:t> </a:t>
            </a:r>
            <a:r>
              <a:rPr lang="ru-RU" sz="2400" b="1" dirty="0" smtClean="0"/>
              <a:t>в першу </a:t>
            </a:r>
            <a:r>
              <a:rPr lang="ru-RU" sz="2400" b="1" dirty="0" err="1"/>
              <a:t>чергу</a:t>
            </a:r>
            <a:r>
              <a:rPr lang="ru-RU" sz="2400" b="1" dirty="0"/>
              <a:t>).</a:t>
            </a:r>
          </a:p>
          <a:p>
            <a:pPr algn="just"/>
            <a:r>
              <a:rPr lang="ru-RU" sz="2400" b="1" dirty="0"/>
              <a:t>До </a:t>
            </a:r>
            <a:r>
              <a:rPr lang="ru-RU" sz="2400" b="1" dirty="0" err="1"/>
              <a:t>цієї</a:t>
            </a:r>
            <a:r>
              <a:rPr lang="ru-RU" sz="2400" b="1" dirty="0"/>
              <a:t> </a:t>
            </a:r>
            <a:r>
              <a:rPr lang="ru-RU" sz="2400" b="1" dirty="0" err="1"/>
              <a:t>групи</a:t>
            </a:r>
            <a:r>
              <a:rPr lang="ru-RU" sz="2400" b="1" dirty="0"/>
              <a:t> належать </a:t>
            </a:r>
            <a:r>
              <a:rPr lang="ru-RU" sz="2400" b="1" dirty="0" err="1"/>
              <a:t>постраждалі</a:t>
            </a:r>
            <a:r>
              <a:rPr lang="ru-RU" sz="2400" b="1" dirty="0"/>
              <a:t> з </a:t>
            </a:r>
            <a:r>
              <a:rPr lang="ru-RU" sz="2400" b="1" dirty="0" smtClean="0"/>
              <a:t>тяжкими </a:t>
            </a:r>
            <a:r>
              <a:rPr lang="ru-RU" sz="2400" b="1" dirty="0" err="1" smtClean="0"/>
              <a:t>ушкодженнями</a:t>
            </a:r>
            <a:r>
              <a:rPr lang="ru-RU" sz="2400" b="1" dirty="0" smtClean="0"/>
              <a:t> </a:t>
            </a:r>
            <a:r>
              <a:rPr lang="ru-RU" sz="2400" b="1" dirty="0"/>
              <a:t>та </a:t>
            </a:r>
            <a:r>
              <a:rPr lang="ru-RU" sz="2400" b="1" dirty="0" err="1"/>
              <a:t>отруєннями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мають</a:t>
            </a:r>
            <a:r>
              <a:rPr lang="ru-RU" sz="2400" b="1" dirty="0"/>
              <a:t> </a:t>
            </a:r>
            <a:r>
              <a:rPr lang="ru-RU" sz="2400" b="1" dirty="0" err="1"/>
              <a:t>загрозу</a:t>
            </a:r>
            <a:r>
              <a:rPr lang="ru-RU" sz="2400" b="1" dirty="0"/>
              <a:t> для </a:t>
            </a:r>
            <a:r>
              <a:rPr lang="ru-RU" sz="2400" b="1" dirty="0" err="1" smtClean="0"/>
              <a:t>життя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тобто</a:t>
            </a:r>
            <a:r>
              <a:rPr lang="ru-RU" sz="2400" b="1" dirty="0" smtClean="0"/>
              <a:t> </a:t>
            </a:r>
            <a:r>
              <a:rPr lang="ru-RU" sz="2400" b="1" dirty="0" err="1"/>
              <a:t>постраждалі</a:t>
            </a:r>
            <a:r>
              <a:rPr lang="ru-RU" sz="2400" b="1" dirty="0"/>
              <a:t> </a:t>
            </a:r>
            <a:r>
              <a:rPr lang="ru-RU" sz="2400" b="1" dirty="0" err="1"/>
              <a:t>зі</a:t>
            </a:r>
            <a:r>
              <a:rPr lang="ru-RU" sz="2400" b="1" dirty="0"/>
              <a:t> </a:t>
            </a:r>
            <a:r>
              <a:rPr lang="ru-RU" sz="2400" b="1" dirty="0" err="1"/>
              <a:t>швидконаростаючими</a:t>
            </a:r>
            <a:r>
              <a:rPr lang="ru-RU" sz="2400" b="1" dirty="0"/>
              <a:t> </a:t>
            </a:r>
            <a:r>
              <a:rPr lang="ru-RU" sz="2400" b="1" dirty="0" err="1" smtClean="0"/>
              <a:t>небезпечними</a:t>
            </a:r>
            <a:r>
              <a:rPr lang="ru-RU" sz="2400" b="1" dirty="0" smtClean="0"/>
              <a:t> для </a:t>
            </a:r>
            <a:r>
              <a:rPr lang="ru-RU" sz="2400" b="1" dirty="0" err="1"/>
              <a:t>життя</a:t>
            </a:r>
            <a:r>
              <a:rPr lang="ru-RU" sz="2400" b="1" dirty="0"/>
              <a:t> </a:t>
            </a:r>
            <a:r>
              <a:rPr lang="ru-RU" sz="2400" b="1" dirty="0" err="1"/>
              <a:t>розладами</a:t>
            </a:r>
            <a:r>
              <a:rPr lang="ru-RU" sz="2400" b="1" dirty="0"/>
              <a:t> </a:t>
            </a:r>
            <a:r>
              <a:rPr lang="ru-RU" sz="2400" b="1" dirty="0" err="1"/>
              <a:t>основних</a:t>
            </a:r>
            <a:r>
              <a:rPr lang="ru-RU" sz="2400" b="1" dirty="0"/>
              <a:t> </a:t>
            </a:r>
            <a:r>
              <a:rPr lang="ru-RU" sz="2400" b="1" dirty="0" err="1"/>
              <a:t>життєво</a:t>
            </a:r>
            <a:r>
              <a:rPr lang="ru-RU" sz="2400" b="1" dirty="0"/>
              <a:t> </a:t>
            </a:r>
            <a:r>
              <a:rPr lang="ru-RU" sz="2400" b="1" dirty="0" err="1"/>
              <a:t>важливих</a:t>
            </a:r>
            <a:r>
              <a:rPr lang="ru-RU" sz="2400" b="1" dirty="0"/>
              <a:t> </a:t>
            </a:r>
            <a:r>
              <a:rPr lang="ru-RU" sz="2400" b="1" dirty="0" err="1" smtClean="0"/>
              <a:t>функцій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організму</a:t>
            </a:r>
            <a:r>
              <a:rPr lang="ru-RU" sz="2400" b="1" dirty="0"/>
              <a:t>, для </a:t>
            </a:r>
            <a:r>
              <a:rPr lang="ru-RU" sz="2400" b="1" dirty="0" err="1"/>
              <a:t>усунення</a:t>
            </a:r>
            <a:r>
              <a:rPr lang="ru-RU" sz="2400" b="1" dirty="0"/>
              <a:t> </a:t>
            </a:r>
            <a:r>
              <a:rPr lang="ru-RU" sz="2400" b="1" dirty="0" err="1"/>
              <a:t>яких</a:t>
            </a:r>
            <a:r>
              <a:rPr lang="ru-RU" sz="2400" b="1" dirty="0"/>
              <a:t> </a:t>
            </a:r>
            <a:r>
              <a:rPr lang="ru-RU" sz="2400" b="1" dirty="0" err="1"/>
              <a:t>необхідна</a:t>
            </a:r>
            <a:r>
              <a:rPr lang="ru-RU" sz="2400" b="1" dirty="0"/>
              <a:t> </a:t>
            </a:r>
            <a:r>
              <a:rPr lang="ru-RU" sz="2400" b="1" dirty="0" err="1"/>
              <a:t>термінова</a:t>
            </a:r>
            <a:r>
              <a:rPr lang="ru-RU" sz="2400" b="1" dirty="0"/>
              <a:t> ЕМД.</a:t>
            </a:r>
          </a:p>
          <a:p>
            <a:pPr algn="just"/>
            <a:r>
              <a:rPr lang="ru-RU" sz="2400" b="1" dirty="0"/>
              <a:t>Прогноз </a:t>
            </a:r>
            <a:r>
              <a:rPr lang="ru-RU" sz="2400" b="1" dirty="0" err="1"/>
              <a:t>може</a:t>
            </a:r>
            <a:r>
              <a:rPr lang="ru-RU" sz="2400" b="1" dirty="0"/>
              <a:t> бути </a:t>
            </a:r>
            <a:r>
              <a:rPr lang="ru-RU" sz="2400" b="1" dirty="0" err="1"/>
              <a:t>сприятливий</a:t>
            </a:r>
            <a:r>
              <a:rPr lang="ru-RU" sz="2400" b="1" dirty="0"/>
              <a:t>, </a:t>
            </a:r>
            <a:r>
              <a:rPr lang="ru-RU" sz="2400" b="1" dirty="0" err="1"/>
              <a:t>якщо</a:t>
            </a:r>
            <a:r>
              <a:rPr lang="ru-RU" sz="2400" b="1" dirty="0"/>
              <a:t> </a:t>
            </a:r>
            <a:r>
              <a:rPr lang="ru-RU" sz="2400" b="1" dirty="0" err="1"/>
              <a:t>їм</a:t>
            </a:r>
            <a:r>
              <a:rPr lang="ru-RU" sz="2400" b="1" dirty="0"/>
              <a:t> </a:t>
            </a:r>
            <a:r>
              <a:rPr lang="ru-RU" sz="2400" b="1" dirty="0" err="1"/>
              <a:t>вчасно</a:t>
            </a:r>
            <a:r>
              <a:rPr lang="ru-RU" sz="2400" b="1" dirty="0"/>
              <a:t> </a:t>
            </a:r>
            <a:r>
              <a:rPr lang="ru-RU" sz="2400" b="1" dirty="0" smtClean="0"/>
              <a:t>буде </a:t>
            </a:r>
            <a:r>
              <a:rPr lang="ru-RU" sz="2400" b="1" dirty="0" err="1" smtClean="0"/>
              <a:t>надана</a:t>
            </a:r>
            <a:r>
              <a:rPr lang="ru-RU" sz="2400" b="1" dirty="0" smtClean="0"/>
              <a:t> </a:t>
            </a:r>
            <a:r>
              <a:rPr lang="ru-RU" sz="2400" b="1" dirty="0"/>
              <a:t>ЕМД. </a:t>
            </a:r>
            <a:r>
              <a:rPr lang="ru-RU" sz="2400" b="1" dirty="0" err="1"/>
              <a:t>Хворі</a:t>
            </a:r>
            <a:r>
              <a:rPr lang="ru-RU" sz="2400" b="1" dirty="0"/>
              <a:t> </a:t>
            </a:r>
            <a:r>
              <a:rPr lang="ru-RU" sz="2400" b="1" dirty="0" err="1"/>
              <a:t>цієї</a:t>
            </a:r>
            <a:r>
              <a:rPr lang="ru-RU" sz="2400" b="1" dirty="0"/>
              <a:t> </a:t>
            </a:r>
            <a:r>
              <a:rPr lang="ru-RU" sz="2400" b="1" dirty="0" err="1"/>
              <a:t>групи</a:t>
            </a:r>
            <a:r>
              <a:rPr lang="ru-RU" sz="2400" b="1" dirty="0"/>
              <a:t> </a:t>
            </a:r>
            <a:r>
              <a:rPr lang="ru-RU" sz="2400" b="1" dirty="0" err="1"/>
              <a:t>потребують</a:t>
            </a:r>
            <a:r>
              <a:rPr lang="ru-RU" sz="2400" b="1" dirty="0"/>
              <a:t> </a:t>
            </a:r>
            <a:r>
              <a:rPr lang="ru-RU" sz="2400" b="1" dirty="0" err="1"/>
              <a:t>допомоги</a:t>
            </a:r>
            <a:r>
              <a:rPr lang="ru-RU" sz="2400" b="1" dirty="0"/>
              <a:t> </a:t>
            </a:r>
            <a:r>
              <a:rPr lang="ru-RU" sz="2400" b="1" dirty="0" smtClean="0"/>
              <a:t>за </a:t>
            </a:r>
            <a:r>
              <a:rPr lang="ru-RU" sz="2400" b="1" dirty="0" err="1" smtClean="0"/>
              <a:t>невідкладними</a:t>
            </a:r>
            <a:r>
              <a:rPr lang="ru-RU" sz="2400" b="1" dirty="0" smtClean="0"/>
              <a:t> </a:t>
            </a:r>
            <a:r>
              <a:rPr lang="ru-RU" sz="2400" b="1" dirty="0" err="1"/>
              <a:t>життєвими</a:t>
            </a:r>
            <a:r>
              <a:rPr lang="ru-RU" sz="2400" b="1" dirty="0"/>
              <a:t> </a:t>
            </a:r>
            <a:r>
              <a:rPr lang="ru-RU" sz="2400" b="1" dirty="0" err="1"/>
              <a:t>показниками</a:t>
            </a:r>
            <a:r>
              <a:rPr lang="ru-RU" sz="2400" b="1" dirty="0"/>
              <a:t>. </a:t>
            </a:r>
            <a:r>
              <a:rPr lang="ru-RU" sz="2400" b="1" dirty="0" err="1" smtClean="0"/>
              <a:t>Тимчасово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нетранспортабельні</a:t>
            </a:r>
            <a:r>
              <a:rPr lang="ru-RU" sz="2400" b="1" dirty="0"/>
              <a:t>. </a:t>
            </a:r>
            <a:r>
              <a:rPr lang="ru-RU" sz="2400" b="1" dirty="0" err="1"/>
              <a:t>Евакуація</a:t>
            </a:r>
            <a:r>
              <a:rPr lang="ru-RU" sz="2400" b="1" dirty="0"/>
              <a:t> в першу </a:t>
            </a:r>
            <a:r>
              <a:rPr lang="ru-RU" sz="2400" b="1" dirty="0" err="1"/>
              <a:t>чергу</a:t>
            </a:r>
            <a:r>
              <a:rPr lang="ru-RU" sz="2400" b="1" dirty="0"/>
              <a:t>, </a:t>
            </a:r>
            <a:r>
              <a:rPr lang="ru-RU" sz="2400" b="1" dirty="0" err="1"/>
              <a:t>після</a:t>
            </a:r>
            <a:r>
              <a:rPr lang="ru-RU" sz="2400" b="1" dirty="0"/>
              <a:t> </a:t>
            </a:r>
            <a:r>
              <a:rPr lang="ru-RU" sz="2400" b="1" dirty="0" err="1" smtClean="0"/>
              <a:t>надання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необхідної</a:t>
            </a:r>
            <a:r>
              <a:rPr lang="ru-RU" sz="2400" b="1" dirty="0" smtClean="0"/>
              <a:t> </a:t>
            </a:r>
            <a:r>
              <a:rPr lang="ru-RU" sz="2400" b="1" dirty="0"/>
              <a:t>ЕМД. Транспорт </a:t>
            </a:r>
            <a:r>
              <a:rPr lang="ru-RU" sz="2400" b="1" dirty="0" err="1"/>
              <a:t>медичний</a:t>
            </a:r>
            <a:r>
              <a:rPr lang="ru-RU" sz="2400" b="1" dirty="0"/>
              <a:t>. </a:t>
            </a:r>
            <a:r>
              <a:rPr lang="ru-RU" sz="2400" b="1" dirty="0" err="1"/>
              <a:t>Положення</a:t>
            </a:r>
            <a:r>
              <a:rPr lang="ru-RU" sz="2400" b="1" dirty="0"/>
              <a:t> – </a:t>
            </a:r>
            <a:r>
              <a:rPr lang="ru-RU" sz="2400" b="1" dirty="0" err="1"/>
              <a:t>лежачи</a:t>
            </a:r>
            <a:r>
              <a:rPr lang="ru-RU" sz="2400" b="1" dirty="0"/>
              <a:t>.</a:t>
            </a:r>
          </a:p>
          <a:p>
            <a:pPr algn="just"/>
            <a:r>
              <a:rPr lang="ru-RU" sz="2400" b="1" dirty="0" err="1"/>
              <a:t>Кількість</a:t>
            </a:r>
            <a:r>
              <a:rPr lang="ru-RU" sz="2400" b="1" dirty="0"/>
              <a:t> </a:t>
            </a:r>
            <a:r>
              <a:rPr lang="ru-RU" sz="2400" b="1" dirty="0" err="1"/>
              <a:t>постраждалих</a:t>
            </a:r>
            <a:r>
              <a:rPr lang="ru-RU" sz="2400" b="1" dirty="0"/>
              <a:t>, </a:t>
            </a:r>
            <a:r>
              <a:rPr lang="ru-RU" sz="2400" b="1" dirty="0" err="1"/>
              <a:t>залежно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вогнища</a:t>
            </a:r>
            <a:r>
              <a:rPr lang="ru-RU" sz="2400" b="1" dirty="0"/>
              <a:t> </a:t>
            </a:r>
            <a:r>
              <a:rPr lang="ru-RU" sz="2400" b="1" dirty="0" err="1" smtClean="0"/>
              <a:t>ураження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може</a:t>
            </a:r>
            <a:r>
              <a:rPr lang="ru-RU" sz="2400" b="1" dirty="0" smtClean="0"/>
              <a:t> </a:t>
            </a:r>
            <a:r>
              <a:rPr lang="ru-RU" sz="2400" b="1" dirty="0" err="1"/>
              <a:t>сягати</a:t>
            </a:r>
            <a:r>
              <a:rPr lang="ru-RU" sz="2400" b="1" dirty="0"/>
              <a:t> 20,0</a:t>
            </a:r>
            <a:r>
              <a:rPr lang="ru-RU" sz="2400" b="1" dirty="0" smtClean="0"/>
              <a:t>%.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194782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4181" y="318655"/>
            <a:ext cx="1120832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ІІІ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група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«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Постраждалі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яким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допомога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бути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відстрочена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протягом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обмеженого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періоду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часу і не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призведе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летального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наслідку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термінові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400" b="1" dirty="0" err="1" smtClean="0"/>
              <a:t>Ця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категорія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постраждалих</a:t>
            </a:r>
            <a:r>
              <a:rPr lang="ru-RU" sz="2400" b="1" dirty="0" smtClean="0"/>
              <a:t> </a:t>
            </a:r>
            <a:r>
              <a:rPr lang="ru-RU" sz="2400" b="1" dirty="0" err="1"/>
              <a:t>маркується</a:t>
            </a:r>
            <a:r>
              <a:rPr lang="ru-RU" sz="2400" b="1" dirty="0"/>
              <a:t> «</a:t>
            </a:r>
            <a:r>
              <a:rPr lang="ru-RU" sz="2400" b="1" dirty="0" err="1"/>
              <a:t>жовтим</a:t>
            </a:r>
            <a:r>
              <a:rPr lang="ru-RU" sz="2400" b="1" dirty="0"/>
              <a:t>» </a:t>
            </a:r>
            <a:r>
              <a:rPr lang="ru-RU" sz="2400" b="1" dirty="0" err="1"/>
              <a:t>кольором</a:t>
            </a:r>
            <a:r>
              <a:rPr lang="ru-RU" sz="2400" b="1" dirty="0"/>
              <a:t>.</a:t>
            </a:r>
          </a:p>
          <a:p>
            <a:pPr algn="just"/>
            <a:r>
              <a:rPr lang="ru-RU" sz="2400" b="1" dirty="0"/>
              <a:t>Для </a:t>
            </a:r>
            <a:r>
              <a:rPr lang="ru-RU" sz="2400" b="1" dirty="0" err="1"/>
              <a:t>життя</a:t>
            </a:r>
            <a:r>
              <a:rPr lang="ru-RU" sz="2400" b="1" dirty="0"/>
              <a:t> </a:t>
            </a:r>
            <a:r>
              <a:rPr lang="ru-RU" sz="2400" b="1" dirty="0" err="1"/>
              <a:t>цієї</a:t>
            </a:r>
            <a:r>
              <a:rPr lang="ru-RU" sz="2400" b="1" dirty="0"/>
              <a:t> </a:t>
            </a:r>
            <a:r>
              <a:rPr lang="ru-RU" sz="2400" b="1" dirty="0" err="1"/>
              <a:t>категорії</a:t>
            </a:r>
            <a:r>
              <a:rPr lang="ru-RU" sz="2400" b="1" dirty="0"/>
              <a:t> </a:t>
            </a:r>
            <a:r>
              <a:rPr lang="ru-RU" sz="2400" b="1" dirty="0" err="1"/>
              <a:t>постраждалих</a:t>
            </a:r>
            <a:r>
              <a:rPr lang="ru-RU" sz="2400" b="1" dirty="0"/>
              <a:t> </a:t>
            </a:r>
            <a:r>
              <a:rPr lang="ru-RU" sz="2400" b="1" dirty="0" err="1" smtClean="0"/>
              <a:t>немає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безпосередньої</a:t>
            </a:r>
            <a:r>
              <a:rPr lang="ru-RU" sz="2400" b="1" dirty="0" smtClean="0"/>
              <a:t> </a:t>
            </a:r>
            <a:r>
              <a:rPr lang="ru-RU" sz="2400" b="1" dirty="0" err="1"/>
              <a:t>загрози</a:t>
            </a:r>
            <a:r>
              <a:rPr lang="ru-RU" sz="2400" b="1" dirty="0"/>
              <a:t>, </a:t>
            </a:r>
            <a:r>
              <a:rPr lang="ru-RU" sz="2400" b="1" dirty="0" err="1"/>
              <a:t>допомогу</a:t>
            </a:r>
            <a:r>
              <a:rPr lang="ru-RU" sz="2400" b="1" dirty="0"/>
              <a:t> </a:t>
            </a:r>
            <a:r>
              <a:rPr lang="ru-RU" sz="2400" b="1" dirty="0" err="1"/>
              <a:t>надають</a:t>
            </a:r>
            <a:r>
              <a:rPr lang="ru-RU" sz="2400" b="1" dirty="0"/>
              <a:t> для </a:t>
            </a:r>
            <a:r>
              <a:rPr lang="ru-RU" sz="2400" b="1" dirty="0" err="1" smtClean="0"/>
              <a:t>стабілізації</a:t>
            </a:r>
            <a:r>
              <a:rPr lang="ru-RU" sz="2400" b="1" dirty="0" smtClean="0"/>
              <a:t> стану </a:t>
            </a:r>
            <a:r>
              <a:rPr lang="ru-RU" sz="2400" b="1" dirty="0" err="1"/>
              <a:t>постраждалого</a:t>
            </a:r>
            <a:r>
              <a:rPr lang="ru-RU" sz="2400" b="1" dirty="0"/>
              <a:t> з метою: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i="1" dirty="0"/>
              <a:t>- </a:t>
            </a:r>
            <a:r>
              <a:rPr lang="ru-RU" sz="2400" b="1" i="1" dirty="0" err="1"/>
              <a:t>підготовки</a:t>
            </a:r>
            <a:r>
              <a:rPr lang="ru-RU" sz="2400" b="1" i="1" dirty="0"/>
              <a:t> до </a:t>
            </a:r>
            <a:r>
              <a:rPr lang="ru-RU" sz="2400" b="1" i="1" dirty="0" err="1"/>
              <a:t>подальшої</a:t>
            </a:r>
            <a:r>
              <a:rPr lang="ru-RU" sz="2400" b="1" i="1" dirty="0"/>
              <a:t> </a:t>
            </a:r>
            <a:r>
              <a:rPr lang="ru-RU" sz="2400" b="1" i="1" dirty="0" err="1"/>
              <a:t>евакуації</a:t>
            </a:r>
            <a:r>
              <a:rPr lang="ru-RU" sz="2400" b="1" i="1" dirty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i="1" dirty="0"/>
              <a:t>- </a:t>
            </a:r>
            <a:r>
              <a:rPr lang="ru-RU" sz="2400" b="1" i="1" dirty="0" err="1"/>
              <a:t>запобігання</a:t>
            </a:r>
            <a:r>
              <a:rPr lang="ru-RU" sz="2400" b="1" i="1" dirty="0"/>
              <a:t> </a:t>
            </a:r>
            <a:r>
              <a:rPr lang="ru-RU" sz="2400" b="1" i="1" dirty="0" err="1"/>
              <a:t>погіршенню</a:t>
            </a:r>
            <a:r>
              <a:rPr lang="ru-RU" sz="2400" b="1" i="1" dirty="0"/>
              <a:t> стану </a:t>
            </a:r>
            <a:r>
              <a:rPr lang="ru-RU" sz="2400" b="1" i="1" dirty="0" err="1"/>
              <a:t>під</a:t>
            </a:r>
            <a:r>
              <a:rPr lang="ru-RU" sz="2400" b="1" i="1" dirty="0"/>
              <a:t> час </a:t>
            </a:r>
            <a:r>
              <a:rPr lang="ru-RU" sz="2400" b="1" i="1" dirty="0" err="1"/>
              <a:t>евакуації</a:t>
            </a:r>
            <a:r>
              <a:rPr lang="ru-RU" sz="2400" b="1" i="1" dirty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i="1" dirty="0"/>
              <a:t>- </a:t>
            </a:r>
            <a:r>
              <a:rPr lang="ru-RU" sz="2400" b="1" i="1" dirty="0" err="1"/>
              <a:t>полегшення</a:t>
            </a:r>
            <a:r>
              <a:rPr lang="ru-RU" sz="2400" b="1" i="1" dirty="0"/>
              <a:t> </a:t>
            </a:r>
            <a:r>
              <a:rPr lang="ru-RU" sz="2400" b="1" i="1" dirty="0" err="1"/>
              <a:t>транспортування</a:t>
            </a:r>
            <a:r>
              <a:rPr lang="ru-RU" sz="2400" b="1" i="1" dirty="0"/>
              <a:t>.</a:t>
            </a:r>
          </a:p>
          <a:p>
            <a:pPr algn="just"/>
            <a:r>
              <a:rPr lang="ru-RU" sz="2400" b="1" dirty="0" err="1"/>
              <a:t>Допомога</a:t>
            </a:r>
            <a:r>
              <a:rPr lang="ru-RU" sz="2400" b="1" dirty="0"/>
              <a:t> </a:t>
            </a:r>
            <a:r>
              <a:rPr lang="ru-RU" sz="2400" b="1" dirty="0" err="1"/>
              <a:t>надається</a:t>
            </a:r>
            <a:r>
              <a:rPr lang="ru-RU" sz="2400" b="1" dirty="0"/>
              <a:t> в другу </a:t>
            </a:r>
            <a:r>
              <a:rPr lang="ru-RU" sz="2400" b="1" dirty="0" err="1"/>
              <a:t>чергу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може</a:t>
            </a:r>
            <a:r>
              <a:rPr lang="ru-RU" sz="2400" b="1" dirty="0"/>
              <a:t> </a:t>
            </a:r>
            <a:r>
              <a:rPr lang="ru-RU" sz="2400" b="1" dirty="0" smtClean="0"/>
              <a:t>бути </a:t>
            </a:r>
            <a:r>
              <a:rPr lang="ru-RU" sz="2400" b="1" dirty="0" err="1" smtClean="0"/>
              <a:t>відстрочена</a:t>
            </a:r>
            <a:r>
              <a:rPr lang="ru-RU" sz="2400" b="1" dirty="0" smtClean="0"/>
              <a:t> </a:t>
            </a:r>
            <a:r>
              <a:rPr lang="ru-RU" sz="2400" b="1" dirty="0"/>
              <a:t>до </a:t>
            </a:r>
            <a:r>
              <a:rPr lang="ru-RU" sz="2400" b="1" dirty="0" err="1"/>
              <a:t>надходження</a:t>
            </a:r>
            <a:r>
              <a:rPr lang="ru-RU" sz="2400" b="1" dirty="0"/>
              <a:t> на </a:t>
            </a:r>
            <a:r>
              <a:rPr lang="ru-RU" sz="2400" b="1" dirty="0" err="1"/>
              <a:t>наступний</a:t>
            </a:r>
            <a:r>
              <a:rPr lang="ru-RU" sz="2400" b="1" dirty="0"/>
              <a:t> </a:t>
            </a:r>
            <a:r>
              <a:rPr lang="ru-RU" sz="2400" b="1" dirty="0" err="1"/>
              <a:t>етап</a:t>
            </a:r>
            <a:r>
              <a:rPr lang="ru-RU" sz="2400" b="1" dirty="0"/>
              <a:t> </a:t>
            </a:r>
            <a:r>
              <a:rPr lang="ru-RU" sz="2400" b="1" dirty="0" err="1" smtClean="0"/>
              <a:t>медичної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евакуації</a:t>
            </a:r>
            <a:r>
              <a:rPr lang="ru-RU" sz="2400" b="1" dirty="0"/>
              <a:t>. Прогноз </a:t>
            </a:r>
            <a:r>
              <a:rPr lang="ru-RU" sz="2400" b="1" dirty="0" err="1"/>
              <a:t>сприятливий</a:t>
            </a:r>
            <a:r>
              <a:rPr lang="ru-RU" sz="2400" b="1" dirty="0"/>
              <a:t> для </a:t>
            </a:r>
            <a:r>
              <a:rPr lang="ru-RU" sz="2400" b="1" dirty="0" err="1"/>
              <a:t>життя</a:t>
            </a:r>
            <a:r>
              <a:rPr lang="ru-RU" sz="2400" b="1" dirty="0"/>
              <a:t>. </a:t>
            </a:r>
            <a:r>
              <a:rPr lang="ru-RU" sz="2400" b="1" dirty="0" err="1" smtClean="0"/>
              <a:t>Підлягають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евакуації</a:t>
            </a:r>
            <a:r>
              <a:rPr lang="ru-RU" sz="2400" b="1" dirty="0" smtClean="0"/>
              <a:t> </a:t>
            </a:r>
            <a:r>
              <a:rPr lang="ru-RU" sz="2400" b="1" dirty="0" err="1"/>
              <a:t>після</a:t>
            </a:r>
            <a:r>
              <a:rPr lang="ru-RU" sz="2400" b="1" dirty="0"/>
              <a:t> </a:t>
            </a:r>
            <a:r>
              <a:rPr lang="ru-RU" sz="2400" b="1" dirty="0" err="1"/>
              <a:t>евакуації</a:t>
            </a:r>
            <a:r>
              <a:rPr lang="ru-RU" sz="2400" b="1" dirty="0"/>
              <a:t> </a:t>
            </a:r>
            <a:r>
              <a:rPr lang="ru-RU" sz="2400" b="1" dirty="0" err="1"/>
              <a:t>постраждалих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агонують</a:t>
            </a:r>
            <a:r>
              <a:rPr lang="ru-RU" sz="2400" b="1" dirty="0"/>
              <a:t>.</a:t>
            </a:r>
          </a:p>
          <a:p>
            <a:pPr algn="just"/>
            <a:r>
              <a:rPr lang="ru-RU" sz="2400" b="1" dirty="0"/>
              <a:t>Транспорт </a:t>
            </a:r>
            <a:r>
              <a:rPr lang="ru-RU" sz="2400" b="1" dirty="0" err="1"/>
              <a:t>медичний</a:t>
            </a:r>
            <a:r>
              <a:rPr lang="ru-RU" sz="2400" b="1" dirty="0"/>
              <a:t>. </a:t>
            </a:r>
            <a:r>
              <a:rPr lang="ru-RU" sz="2400" b="1" dirty="0" err="1"/>
              <a:t>Кількість</a:t>
            </a:r>
            <a:r>
              <a:rPr lang="ru-RU" sz="2400" b="1" dirty="0"/>
              <a:t> </a:t>
            </a:r>
            <a:r>
              <a:rPr lang="ru-RU" sz="2400" b="1" dirty="0" err="1"/>
              <a:t>постраждалих</a:t>
            </a:r>
            <a:r>
              <a:rPr lang="ru-RU" sz="2400" b="1" dirty="0"/>
              <a:t>, </a:t>
            </a:r>
            <a:r>
              <a:rPr lang="ru-RU" sz="2400" b="1" dirty="0" err="1"/>
              <a:t>залежно</a:t>
            </a:r>
            <a:r>
              <a:rPr lang="ru-RU" sz="2400" b="1" dirty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вогнища</a:t>
            </a:r>
            <a:r>
              <a:rPr lang="ru-RU" sz="2400" b="1" dirty="0" smtClean="0"/>
              <a:t> </a:t>
            </a:r>
            <a:r>
              <a:rPr lang="ru-RU" sz="2400" b="1" dirty="0" err="1"/>
              <a:t>ураження</a:t>
            </a:r>
            <a:r>
              <a:rPr lang="ru-RU" sz="2400" b="1" dirty="0"/>
              <a:t>, </a:t>
            </a:r>
            <a:r>
              <a:rPr lang="ru-RU" sz="2400" b="1" dirty="0" err="1"/>
              <a:t>може</a:t>
            </a:r>
            <a:r>
              <a:rPr lang="ru-RU" sz="2400" b="1" dirty="0"/>
              <a:t> </a:t>
            </a:r>
            <a:r>
              <a:rPr lang="ru-RU" sz="2400" b="1" dirty="0" err="1"/>
              <a:t>сягати</a:t>
            </a:r>
            <a:r>
              <a:rPr lang="ru-RU" sz="2400" b="1" dirty="0"/>
              <a:t> 20,0%.</a:t>
            </a:r>
          </a:p>
        </p:txBody>
      </p:sp>
    </p:spTree>
    <p:extLst>
      <p:ext uri="{BB962C8B-B14F-4D97-AF65-F5344CB8AC3E}">
        <p14:creationId xmlns:p14="http://schemas.microsoft.com/office/powerpoint/2010/main" val="25732530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45" y="277091"/>
            <a:ext cx="1118061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ІV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група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«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Постраждалі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потребують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відстроченої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медичної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допомоги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ходячі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sz="2400" b="1" dirty="0" err="1"/>
              <a:t>Ця</a:t>
            </a:r>
            <a:r>
              <a:rPr lang="ru-RU" sz="2400" b="1" dirty="0"/>
              <a:t> </a:t>
            </a:r>
            <a:r>
              <a:rPr lang="ru-RU" sz="2400" b="1" dirty="0" err="1" smtClean="0"/>
              <a:t>категорія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постраждалих</a:t>
            </a:r>
            <a:r>
              <a:rPr lang="ru-RU" sz="2400" b="1" dirty="0" smtClean="0"/>
              <a:t> </a:t>
            </a:r>
            <a:r>
              <a:rPr lang="ru-RU" sz="2400" b="1" dirty="0" err="1"/>
              <a:t>маркується</a:t>
            </a:r>
            <a:r>
              <a:rPr lang="ru-RU" sz="2400" b="1" dirty="0"/>
              <a:t> «зеленим» </a:t>
            </a:r>
            <a:r>
              <a:rPr lang="ru-RU" sz="2400" b="1" dirty="0" err="1"/>
              <a:t>кольором</a:t>
            </a:r>
            <a:r>
              <a:rPr lang="ru-RU" sz="2400" b="1" dirty="0"/>
              <a:t>.</a:t>
            </a:r>
          </a:p>
          <a:p>
            <a:pPr algn="just"/>
            <a:r>
              <a:rPr lang="ru-RU" sz="2400" b="1" dirty="0" err="1"/>
              <a:t>Надання</a:t>
            </a:r>
            <a:r>
              <a:rPr lang="ru-RU" sz="2400" b="1" dirty="0"/>
              <a:t> ЕМД </a:t>
            </a:r>
            <a:r>
              <a:rPr lang="ru-RU" sz="2400" b="1" dirty="0" err="1"/>
              <a:t>цим</a:t>
            </a:r>
            <a:r>
              <a:rPr lang="ru-RU" sz="2400" b="1" dirty="0"/>
              <a:t> </a:t>
            </a:r>
            <a:r>
              <a:rPr lang="ru-RU" sz="2400" b="1" dirty="0" err="1"/>
              <a:t>постраждалим</a:t>
            </a:r>
            <a:r>
              <a:rPr lang="ru-RU" sz="2400" b="1" dirty="0"/>
              <a:t> </a:t>
            </a:r>
            <a:r>
              <a:rPr lang="ru-RU" sz="2400" b="1" dirty="0" err="1"/>
              <a:t>може</a:t>
            </a:r>
            <a:r>
              <a:rPr lang="ru-RU" sz="2400" b="1" dirty="0"/>
              <a:t> </a:t>
            </a:r>
            <a:r>
              <a:rPr lang="ru-RU" sz="2400" b="1" dirty="0" smtClean="0"/>
              <a:t>бути </a:t>
            </a:r>
            <a:r>
              <a:rPr lang="ru-RU" sz="2400" b="1" dirty="0" err="1" smtClean="0"/>
              <a:t>відстрочена</a:t>
            </a:r>
            <a:r>
              <a:rPr lang="ru-RU" sz="2400" b="1" dirty="0"/>
              <a:t>, </a:t>
            </a:r>
            <a:r>
              <a:rPr lang="ru-RU" sz="2400" b="1" dirty="0" err="1"/>
              <a:t>поки</a:t>
            </a:r>
            <a:r>
              <a:rPr lang="ru-RU" sz="2400" b="1" dirty="0"/>
              <a:t> вона </a:t>
            </a:r>
            <a:r>
              <a:rPr lang="ru-RU" sz="2400" b="1" dirty="0" err="1"/>
              <a:t>надається</a:t>
            </a:r>
            <a:r>
              <a:rPr lang="ru-RU" sz="2400" b="1" dirty="0"/>
              <a:t> </a:t>
            </a:r>
            <a:r>
              <a:rPr lang="ru-RU" sz="2400" b="1" dirty="0" err="1"/>
              <a:t>постраждалим</a:t>
            </a:r>
            <a:r>
              <a:rPr lang="ru-RU" sz="2400" b="1" dirty="0"/>
              <a:t> </a:t>
            </a:r>
            <a:r>
              <a:rPr lang="ru-RU" sz="2400" b="1" dirty="0" err="1" smtClean="0"/>
              <a:t>інших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більш</a:t>
            </a:r>
            <a:r>
              <a:rPr lang="ru-RU" sz="2400" b="1" dirty="0" smtClean="0"/>
              <a:t> </a:t>
            </a:r>
            <a:r>
              <a:rPr lang="ru-RU" sz="2400" b="1" dirty="0" err="1"/>
              <a:t>пріоритетних</a:t>
            </a:r>
            <a:r>
              <a:rPr lang="ru-RU" sz="2400" b="1" dirty="0"/>
              <a:t>) </a:t>
            </a:r>
            <a:r>
              <a:rPr lang="ru-RU" sz="2400" b="1" dirty="0" err="1"/>
              <a:t>категорій</a:t>
            </a:r>
            <a:r>
              <a:rPr lang="ru-RU" sz="2400" b="1" dirty="0"/>
              <a:t>.</a:t>
            </a:r>
          </a:p>
          <a:p>
            <a:pPr algn="just"/>
            <a:r>
              <a:rPr lang="ru-RU" sz="2400" b="1" dirty="0"/>
              <a:t>До них належать </a:t>
            </a:r>
            <a:r>
              <a:rPr lang="ru-RU" sz="2400" b="1" dirty="0" err="1"/>
              <a:t>легкоуражені</a:t>
            </a:r>
            <a:r>
              <a:rPr lang="ru-RU" sz="2400" b="1" dirty="0"/>
              <a:t>, </a:t>
            </a:r>
            <a:r>
              <a:rPr lang="ru-RU" sz="2400" b="1" dirty="0" err="1"/>
              <a:t>тобто</a:t>
            </a:r>
            <a:r>
              <a:rPr lang="ru-RU" sz="2400" b="1" dirty="0"/>
              <a:t> </a:t>
            </a:r>
            <a:r>
              <a:rPr lang="ru-RU" sz="2400" b="1" dirty="0" err="1"/>
              <a:t>постраждалі</a:t>
            </a:r>
            <a:r>
              <a:rPr lang="ru-RU" sz="2400" b="1" dirty="0"/>
              <a:t> </a:t>
            </a:r>
            <a:r>
              <a:rPr lang="ru-RU" sz="2400" b="1" dirty="0" smtClean="0"/>
              <a:t>з легкими </a:t>
            </a:r>
            <a:r>
              <a:rPr lang="ru-RU" sz="2400" b="1" dirty="0" err="1"/>
              <a:t>ушкодженнями</a:t>
            </a:r>
            <a:r>
              <a:rPr lang="ru-RU" sz="2400" b="1" dirty="0"/>
              <a:t>, </a:t>
            </a:r>
            <a:r>
              <a:rPr lang="ru-RU" sz="2400" b="1" dirty="0" err="1"/>
              <a:t>яким</a:t>
            </a:r>
            <a:r>
              <a:rPr lang="ru-RU" sz="2400" b="1" dirty="0"/>
              <a:t>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надати</a:t>
            </a:r>
            <a:r>
              <a:rPr lang="ru-RU" sz="2400" b="1" dirty="0"/>
              <a:t> </a:t>
            </a:r>
            <a:r>
              <a:rPr lang="ru-RU" sz="2400" b="1" dirty="0" err="1" smtClean="0"/>
              <a:t>мінімально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необхідну</a:t>
            </a:r>
            <a:r>
              <a:rPr lang="ru-RU" sz="2400" b="1" dirty="0" smtClean="0"/>
              <a:t> </a:t>
            </a:r>
            <a:r>
              <a:rPr lang="ru-RU" sz="2400" b="1" dirty="0" err="1"/>
              <a:t>допомогу</a:t>
            </a:r>
            <a:r>
              <a:rPr lang="ru-RU" sz="2400" b="1" dirty="0"/>
              <a:t> і </a:t>
            </a:r>
            <a:r>
              <a:rPr lang="ru-RU" sz="2400" b="1" dirty="0" err="1"/>
              <a:t>яких</a:t>
            </a:r>
            <a:r>
              <a:rPr lang="ru-RU" sz="2400" b="1" dirty="0"/>
              <a:t>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лікувати</a:t>
            </a:r>
            <a:r>
              <a:rPr lang="ru-RU" sz="2400" b="1" dirty="0"/>
              <a:t> </a:t>
            </a:r>
            <a:r>
              <a:rPr lang="ru-RU" sz="2400" b="1" dirty="0" err="1"/>
              <a:t>потім</a:t>
            </a:r>
            <a:r>
              <a:rPr lang="ru-RU" sz="2400" b="1" dirty="0"/>
              <a:t>.</a:t>
            </a:r>
          </a:p>
          <a:p>
            <a:pPr algn="just"/>
            <a:r>
              <a:rPr lang="ru-RU" sz="2400" b="1" dirty="0"/>
              <a:t>Прогноз </a:t>
            </a:r>
            <a:r>
              <a:rPr lang="ru-RU" sz="2400" b="1" dirty="0" err="1"/>
              <a:t>сприятливий</a:t>
            </a:r>
            <a:r>
              <a:rPr lang="ru-RU" sz="2400" b="1" dirty="0"/>
              <a:t> для </a:t>
            </a:r>
            <a:r>
              <a:rPr lang="ru-RU" sz="2400" b="1" dirty="0" err="1"/>
              <a:t>життя</a:t>
            </a:r>
            <a:r>
              <a:rPr lang="ru-RU" sz="2400" b="1" dirty="0"/>
              <a:t> й </a:t>
            </a:r>
            <a:r>
              <a:rPr lang="ru-RU" sz="2400" b="1" dirty="0" err="1"/>
              <a:t>працездатності</a:t>
            </a:r>
            <a:r>
              <a:rPr lang="ru-RU" sz="2400" b="1" dirty="0"/>
              <a:t>.</a:t>
            </a:r>
          </a:p>
          <a:p>
            <a:pPr algn="just"/>
            <a:r>
              <a:rPr lang="ru-RU" sz="2400" b="1" dirty="0" err="1"/>
              <a:t>Евакуюються</a:t>
            </a:r>
            <a:r>
              <a:rPr lang="ru-RU" sz="2400" b="1" dirty="0"/>
              <a:t> </a:t>
            </a:r>
            <a:r>
              <a:rPr lang="ru-RU" sz="2400" b="1" dirty="0" err="1"/>
              <a:t>самостійно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транспортом </a:t>
            </a:r>
            <a:r>
              <a:rPr lang="ru-RU" sz="2400" b="1" dirty="0" err="1" smtClean="0"/>
              <a:t>загального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призначення</a:t>
            </a:r>
            <a:r>
              <a:rPr lang="ru-RU" sz="2400" b="1" dirty="0" smtClean="0"/>
              <a:t> </a:t>
            </a:r>
            <a:r>
              <a:rPr lang="ru-RU" sz="2400" b="1" dirty="0"/>
              <a:t>в </a:t>
            </a:r>
            <a:r>
              <a:rPr lang="ru-RU" sz="2400" b="1" dirty="0" err="1"/>
              <a:t>останню</a:t>
            </a:r>
            <a:r>
              <a:rPr lang="ru-RU" sz="2400" b="1" dirty="0"/>
              <a:t> </a:t>
            </a:r>
            <a:r>
              <a:rPr lang="ru-RU" sz="2400" b="1" dirty="0" err="1"/>
              <a:t>чергу</a:t>
            </a:r>
            <a:r>
              <a:rPr lang="ru-RU" sz="2400" b="1" dirty="0"/>
              <a:t>. </a:t>
            </a:r>
            <a:r>
              <a:rPr lang="ru-RU" sz="2400" b="1" dirty="0" err="1"/>
              <a:t>Кількість</a:t>
            </a:r>
            <a:r>
              <a:rPr lang="ru-RU" sz="2400" b="1" dirty="0"/>
              <a:t> </a:t>
            </a:r>
            <a:r>
              <a:rPr lang="ru-RU" sz="2400" b="1" dirty="0" err="1" smtClean="0"/>
              <a:t>постраждалих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залежно</a:t>
            </a:r>
            <a:r>
              <a:rPr lang="ru-RU" sz="2400" b="1" dirty="0" smtClean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вогнища</a:t>
            </a:r>
            <a:r>
              <a:rPr lang="ru-RU" sz="2400" b="1" dirty="0"/>
              <a:t> </a:t>
            </a:r>
            <a:r>
              <a:rPr lang="ru-RU" sz="2400" b="1" dirty="0" err="1"/>
              <a:t>поразки</a:t>
            </a:r>
            <a:r>
              <a:rPr lang="ru-RU" sz="2400" b="1" dirty="0"/>
              <a:t>, </a:t>
            </a:r>
            <a:r>
              <a:rPr lang="ru-RU" sz="2400" b="1" dirty="0" err="1"/>
              <a:t>може</a:t>
            </a:r>
            <a:r>
              <a:rPr lang="ru-RU" sz="2400" b="1" dirty="0"/>
              <a:t> </a:t>
            </a:r>
            <a:r>
              <a:rPr lang="ru-RU" sz="2400" b="1" dirty="0" err="1"/>
              <a:t>сягати</a:t>
            </a:r>
            <a:r>
              <a:rPr lang="ru-RU" sz="2400" b="1" dirty="0"/>
              <a:t> 20,0%.</a:t>
            </a:r>
          </a:p>
          <a:p>
            <a:pPr algn="just"/>
            <a:r>
              <a:rPr lang="ru-RU" sz="2400" b="1" dirty="0" err="1"/>
              <a:t>Використання</a:t>
            </a:r>
            <a:r>
              <a:rPr lang="ru-RU" sz="2400" b="1" dirty="0"/>
              <a:t> </a:t>
            </a:r>
            <a:r>
              <a:rPr lang="ru-RU" sz="2400" b="1" dirty="0" err="1"/>
              <a:t>більшої</a:t>
            </a:r>
            <a:r>
              <a:rPr lang="ru-RU" sz="2400" b="1" dirty="0"/>
              <a:t> </a:t>
            </a:r>
            <a:r>
              <a:rPr lang="ru-RU" sz="2400" b="1" dirty="0" err="1"/>
              <a:t>кількості</a:t>
            </a:r>
            <a:r>
              <a:rPr lang="ru-RU" sz="2400" b="1" dirty="0"/>
              <a:t> </a:t>
            </a:r>
            <a:r>
              <a:rPr lang="ru-RU" sz="2400" b="1" dirty="0" err="1"/>
              <a:t>категорій</a:t>
            </a:r>
            <a:r>
              <a:rPr lang="ru-RU" sz="2400" b="1" dirty="0"/>
              <a:t>, </a:t>
            </a:r>
            <a:r>
              <a:rPr lang="ru-RU" sz="2400" b="1" dirty="0" err="1" smtClean="0"/>
              <a:t>імовірно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може</a:t>
            </a:r>
            <a:r>
              <a:rPr lang="ru-RU" sz="2400" b="1" dirty="0" smtClean="0"/>
              <a:t> </a:t>
            </a:r>
            <a:r>
              <a:rPr lang="ru-RU" sz="2400" b="1" dirty="0" err="1"/>
              <a:t>збільшити</a:t>
            </a:r>
            <a:r>
              <a:rPr lang="ru-RU" sz="2400" b="1" dirty="0"/>
              <a:t> </a:t>
            </a:r>
            <a:r>
              <a:rPr lang="ru-RU" sz="2400" b="1" dirty="0" err="1"/>
              <a:t>точність</a:t>
            </a:r>
            <a:r>
              <a:rPr lang="ru-RU" sz="2400" b="1" dirty="0"/>
              <a:t> при </a:t>
            </a:r>
            <a:r>
              <a:rPr lang="ru-RU" sz="2400" b="1" dirty="0" err="1"/>
              <a:t>виявленні</a:t>
            </a:r>
            <a:r>
              <a:rPr lang="ru-RU" sz="2400" b="1" dirty="0"/>
              <a:t> тих, </a:t>
            </a:r>
            <a:r>
              <a:rPr lang="ru-RU" sz="2400" b="1" dirty="0" err="1"/>
              <a:t>хто</a:t>
            </a:r>
            <a:r>
              <a:rPr lang="ru-RU" sz="2400" b="1" dirty="0"/>
              <a:t> </a:t>
            </a:r>
            <a:r>
              <a:rPr lang="ru-RU" sz="2400" b="1" dirty="0" err="1"/>
              <a:t>має</a:t>
            </a:r>
            <a:r>
              <a:rPr lang="ru-RU" sz="2400" b="1" dirty="0"/>
              <a:t> </a:t>
            </a:r>
            <a:r>
              <a:rPr lang="ru-RU" sz="2400" b="1" dirty="0" smtClean="0"/>
              <a:t>потребу в </a:t>
            </a:r>
            <a:r>
              <a:rPr lang="ru-RU" sz="2400" b="1" dirty="0" err="1"/>
              <a:t>найбільш</a:t>
            </a:r>
            <a:r>
              <a:rPr lang="ru-RU" sz="2400" b="1" dirty="0"/>
              <a:t> </a:t>
            </a:r>
            <a:r>
              <a:rPr lang="ru-RU" sz="2400" b="1" dirty="0" err="1"/>
              <a:t>терміновій</a:t>
            </a:r>
            <a:r>
              <a:rPr lang="ru-RU" sz="2400" b="1" dirty="0"/>
              <a:t> </a:t>
            </a:r>
            <a:r>
              <a:rPr lang="ru-RU" sz="2400" b="1" dirty="0" err="1"/>
              <a:t>допомозі</a:t>
            </a:r>
            <a:r>
              <a:rPr lang="ru-RU" sz="2400" b="1" dirty="0"/>
              <a:t>, але в той же час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 smtClean="0"/>
              <a:t>значно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ускладнить</a:t>
            </a:r>
            <a:r>
              <a:rPr lang="ru-RU" sz="2400" b="1" dirty="0" smtClean="0"/>
              <a:t> </a:t>
            </a:r>
            <a:r>
              <a:rPr lang="ru-RU" sz="2400" b="1" dirty="0"/>
              <a:t>систему </a:t>
            </a:r>
            <a:r>
              <a:rPr lang="ru-RU" sz="2400" b="1" dirty="0" err="1"/>
              <a:t>сортування</a:t>
            </a:r>
            <a:r>
              <a:rPr lang="ru-RU" sz="2400" b="1" dirty="0"/>
              <a:t>.</a:t>
            </a:r>
          </a:p>
          <a:p>
            <a:pPr algn="just"/>
            <a:r>
              <a:rPr lang="ru-RU" sz="2400" b="1" i="1" dirty="0"/>
              <a:t>У 1994р. </a:t>
            </a:r>
            <a:r>
              <a:rPr lang="ru-RU" sz="2400" b="1" i="1" dirty="0" err="1"/>
              <a:t>Всесвітня</a:t>
            </a:r>
            <a:r>
              <a:rPr lang="ru-RU" sz="2400" b="1" i="1" dirty="0"/>
              <a:t> </a:t>
            </a:r>
            <a:r>
              <a:rPr lang="ru-RU" sz="2400" b="1" i="1" dirty="0" err="1"/>
              <a:t>медична</a:t>
            </a:r>
            <a:r>
              <a:rPr lang="ru-RU" sz="2400" b="1" i="1" dirty="0"/>
              <a:t> </a:t>
            </a:r>
            <a:r>
              <a:rPr lang="ru-RU" sz="2400" b="1" i="1" dirty="0" err="1"/>
              <a:t>асоціація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запропонувала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ще</a:t>
            </a:r>
            <a:r>
              <a:rPr lang="ru-RU" sz="2400" b="1" i="1" dirty="0" smtClean="0"/>
              <a:t> </a:t>
            </a:r>
            <a:r>
              <a:rPr lang="ru-RU" sz="2400" b="1" i="1" dirty="0"/>
              <a:t>одну </a:t>
            </a:r>
            <a:r>
              <a:rPr lang="ru-RU" sz="2400" b="1" i="1" dirty="0" err="1"/>
              <a:t>категорію</a:t>
            </a:r>
            <a:r>
              <a:rPr lang="ru-RU" sz="2400" b="1" i="1" dirty="0"/>
              <a:t> </a:t>
            </a:r>
            <a:r>
              <a:rPr lang="ru-RU" sz="2400" b="1" i="1" dirty="0" err="1"/>
              <a:t>постраждалих</a:t>
            </a:r>
            <a:r>
              <a:rPr lang="ru-RU" sz="2400" b="1" i="1" dirty="0"/>
              <a:t> – </a:t>
            </a:r>
            <a:r>
              <a:rPr lang="ru-RU" sz="28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психологічних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постраждалих</a:t>
            </a:r>
            <a:r>
              <a:rPr lang="ru-RU" sz="2400" b="1" i="1" dirty="0" smtClean="0"/>
              <a:t>.</a:t>
            </a:r>
          </a:p>
          <a:p>
            <a:pPr algn="just"/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4992815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5" y="557196"/>
            <a:ext cx="1113905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Психологічні</a:t>
            </a: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постраждалі</a:t>
            </a: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/>
              <a:t>– </a:t>
            </a:r>
            <a:r>
              <a:rPr lang="ru-RU" sz="2800" b="1" dirty="0" err="1"/>
              <a:t>це</a:t>
            </a:r>
            <a:r>
              <a:rPr lang="ru-RU" sz="2800" b="1" dirty="0"/>
              <a:t> </a:t>
            </a:r>
            <a:r>
              <a:rPr lang="ru-RU" sz="2800" b="1" dirty="0" err="1"/>
              <a:t>постраждалі</a:t>
            </a:r>
            <a:r>
              <a:rPr lang="ru-RU" sz="2800" b="1" dirty="0"/>
              <a:t>, </a:t>
            </a:r>
            <a:r>
              <a:rPr lang="ru-RU" sz="2800" b="1" dirty="0" err="1" smtClean="0"/>
              <a:t>які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отримали</a:t>
            </a:r>
            <a:r>
              <a:rPr lang="ru-RU" sz="2800" b="1" dirty="0" smtClean="0"/>
              <a:t> </a:t>
            </a:r>
            <a:r>
              <a:rPr lang="ru-RU" sz="2800" b="1" dirty="0" err="1"/>
              <a:t>психоемоційну</a:t>
            </a:r>
            <a:r>
              <a:rPr lang="ru-RU" sz="2800" b="1" dirty="0"/>
              <a:t> травму і про </a:t>
            </a:r>
            <a:r>
              <a:rPr lang="ru-RU" sz="2800" b="1" dirty="0" err="1"/>
              <a:t>яких</a:t>
            </a:r>
            <a:r>
              <a:rPr lang="ru-RU" sz="2800" b="1" dirty="0"/>
              <a:t> </a:t>
            </a:r>
            <a:r>
              <a:rPr lang="ru-RU" sz="2800" b="1" dirty="0" err="1" smtClean="0"/>
              <a:t>неможливо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потурбуватись</a:t>
            </a:r>
            <a:r>
              <a:rPr lang="ru-RU" sz="2800" b="1" dirty="0" smtClean="0"/>
              <a:t> </a:t>
            </a:r>
            <a:r>
              <a:rPr lang="ru-RU" sz="2800" b="1" dirty="0" err="1"/>
              <a:t>індивідуально</a:t>
            </a:r>
            <a:r>
              <a:rPr lang="ru-RU" sz="2800" b="1" dirty="0"/>
              <a:t>, </a:t>
            </a:r>
            <a:r>
              <a:rPr lang="ru-RU" sz="2800" b="1" dirty="0" err="1"/>
              <a:t>однак</a:t>
            </a:r>
            <a:r>
              <a:rPr lang="ru-RU" sz="2800" b="1" dirty="0"/>
              <a:t> </a:t>
            </a:r>
            <a:r>
              <a:rPr lang="ru-RU" sz="2800" b="1" dirty="0" err="1"/>
              <a:t>яким</a:t>
            </a:r>
            <a:r>
              <a:rPr lang="ru-RU" sz="2800" b="1" dirty="0"/>
              <a:t>, </a:t>
            </a:r>
            <a:r>
              <a:rPr lang="ru-RU" sz="2800" b="1" dirty="0" err="1"/>
              <a:t>можливо</a:t>
            </a:r>
            <a:r>
              <a:rPr lang="ru-RU" sz="2800" b="1" dirty="0"/>
              <a:t>, </a:t>
            </a:r>
            <a:r>
              <a:rPr lang="ru-RU" sz="2800" b="1" dirty="0" smtClean="0"/>
              <a:t>буде </a:t>
            </a:r>
            <a:r>
              <a:rPr lang="ru-RU" sz="2800" b="1" dirty="0" err="1" smtClean="0"/>
              <a:t>потрібна</a:t>
            </a:r>
            <a:r>
              <a:rPr lang="ru-RU" sz="2800" b="1" dirty="0" smtClean="0"/>
              <a:t> </a:t>
            </a:r>
            <a:r>
              <a:rPr lang="ru-RU" sz="2800" b="1" dirty="0" err="1"/>
              <a:t>підтримка</a:t>
            </a:r>
            <a:r>
              <a:rPr lang="ru-RU" sz="2800" b="1" dirty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седація</a:t>
            </a:r>
            <a:r>
              <a:rPr lang="ru-RU" sz="2800" b="1" dirty="0"/>
              <a:t> </a:t>
            </a:r>
            <a:r>
              <a:rPr lang="ru-RU" sz="2800" b="1" dirty="0" err="1"/>
              <a:t>внаслідок</a:t>
            </a:r>
            <a:r>
              <a:rPr lang="ru-RU" sz="2800" b="1" dirty="0"/>
              <a:t> </a:t>
            </a:r>
            <a:r>
              <a:rPr lang="ru-RU" sz="2800" b="1" dirty="0" err="1" smtClean="0"/>
              <a:t>значної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психологічної</a:t>
            </a:r>
            <a:r>
              <a:rPr lang="ru-RU" sz="2800" b="1" dirty="0" smtClean="0"/>
              <a:t> </a:t>
            </a:r>
            <a:r>
              <a:rPr lang="ru-RU" sz="2800" b="1" dirty="0" err="1"/>
              <a:t>травми</a:t>
            </a:r>
            <a:r>
              <a:rPr lang="ru-RU" sz="2800" b="1" dirty="0"/>
              <a:t>.</a:t>
            </a:r>
          </a:p>
          <a:p>
            <a:pPr algn="just"/>
            <a:r>
              <a:rPr lang="ru-RU" sz="2800" b="1" dirty="0"/>
              <a:t>У </a:t>
            </a:r>
            <a:r>
              <a:rPr lang="ru-RU" sz="2800" b="1" dirty="0" err="1"/>
              <a:t>зв’язку</a:t>
            </a:r>
            <a:r>
              <a:rPr lang="ru-RU" sz="2800" b="1" dirty="0"/>
              <a:t> з </a:t>
            </a:r>
            <a:r>
              <a:rPr lang="ru-RU" sz="2800" b="1" dirty="0" err="1"/>
              <a:t>тим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психологічні</a:t>
            </a:r>
            <a:r>
              <a:rPr lang="ru-RU" sz="2800" b="1" dirty="0"/>
              <a:t> </a:t>
            </a:r>
            <a:r>
              <a:rPr lang="ru-RU" sz="2800" b="1" dirty="0" err="1"/>
              <a:t>постраждалі</a:t>
            </a:r>
            <a:r>
              <a:rPr lang="ru-RU" sz="2800" b="1" dirty="0"/>
              <a:t> </a:t>
            </a:r>
            <a:r>
              <a:rPr lang="ru-RU" sz="2800" b="1" dirty="0" err="1" smtClean="0"/>
              <a:t>можуть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самостійно</a:t>
            </a:r>
            <a:r>
              <a:rPr lang="ru-RU" sz="2800" b="1" dirty="0" smtClean="0"/>
              <a:t> </a:t>
            </a:r>
            <a:r>
              <a:rPr lang="ru-RU" sz="2800" b="1" dirty="0" err="1"/>
              <a:t>пересуватися</a:t>
            </a:r>
            <a:r>
              <a:rPr lang="ru-RU" sz="2800" b="1" dirty="0"/>
              <a:t>, вони </a:t>
            </a:r>
            <a:r>
              <a:rPr lang="ru-RU" sz="2800" b="1" dirty="0" err="1"/>
              <a:t>теж</a:t>
            </a:r>
            <a:r>
              <a:rPr lang="ru-RU" sz="2800" b="1" dirty="0"/>
              <a:t> </a:t>
            </a:r>
            <a:r>
              <a:rPr lang="ru-RU" sz="2800" b="1" dirty="0" err="1"/>
              <a:t>маркуються</a:t>
            </a:r>
            <a:r>
              <a:rPr lang="ru-RU" sz="2800" b="1" dirty="0"/>
              <a:t> «</a:t>
            </a:r>
            <a:r>
              <a:rPr lang="ru-RU" sz="2800" b="1" dirty="0" smtClean="0"/>
              <a:t>зеленим» </a:t>
            </a:r>
            <a:r>
              <a:rPr lang="ru-RU" sz="2800" b="1" dirty="0" err="1" smtClean="0"/>
              <a:t>кольором</a:t>
            </a:r>
            <a:r>
              <a:rPr lang="ru-RU" sz="2800" b="1" dirty="0" smtClean="0"/>
              <a:t> </a:t>
            </a:r>
            <a:r>
              <a:rPr lang="ru-RU" sz="2800" b="1" dirty="0"/>
              <a:t>і </a:t>
            </a:r>
            <a:r>
              <a:rPr lang="ru-RU" sz="2800" b="1" dirty="0" err="1"/>
              <a:t>підлягають</a:t>
            </a:r>
            <a:r>
              <a:rPr lang="ru-RU" sz="2800" b="1" dirty="0"/>
              <a:t> </a:t>
            </a:r>
            <a:r>
              <a:rPr lang="ru-RU" sz="2800" b="1" dirty="0" err="1"/>
              <a:t>евакуації</a:t>
            </a:r>
            <a:r>
              <a:rPr lang="ru-RU" sz="2800" b="1" dirty="0"/>
              <a:t> в </a:t>
            </a:r>
            <a:r>
              <a:rPr lang="ru-RU" sz="2800" b="1" dirty="0" err="1"/>
              <a:t>останню</a:t>
            </a:r>
            <a:r>
              <a:rPr lang="ru-RU" sz="2800" b="1" dirty="0"/>
              <a:t> </a:t>
            </a:r>
            <a:r>
              <a:rPr lang="ru-RU" sz="2800" b="1" dirty="0" err="1"/>
              <a:t>чергу</a:t>
            </a:r>
            <a:r>
              <a:rPr lang="ru-RU" sz="2800" b="1" dirty="0"/>
              <a:t>. </a:t>
            </a:r>
            <a:r>
              <a:rPr lang="ru-RU" sz="2800" b="1" dirty="0" err="1"/>
              <a:t>Однак</a:t>
            </a:r>
            <a:r>
              <a:rPr lang="ru-RU" sz="2800" b="1" dirty="0"/>
              <a:t> </a:t>
            </a:r>
            <a:r>
              <a:rPr lang="ru-RU" sz="2800" b="1" dirty="0" smtClean="0"/>
              <a:t>на </a:t>
            </a:r>
            <a:r>
              <a:rPr lang="ru-RU" sz="2800" b="1" dirty="0" err="1" smtClean="0"/>
              <a:t>відміну</a:t>
            </a:r>
            <a:r>
              <a:rPr lang="ru-RU" sz="2800" b="1" dirty="0" smtClean="0"/>
              <a:t> </a:t>
            </a:r>
            <a:r>
              <a:rPr lang="ru-RU" sz="2800" b="1" dirty="0" err="1"/>
              <a:t>від</a:t>
            </a:r>
            <a:r>
              <a:rPr lang="ru-RU" sz="2800" b="1" dirty="0"/>
              <a:t> «ходячих» </a:t>
            </a:r>
            <a:r>
              <a:rPr lang="ru-RU" sz="2800" b="1" dirty="0" err="1"/>
              <a:t>постраждалих</a:t>
            </a:r>
            <a:r>
              <a:rPr lang="ru-RU" sz="2800" b="1" dirty="0"/>
              <a:t> вони не </a:t>
            </a:r>
            <a:r>
              <a:rPr lang="ru-RU" sz="2800" b="1" dirty="0" err="1" smtClean="0"/>
              <a:t>направляються</a:t>
            </a:r>
            <a:r>
              <a:rPr lang="ru-RU" sz="2800" b="1" dirty="0" smtClean="0"/>
              <a:t> на </a:t>
            </a:r>
            <a:r>
              <a:rPr lang="ru-RU" sz="2800" b="1" dirty="0" err="1"/>
              <a:t>сортувальний</a:t>
            </a:r>
            <a:r>
              <a:rPr lang="ru-RU" sz="2800" b="1" dirty="0"/>
              <a:t> </a:t>
            </a:r>
            <a:r>
              <a:rPr lang="ru-RU" sz="2800" b="1" dirty="0" err="1"/>
              <a:t>майданчик</a:t>
            </a:r>
            <a:r>
              <a:rPr lang="ru-RU" sz="2800" b="1" dirty="0"/>
              <a:t> </a:t>
            </a:r>
            <a:r>
              <a:rPr lang="ru-RU" sz="2800" b="1" dirty="0" err="1"/>
              <a:t>самостійно</a:t>
            </a:r>
            <a:r>
              <a:rPr lang="ru-RU" sz="2800" b="1" dirty="0"/>
              <a:t>, </a:t>
            </a:r>
            <a:r>
              <a:rPr lang="ru-RU" sz="2800" b="1" dirty="0" err="1"/>
              <a:t>їх</a:t>
            </a:r>
            <a:r>
              <a:rPr lang="ru-RU" sz="2800" b="1" dirty="0"/>
              <a:t> </a:t>
            </a:r>
            <a:r>
              <a:rPr lang="ru-RU" sz="2800" b="1" dirty="0" err="1" smtClean="0"/>
              <a:t>повинні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супроводжувати</a:t>
            </a:r>
            <a:r>
              <a:rPr lang="ru-RU" sz="2800" b="1" dirty="0" smtClean="0"/>
              <a:t> </a:t>
            </a:r>
            <a:r>
              <a:rPr lang="ru-RU" sz="2800" b="1" dirty="0"/>
              <a:t>(</a:t>
            </a:r>
            <a:r>
              <a:rPr lang="ru-RU" sz="2800" b="1" dirty="0" err="1"/>
              <a:t>це</a:t>
            </a:r>
            <a:r>
              <a:rPr lang="ru-RU" sz="2800" b="1" dirty="0"/>
              <a:t> </a:t>
            </a:r>
            <a:r>
              <a:rPr lang="ru-RU" sz="2800" b="1" dirty="0" err="1"/>
              <a:t>можуть</a:t>
            </a:r>
            <a:r>
              <a:rPr lang="ru-RU" sz="2800" b="1" dirty="0"/>
              <a:t> бути </a:t>
            </a:r>
            <a:r>
              <a:rPr lang="ru-RU" sz="2800" b="1" dirty="0" err="1"/>
              <a:t>рятувальники</a:t>
            </a:r>
            <a:r>
              <a:rPr lang="ru-RU" sz="2800" b="1" dirty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«</a:t>
            </a:r>
            <a:r>
              <a:rPr lang="ru-RU" sz="2800" b="1" dirty="0" err="1" smtClean="0"/>
              <a:t>ходячі</a:t>
            </a:r>
            <a:r>
              <a:rPr lang="ru-RU" sz="2800" b="1" dirty="0" smtClean="0"/>
              <a:t>» </a:t>
            </a:r>
            <a:r>
              <a:rPr lang="ru-RU" sz="2800" b="1" dirty="0" err="1" smtClean="0"/>
              <a:t>постраждалі</a:t>
            </a:r>
            <a:r>
              <a:rPr lang="ru-RU" sz="2800" b="1" dirty="0"/>
              <a:t>),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попередить</a:t>
            </a:r>
            <a:r>
              <a:rPr lang="ru-RU" sz="2800" b="1" dirty="0"/>
              <a:t> </a:t>
            </a:r>
            <a:r>
              <a:rPr lang="ru-RU" sz="2800" b="1" dirty="0" err="1"/>
              <a:t>можливість</a:t>
            </a:r>
            <a:r>
              <a:rPr lang="ru-RU" sz="2800" b="1" dirty="0"/>
              <a:t> </a:t>
            </a:r>
            <a:r>
              <a:rPr lang="ru-RU" sz="2800" b="1" dirty="0" err="1" smtClean="0"/>
              <a:t>отримання</a:t>
            </a:r>
            <a:r>
              <a:rPr lang="ru-RU" sz="2800" b="1" dirty="0" smtClean="0"/>
              <a:t> «</a:t>
            </a:r>
            <a:r>
              <a:rPr lang="ru-RU" sz="2800" b="1" dirty="0" err="1" smtClean="0"/>
              <a:t>психологічним</a:t>
            </a:r>
            <a:r>
              <a:rPr lang="ru-RU" sz="2800" b="1" dirty="0"/>
              <a:t>» </a:t>
            </a:r>
            <a:r>
              <a:rPr lang="ru-RU" sz="2800" b="1" dirty="0" err="1"/>
              <a:t>постраждалим</a:t>
            </a:r>
            <a:r>
              <a:rPr lang="ru-RU" sz="2800" b="1" dirty="0"/>
              <a:t> </a:t>
            </a:r>
            <a:r>
              <a:rPr lang="ru-RU" sz="2800" b="1" dirty="0" err="1"/>
              <a:t>додаткової</a:t>
            </a:r>
            <a:r>
              <a:rPr lang="ru-RU" sz="2800" b="1" dirty="0"/>
              <a:t> «</a:t>
            </a:r>
            <a:r>
              <a:rPr lang="ru-RU" sz="2800" b="1" dirty="0" err="1" smtClean="0"/>
              <a:t>механічної</a:t>
            </a:r>
            <a:r>
              <a:rPr lang="ru-RU" sz="2800" b="1" dirty="0" smtClean="0"/>
              <a:t>» </a:t>
            </a:r>
            <a:r>
              <a:rPr lang="ru-RU" sz="2800" b="1" dirty="0" err="1" smtClean="0"/>
              <a:t>травми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8088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kyivcity.gov.ua/img/item/983360/img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53" y="3754581"/>
            <a:ext cx="295101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kyivcity.gov.ua/img/item/983362/img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74" y="3754581"/>
            <a:ext cx="3020290" cy="302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kyivcity.gov.ua/img/item/983363/img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668" y="3671455"/>
            <a:ext cx="3020290" cy="302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20398" t="11269" r="20718" b="13541"/>
          <a:stretch/>
        </p:blipFill>
        <p:spPr>
          <a:xfrm>
            <a:off x="3533704" y="32280"/>
            <a:ext cx="5069176" cy="363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125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491" y="225331"/>
            <a:ext cx="1140229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проведення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медичного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сортування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необхідно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виділяти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необхідну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медичного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персоналу,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утворюючи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нього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сортувальні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бригади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складі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/>
              <a:t>- </a:t>
            </a:r>
            <a:r>
              <a:rPr lang="ru-RU" sz="2000" b="1" dirty="0" err="1"/>
              <a:t>лікар</a:t>
            </a:r>
            <a:r>
              <a:rPr lang="ru-RU" sz="2000" b="1" dirty="0"/>
              <a:t> - </a:t>
            </a:r>
            <a:r>
              <a:rPr lang="ru-RU" sz="2000" b="1" dirty="0" smtClean="0"/>
              <a:t>1, </a:t>
            </a:r>
            <a:r>
              <a:rPr lang="ru-RU" sz="2000" b="1" dirty="0" err="1" smtClean="0"/>
              <a:t>медичні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сестри</a:t>
            </a:r>
            <a:r>
              <a:rPr lang="ru-RU" sz="2000" b="1" dirty="0" smtClean="0"/>
              <a:t> - 2, </a:t>
            </a:r>
            <a:r>
              <a:rPr lang="ru-RU" sz="2000" b="1" dirty="0" err="1" smtClean="0"/>
              <a:t>реєстратори</a:t>
            </a:r>
            <a:r>
              <a:rPr lang="ru-RU" sz="2000" b="1" dirty="0" smtClean="0"/>
              <a:t> - 2 (для </a:t>
            </a:r>
            <a:r>
              <a:rPr lang="ru-RU" sz="2000" b="1" dirty="0" err="1" smtClean="0"/>
              <a:t>сортування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постраждалих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можуть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самостійно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пересуватися</a:t>
            </a:r>
            <a:r>
              <a:rPr lang="ru-RU" sz="2000" b="1" dirty="0" smtClean="0"/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лікар</a:t>
            </a:r>
            <a:r>
              <a:rPr lang="ru-RU" sz="2000" b="1" dirty="0" smtClean="0"/>
              <a:t> - 1, </a:t>
            </a:r>
            <a:r>
              <a:rPr lang="ru-RU" sz="2000" b="1" dirty="0" err="1" smtClean="0"/>
              <a:t>медична</a:t>
            </a:r>
            <a:r>
              <a:rPr lang="ru-RU" sz="2000" b="1" dirty="0" smtClean="0"/>
              <a:t> сестра - 1, </a:t>
            </a:r>
            <a:r>
              <a:rPr lang="ru-RU" sz="2000" b="1" dirty="0" err="1" smtClean="0"/>
              <a:t>реєстратор</a:t>
            </a:r>
            <a:r>
              <a:rPr lang="ru-RU" sz="2000" b="1" dirty="0" smtClean="0"/>
              <a:t> - 1 (для </a:t>
            </a:r>
            <a:r>
              <a:rPr lang="ru-RU" sz="2000" b="1" dirty="0" err="1" smtClean="0"/>
              <a:t>сортування</a:t>
            </a:r>
            <a:r>
              <a:rPr lang="ru-RU" sz="2000" b="1" dirty="0" smtClean="0"/>
              <a:t> «ходячих» </a:t>
            </a:r>
            <a:r>
              <a:rPr lang="ru-RU" sz="2000" b="1" dirty="0" err="1" smtClean="0"/>
              <a:t>постраждалих</a:t>
            </a:r>
            <a:r>
              <a:rPr lang="ru-RU" sz="2000" b="1" dirty="0" smtClean="0"/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лікар</a:t>
            </a:r>
            <a:r>
              <a:rPr lang="ru-RU" sz="2000" b="1" dirty="0" smtClean="0"/>
              <a:t> - 1, </a:t>
            </a:r>
            <a:r>
              <a:rPr lang="ru-RU" sz="2000" b="1" dirty="0" err="1" smtClean="0"/>
              <a:t>медичні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сестри</a:t>
            </a:r>
            <a:r>
              <a:rPr lang="ru-RU" sz="2000" b="1" dirty="0" smtClean="0"/>
              <a:t> - 2, </a:t>
            </a:r>
            <a:r>
              <a:rPr lang="ru-RU" sz="2000" b="1" dirty="0" err="1" smtClean="0"/>
              <a:t>реєстратор</a:t>
            </a:r>
            <a:r>
              <a:rPr lang="ru-RU" sz="2000" b="1" dirty="0" smtClean="0"/>
              <a:t> - 1 (для </a:t>
            </a:r>
            <a:r>
              <a:rPr lang="ru-RU" sz="2000" b="1" dirty="0" err="1" smtClean="0"/>
              <a:t>сортування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змішаних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категорій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постраждалих</a:t>
            </a:r>
            <a:r>
              <a:rPr lang="ru-RU" sz="2000" b="1" dirty="0" smtClean="0"/>
              <a:t>).</a:t>
            </a:r>
          </a:p>
          <a:p>
            <a:pPr algn="just"/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Сортувальні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бригади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/>
              <a:t>повинні</a:t>
            </a:r>
            <a:r>
              <a:rPr lang="ru-RU" sz="2000" b="1" dirty="0" smtClean="0"/>
              <a:t> бути </a:t>
            </a:r>
            <a:r>
              <a:rPr lang="ru-RU" sz="2000" b="1" dirty="0" err="1" smtClean="0"/>
              <a:t>забезпечені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відповідними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засобами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фіксації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результатів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сортування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тобто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необхідним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мінімумом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/>
              <a:t>До </a:t>
            </a:r>
            <a:r>
              <a:rPr lang="ru-RU" sz="2000" b="1" dirty="0"/>
              <a:t>складу </a:t>
            </a:r>
            <a:r>
              <a:rPr lang="ru-RU" sz="2000" b="1" dirty="0" err="1"/>
              <a:t>сортувальних</a:t>
            </a:r>
            <a:r>
              <a:rPr lang="ru-RU" sz="2000" b="1" dirty="0"/>
              <a:t> бригад </a:t>
            </a:r>
            <a:r>
              <a:rPr lang="ru-RU" sz="2000" b="1" dirty="0" err="1"/>
              <a:t>доцільно</a:t>
            </a:r>
            <a:r>
              <a:rPr lang="ru-RU" sz="2000" b="1" dirty="0"/>
              <a:t> </a:t>
            </a:r>
            <a:r>
              <a:rPr lang="ru-RU" sz="2000" b="1" dirty="0" err="1" smtClean="0"/>
              <a:t>виділяти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найбільш</a:t>
            </a:r>
            <a:r>
              <a:rPr lang="ru-RU" sz="2000" b="1" dirty="0" smtClean="0"/>
              <a:t> </a:t>
            </a:r>
            <a:r>
              <a:rPr lang="ru-RU" sz="2000" b="1" dirty="0" err="1"/>
              <a:t>досвідчених</a:t>
            </a:r>
            <a:r>
              <a:rPr lang="ru-RU" sz="2000" b="1" dirty="0"/>
              <a:t> </a:t>
            </a:r>
            <a:r>
              <a:rPr lang="ru-RU" sz="2000" b="1" dirty="0" err="1"/>
              <a:t>лікарів-клініцистів</a:t>
            </a:r>
            <a:r>
              <a:rPr lang="ru-RU" sz="2000" b="1" dirty="0"/>
              <a:t> </a:t>
            </a:r>
            <a:r>
              <a:rPr lang="ru-RU" sz="2000" b="1" dirty="0" err="1" smtClean="0"/>
              <a:t>відповідних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спеціальностей</a:t>
            </a:r>
            <a:r>
              <a:rPr lang="ru-RU" sz="2000" b="1" dirty="0"/>
              <a:t>, </a:t>
            </a:r>
            <a:r>
              <a:rPr lang="ru-RU" sz="2000" b="1" dirty="0" err="1"/>
              <a:t>здатних</a:t>
            </a:r>
            <a:r>
              <a:rPr lang="ru-RU" sz="2000" b="1" dirty="0"/>
              <a:t> </a:t>
            </a:r>
            <a:r>
              <a:rPr lang="ru-RU" sz="2000" b="1" dirty="0" err="1"/>
              <a:t>швидко</a:t>
            </a:r>
            <a:r>
              <a:rPr lang="ru-RU" sz="2000" b="1" dirty="0"/>
              <a:t> </a:t>
            </a:r>
            <a:r>
              <a:rPr lang="ru-RU" sz="2000" b="1" dirty="0" err="1"/>
              <a:t>оцінити</a:t>
            </a:r>
            <a:r>
              <a:rPr lang="ru-RU" sz="2000" b="1" dirty="0"/>
              <a:t> </a:t>
            </a:r>
            <a:r>
              <a:rPr lang="ru-RU" sz="2000" b="1" dirty="0" smtClean="0"/>
              <a:t>стан </a:t>
            </a:r>
            <a:r>
              <a:rPr lang="ru-RU" sz="2000" b="1" dirty="0" err="1" smtClean="0"/>
              <a:t>постраждалого</a:t>
            </a:r>
            <a:r>
              <a:rPr lang="ru-RU" sz="2000" b="1" dirty="0"/>
              <a:t>, </a:t>
            </a:r>
            <a:r>
              <a:rPr lang="ru-RU" sz="2000" b="1" dirty="0" err="1"/>
              <a:t>визначити</a:t>
            </a:r>
            <a:r>
              <a:rPr lang="ru-RU" sz="2000" b="1" dirty="0"/>
              <a:t> прогноз, </a:t>
            </a:r>
            <a:r>
              <a:rPr lang="ru-RU" sz="2000" b="1" dirty="0" err="1"/>
              <a:t>черговість</a:t>
            </a:r>
            <a:r>
              <a:rPr lang="ru-RU" sz="2000" b="1" dirty="0"/>
              <a:t> та </a:t>
            </a:r>
            <a:r>
              <a:rPr lang="ru-RU" sz="2000" b="1" dirty="0" smtClean="0"/>
              <a:t>характер </a:t>
            </a:r>
            <a:r>
              <a:rPr lang="ru-RU" sz="2000" b="1" dirty="0" err="1" smtClean="0"/>
              <a:t>необхідної</a:t>
            </a:r>
            <a:r>
              <a:rPr lang="ru-RU" sz="2000" b="1" dirty="0" smtClean="0"/>
              <a:t> </a:t>
            </a:r>
            <a:r>
              <a:rPr lang="ru-RU" sz="2000" b="1" dirty="0" err="1"/>
              <a:t>медичної</a:t>
            </a:r>
            <a:r>
              <a:rPr lang="ru-RU" sz="2000" b="1" dirty="0"/>
              <a:t> </a:t>
            </a:r>
            <a:r>
              <a:rPr lang="ru-RU" sz="2000" b="1" dirty="0" err="1"/>
              <a:t>допомоги</a:t>
            </a:r>
            <a:r>
              <a:rPr lang="ru-RU" sz="2000" b="1" dirty="0"/>
              <a:t>.</a:t>
            </a:r>
          </a:p>
          <a:p>
            <a:pPr algn="just"/>
            <a:r>
              <a:rPr lang="ru-RU" sz="2000" b="1" dirty="0"/>
              <a:t>З </a:t>
            </a:r>
            <a:r>
              <a:rPr lang="ru-RU" sz="2000" b="1" dirty="0" err="1"/>
              <a:t>огляду</a:t>
            </a:r>
            <a:r>
              <a:rPr lang="ru-RU" sz="2000" b="1" dirty="0"/>
              <a:t> на </a:t>
            </a:r>
            <a:r>
              <a:rPr lang="ru-RU" sz="2000" b="1" dirty="0" err="1"/>
              <a:t>обмаль</a:t>
            </a:r>
            <a:r>
              <a:rPr lang="ru-RU" sz="2000" b="1" dirty="0"/>
              <a:t> часу (</a:t>
            </a:r>
            <a:r>
              <a:rPr lang="ru-RU" sz="2000" b="1" dirty="0" err="1"/>
              <a:t>тимчасовий</a:t>
            </a:r>
            <a:r>
              <a:rPr lang="ru-RU" sz="2000" b="1" dirty="0"/>
              <a:t> фактор) </a:t>
            </a:r>
            <a:r>
              <a:rPr lang="ru-RU" sz="2000" b="1" dirty="0" smtClean="0"/>
              <a:t>на </a:t>
            </a:r>
            <a:r>
              <a:rPr lang="ru-RU" sz="2000" b="1" dirty="0" err="1" smtClean="0"/>
              <a:t>першому</a:t>
            </a:r>
            <a:r>
              <a:rPr lang="ru-RU" sz="2000" b="1" dirty="0" smtClean="0"/>
              <a:t> </a:t>
            </a:r>
            <a:r>
              <a:rPr lang="ru-RU" sz="2000" b="1" dirty="0" err="1"/>
              <a:t>етапі</a:t>
            </a:r>
            <a:r>
              <a:rPr lang="ru-RU" sz="2000" b="1" dirty="0"/>
              <a:t> </a:t>
            </a:r>
            <a:r>
              <a:rPr lang="ru-RU" sz="2000" b="1" dirty="0" err="1"/>
              <a:t>евакуації</a:t>
            </a:r>
            <a:r>
              <a:rPr lang="ru-RU" sz="2000" b="1" dirty="0"/>
              <a:t> робота з одним </a:t>
            </a:r>
            <a:r>
              <a:rPr lang="ru-RU" sz="2000" b="1" dirty="0" err="1"/>
              <a:t>постраждалим</a:t>
            </a:r>
            <a:r>
              <a:rPr lang="ru-RU" sz="2000" b="1" dirty="0"/>
              <a:t> </a:t>
            </a:r>
            <a:r>
              <a:rPr lang="ru-RU" sz="2000" b="1" dirty="0" smtClean="0"/>
              <a:t>не повинна </a:t>
            </a:r>
            <a:r>
              <a:rPr lang="ru-RU" sz="2000" b="1" dirty="0" err="1"/>
              <a:t>перевищувати</a:t>
            </a:r>
            <a:r>
              <a:rPr lang="ru-RU" sz="2000" b="1" dirty="0"/>
              <a:t> 30-40 секунд.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 smtClean="0"/>
              <a:t>визначено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максимальним</a:t>
            </a:r>
            <a:r>
              <a:rPr lang="ru-RU" sz="2000" b="1" dirty="0" smtClean="0"/>
              <a:t> </a:t>
            </a:r>
            <a:r>
              <a:rPr lang="ru-RU" sz="2000" b="1" dirty="0" err="1"/>
              <a:t>скороченням</a:t>
            </a:r>
            <a:r>
              <a:rPr lang="ru-RU" sz="2000" b="1" dirty="0"/>
              <a:t> часу </a:t>
            </a:r>
            <a:r>
              <a:rPr lang="ru-RU" sz="2000" b="1" dirty="0" err="1"/>
              <a:t>перебування</a:t>
            </a:r>
            <a:r>
              <a:rPr lang="ru-RU" sz="2000" b="1" dirty="0"/>
              <a:t> в </a:t>
            </a:r>
            <a:r>
              <a:rPr lang="ru-RU" sz="2000" b="1" dirty="0" err="1"/>
              <a:t>пункті</a:t>
            </a:r>
            <a:r>
              <a:rPr lang="ru-RU" sz="2000" b="1" dirty="0"/>
              <a:t> </a:t>
            </a:r>
            <a:r>
              <a:rPr lang="ru-RU" sz="2000" b="1" dirty="0" err="1" smtClean="0"/>
              <a:t>збору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постраждалих</a:t>
            </a:r>
            <a:r>
              <a:rPr lang="ru-RU" sz="2000" b="1" dirty="0" smtClean="0"/>
              <a:t> </a:t>
            </a:r>
            <a:r>
              <a:rPr lang="ru-RU" sz="2000" b="1" dirty="0"/>
              <a:t>(</a:t>
            </a:r>
            <a:r>
              <a:rPr lang="ru-RU" sz="2000" b="1" dirty="0" err="1"/>
              <a:t>можливість</a:t>
            </a:r>
            <a:r>
              <a:rPr lang="ru-RU" sz="2000" b="1" dirty="0"/>
              <a:t> 1 </a:t>
            </a:r>
            <a:r>
              <a:rPr lang="ru-RU" sz="2000" b="1" dirty="0" err="1"/>
              <a:t>сортувальної</a:t>
            </a:r>
            <a:r>
              <a:rPr lang="ru-RU" sz="2000" b="1" dirty="0"/>
              <a:t> </a:t>
            </a:r>
            <a:r>
              <a:rPr lang="ru-RU" sz="2000" b="1" dirty="0" err="1"/>
              <a:t>бригади</a:t>
            </a:r>
            <a:r>
              <a:rPr lang="ru-RU" sz="2000" b="1" dirty="0"/>
              <a:t> – </a:t>
            </a:r>
            <a:r>
              <a:rPr lang="ru-RU" sz="2000" b="1" dirty="0" smtClean="0"/>
              <a:t>25-40 </a:t>
            </a:r>
            <a:r>
              <a:rPr lang="ru-RU" sz="2000" b="1" dirty="0" err="1" smtClean="0"/>
              <a:t>постраждалих</a:t>
            </a:r>
            <a:r>
              <a:rPr lang="ru-RU" sz="2000" b="1" dirty="0" smtClean="0"/>
              <a:t> </a:t>
            </a:r>
            <a:r>
              <a:rPr lang="ru-RU" sz="2000" b="1" dirty="0"/>
              <a:t>за 1 годину). На другому </a:t>
            </a:r>
            <a:r>
              <a:rPr lang="ru-RU" sz="2000" b="1" dirty="0" err="1"/>
              <a:t>етапі</a:t>
            </a:r>
            <a:r>
              <a:rPr lang="ru-RU" sz="2000" b="1" dirty="0"/>
              <a:t>, у </a:t>
            </a:r>
            <a:r>
              <a:rPr lang="ru-RU" sz="2000" b="1" dirty="0" err="1" smtClean="0"/>
              <a:t>приймально-сортувальному</a:t>
            </a:r>
            <a:r>
              <a:rPr lang="ru-RU" sz="2000" b="1" dirty="0" smtClean="0"/>
              <a:t> </a:t>
            </a:r>
            <a:r>
              <a:rPr lang="ru-RU" sz="2000" b="1" dirty="0" err="1"/>
              <a:t>відділенні</a:t>
            </a:r>
            <a:r>
              <a:rPr lang="ru-RU" sz="2000" b="1" dirty="0"/>
              <a:t> ЛПЗ, </a:t>
            </a:r>
            <a:r>
              <a:rPr lang="ru-RU" sz="2000" b="1" dirty="0" err="1"/>
              <a:t>тимчасові</a:t>
            </a:r>
            <a:r>
              <a:rPr lang="ru-RU" sz="2000" b="1" dirty="0"/>
              <a:t> </a:t>
            </a:r>
            <a:r>
              <a:rPr lang="ru-RU" sz="2000" b="1" dirty="0" err="1"/>
              <a:t>нормативи</a:t>
            </a:r>
            <a:r>
              <a:rPr lang="ru-RU" sz="2000" b="1" dirty="0"/>
              <a:t> </a:t>
            </a:r>
            <a:r>
              <a:rPr lang="ru-RU" sz="2000" b="1" dirty="0" err="1" smtClean="0"/>
              <a:t>можуть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збільшуватися</a:t>
            </a:r>
            <a:r>
              <a:rPr lang="ru-RU" sz="2000" b="1" dirty="0" smtClean="0"/>
              <a:t> </a:t>
            </a:r>
            <a:r>
              <a:rPr lang="ru-RU" sz="2000" b="1" dirty="0"/>
              <a:t>до 2-5 </a:t>
            </a:r>
            <a:r>
              <a:rPr lang="ru-RU" sz="2000" b="1" dirty="0" err="1"/>
              <a:t>хвилин</a:t>
            </a:r>
            <a:r>
              <a:rPr lang="ru-RU" sz="2000" b="1" dirty="0"/>
              <a:t> (</a:t>
            </a:r>
            <a:r>
              <a:rPr lang="ru-RU" sz="2000" b="1" dirty="0" err="1"/>
              <a:t>можливість</a:t>
            </a:r>
            <a:r>
              <a:rPr lang="ru-RU" sz="2000" b="1" dirty="0"/>
              <a:t> 1 </a:t>
            </a:r>
            <a:r>
              <a:rPr lang="ru-RU" sz="2000" b="1" dirty="0" err="1" smtClean="0"/>
              <a:t>сортувальної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бригади</a:t>
            </a:r>
            <a:r>
              <a:rPr lang="ru-RU" sz="2000" b="1" dirty="0" smtClean="0"/>
              <a:t> </a:t>
            </a:r>
            <a:r>
              <a:rPr lang="ru-RU" sz="2000" b="1" dirty="0"/>
              <a:t>– 20-25 </a:t>
            </a:r>
            <a:r>
              <a:rPr lang="ru-RU" sz="2000" b="1" dirty="0" err="1"/>
              <a:t>постраждалих</a:t>
            </a:r>
            <a:r>
              <a:rPr lang="ru-RU" sz="2000" b="1" dirty="0"/>
              <a:t> за 1 годину).</a:t>
            </a:r>
          </a:p>
        </p:txBody>
      </p:sp>
    </p:spTree>
    <p:extLst>
      <p:ext uri="{BB962C8B-B14F-4D97-AF65-F5344CB8AC3E}">
        <p14:creationId xmlns:p14="http://schemas.microsoft.com/office/powerpoint/2010/main" val="20820324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508" y="193963"/>
            <a:ext cx="1161011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При </a:t>
            </a:r>
            <a:r>
              <a:rPr lang="ru-RU" sz="2400" b="1" dirty="0" err="1"/>
              <a:t>масовому</a:t>
            </a:r>
            <a:r>
              <a:rPr lang="ru-RU" sz="2400" b="1" dirty="0"/>
              <a:t> </a:t>
            </a:r>
            <a:r>
              <a:rPr lang="ru-RU" sz="2400" b="1" dirty="0" err="1"/>
              <a:t>надходженні</a:t>
            </a:r>
            <a:r>
              <a:rPr lang="ru-RU" sz="2400" b="1" dirty="0"/>
              <a:t> до </a:t>
            </a:r>
            <a:r>
              <a:rPr lang="ru-RU" sz="2400" b="1" dirty="0" err="1" smtClean="0"/>
              <a:t>приймального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відділення</a:t>
            </a:r>
            <a:r>
              <a:rPr lang="ru-RU" sz="2400" b="1" dirty="0" smtClean="0"/>
              <a:t> </a:t>
            </a:r>
            <a:r>
              <a:rPr lang="ru-RU" sz="2400" b="1" dirty="0" err="1"/>
              <a:t>постраждалих</a:t>
            </a:r>
            <a:r>
              <a:rPr lang="ru-RU" sz="2400" b="1" dirty="0"/>
              <a:t> </a:t>
            </a:r>
            <a:r>
              <a:rPr lang="ru-RU" sz="2400" b="1" dirty="0" err="1"/>
              <a:t>доцільно</a:t>
            </a:r>
            <a:r>
              <a:rPr lang="ru-RU" sz="2400" b="1" dirty="0"/>
              <a:t> на </a:t>
            </a:r>
            <a:r>
              <a:rPr lang="ru-RU" sz="2400" b="1" dirty="0" err="1"/>
              <a:t>медичне</a:t>
            </a:r>
            <a:r>
              <a:rPr lang="ru-RU" sz="2400" b="1" dirty="0"/>
              <a:t> </a:t>
            </a:r>
            <a:r>
              <a:rPr lang="ru-RU" sz="2400" b="1" dirty="0" err="1" smtClean="0"/>
              <a:t>сортування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тимчасово</a:t>
            </a:r>
            <a:r>
              <a:rPr lang="ru-RU" sz="2400" b="1" dirty="0" smtClean="0"/>
              <a:t> </a:t>
            </a:r>
            <a:r>
              <a:rPr lang="ru-RU" sz="2400" b="1" dirty="0" err="1"/>
              <a:t>направляти</a:t>
            </a:r>
            <a:r>
              <a:rPr lang="ru-RU" sz="2400" b="1" dirty="0"/>
              <a:t> </a:t>
            </a:r>
            <a:r>
              <a:rPr lang="ru-RU" sz="2400" b="1" dirty="0" err="1"/>
              <a:t>резервні</a:t>
            </a:r>
            <a:r>
              <a:rPr lang="ru-RU" sz="2400" b="1" dirty="0"/>
              <a:t> </a:t>
            </a:r>
            <a:r>
              <a:rPr lang="ru-RU" sz="2400" b="1" dirty="0" err="1"/>
              <a:t>сортувальні</a:t>
            </a:r>
            <a:r>
              <a:rPr lang="ru-RU" sz="2400" b="1" dirty="0"/>
              <a:t> </a:t>
            </a:r>
            <a:r>
              <a:rPr lang="ru-RU" sz="2400" b="1" dirty="0" err="1"/>
              <a:t>бригади</a:t>
            </a:r>
            <a:r>
              <a:rPr lang="ru-RU" sz="2400" b="1" dirty="0"/>
              <a:t>, </a:t>
            </a:r>
            <a:r>
              <a:rPr lang="ru-RU" sz="2400" b="1" dirty="0" err="1" smtClean="0"/>
              <a:t>зі</a:t>
            </a:r>
            <a:r>
              <a:rPr lang="ru-RU" sz="2400" b="1" dirty="0" smtClean="0"/>
              <a:t> складу </a:t>
            </a:r>
            <a:r>
              <a:rPr lang="ru-RU" sz="2400" b="1" dirty="0" err="1"/>
              <a:t>лікарів</a:t>
            </a:r>
            <a:r>
              <a:rPr lang="ru-RU" sz="2400" b="1" dirty="0"/>
              <a:t> </a:t>
            </a:r>
            <a:r>
              <a:rPr lang="ru-RU" sz="2400" b="1" dirty="0" err="1"/>
              <a:t>операційно-перев’язувального</a:t>
            </a:r>
            <a:r>
              <a:rPr lang="ru-RU" sz="2400" b="1" dirty="0"/>
              <a:t> </a:t>
            </a:r>
            <a:r>
              <a:rPr lang="ru-RU" sz="2400" b="1" dirty="0" smtClean="0"/>
              <a:t>та </a:t>
            </a:r>
            <a:r>
              <a:rPr lang="ru-RU" sz="2400" b="1" dirty="0" err="1" smtClean="0"/>
              <a:t>госпітального</a:t>
            </a:r>
            <a:r>
              <a:rPr lang="ru-RU" sz="2400" b="1" dirty="0" smtClean="0"/>
              <a:t> </a:t>
            </a:r>
            <a:r>
              <a:rPr lang="ru-RU" sz="2400" b="1" dirty="0" err="1"/>
              <a:t>відділень</a:t>
            </a:r>
            <a:r>
              <a:rPr lang="ru-RU" sz="2400" b="1" dirty="0"/>
              <a:t> </a:t>
            </a:r>
            <a:r>
              <a:rPr lang="ru-RU" sz="2400" b="1" dirty="0" err="1"/>
              <a:t>мобільних</a:t>
            </a:r>
            <a:r>
              <a:rPr lang="ru-RU" sz="2400" b="1" dirty="0"/>
              <a:t> </a:t>
            </a:r>
            <a:r>
              <a:rPr lang="ru-RU" sz="2400" b="1" dirty="0" err="1"/>
              <a:t>формувань</a:t>
            </a:r>
            <a:r>
              <a:rPr lang="ru-RU" sz="2400" b="1" dirty="0"/>
              <a:t>, не </a:t>
            </a:r>
            <a:r>
              <a:rPr lang="ru-RU" sz="2400" b="1" dirty="0" err="1"/>
              <a:t>зайнятих</a:t>
            </a:r>
            <a:r>
              <a:rPr lang="ru-RU" sz="2400" b="1" dirty="0"/>
              <a:t> </a:t>
            </a:r>
            <a:r>
              <a:rPr lang="ru-RU" sz="2400" b="1" dirty="0" smtClean="0"/>
              <a:t>у </a:t>
            </a:r>
            <a:r>
              <a:rPr lang="ru-RU" sz="2400" b="1" dirty="0" err="1" smtClean="0"/>
              <a:t>їхньому</a:t>
            </a:r>
            <a:r>
              <a:rPr lang="ru-RU" sz="2400" b="1" dirty="0" smtClean="0"/>
              <a:t> </a:t>
            </a:r>
            <a:r>
              <a:rPr lang="ru-RU" sz="2400" b="1" dirty="0" err="1"/>
              <a:t>розгортанні</a:t>
            </a:r>
            <a:r>
              <a:rPr lang="ru-RU" sz="2400" b="1" dirty="0"/>
              <a:t>, тому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цей</a:t>
            </a:r>
            <a:r>
              <a:rPr lang="ru-RU" sz="2400" b="1" dirty="0"/>
              <a:t> персонал є </a:t>
            </a:r>
            <a:r>
              <a:rPr lang="ru-RU" sz="2400" b="1" dirty="0" err="1" smtClean="0"/>
              <a:t>найбільш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кваліфікованим</a:t>
            </a:r>
            <a:r>
              <a:rPr lang="ru-RU" sz="2400" b="1" dirty="0" smtClean="0"/>
              <a:t> </a:t>
            </a:r>
            <a:r>
              <a:rPr lang="ru-RU" sz="2400" b="1" dirty="0"/>
              <a:t>у </a:t>
            </a:r>
            <a:r>
              <a:rPr lang="ru-RU" sz="2400" b="1" dirty="0" err="1"/>
              <a:t>питаннях</a:t>
            </a:r>
            <a:r>
              <a:rPr lang="ru-RU" sz="2400" b="1" dirty="0"/>
              <a:t> </a:t>
            </a:r>
            <a:r>
              <a:rPr lang="ru-RU" sz="2400" b="1" dirty="0" err="1"/>
              <a:t>діагностики</a:t>
            </a:r>
            <a:r>
              <a:rPr lang="ru-RU" sz="2400" b="1" dirty="0"/>
              <a:t> та </a:t>
            </a:r>
            <a:r>
              <a:rPr lang="ru-RU" sz="2400" b="1" dirty="0" err="1"/>
              <a:t>прогнозування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/>
              <a:t>З </a:t>
            </a:r>
            <a:r>
              <a:rPr lang="ru-RU" sz="2400" b="1" dirty="0" err="1"/>
              <a:t>огляду</a:t>
            </a:r>
            <a:r>
              <a:rPr lang="ru-RU" sz="2400" b="1" dirty="0"/>
              <a:t> на </a:t>
            </a:r>
            <a:r>
              <a:rPr lang="ru-RU" sz="2400" b="1" dirty="0" err="1"/>
              <a:t>наявність</a:t>
            </a:r>
            <a:r>
              <a:rPr lang="ru-RU" sz="2400" b="1" dirty="0"/>
              <a:t> при НС </a:t>
            </a:r>
            <a:r>
              <a:rPr lang="ru-RU" sz="2400" b="1" dirty="0" err="1"/>
              <a:t>паніки</a:t>
            </a:r>
            <a:r>
              <a:rPr lang="ru-RU" sz="2400" b="1" dirty="0"/>
              <a:t>, </a:t>
            </a:r>
            <a:r>
              <a:rPr lang="ru-RU" sz="2400" b="1" dirty="0" smtClean="0"/>
              <a:t>хаосу, </a:t>
            </a:r>
            <a:r>
              <a:rPr lang="ru-RU" sz="2400" b="1" dirty="0" err="1" smtClean="0"/>
              <a:t>плутанини</a:t>
            </a:r>
            <a:r>
              <a:rPr lang="ru-RU" sz="2400" b="1" dirty="0" smtClean="0"/>
              <a:t> </a:t>
            </a:r>
            <a:r>
              <a:rPr lang="ru-RU" sz="2400" b="1" dirty="0"/>
              <a:t>та </a:t>
            </a:r>
            <a:r>
              <a:rPr lang="ru-RU" sz="2400" b="1" dirty="0" err="1"/>
              <a:t>метушні</a:t>
            </a:r>
            <a:r>
              <a:rPr lang="ru-RU" sz="2400" b="1" dirty="0"/>
              <a:t> – вся система </a:t>
            </a:r>
            <a:r>
              <a:rPr lang="ru-RU" sz="2400" b="1" dirty="0" err="1"/>
              <a:t>медичного</a:t>
            </a:r>
            <a:r>
              <a:rPr lang="ru-RU" sz="2400" b="1" dirty="0"/>
              <a:t> </a:t>
            </a:r>
            <a:r>
              <a:rPr lang="ru-RU" sz="2400" b="1" dirty="0" err="1" smtClean="0"/>
              <a:t>сортування</a:t>
            </a:r>
            <a:r>
              <a:rPr lang="ru-RU" sz="2400" b="1" dirty="0" smtClean="0"/>
              <a:t>, для </a:t>
            </a:r>
            <a:r>
              <a:rPr lang="ru-RU" sz="2400" b="1" dirty="0" err="1"/>
              <a:t>досягнення</a:t>
            </a:r>
            <a:r>
              <a:rPr lang="ru-RU" sz="2400" b="1" dirty="0"/>
              <a:t> </a:t>
            </a:r>
            <a:r>
              <a:rPr lang="ru-RU" sz="2400" b="1" dirty="0" err="1"/>
              <a:t>найбільшого</a:t>
            </a:r>
            <a:r>
              <a:rPr lang="ru-RU" sz="2400" b="1" dirty="0"/>
              <a:t> </a:t>
            </a:r>
            <a:r>
              <a:rPr lang="ru-RU" sz="2400" b="1" dirty="0" err="1"/>
              <a:t>успіху</a:t>
            </a:r>
            <a:r>
              <a:rPr lang="ru-RU" sz="2400" b="1" dirty="0"/>
              <a:t>, повинна бути </a:t>
            </a:r>
            <a:r>
              <a:rPr lang="ru-RU" sz="2400" b="1" dirty="0" smtClean="0"/>
              <a:t>простою та </a:t>
            </a:r>
            <a:r>
              <a:rPr lang="ru-RU" sz="2400" b="1" dirty="0" err="1"/>
              <a:t>зрозумілою</a:t>
            </a:r>
            <a:r>
              <a:rPr lang="ru-RU" sz="2400" b="1" dirty="0"/>
              <a:t> на </a:t>
            </a:r>
            <a:r>
              <a:rPr lang="ru-RU" sz="2400" b="1" dirty="0" err="1"/>
              <a:t>всіх</a:t>
            </a:r>
            <a:r>
              <a:rPr lang="ru-RU" sz="2400" b="1" dirty="0"/>
              <a:t> </a:t>
            </a:r>
            <a:r>
              <a:rPr lang="ru-RU" sz="2400" b="1" dirty="0" err="1"/>
              <a:t>етапах</a:t>
            </a:r>
            <a:r>
              <a:rPr lang="ru-RU" sz="2400" b="1" dirty="0"/>
              <a:t> </a:t>
            </a:r>
            <a:r>
              <a:rPr lang="ru-RU" sz="2400" b="1" dirty="0" err="1"/>
              <a:t>медичної</a:t>
            </a:r>
            <a:r>
              <a:rPr lang="ru-RU" sz="2400" b="1" dirty="0"/>
              <a:t> </a:t>
            </a:r>
            <a:r>
              <a:rPr lang="ru-RU" sz="2400" b="1" dirty="0" err="1"/>
              <a:t>евакуації</a:t>
            </a:r>
            <a:r>
              <a:rPr lang="ru-RU" sz="2400" b="1" dirty="0"/>
              <a:t>. </a:t>
            </a:r>
            <a:r>
              <a:rPr lang="ru-RU" sz="2400" b="1" dirty="0" err="1" smtClean="0"/>
              <a:t>Медичне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сортування</a:t>
            </a:r>
            <a:r>
              <a:rPr lang="ru-RU" sz="2400" b="1" dirty="0" smtClean="0"/>
              <a:t> </a:t>
            </a:r>
            <a:r>
              <a:rPr lang="ru-RU" sz="2400" b="1" dirty="0" err="1"/>
              <a:t>має</a:t>
            </a:r>
            <a:r>
              <a:rPr lang="ru-RU" sz="2400" b="1" dirty="0"/>
              <a:t> стати </a:t>
            </a:r>
            <a:r>
              <a:rPr lang="ru-RU" sz="2400" b="1" dirty="0" err="1"/>
              <a:t>тим</a:t>
            </a:r>
            <a:r>
              <a:rPr lang="ru-RU" sz="2400" b="1" dirty="0"/>
              <a:t> </a:t>
            </a:r>
            <a:r>
              <a:rPr lang="ru-RU" sz="2400" b="1" dirty="0" err="1"/>
              <a:t>знаряддям</a:t>
            </a:r>
            <a:r>
              <a:rPr lang="ru-RU" sz="2400" b="1" dirty="0"/>
              <a:t>, за </a:t>
            </a:r>
            <a:r>
              <a:rPr lang="ru-RU" sz="2400" b="1" dirty="0" err="1"/>
              <a:t>допомогою</a:t>
            </a:r>
            <a:r>
              <a:rPr lang="ru-RU" sz="2400" b="1" dirty="0"/>
              <a:t> </a:t>
            </a:r>
            <a:r>
              <a:rPr lang="ru-RU" sz="2400" b="1" dirty="0" err="1" smtClean="0"/>
              <a:t>якого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ситуація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спочатку</a:t>
            </a:r>
            <a:r>
              <a:rPr lang="ru-RU" sz="2400" b="1" dirty="0"/>
              <a:t> </a:t>
            </a:r>
            <a:r>
              <a:rPr lang="ru-RU" sz="2400" b="1" dirty="0" err="1"/>
              <a:t>здається</a:t>
            </a:r>
            <a:r>
              <a:rPr lang="ru-RU" sz="2400" b="1" dirty="0"/>
              <a:t> </a:t>
            </a:r>
            <a:r>
              <a:rPr lang="ru-RU" sz="2400" b="1" dirty="0" err="1"/>
              <a:t>некерованою</a:t>
            </a:r>
            <a:r>
              <a:rPr lang="ru-RU" sz="2400" b="1" dirty="0"/>
              <a:t> </a:t>
            </a:r>
            <a:r>
              <a:rPr lang="ru-RU" sz="2400" b="1" dirty="0" smtClean="0"/>
              <a:t>та </a:t>
            </a:r>
            <a:r>
              <a:rPr lang="ru-RU" sz="2400" b="1" dirty="0" err="1" smtClean="0"/>
              <a:t>непереборною</a:t>
            </a:r>
            <a:r>
              <a:rPr lang="ru-RU" sz="2400" b="1" dirty="0"/>
              <a:t>, </a:t>
            </a:r>
            <a:r>
              <a:rPr lang="ru-RU" sz="2400" b="1" dirty="0" err="1"/>
              <a:t>може</a:t>
            </a:r>
            <a:r>
              <a:rPr lang="ru-RU" sz="2400" b="1" dirty="0"/>
              <a:t> адекватно </a:t>
            </a:r>
            <a:r>
              <a:rPr lang="ru-RU" sz="2400" b="1" dirty="0" err="1"/>
              <a:t>контролюватися</a:t>
            </a:r>
            <a:r>
              <a:rPr lang="ru-RU" sz="2400" b="1" dirty="0"/>
              <a:t>, </a:t>
            </a:r>
            <a:r>
              <a:rPr lang="ru-RU" sz="2400" b="1" dirty="0" smtClean="0"/>
              <a:t>повинно бути </a:t>
            </a:r>
            <a:r>
              <a:rPr lang="ru-RU" sz="2400" b="1" dirty="0" err="1"/>
              <a:t>динамічним</a:t>
            </a:r>
            <a:r>
              <a:rPr lang="ru-RU" sz="2400" b="1" dirty="0"/>
              <a:t> </a:t>
            </a:r>
            <a:r>
              <a:rPr lang="ru-RU" sz="2400" b="1" dirty="0" err="1"/>
              <a:t>процесом</a:t>
            </a:r>
            <a:r>
              <a:rPr lang="ru-RU" sz="2400" b="1" dirty="0"/>
              <a:t>, на </a:t>
            </a:r>
            <a:r>
              <a:rPr lang="ru-RU" sz="2400" b="1" dirty="0" err="1"/>
              <a:t>всіх</a:t>
            </a:r>
            <a:r>
              <a:rPr lang="ru-RU" sz="2400" b="1" dirty="0"/>
              <a:t> </a:t>
            </a:r>
            <a:r>
              <a:rPr lang="ru-RU" sz="2400" b="1" dirty="0" err="1"/>
              <a:t>рівнях</a:t>
            </a:r>
            <a:r>
              <a:rPr lang="ru-RU" sz="2400" b="1" dirty="0"/>
              <a:t> </a:t>
            </a:r>
            <a:r>
              <a:rPr lang="ru-RU" sz="2400" b="1" dirty="0" err="1"/>
              <a:t>системи</a:t>
            </a:r>
            <a:r>
              <a:rPr lang="ru-RU" sz="2400" b="1" dirty="0"/>
              <a:t> </a:t>
            </a:r>
            <a:r>
              <a:rPr lang="ru-RU" sz="2400" b="1" dirty="0" err="1" smtClean="0"/>
              <a:t>надання</a:t>
            </a:r>
            <a:r>
              <a:rPr lang="ru-RU" sz="2400" b="1" dirty="0" smtClean="0"/>
              <a:t> ЕМД</a:t>
            </a:r>
            <a:r>
              <a:rPr lang="ru-RU" sz="2400" b="1" dirty="0"/>
              <a:t>.</a:t>
            </a:r>
          </a:p>
          <a:p>
            <a:pPr algn="just"/>
            <a:r>
              <a:rPr lang="ru-RU" sz="2400" b="1" dirty="0" err="1" smtClean="0">
                <a:solidFill>
                  <a:srgbClr val="7030A0"/>
                </a:solidFill>
              </a:rPr>
              <a:t>Сортувальний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майданчик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–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місце</a:t>
            </a:r>
            <a:r>
              <a:rPr lang="ru-RU" sz="2400" b="1" dirty="0"/>
              <a:t>, </a:t>
            </a:r>
            <a:r>
              <a:rPr lang="ru-RU" sz="2400" b="1" dirty="0" err="1" smtClean="0"/>
              <a:t>куди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доставляються</a:t>
            </a:r>
            <a:r>
              <a:rPr lang="ru-RU" sz="2400" b="1" dirty="0" smtClean="0"/>
              <a:t> </a:t>
            </a:r>
            <a:r>
              <a:rPr lang="ru-RU" sz="2400" b="1" dirty="0" err="1"/>
              <a:t>постраждалі</a:t>
            </a:r>
            <a:r>
              <a:rPr lang="ru-RU" sz="2400" b="1" dirty="0"/>
              <a:t> </a:t>
            </a:r>
            <a:r>
              <a:rPr lang="ru-RU" sz="2400" b="1" dirty="0" err="1"/>
              <a:t>після</a:t>
            </a:r>
            <a:r>
              <a:rPr lang="ru-RU" sz="2400" b="1" dirty="0"/>
              <a:t> </a:t>
            </a:r>
            <a:r>
              <a:rPr lang="ru-RU" sz="2400" b="1" dirty="0" err="1"/>
              <a:t>їх</a:t>
            </a:r>
            <a:r>
              <a:rPr lang="ru-RU" sz="2400" b="1" dirty="0"/>
              <a:t> «</a:t>
            </a:r>
            <a:r>
              <a:rPr lang="ru-RU" sz="2400" b="1" dirty="0" err="1" smtClean="0"/>
              <a:t>категоризації</a:t>
            </a:r>
            <a:r>
              <a:rPr lang="ru-RU" sz="2400" b="1" dirty="0" smtClean="0"/>
              <a:t>» </a:t>
            </a:r>
            <a:r>
              <a:rPr lang="ru-RU" sz="2400" b="1" dirty="0" err="1" smtClean="0"/>
              <a:t>сортувальною</a:t>
            </a:r>
            <a:r>
              <a:rPr lang="ru-RU" sz="2400" b="1" dirty="0" smtClean="0"/>
              <a:t> </a:t>
            </a:r>
            <a:r>
              <a:rPr lang="ru-RU" sz="2400" b="1" dirty="0"/>
              <a:t>бригадою і де </a:t>
            </a:r>
            <a:r>
              <a:rPr lang="ru-RU" sz="2400" b="1" dirty="0" err="1"/>
              <a:t>надається</a:t>
            </a:r>
            <a:r>
              <a:rPr lang="ru-RU" sz="2400" b="1" dirty="0"/>
              <a:t> </a:t>
            </a:r>
            <a:r>
              <a:rPr lang="ru-RU" sz="2400" b="1" dirty="0" err="1"/>
              <a:t>необхідний</a:t>
            </a:r>
            <a:r>
              <a:rPr lang="ru-RU" sz="2400" b="1" dirty="0"/>
              <a:t> </a:t>
            </a:r>
            <a:r>
              <a:rPr lang="ru-RU" sz="2400" b="1" dirty="0" smtClean="0"/>
              <a:t>вид </a:t>
            </a:r>
            <a:r>
              <a:rPr lang="ru-RU" sz="2400" b="1" dirty="0" err="1" smtClean="0"/>
              <a:t>медичної</a:t>
            </a:r>
            <a:r>
              <a:rPr lang="ru-RU" sz="2400" b="1" dirty="0" smtClean="0"/>
              <a:t> </a:t>
            </a:r>
            <a:r>
              <a:rPr lang="ru-RU" sz="2400" b="1" dirty="0" err="1"/>
              <a:t>допомоги</a:t>
            </a:r>
            <a:r>
              <a:rPr lang="ru-RU" sz="2400" b="1" dirty="0"/>
              <a:t> та проводиться </a:t>
            </a:r>
            <a:r>
              <a:rPr lang="ru-RU" sz="2400" b="1" dirty="0" err="1"/>
              <a:t>підготовка</a:t>
            </a:r>
            <a:r>
              <a:rPr lang="ru-RU" sz="2400" b="1" dirty="0"/>
              <a:t> </a:t>
            </a:r>
            <a:r>
              <a:rPr lang="ru-RU" sz="2400" b="1" dirty="0" err="1" smtClean="0"/>
              <a:t>постраждалих</a:t>
            </a:r>
            <a:r>
              <a:rPr lang="ru-RU" sz="2400" b="1" dirty="0" smtClean="0"/>
              <a:t> до </a:t>
            </a:r>
            <a:r>
              <a:rPr lang="ru-RU" sz="2400" b="1" dirty="0" err="1"/>
              <a:t>евакуації</a:t>
            </a:r>
            <a:r>
              <a:rPr lang="ru-RU" sz="2400" b="1" dirty="0"/>
              <a:t> </a:t>
            </a:r>
            <a:r>
              <a:rPr lang="ru-RU" sz="2400" b="1" dirty="0" err="1"/>
              <a:t>згідно</a:t>
            </a:r>
            <a:r>
              <a:rPr lang="ru-RU" sz="2400" b="1" dirty="0"/>
              <a:t> з </a:t>
            </a:r>
            <a:r>
              <a:rPr lang="ru-RU" sz="2400" b="1" dirty="0" err="1"/>
              <a:t>обраною</a:t>
            </a:r>
            <a:r>
              <a:rPr lang="ru-RU" sz="2400" b="1" dirty="0"/>
              <a:t> </a:t>
            </a:r>
            <a:r>
              <a:rPr lang="ru-RU" sz="2400" b="1" dirty="0" err="1"/>
              <a:t>чергою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err="1"/>
              <a:t>Медичне</a:t>
            </a:r>
            <a:r>
              <a:rPr lang="ru-RU" sz="2400" b="1" dirty="0"/>
              <a:t> </a:t>
            </a:r>
            <a:r>
              <a:rPr lang="ru-RU" sz="2400" b="1" dirty="0" err="1"/>
              <a:t>сортування</a:t>
            </a:r>
            <a:r>
              <a:rPr lang="ru-RU" sz="2400" b="1" dirty="0"/>
              <a:t> </a:t>
            </a:r>
            <a:r>
              <a:rPr lang="ru-RU" sz="2400" b="1" dirty="0" err="1"/>
              <a:t>породжує</a:t>
            </a:r>
            <a:r>
              <a:rPr lang="ru-RU" sz="2400" b="1" dirty="0"/>
              <a:t> ряд проблем, одна </a:t>
            </a:r>
            <a:r>
              <a:rPr lang="ru-RU" sz="2400" b="1" dirty="0" smtClean="0"/>
              <a:t>з </a:t>
            </a:r>
            <a:r>
              <a:rPr lang="ru-RU" sz="2400" b="1" dirty="0" err="1" smtClean="0"/>
              <a:t>яких</a:t>
            </a:r>
            <a:r>
              <a:rPr lang="ru-RU" sz="2400" b="1" dirty="0" smtClean="0"/>
              <a:t> </a:t>
            </a:r>
            <a:r>
              <a:rPr lang="ru-RU" sz="2400" b="1" dirty="0"/>
              <a:t>добре </a:t>
            </a:r>
            <a:r>
              <a:rPr lang="ru-RU" sz="2400" b="1" dirty="0" err="1"/>
              <a:t>відома</a:t>
            </a:r>
            <a:r>
              <a:rPr lang="ru-RU" sz="2400" b="1" dirty="0"/>
              <a:t> </a:t>
            </a:r>
            <a:r>
              <a:rPr lang="ru-RU" sz="2400" b="1" dirty="0" err="1"/>
              <a:t>медичному</a:t>
            </a:r>
            <a:r>
              <a:rPr lang="ru-RU" sz="2400" b="1" dirty="0"/>
              <a:t> персоналу та особам,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беруть</a:t>
            </a:r>
            <a:r>
              <a:rPr lang="ru-RU" sz="2400" b="1" dirty="0" smtClean="0"/>
              <a:t> </a:t>
            </a:r>
            <a:r>
              <a:rPr lang="ru-RU" sz="2400" b="1" dirty="0"/>
              <a:t>участь у </a:t>
            </a:r>
            <a:r>
              <a:rPr lang="ru-RU" sz="2400" b="1" dirty="0" err="1"/>
              <a:t>рятувальних</a:t>
            </a:r>
            <a:r>
              <a:rPr lang="ru-RU" sz="2400" b="1" dirty="0"/>
              <a:t> </a:t>
            </a:r>
            <a:r>
              <a:rPr lang="ru-RU" sz="2400" b="1" dirty="0" err="1"/>
              <a:t>операціях</a:t>
            </a:r>
            <a:r>
              <a:rPr lang="ru-RU" sz="2400" b="1" dirty="0"/>
              <a:t> – проблема </a:t>
            </a:r>
            <a:r>
              <a:rPr lang="ru-RU" sz="2400" b="1" dirty="0" err="1"/>
              <a:t>етична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4572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1" y="235527"/>
            <a:ext cx="1163781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Моральна </a:t>
            </a:r>
            <a:r>
              <a:rPr lang="ru-RU" sz="2000" b="1" dirty="0" err="1"/>
              <a:t>відповідальність</a:t>
            </a:r>
            <a:r>
              <a:rPr lang="ru-RU" sz="2000" b="1" dirty="0"/>
              <a:t> </a:t>
            </a:r>
            <a:r>
              <a:rPr lang="ru-RU" sz="2000" b="1" dirty="0" err="1"/>
              <a:t>лікаря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 smtClean="0"/>
              <a:t>керує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сортуванням</a:t>
            </a:r>
            <a:r>
              <a:rPr lang="ru-RU" sz="2000" b="1" dirty="0"/>
              <a:t>, </a:t>
            </a:r>
            <a:r>
              <a:rPr lang="ru-RU" sz="2000" b="1" dirty="0" err="1"/>
              <a:t>величезна</a:t>
            </a:r>
            <a:r>
              <a:rPr lang="ru-RU" sz="2000" b="1" dirty="0"/>
              <a:t>, тому </a:t>
            </a:r>
            <a:r>
              <a:rPr lang="ru-RU" sz="2000" b="1" dirty="0" err="1"/>
              <a:t>рішення</a:t>
            </a:r>
            <a:r>
              <a:rPr lang="ru-RU" sz="2000" b="1" dirty="0"/>
              <a:t> про </a:t>
            </a:r>
            <a:r>
              <a:rPr lang="ru-RU" sz="2000" b="1" dirty="0" err="1" smtClean="0"/>
              <a:t>переведення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постраждалого</a:t>
            </a:r>
            <a:r>
              <a:rPr lang="ru-RU" sz="2000" b="1" dirty="0" smtClean="0"/>
              <a:t> </a:t>
            </a:r>
            <a:r>
              <a:rPr lang="ru-RU" sz="2000" b="1" dirty="0"/>
              <a:t>до І </a:t>
            </a:r>
            <a:r>
              <a:rPr lang="ru-RU" sz="2000" b="1" dirty="0" err="1"/>
              <a:t>групи</a:t>
            </a:r>
            <a:r>
              <a:rPr lang="ru-RU" sz="2000" b="1" dirty="0"/>
              <a:t> </a:t>
            </a:r>
            <a:r>
              <a:rPr lang="ru-RU" sz="2000" b="1" dirty="0" err="1"/>
              <a:t>має</a:t>
            </a:r>
            <a:r>
              <a:rPr lang="ru-RU" sz="2000" b="1" dirty="0"/>
              <a:t> </a:t>
            </a:r>
            <a:r>
              <a:rPr lang="ru-RU" sz="2000" b="1" dirty="0" err="1"/>
              <a:t>прийматися</a:t>
            </a:r>
            <a:r>
              <a:rPr lang="ru-RU" sz="2000" b="1" dirty="0"/>
              <a:t> </a:t>
            </a:r>
            <a:r>
              <a:rPr lang="ru-RU" sz="2000" b="1" dirty="0" err="1" smtClean="0"/>
              <a:t>тільки</a:t>
            </a:r>
            <a:r>
              <a:rPr lang="ru-RU" sz="2000" b="1" dirty="0"/>
              <a:t> </a:t>
            </a:r>
            <a:r>
              <a:rPr lang="ru-RU" sz="2000" b="1" dirty="0" err="1" smtClean="0"/>
              <a:t>колегіально</a:t>
            </a:r>
            <a:r>
              <a:rPr lang="ru-RU" sz="2000" b="1" dirty="0"/>
              <a:t> </a:t>
            </a:r>
            <a:r>
              <a:rPr lang="ru-RU" sz="2000" b="1" dirty="0" smtClean="0"/>
              <a:t>бригадою </a:t>
            </a:r>
            <a:r>
              <a:rPr lang="ru-RU" sz="2000" b="1" dirty="0" err="1"/>
              <a:t>найбільш</a:t>
            </a:r>
            <a:r>
              <a:rPr lang="ru-RU" sz="2000" b="1" dirty="0"/>
              <a:t> </a:t>
            </a:r>
            <a:r>
              <a:rPr lang="ru-RU" sz="2000" b="1" dirty="0" err="1"/>
              <a:t>досвідчених</a:t>
            </a:r>
            <a:r>
              <a:rPr lang="ru-RU" sz="2000" b="1" dirty="0"/>
              <a:t> </a:t>
            </a:r>
            <a:r>
              <a:rPr lang="ru-RU" sz="2000" b="1" dirty="0" err="1"/>
              <a:t>лікарів</a:t>
            </a:r>
            <a:r>
              <a:rPr lang="ru-RU" sz="2000" b="1" dirty="0"/>
              <a:t>.</a:t>
            </a:r>
          </a:p>
          <a:p>
            <a:pPr algn="just"/>
            <a:r>
              <a:rPr lang="ru-RU" sz="2400" b="1" i="1" dirty="0" err="1">
                <a:solidFill>
                  <a:srgbClr val="7030A0"/>
                </a:solidFill>
              </a:rPr>
              <a:t>Після</a:t>
            </a:r>
            <a:r>
              <a:rPr lang="ru-RU" sz="2400" b="1" i="1" dirty="0">
                <a:solidFill>
                  <a:srgbClr val="7030A0"/>
                </a:solidFill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</a:rPr>
              <a:t>вибіркового</a:t>
            </a:r>
            <a:r>
              <a:rPr lang="ru-RU" sz="2400" b="1" i="1" dirty="0">
                <a:solidFill>
                  <a:srgbClr val="7030A0"/>
                </a:solidFill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</a:rPr>
              <a:t>сортування</a:t>
            </a:r>
            <a:r>
              <a:rPr lang="ru-RU" sz="2400" b="1" i="1" dirty="0">
                <a:solidFill>
                  <a:srgbClr val="7030A0"/>
                </a:solidFill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</a:rPr>
              <a:t>лікар</a:t>
            </a:r>
            <a:r>
              <a:rPr lang="ru-RU" sz="2400" b="1" i="1" dirty="0">
                <a:solidFill>
                  <a:srgbClr val="7030A0"/>
                </a:solidFill>
              </a:rPr>
              <a:t> переходить </a:t>
            </a:r>
            <a:r>
              <a:rPr lang="ru-RU" sz="2400" b="1" i="1" dirty="0" smtClean="0">
                <a:solidFill>
                  <a:srgbClr val="7030A0"/>
                </a:solidFill>
              </a:rPr>
              <a:t>до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послідовного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>
                <a:solidFill>
                  <a:srgbClr val="7030A0"/>
                </a:solidFill>
              </a:rPr>
              <a:t>(</a:t>
            </a:r>
            <a:r>
              <a:rPr lang="ru-RU" sz="2400" b="1" i="1" dirty="0" err="1">
                <a:solidFill>
                  <a:srgbClr val="7030A0"/>
                </a:solidFill>
              </a:rPr>
              <a:t>конвеєрного</a:t>
            </a:r>
            <a:r>
              <a:rPr lang="ru-RU" sz="2400" b="1" i="1" dirty="0">
                <a:solidFill>
                  <a:srgbClr val="7030A0"/>
                </a:solidFill>
              </a:rPr>
              <a:t>) </a:t>
            </a:r>
            <a:r>
              <a:rPr lang="ru-RU" sz="2400" b="1" i="1" dirty="0" err="1">
                <a:solidFill>
                  <a:srgbClr val="7030A0"/>
                </a:solidFill>
              </a:rPr>
              <a:t>огляду</a:t>
            </a:r>
            <a:r>
              <a:rPr lang="ru-RU" sz="2400" b="1" i="1" dirty="0">
                <a:solidFill>
                  <a:srgbClr val="7030A0"/>
                </a:solidFill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</a:rPr>
              <a:t>постраждалого</a:t>
            </a:r>
            <a:r>
              <a:rPr lang="ru-RU" sz="2400" b="1" i="1" dirty="0">
                <a:solidFill>
                  <a:srgbClr val="7030A0"/>
                </a:solidFill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</a:rPr>
              <a:t>за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діагностичними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>
                <a:solidFill>
                  <a:srgbClr val="7030A0"/>
                </a:solidFill>
              </a:rPr>
              <a:t>алгоритмами: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/>
              <a:t>- </a:t>
            </a:r>
            <a:r>
              <a:rPr lang="ru-RU" sz="2000" b="1" dirty="0" err="1"/>
              <a:t>локалізація</a:t>
            </a:r>
            <a:r>
              <a:rPr lang="ru-RU" sz="2000" b="1" dirty="0"/>
              <a:t> </a:t>
            </a:r>
            <a:r>
              <a:rPr lang="ru-RU" sz="2000" b="1" dirty="0" err="1"/>
              <a:t>ураження</a:t>
            </a:r>
            <a:r>
              <a:rPr lang="ru-RU" sz="2000" b="1" dirty="0"/>
              <a:t> (голова, хребет, </a:t>
            </a:r>
            <a:r>
              <a:rPr lang="ru-RU" sz="2000" b="1" dirty="0" err="1"/>
              <a:t>грудна</a:t>
            </a:r>
            <a:r>
              <a:rPr lang="ru-RU" sz="2000" b="1" dirty="0"/>
              <a:t> </a:t>
            </a:r>
            <a:r>
              <a:rPr lang="ru-RU" sz="2000" b="1" dirty="0" err="1" smtClean="0"/>
              <a:t>клітка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живіт</a:t>
            </a:r>
            <a:r>
              <a:rPr lang="ru-RU" sz="2000" b="1" dirty="0"/>
              <a:t>, таз, </a:t>
            </a:r>
            <a:r>
              <a:rPr lang="ru-RU" sz="2000" b="1" dirty="0" err="1"/>
              <a:t>кінцівки</a:t>
            </a:r>
            <a:r>
              <a:rPr lang="ru-RU" sz="2000" b="1" dirty="0"/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/>
              <a:t>- характер </a:t>
            </a:r>
            <a:r>
              <a:rPr lang="ru-RU" sz="2000" b="1" dirty="0" err="1"/>
              <a:t>ураження</a:t>
            </a:r>
            <a:r>
              <a:rPr lang="ru-RU" sz="2000" b="1" dirty="0"/>
              <a:t>: </a:t>
            </a:r>
            <a:r>
              <a:rPr lang="ru-RU" sz="2000" b="1" dirty="0" err="1"/>
              <a:t>механічна</a:t>
            </a:r>
            <a:r>
              <a:rPr lang="ru-RU" sz="2000" b="1" dirty="0"/>
              <a:t> травма (</a:t>
            </a:r>
            <a:r>
              <a:rPr lang="ru-RU" sz="2000" b="1" dirty="0" smtClean="0"/>
              <a:t>локальна, </a:t>
            </a:r>
            <a:r>
              <a:rPr lang="ru-RU" sz="2000" b="1" dirty="0" err="1" smtClean="0"/>
              <a:t>множинні</a:t>
            </a:r>
            <a:r>
              <a:rPr lang="ru-RU" sz="2000" b="1" dirty="0" smtClean="0"/>
              <a:t> </a:t>
            </a:r>
            <a:r>
              <a:rPr lang="ru-RU" sz="2000" b="1" dirty="0" err="1"/>
              <a:t>травми</a:t>
            </a:r>
            <a:r>
              <a:rPr lang="ru-RU" sz="2000" b="1" dirty="0"/>
              <a:t>, </a:t>
            </a:r>
            <a:r>
              <a:rPr lang="ru-RU" sz="2000" b="1" dirty="0" err="1"/>
              <a:t>поєднана</a:t>
            </a:r>
            <a:r>
              <a:rPr lang="ru-RU" sz="2000" b="1" dirty="0"/>
              <a:t>, ПТ), </a:t>
            </a:r>
            <a:r>
              <a:rPr lang="ru-RU" sz="2000" b="1" dirty="0" err="1"/>
              <a:t>наявність</a:t>
            </a:r>
            <a:r>
              <a:rPr lang="ru-RU" sz="2000" b="1" dirty="0"/>
              <a:t> </a:t>
            </a:r>
            <a:r>
              <a:rPr lang="ru-RU" sz="2000" b="1" dirty="0" err="1"/>
              <a:t>кровотечі</a:t>
            </a:r>
            <a:r>
              <a:rPr lang="ru-RU" sz="2000" b="1" dirty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переломів</a:t>
            </a:r>
            <a:r>
              <a:rPr lang="ru-RU" sz="2000" b="1" dirty="0" smtClean="0"/>
              <a:t> </a:t>
            </a:r>
            <a:r>
              <a:rPr lang="ru-RU" sz="2000" b="1" dirty="0" err="1"/>
              <a:t>кісток</a:t>
            </a:r>
            <a:r>
              <a:rPr lang="ru-RU" sz="2000" b="1" dirty="0"/>
              <a:t>, </a:t>
            </a:r>
            <a:r>
              <a:rPr lang="ru-RU" sz="2000" b="1" dirty="0" err="1"/>
              <a:t>опікова</a:t>
            </a:r>
            <a:r>
              <a:rPr lang="ru-RU" sz="2000" b="1" dirty="0"/>
              <a:t> травма, </a:t>
            </a:r>
            <a:r>
              <a:rPr lang="ru-RU" sz="2000" b="1" dirty="0" err="1"/>
              <a:t>отруєння</a:t>
            </a:r>
            <a:r>
              <a:rPr lang="ru-RU" sz="2000" b="1" dirty="0"/>
              <a:t> СДОР,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 err="1"/>
              <a:t>радіаційне</a:t>
            </a:r>
            <a:r>
              <a:rPr lang="ru-RU" sz="2000" b="1" dirty="0"/>
              <a:t> </a:t>
            </a:r>
            <a:r>
              <a:rPr lang="ru-RU" sz="2000" b="1" dirty="0" err="1"/>
              <a:t>ураження</a:t>
            </a:r>
            <a:r>
              <a:rPr lang="ru-RU" sz="2000" b="1" dirty="0"/>
              <a:t> </a:t>
            </a:r>
            <a:r>
              <a:rPr lang="ru-RU" sz="2000" b="1" dirty="0" err="1"/>
              <a:t>тощо</a:t>
            </a:r>
            <a:r>
              <a:rPr lang="ru-RU" sz="2000" b="1" dirty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/>
              <a:t>- </a:t>
            </a:r>
            <a:r>
              <a:rPr lang="ru-RU" sz="2000" b="1" dirty="0" err="1"/>
              <a:t>основне</a:t>
            </a:r>
            <a:r>
              <a:rPr lang="ru-RU" sz="2000" b="1" dirty="0"/>
              <a:t> </a:t>
            </a:r>
            <a:r>
              <a:rPr lang="ru-RU" sz="2000" b="1" dirty="0" err="1"/>
              <a:t>ураження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найбільше</a:t>
            </a:r>
            <a:r>
              <a:rPr lang="ru-RU" sz="2000" b="1" dirty="0"/>
              <a:t> </a:t>
            </a:r>
            <a:r>
              <a:rPr lang="ru-RU" sz="2000" b="1" dirty="0" err="1"/>
              <a:t>загрожує</a:t>
            </a:r>
            <a:r>
              <a:rPr lang="ru-RU" sz="2000" b="1" dirty="0"/>
              <a:t> в </a:t>
            </a:r>
            <a:r>
              <a:rPr lang="ru-RU" sz="2000" b="1" dirty="0" err="1"/>
              <a:t>даний</a:t>
            </a:r>
            <a:r>
              <a:rPr lang="ru-RU" sz="2000" b="1" dirty="0"/>
              <a:t> </a:t>
            </a:r>
            <a:r>
              <a:rPr lang="ru-RU" sz="2000" b="1" dirty="0" smtClean="0"/>
              <a:t>час </a:t>
            </a:r>
            <a:r>
              <a:rPr lang="ru-RU" sz="2000" b="1" dirty="0" err="1" smtClean="0"/>
              <a:t>життю</a:t>
            </a:r>
            <a:r>
              <a:rPr lang="ru-RU" sz="2000" b="1" dirty="0" smtClean="0"/>
              <a:t> </a:t>
            </a:r>
            <a:r>
              <a:rPr lang="ru-RU" sz="2000" b="1" dirty="0" err="1"/>
              <a:t>постраждалого</a:t>
            </a:r>
            <a:r>
              <a:rPr lang="ru-RU" sz="2000" b="1" dirty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/>
              <a:t>- </a:t>
            </a:r>
            <a:r>
              <a:rPr lang="ru-RU" sz="2000" b="1" dirty="0" err="1"/>
              <a:t>ступінь</a:t>
            </a:r>
            <a:r>
              <a:rPr lang="ru-RU" sz="2000" b="1" dirty="0"/>
              <a:t> </a:t>
            </a:r>
            <a:r>
              <a:rPr lang="ru-RU" sz="2000" b="1" dirty="0" err="1"/>
              <a:t>тяжкості</a:t>
            </a:r>
            <a:r>
              <a:rPr lang="ru-RU" sz="2000" b="1" dirty="0"/>
              <a:t> стану: </a:t>
            </a:r>
            <a:r>
              <a:rPr lang="ru-RU" sz="2000" b="1" dirty="0" err="1"/>
              <a:t>наявність</a:t>
            </a:r>
            <a:r>
              <a:rPr lang="ru-RU" sz="2000" b="1" dirty="0"/>
              <a:t> (</a:t>
            </a:r>
            <a:r>
              <a:rPr lang="ru-RU" sz="2000" b="1" dirty="0" err="1" smtClean="0"/>
              <a:t>відсутність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свідомості</a:t>
            </a:r>
            <a:r>
              <a:rPr lang="ru-RU" sz="2000" b="1" dirty="0"/>
              <a:t>, </a:t>
            </a:r>
            <a:r>
              <a:rPr lang="ru-RU" sz="2000" b="1" dirty="0" err="1"/>
              <a:t>реакція</a:t>
            </a:r>
            <a:r>
              <a:rPr lang="ru-RU" sz="2000" b="1" dirty="0"/>
              <a:t> </a:t>
            </a:r>
            <a:r>
              <a:rPr lang="ru-RU" sz="2000" b="1" dirty="0" err="1"/>
              <a:t>зіниць</a:t>
            </a:r>
            <a:r>
              <a:rPr lang="ru-RU" sz="2000" b="1" dirty="0"/>
              <a:t> на </a:t>
            </a:r>
            <a:r>
              <a:rPr lang="ru-RU" sz="2000" b="1" dirty="0" err="1"/>
              <a:t>світло</a:t>
            </a:r>
            <a:r>
              <a:rPr lang="ru-RU" sz="2000" b="1" dirty="0"/>
              <a:t>, </a:t>
            </a:r>
            <a:r>
              <a:rPr lang="en-US" sz="2000" b="1" dirty="0"/>
              <a:t>Ps, </a:t>
            </a:r>
            <a:r>
              <a:rPr lang="ru-RU" sz="2000" b="1" dirty="0" err="1"/>
              <a:t>дихання</a:t>
            </a:r>
            <a:r>
              <a:rPr lang="ru-RU" sz="2000" b="1" dirty="0"/>
              <a:t>, </a:t>
            </a:r>
            <a:r>
              <a:rPr lang="ru-RU" sz="2000" b="1" dirty="0" err="1" smtClean="0"/>
              <a:t>кровотеча</a:t>
            </a:r>
            <a:r>
              <a:rPr lang="ru-RU" sz="2000" b="1" dirty="0" smtClean="0"/>
              <a:t>, АТ</a:t>
            </a:r>
            <a:r>
              <a:rPr lang="ru-RU" sz="2000" b="1" dirty="0"/>
              <a:t>, </a:t>
            </a:r>
            <a:r>
              <a:rPr lang="ru-RU" sz="2000" b="1" dirty="0" err="1"/>
              <a:t>колір</a:t>
            </a:r>
            <a:r>
              <a:rPr lang="ru-RU" sz="2000" b="1" dirty="0"/>
              <a:t> </a:t>
            </a:r>
            <a:r>
              <a:rPr lang="ru-RU" sz="2000" b="1" dirty="0" err="1"/>
              <a:t>шкіри</a:t>
            </a:r>
            <a:r>
              <a:rPr lang="ru-RU" sz="2000" b="1" dirty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/>
              <a:t>- </a:t>
            </a:r>
            <a:r>
              <a:rPr lang="ru-RU" sz="2000" b="1" dirty="0" err="1"/>
              <a:t>можливість</a:t>
            </a:r>
            <a:r>
              <a:rPr lang="ru-RU" sz="2000" b="1" dirty="0"/>
              <a:t> </a:t>
            </a:r>
            <a:r>
              <a:rPr lang="ru-RU" sz="2000" b="1" dirty="0" err="1"/>
              <a:t>самостійного</a:t>
            </a:r>
            <a:r>
              <a:rPr lang="ru-RU" sz="2000" b="1" dirty="0"/>
              <a:t> </a:t>
            </a:r>
            <a:r>
              <a:rPr lang="ru-RU" sz="2000" b="1" dirty="0" err="1"/>
              <a:t>пересування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/>
              <a:t>У </a:t>
            </a:r>
            <a:r>
              <a:rPr lang="ru-RU" sz="2000" b="1" dirty="0" err="1"/>
              <a:t>лікувальних</a:t>
            </a:r>
            <a:r>
              <a:rPr lang="ru-RU" sz="2000" b="1" dirty="0"/>
              <a:t> закладах </a:t>
            </a:r>
            <a:r>
              <a:rPr lang="ru-RU" sz="2000" b="1" dirty="0" err="1"/>
              <a:t>догоспітального</a:t>
            </a:r>
            <a:r>
              <a:rPr lang="ru-RU" sz="2000" b="1" dirty="0"/>
              <a:t> </a:t>
            </a:r>
            <a:r>
              <a:rPr lang="ru-RU" sz="2000" b="1" dirty="0" err="1" smtClean="0"/>
              <a:t>етапу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медичної</a:t>
            </a:r>
            <a:r>
              <a:rPr lang="ru-RU" sz="2000" b="1" dirty="0" smtClean="0"/>
              <a:t> </a:t>
            </a:r>
            <a:r>
              <a:rPr lang="ru-RU" sz="2000" b="1" dirty="0" err="1"/>
              <a:t>евакуації</a:t>
            </a:r>
            <a:r>
              <a:rPr lang="ru-RU" sz="2000" b="1" dirty="0"/>
              <a:t> проводиться </a:t>
            </a:r>
            <a:r>
              <a:rPr lang="ru-RU" sz="2000" b="1" dirty="0" err="1"/>
              <a:t>внутрішньопунктове</a:t>
            </a:r>
            <a:r>
              <a:rPr lang="ru-RU" sz="2000" b="1" dirty="0"/>
              <a:t> </a:t>
            </a:r>
            <a:r>
              <a:rPr lang="ru-RU" sz="2000" b="1" dirty="0" smtClean="0"/>
              <a:t>та </a:t>
            </a:r>
            <a:r>
              <a:rPr lang="ru-RU" sz="2000" b="1" dirty="0" err="1" smtClean="0"/>
              <a:t>евакуаційно-транспортне</a:t>
            </a:r>
            <a:r>
              <a:rPr lang="ru-RU" sz="2000" b="1" dirty="0" smtClean="0"/>
              <a:t> </a:t>
            </a:r>
            <a:r>
              <a:rPr lang="ru-RU" sz="2000" b="1" dirty="0" err="1"/>
              <a:t>сортування</a:t>
            </a:r>
            <a:r>
              <a:rPr lang="ru-RU" sz="2000" b="1" dirty="0"/>
              <a:t>. </a:t>
            </a:r>
            <a:r>
              <a:rPr lang="ru-RU" sz="2000" b="1" dirty="0" err="1"/>
              <a:t>Сортування</a:t>
            </a:r>
            <a:r>
              <a:rPr lang="ru-RU" sz="2000" b="1" dirty="0"/>
              <a:t> </a:t>
            </a:r>
            <a:r>
              <a:rPr lang="ru-RU" sz="2000" b="1" dirty="0" smtClean="0"/>
              <a:t>на </a:t>
            </a:r>
            <a:r>
              <a:rPr lang="ru-RU" sz="2000" b="1" dirty="0" err="1" smtClean="0"/>
              <a:t>госпітальному</a:t>
            </a:r>
            <a:r>
              <a:rPr lang="ru-RU" sz="2000" b="1" dirty="0" smtClean="0"/>
              <a:t> </a:t>
            </a:r>
            <a:r>
              <a:rPr lang="ru-RU" sz="2000" b="1" dirty="0" err="1"/>
              <a:t>етапі</a:t>
            </a:r>
            <a:r>
              <a:rPr lang="ru-RU" sz="2000" b="1" dirty="0"/>
              <a:t> </a:t>
            </a:r>
            <a:r>
              <a:rPr lang="ru-RU" sz="2000" b="1" dirty="0" err="1"/>
              <a:t>переважно</a:t>
            </a:r>
            <a:r>
              <a:rPr lang="ru-RU" sz="2000" b="1" dirty="0"/>
              <a:t> </a:t>
            </a:r>
            <a:r>
              <a:rPr lang="ru-RU" sz="2000" b="1" dirty="0" err="1"/>
              <a:t>внутрішньопунктове</a:t>
            </a:r>
            <a:r>
              <a:rPr lang="ru-RU" sz="2000" b="1" dirty="0"/>
              <a:t>.</a:t>
            </a:r>
          </a:p>
          <a:p>
            <a:pPr algn="just"/>
            <a:r>
              <a:rPr lang="ru-RU" sz="2000" b="1" dirty="0" err="1"/>
              <a:t>Медичне</a:t>
            </a:r>
            <a:r>
              <a:rPr lang="ru-RU" sz="2000" b="1" dirty="0"/>
              <a:t> </a:t>
            </a:r>
            <a:r>
              <a:rPr lang="ru-RU" sz="2000" b="1" dirty="0" err="1"/>
              <a:t>сортування</a:t>
            </a:r>
            <a:r>
              <a:rPr lang="ru-RU" sz="2000" b="1" dirty="0"/>
              <a:t> в ЛПЗ на </a:t>
            </a:r>
            <a:r>
              <a:rPr lang="ru-RU" sz="2000" b="1" dirty="0" err="1"/>
              <a:t>госпітальному</a:t>
            </a:r>
            <a:r>
              <a:rPr lang="ru-RU" sz="2000" b="1" dirty="0"/>
              <a:t> </a:t>
            </a:r>
            <a:r>
              <a:rPr lang="ru-RU" sz="2000" b="1" dirty="0" err="1" smtClean="0"/>
              <a:t>етапі</a:t>
            </a:r>
            <a:r>
              <a:rPr lang="ru-RU" sz="2000" b="1" dirty="0" smtClean="0"/>
              <a:t> носить </a:t>
            </a:r>
            <a:r>
              <a:rPr lang="ru-RU" sz="2000" b="1" dirty="0" err="1"/>
              <a:t>діагностичний</a:t>
            </a:r>
            <a:r>
              <a:rPr lang="ru-RU" sz="2000" b="1" dirty="0"/>
              <a:t> та </a:t>
            </a:r>
            <a:r>
              <a:rPr lang="ru-RU" sz="2000" b="1" dirty="0" err="1"/>
              <a:t>прогностичний</a:t>
            </a:r>
            <a:r>
              <a:rPr lang="ru-RU" sz="2000" b="1" dirty="0"/>
              <a:t> характер. </a:t>
            </a:r>
            <a:r>
              <a:rPr lang="ru-RU" sz="2000" b="1" dirty="0" smtClean="0"/>
              <a:t>Для </a:t>
            </a:r>
            <a:r>
              <a:rPr lang="ru-RU" sz="2000" b="1" dirty="0" err="1" smtClean="0"/>
              <a:t>проведення</a:t>
            </a:r>
            <a:r>
              <a:rPr lang="ru-RU" sz="2000" b="1" dirty="0" smtClean="0"/>
              <a:t> </a:t>
            </a:r>
            <a:r>
              <a:rPr lang="ru-RU" sz="2000" b="1" dirty="0" err="1"/>
              <a:t>сортування</a:t>
            </a:r>
            <a:r>
              <a:rPr lang="ru-RU" sz="2000" b="1" dirty="0"/>
              <a:t> </a:t>
            </a:r>
            <a:r>
              <a:rPr lang="ru-RU" sz="2000" b="1" dirty="0" err="1"/>
              <a:t>залучаються</a:t>
            </a:r>
            <a:r>
              <a:rPr lang="ru-RU" sz="2000" b="1" dirty="0"/>
              <a:t> </a:t>
            </a:r>
            <a:r>
              <a:rPr lang="ru-RU" sz="2000" b="1" dirty="0" err="1"/>
              <a:t>найбільш</a:t>
            </a:r>
            <a:r>
              <a:rPr lang="ru-RU" sz="2000" b="1" dirty="0"/>
              <a:t> </a:t>
            </a:r>
            <a:r>
              <a:rPr lang="ru-RU" sz="2000" b="1" dirty="0" err="1" smtClean="0"/>
              <a:t>кваліфіковані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лікарі</a:t>
            </a:r>
            <a:r>
              <a:rPr lang="ru-RU" sz="2000" b="1" dirty="0"/>
              <a:t>. Так само, як і на </a:t>
            </a:r>
            <a:r>
              <a:rPr lang="ru-RU" sz="2000" b="1" dirty="0" err="1"/>
              <a:t>догоспітальному</a:t>
            </a:r>
            <a:r>
              <a:rPr lang="ru-RU" sz="2000" b="1" dirty="0"/>
              <a:t> </a:t>
            </a:r>
            <a:r>
              <a:rPr lang="ru-RU" sz="2000" b="1" dirty="0" err="1"/>
              <a:t>етапі</a:t>
            </a:r>
            <a:r>
              <a:rPr lang="ru-RU" sz="2000" b="1" dirty="0"/>
              <a:t>, </a:t>
            </a:r>
            <a:r>
              <a:rPr lang="ru-RU" sz="2000" b="1" dirty="0" err="1" smtClean="0"/>
              <a:t>створюються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сортувальні</a:t>
            </a:r>
            <a:r>
              <a:rPr lang="ru-RU" sz="2000" b="1" dirty="0" smtClean="0"/>
              <a:t> </a:t>
            </a:r>
            <a:r>
              <a:rPr lang="ru-RU" sz="2000" b="1" dirty="0" err="1"/>
              <a:t>бригади</a:t>
            </a:r>
            <a:r>
              <a:rPr lang="ru-RU" sz="2000" b="1" dirty="0"/>
              <a:t> в </a:t>
            </a:r>
            <a:r>
              <a:rPr lang="ru-RU" sz="2000" b="1" dirty="0" err="1"/>
              <a:t>складі</a:t>
            </a:r>
            <a:r>
              <a:rPr lang="ru-RU" sz="2000" b="1" dirty="0"/>
              <a:t> </a:t>
            </a:r>
            <a:r>
              <a:rPr lang="ru-RU" sz="2000" b="1" dirty="0" err="1"/>
              <a:t>лікаря</a:t>
            </a:r>
            <a:r>
              <a:rPr lang="ru-RU" sz="2000" b="1" dirty="0"/>
              <a:t>, </a:t>
            </a:r>
            <a:r>
              <a:rPr lang="ru-RU" sz="2000" b="1" dirty="0" err="1"/>
              <a:t>двох</a:t>
            </a:r>
            <a:r>
              <a:rPr lang="ru-RU" sz="2000" b="1" dirty="0"/>
              <a:t> </a:t>
            </a:r>
            <a:r>
              <a:rPr lang="ru-RU" sz="2000" b="1" dirty="0" err="1"/>
              <a:t>медичних</a:t>
            </a:r>
            <a:r>
              <a:rPr lang="ru-RU" sz="2000" b="1" dirty="0"/>
              <a:t> </a:t>
            </a:r>
            <a:r>
              <a:rPr lang="ru-RU" sz="2000" b="1" dirty="0" smtClean="0"/>
              <a:t>сестер, </a:t>
            </a:r>
            <a:r>
              <a:rPr lang="ru-RU" sz="2000" b="1" dirty="0" err="1" smtClean="0"/>
              <a:t>двох</a:t>
            </a:r>
            <a:r>
              <a:rPr lang="ru-RU" sz="2000" b="1" dirty="0" smtClean="0"/>
              <a:t> </a:t>
            </a:r>
            <a:r>
              <a:rPr lang="ru-RU" sz="2000" b="1" dirty="0" err="1"/>
              <a:t>реєстраторів</a:t>
            </a:r>
            <a:r>
              <a:rPr lang="ru-RU" sz="2000" b="1" dirty="0"/>
              <a:t>, </a:t>
            </a:r>
            <a:r>
              <a:rPr lang="ru-RU" sz="2000" b="1" dirty="0" err="1"/>
              <a:t>санітарів-носіїв</a:t>
            </a:r>
            <a:r>
              <a:rPr lang="ru-RU" sz="2000" b="1" dirty="0"/>
              <a:t>. </a:t>
            </a:r>
            <a:r>
              <a:rPr lang="ru-RU" sz="2000" b="1" dirty="0" err="1"/>
              <a:t>Результати</a:t>
            </a:r>
            <a:r>
              <a:rPr lang="ru-RU" sz="2000" b="1" dirty="0"/>
              <a:t> </a:t>
            </a:r>
            <a:r>
              <a:rPr lang="ru-RU" sz="2000" b="1" dirty="0" err="1" smtClean="0"/>
              <a:t>сортування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відзначають</a:t>
            </a:r>
            <a:r>
              <a:rPr lang="ru-RU" sz="2000" b="1" dirty="0" smtClean="0"/>
              <a:t> </a:t>
            </a:r>
            <a:r>
              <a:rPr lang="ru-RU" sz="2000" b="1" dirty="0"/>
              <a:t>у </a:t>
            </a:r>
            <a:r>
              <a:rPr lang="ru-RU" sz="2000" b="1" dirty="0" err="1"/>
              <a:t>медичних</a:t>
            </a:r>
            <a:r>
              <a:rPr lang="ru-RU" sz="2000" b="1" dirty="0"/>
              <a:t> документах (</a:t>
            </a:r>
            <a:r>
              <a:rPr lang="ru-RU" sz="2000" b="1" dirty="0" err="1"/>
              <a:t>історії</a:t>
            </a:r>
            <a:r>
              <a:rPr lang="ru-RU" sz="2000" b="1" dirty="0"/>
              <a:t> </a:t>
            </a:r>
            <a:r>
              <a:rPr lang="ru-RU" sz="2000" b="1" dirty="0" err="1"/>
              <a:t>хвороби</a:t>
            </a:r>
            <a:r>
              <a:rPr lang="ru-RU" sz="2000" b="1" dirty="0" smtClean="0"/>
              <a:t>). </a:t>
            </a:r>
            <a:r>
              <a:rPr lang="ru-RU" sz="2000" b="1" dirty="0" err="1" smtClean="0"/>
              <a:t>Завершенням</a:t>
            </a:r>
            <a:r>
              <a:rPr lang="ru-RU" sz="2000" b="1" dirty="0" smtClean="0"/>
              <a:t> </a:t>
            </a:r>
            <a:r>
              <a:rPr lang="ru-RU" sz="2000" b="1" dirty="0" err="1"/>
              <a:t>евакуаційного</a:t>
            </a:r>
            <a:r>
              <a:rPr lang="ru-RU" sz="2000" b="1" dirty="0"/>
              <a:t> </a:t>
            </a:r>
            <a:r>
              <a:rPr lang="ru-RU" sz="2000" b="1" dirty="0" err="1"/>
              <a:t>сортування</a:t>
            </a:r>
            <a:r>
              <a:rPr lang="ru-RU" sz="2000" b="1" dirty="0"/>
              <a:t> є </a:t>
            </a:r>
            <a:r>
              <a:rPr lang="ru-RU" sz="2000" b="1" dirty="0" err="1" smtClean="0"/>
              <a:t>реалізація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заходів</a:t>
            </a:r>
            <a:r>
              <a:rPr lang="ru-RU" sz="2000" b="1" dirty="0" smtClean="0"/>
              <a:t> </a:t>
            </a:r>
            <a:r>
              <a:rPr lang="ru-RU" sz="2000" b="1" dirty="0" err="1"/>
              <a:t>щодо</a:t>
            </a:r>
            <a:r>
              <a:rPr lang="ru-RU" sz="2000" b="1" dirty="0"/>
              <a:t> </a:t>
            </a:r>
            <a:r>
              <a:rPr lang="ru-RU" sz="2000" b="1" dirty="0" err="1"/>
              <a:t>медичної</a:t>
            </a:r>
            <a:r>
              <a:rPr lang="ru-RU" sz="2000" b="1" dirty="0"/>
              <a:t> </a:t>
            </a:r>
            <a:r>
              <a:rPr lang="ru-RU" sz="2000" b="1" dirty="0" err="1" smtClean="0"/>
              <a:t>евакуації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761175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1" y="180109"/>
            <a:ext cx="1159625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FF0000"/>
                </a:solidFill>
              </a:rPr>
              <a:t>Медична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евакуація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/>
              <a:t>–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вивезення</a:t>
            </a:r>
            <a:r>
              <a:rPr lang="ru-RU" sz="2400" b="1" dirty="0"/>
              <a:t> </a:t>
            </a:r>
            <a:r>
              <a:rPr lang="ru-RU" sz="2400" b="1" dirty="0" err="1"/>
              <a:t>постраждалих</a:t>
            </a:r>
            <a:r>
              <a:rPr lang="ru-RU" sz="2400" b="1" dirty="0"/>
              <a:t> </a:t>
            </a:r>
            <a:r>
              <a:rPr lang="ru-RU" sz="2400" b="1" dirty="0" smtClean="0"/>
              <a:t>з</a:t>
            </a:r>
            <a:r>
              <a:rPr lang="en-US" sz="2400" b="1" dirty="0" smtClean="0"/>
              <a:t> </a:t>
            </a:r>
            <a:r>
              <a:rPr lang="ru-RU" sz="2400" b="1" dirty="0" err="1" smtClean="0"/>
              <a:t>осередку</a:t>
            </a:r>
            <a:r>
              <a:rPr lang="ru-RU" sz="2400" b="1" dirty="0" smtClean="0"/>
              <a:t> </a:t>
            </a:r>
            <a:r>
              <a:rPr lang="ru-RU" sz="2400" b="1" dirty="0" err="1"/>
              <a:t>ураження</a:t>
            </a:r>
            <a:r>
              <a:rPr lang="ru-RU" sz="2400" b="1" dirty="0"/>
              <a:t> до </a:t>
            </a:r>
            <a:r>
              <a:rPr lang="ru-RU" sz="2400" b="1" dirty="0" err="1"/>
              <a:t>лікувальних</a:t>
            </a:r>
            <a:r>
              <a:rPr lang="ru-RU" sz="2400" b="1" dirty="0"/>
              <a:t> </a:t>
            </a:r>
            <a:r>
              <a:rPr lang="ru-RU" sz="2400" b="1" dirty="0" err="1"/>
              <a:t>закладів</a:t>
            </a:r>
            <a:r>
              <a:rPr lang="ru-RU" sz="2400" b="1" dirty="0"/>
              <a:t>, де </a:t>
            </a:r>
            <a:r>
              <a:rPr lang="ru-RU" sz="2400" b="1" dirty="0" err="1"/>
              <a:t>їм</a:t>
            </a:r>
            <a:r>
              <a:rPr lang="ru-RU" sz="2400" b="1" dirty="0"/>
              <a:t> </a:t>
            </a:r>
            <a:r>
              <a:rPr lang="ru-RU" sz="2400" b="1" dirty="0" err="1" smtClean="0"/>
              <a:t>надаються</a:t>
            </a:r>
            <a:r>
              <a:rPr lang="en-US" sz="2400" b="1" dirty="0" smtClean="0"/>
              <a:t> </a:t>
            </a:r>
            <a:r>
              <a:rPr lang="ru-RU" sz="2400" b="1" dirty="0" err="1" smtClean="0"/>
              <a:t>необхідна</a:t>
            </a:r>
            <a:r>
              <a:rPr lang="ru-RU" sz="2400" b="1" dirty="0" smtClean="0"/>
              <a:t> </a:t>
            </a:r>
            <a:r>
              <a:rPr lang="ru-RU" sz="2400" b="1" dirty="0" err="1"/>
              <a:t>медична</a:t>
            </a:r>
            <a:r>
              <a:rPr lang="ru-RU" sz="2400" b="1" dirty="0"/>
              <a:t> </a:t>
            </a:r>
            <a:r>
              <a:rPr lang="ru-RU" sz="2400" b="1" dirty="0" err="1"/>
              <a:t>допомога</a:t>
            </a:r>
            <a:r>
              <a:rPr lang="ru-RU" sz="2400" b="1" dirty="0"/>
              <a:t> та </a:t>
            </a:r>
            <a:r>
              <a:rPr lang="ru-RU" sz="2400" b="1" dirty="0" err="1"/>
              <a:t>лікування</a:t>
            </a:r>
            <a:r>
              <a:rPr lang="ru-RU" sz="2400" b="1" dirty="0"/>
              <a:t> до </a:t>
            </a:r>
            <a:r>
              <a:rPr lang="ru-RU" sz="2400" b="1" dirty="0" smtClean="0"/>
              <a:t>остаточного</a:t>
            </a:r>
            <a:r>
              <a:rPr lang="en-US" sz="2400" b="1" dirty="0" smtClean="0"/>
              <a:t> </a:t>
            </a:r>
            <a:r>
              <a:rPr lang="ru-RU" sz="2400" b="1" dirty="0" smtClean="0"/>
              <a:t>результату</a:t>
            </a:r>
            <a:r>
              <a:rPr lang="ru-RU" sz="2400" b="1" dirty="0"/>
              <a:t>.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</a:rPr>
              <a:t>Шлях </a:t>
            </a:r>
            <a:r>
              <a:rPr lang="ru-RU" sz="2400" b="1" dirty="0" err="1">
                <a:solidFill>
                  <a:srgbClr val="FF0000"/>
                </a:solidFill>
              </a:rPr>
              <a:t>медичної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евакуації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/>
              <a:t>– </a:t>
            </a:r>
            <a:r>
              <a:rPr lang="ru-RU" sz="2400" b="1" dirty="0" err="1"/>
              <a:t>це</a:t>
            </a:r>
            <a:r>
              <a:rPr lang="ru-RU" sz="2400" b="1" dirty="0"/>
              <a:t> шлях, </a:t>
            </a:r>
            <a:r>
              <a:rPr lang="ru-RU" sz="2400" b="1" dirty="0" err="1" smtClean="0"/>
              <a:t>яким</a:t>
            </a:r>
            <a:r>
              <a:rPr lang="en-US" sz="2400" b="1" dirty="0" smtClean="0"/>
              <a:t> </a:t>
            </a:r>
            <a:r>
              <a:rPr lang="ru-RU" sz="2400" b="1" dirty="0" err="1" smtClean="0"/>
              <a:t>здійснюється</a:t>
            </a:r>
            <a:r>
              <a:rPr lang="ru-RU" sz="2400" b="1" dirty="0" smtClean="0"/>
              <a:t> </a:t>
            </a:r>
            <a:r>
              <a:rPr lang="ru-RU" sz="2400" b="1" dirty="0" err="1"/>
              <a:t>медична</a:t>
            </a:r>
            <a:r>
              <a:rPr lang="ru-RU" sz="2400" b="1" dirty="0"/>
              <a:t> </a:t>
            </a:r>
            <a:r>
              <a:rPr lang="ru-RU" sz="2400" b="1" dirty="0" err="1"/>
              <a:t>евакуація</a:t>
            </a:r>
            <a:r>
              <a:rPr lang="ru-RU" sz="2400" b="1" dirty="0"/>
              <a:t>.</a:t>
            </a:r>
          </a:p>
          <a:p>
            <a:pPr algn="just"/>
            <a:r>
              <a:rPr lang="ru-RU" sz="2400" b="1" dirty="0" err="1">
                <a:solidFill>
                  <a:srgbClr val="FF0000"/>
                </a:solidFill>
              </a:rPr>
              <a:t>Лікувально-евакуаційний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напрямок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/>
              <a:t>–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 smtClean="0"/>
              <a:t>етапи</a:t>
            </a:r>
            <a:r>
              <a:rPr lang="en-US" sz="2400" b="1" dirty="0" smtClean="0"/>
              <a:t> </a:t>
            </a:r>
            <a:r>
              <a:rPr lang="ru-RU" sz="2400" b="1" dirty="0" err="1" smtClean="0"/>
              <a:t>медичної</a:t>
            </a:r>
            <a:r>
              <a:rPr lang="ru-RU" sz="2400" b="1" dirty="0" smtClean="0"/>
              <a:t> </a:t>
            </a:r>
            <a:r>
              <a:rPr lang="ru-RU" sz="2400" b="1" dirty="0" err="1"/>
              <a:t>евакуації</a:t>
            </a:r>
            <a:r>
              <a:rPr lang="ru-RU" sz="2400" b="1" dirty="0"/>
              <a:t>, </a:t>
            </a:r>
            <a:r>
              <a:rPr lang="ru-RU" sz="2400" b="1" dirty="0" err="1"/>
              <a:t>поєднані</a:t>
            </a:r>
            <a:r>
              <a:rPr lang="ru-RU" sz="2400" b="1" dirty="0"/>
              <a:t> шляхами </a:t>
            </a:r>
            <a:r>
              <a:rPr lang="ru-RU" sz="2400" b="1" dirty="0" err="1" smtClean="0"/>
              <a:t>евакуа</a:t>
            </a:r>
            <a:r>
              <a:rPr lang="uk-UA" sz="2400" b="1" dirty="0" err="1" smtClean="0"/>
              <a:t>ції</a:t>
            </a:r>
            <a:r>
              <a:rPr lang="uk-UA" sz="2400" b="1" dirty="0" smtClean="0"/>
              <a:t>. </a:t>
            </a:r>
            <a:endParaRPr lang="uk-UA" sz="2400" b="1" dirty="0"/>
          </a:p>
          <a:p>
            <a:pPr algn="just"/>
            <a:r>
              <a:rPr lang="ru-RU" sz="2400" b="1" dirty="0" err="1"/>
              <a:t>Евакуація</a:t>
            </a:r>
            <a:r>
              <a:rPr lang="ru-RU" sz="2400" b="1" dirty="0"/>
              <a:t> </a:t>
            </a:r>
            <a:r>
              <a:rPr lang="ru-RU" sz="2400" b="1" dirty="0" err="1"/>
              <a:t>постраждалих</a:t>
            </a:r>
            <a:r>
              <a:rPr lang="ru-RU" sz="2400" b="1" dirty="0"/>
              <a:t> </a:t>
            </a:r>
            <a:r>
              <a:rPr lang="ru-RU" sz="2400" b="1" dirty="0" err="1"/>
              <a:t>може</a:t>
            </a:r>
            <a:r>
              <a:rPr lang="ru-RU" sz="2400" b="1" dirty="0"/>
              <a:t> </a:t>
            </a:r>
            <a:r>
              <a:rPr lang="ru-RU" sz="2400" b="1" dirty="0" err="1"/>
              <a:t>здійснюватися</a:t>
            </a:r>
            <a:r>
              <a:rPr lang="ru-RU" sz="2400" b="1" dirty="0"/>
              <a:t> </a:t>
            </a:r>
            <a:r>
              <a:rPr lang="ru-RU" sz="2400" b="1" dirty="0" smtClean="0"/>
              <a:t>як </a:t>
            </a:r>
            <a:r>
              <a:rPr lang="ru-RU" sz="2400" b="1" dirty="0" err="1" smtClean="0"/>
              <a:t>медичним</a:t>
            </a:r>
            <a:r>
              <a:rPr lang="ru-RU" sz="2400" b="1" dirty="0" smtClean="0"/>
              <a:t> </a:t>
            </a:r>
            <a:r>
              <a:rPr lang="ru-RU" sz="2400" b="1" dirty="0"/>
              <a:t>(</a:t>
            </a:r>
            <a:r>
              <a:rPr lang="ru-RU" sz="2400" b="1" dirty="0" err="1"/>
              <a:t>санітарним</a:t>
            </a:r>
            <a:r>
              <a:rPr lang="ru-RU" sz="2400" b="1" dirty="0"/>
              <a:t>) транспортом, так й </a:t>
            </a:r>
            <a:r>
              <a:rPr lang="ru-RU" sz="2400" b="1" dirty="0" err="1" smtClean="0"/>
              <a:t>іншими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транспортними</a:t>
            </a:r>
            <a:r>
              <a:rPr lang="ru-RU" sz="2400" b="1" dirty="0" smtClean="0"/>
              <a:t> </a:t>
            </a:r>
            <a:r>
              <a:rPr lang="ru-RU" sz="2400" b="1" dirty="0" err="1"/>
              <a:t>засобами</a:t>
            </a:r>
            <a:r>
              <a:rPr lang="ru-RU" sz="2400" b="1" dirty="0"/>
              <a:t>.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може</a:t>
            </a:r>
            <a:r>
              <a:rPr lang="ru-RU" sz="2400" b="1" dirty="0"/>
              <a:t> бути </a:t>
            </a:r>
            <a:r>
              <a:rPr lang="ru-RU" sz="2400" b="1" dirty="0" err="1" smtClean="0"/>
              <a:t>автомобільний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залізничний</a:t>
            </a:r>
            <a:r>
              <a:rPr lang="ru-RU" sz="2400" b="1" dirty="0"/>
              <a:t>, </a:t>
            </a:r>
            <a:r>
              <a:rPr lang="ru-RU" sz="2400" b="1" dirty="0" err="1"/>
              <a:t>водний</a:t>
            </a:r>
            <a:r>
              <a:rPr lang="ru-RU" sz="2400" b="1" dirty="0"/>
              <a:t> та </a:t>
            </a:r>
            <a:r>
              <a:rPr lang="ru-RU" sz="2400" b="1" dirty="0" err="1"/>
              <a:t>повітряний</a:t>
            </a:r>
            <a:r>
              <a:rPr lang="ru-RU" sz="2400" b="1" dirty="0"/>
              <a:t> транспорт. </a:t>
            </a:r>
            <a:r>
              <a:rPr lang="ru-RU" sz="2400" b="1" dirty="0" err="1" smtClean="0"/>
              <a:t>Медична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евакуація</a:t>
            </a:r>
            <a:r>
              <a:rPr lang="ru-RU" sz="2400" b="1" dirty="0" smtClean="0"/>
              <a:t> </a:t>
            </a:r>
            <a:r>
              <a:rPr lang="ru-RU" sz="2400" b="1" dirty="0" err="1"/>
              <a:t>здійснюється</a:t>
            </a:r>
            <a:r>
              <a:rPr lang="ru-RU" sz="2400" b="1" dirty="0"/>
              <a:t> в основному за принципом «</a:t>
            </a:r>
            <a:r>
              <a:rPr lang="ru-RU" sz="2400" b="1" dirty="0" smtClean="0"/>
              <a:t>на себе</a:t>
            </a:r>
            <a:r>
              <a:rPr lang="ru-RU" sz="2400" b="1" dirty="0"/>
              <a:t>», але не </a:t>
            </a:r>
            <a:r>
              <a:rPr lang="ru-RU" sz="2400" b="1" dirty="0" err="1"/>
              <a:t>виключається</a:t>
            </a:r>
            <a:r>
              <a:rPr lang="ru-RU" sz="2400" b="1" dirty="0"/>
              <a:t> </a:t>
            </a:r>
            <a:r>
              <a:rPr lang="ru-RU" sz="2400" b="1" dirty="0" err="1"/>
              <a:t>можливість</a:t>
            </a:r>
            <a:r>
              <a:rPr lang="ru-RU" sz="2400" b="1" dirty="0"/>
              <a:t> </a:t>
            </a:r>
            <a:r>
              <a:rPr lang="ru-RU" sz="2400" b="1" dirty="0" err="1"/>
              <a:t>евакуації</a:t>
            </a:r>
            <a:r>
              <a:rPr lang="ru-RU" sz="2400" b="1" dirty="0"/>
              <a:t> й </a:t>
            </a:r>
            <a:r>
              <a:rPr lang="ru-RU" sz="2400" b="1" dirty="0" smtClean="0"/>
              <a:t>за принципом </a:t>
            </a:r>
            <a:r>
              <a:rPr lang="ru-RU" sz="2400" b="1" dirty="0"/>
              <a:t>«</a:t>
            </a:r>
            <a:r>
              <a:rPr lang="ru-RU" sz="2400" b="1" dirty="0" err="1"/>
              <a:t>від</a:t>
            </a:r>
            <a:r>
              <a:rPr lang="ru-RU" sz="2400" b="1" dirty="0"/>
              <a:t> себе».</a:t>
            </a:r>
          </a:p>
          <a:p>
            <a:pPr algn="just"/>
            <a:r>
              <a:rPr lang="ru-RU" sz="2400" b="1" dirty="0" err="1">
                <a:solidFill>
                  <a:srgbClr val="FF0000"/>
                </a:solidFill>
              </a:rPr>
              <a:t>Етап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медичної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евакуації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/>
              <a:t>–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сили</a:t>
            </a:r>
            <a:r>
              <a:rPr lang="ru-RU" sz="2400" b="1" dirty="0"/>
              <a:t> та </a:t>
            </a:r>
            <a:r>
              <a:rPr lang="ru-RU" sz="2400" b="1" dirty="0" err="1"/>
              <a:t>засоби</a:t>
            </a:r>
            <a:r>
              <a:rPr lang="ru-RU" sz="2400" b="1" dirty="0"/>
              <a:t> </a:t>
            </a:r>
            <a:r>
              <a:rPr lang="ru-RU" sz="2400" b="1" dirty="0" smtClean="0"/>
              <a:t>ДСМК,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/>
              <a:t>розгорнуті</a:t>
            </a:r>
            <a:r>
              <a:rPr lang="ru-RU" sz="2400" b="1" dirty="0"/>
              <a:t> на шляхах </a:t>
            </a:r>
            <a:r>
              <a:rPr lang="ru-RU" sz="2400" b="1" dirty="0" err="1"/>
              <a:t>медичної</a:t>
            </a:r>
            <a:r>
              <a:rPr lang="ru-RU" sz="2400" b="1" dirty="0"/>
              <a:t> </a:t>
            </a:r>
            <a:r>
              <a:rPr lang="ru-RU" sz="2400" b="1" dirty="0" err="1"/>
              <a:t>евакуації</a:t>
            </a:r>
            <a:r>
              <a:rPr lang="ru-RU" sz="2400" b="1" dirty="0"/>
              <a:t> для </a:t>
            </a:r>
            <a:r>
              <a:rPr lang="ru-RU" sz="2400" b="1" dirty="0" err="1" smtClean="0"/>
              <a:t>прийому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медичного</a:t>
            </a:r>
            <a:r>
              <a:rPr lang="ru-RU" sz="2400" b="1" dirty="0" smtClean="0"/>
              <a:t> </a:t>
            </a:r>
            <a:r>
              <a:rPr lang="ru-RU" sz="2400" b="1" dirty="0" err="1"/>
              <a:t>сортування</a:t>
            </a:r>
            <a:r>
              <a:rPr lang="ru-RU" sz="2400" b="1" dirty="0"/>
              <a:t>, </a:t>
            </a:r>
            <a:r>
              <a:rPr lang="ru-RU" sz="2400" b="1" dirty="0" err="1"/>
              <a:t>надання</a:t>
            </a:r>
            <a:r>
              <a:rPr lang="ru-RU" sz="2400" b="1" dirty="0"/>
              <a:t> ЕМД, </a:t>
            </a:r>
            <a:r>
              <a:rPr lang="ru-RU" sz="2400" b="1" dirty="0" err="1"/>
              <a:t>лікування</a:t>
            </a:r>
            <a:r>
              <a:rPr lang="ru-RU" sz="2400" b="1" dirty="0"/>
              <a:t> </a:t>
            </a:r>
            <a:r>
              <a:rPr lang="ru-RU" sz="2400" b="1" dirty="0" smtClean="0"/>
              <a:t>та </a:t>
            </a:r>
            <a:r>
              <a:rPr lang="ru-RU" sz="2400" b="1" dirty="0" err="1" smtClean="0"/>
              <a:t>підготовки</a:t>
            </a:r>
            <a:r>
              <a:rPr lang="ru-RU" sz="2400" b="1" dirty="0" smtClean="0"/>
              <a:t> </a:t>
            </a:r>
            <a:r>
              <a:rPr lang="ru-RU" sz="2400" b="1" dirty="0" err="1"/>
              <a:t>постраждалих</a:t>
            </a:r>
            <a:r>
              <a:rPr lang="ru-RU" sz="2400" b="1" dirty="0"/>
              <a:t> до </a:t>
            </a:r>
            <a:r>
              <a:rPr lang="ru-RU" sz="2400" b="1" dirty="0" err="1"/>
              <a:t>подальшої</a:t>
            </a:r>
            <a:r>
              <a:rPr lang="ru-RU" sz="2400" b="1" dirty="0"/>
              <a:t> </a:t>
            </a:r>
            <a:r>
              <a:rPr lang="ru-RU" sz="2400" b="1" dirty="0" err="1" smtClean="0"/>
              <a:t>евакуації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err="1"/>
              <a:t>Основними</a:t>
            </a:r>
            <a:r>
              <a:rPr lang="ru-RU" sz="2400" b="1" dirty="0"/>
              <a:t> </a:t>
            </a:r>
            <a:r>
              <a:rPr lang="ru-RU" sz="2400" b="1" dirty="0" err="1"/>
              <a:t>вимогами</a:t>
            </a:r>
            <a:r>
              <a:rPr lang="ru-RU" sz="2400" b="1" dirty="0"/>
              <a:t> до </a:t>
            </a:r>
            <a:r>
              <a:rPr lang="ru-RU" sz="2400" b="1" dirty="0" err="1"/>
              <a:t>етапного</a:t>
            </a:r>
            <a:r>
              <a:rPr lang="ru-RU" sz="2400" b="1" dirty="0"/>
              <a:t> </a:t>
            </a:r>
            <a:r>
              <a:rPr lang="ru-RU" sz="2400" b="1" dirty="0" err="1" smtClean="0"/>
              <a:t>лікування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постраждалих</a:t>
            </a:r>
            <a:r>
              <a:rPr lang="ru-RU" sz="2400" b="1" dirty="0" smtClean="0"/>
              <a:t> </a:t>
            </a:r>
            <a:r>
              <a:rPr lang="ru-RU" sz="2400" b="1" dirty="0"/>
              <a:t>є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своєчасність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наступність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послідовність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заходів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проводяться</a:t>
            </a:r>
            <a:r>
              <a:rPr lang="ru-RU" sz="2400" b="1" dirty="0"/>
              <a:t> на </a:t>
            </a:r>
            <a:r>
              <a:rPr lang="ru-RU" sz="2400" b="1" dirty="0" err="1"/>
              <a:t>етапах</a:t>
            </a:r>
            <a:r>
              <a:rPr lang="ru-RU" sz="2400" b="1" dirty="0"/>
              <a:t> </a:t>
            </a:r>
            <a:r>
              <a:rPr lang="ru-RU" sz="2400" b="1" dirty="0" err="1"/>
              <a:t>медичної</a:t>
            </a:r>
            <a:r>
              <a:rPr lang="ru-RU" sz="2400" b="1" dirty="0"/>
              <a:t> </a:t>
            </a:r>
            <a:r>
              <a:rPr lang="ru-RU" sz="2400" b="1" dirty="0" err="1" smtClean="0"/>
              <a:t>евакуації</a:t>
            </a:r>
            <a:r>
              <a:rPr lang="ru-RU" sz="2400" b="1" dirty="0" smtClean="0"/>
              <a:t>.</a:t>
            </a:r>
            <a:endParaRPr lang="uk-UA" sz="2400" b="1" dirty="0" smtClean="0"/>
          </a:p>
          <a:p>
            <a:pPr algn="just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254422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309" y="526474"/>
            <a:ext cx="110143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FF0000"/>
                </a:solidFill>
              </a:rPr>
              <a:t>Своєчасною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вважається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медична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допомога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якщо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при НС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після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ураження</a:t>
            </a:r>
            <a:r>
              <a:rPr lang="ru-RU" sz="2400" b="1" dirty="0">
                <a:solidFill>
                  <a:srgbClr val="FF0000"/>
                </a:solidFill>
              </a:rPr>
              <a:t>, вона </a:t>
            </a:r>
            <a:r>
              <a:rPr lang="ru-RU" sz="2400" b="1" dirty="0" err="1">
                <a:solidFill>
                  <a:srgbClr val="FF0000"/>
                </a:solidFill>
              </a:rPr>
              <a:t>надана</a:t>
            </a:r>
            <a:r>
              <a:rPr lang="ru-RU" sz="2400" b="1" dirty="0">
                <a:solidFill>
                  <a:srgbClr val="FF0000"/>
                </a:solidFill>
              </a:rPr>
              <a:t> в </a:t>
            </a:r>
            <a:r>
              <a:rPr lang="ru-RU" sz="2400" b="1" dirty="0" err="1">
                <a:solidFill>
                  <a:srgbClr val="FF0000"/>
                </a:solidFill>
              </a:rPr>
              <a:t>такі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терміни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/>
              <a:t>- перша </a:t>
            </a:r>
            <a:r>
              <a:rPr lang="ru-RU" sz="2400" b="1" dirty="0" err="1"/>
              <a:t>медична</a:t>
            </a:r>
            <a:r>
              <a:rPr lang="ru-RU" sz="2400" b="1" dirty="0"/>
              <a:t> </a:t>
            </a:r>
            <a:r>
              <a:rPr lang="ru-RU" sz="2400" b="1" dirty="0" err="1"/>
              <a:t>допомога</a:t>
            </a:r>
            <a:r>
              <a:rPr lang="ru-RU" sz="2400" b="1" dirty="0"/>
              <a:t> – до 30 </a:t>
            </a:r>
            <a:r>
              <a:rPr lang="ru-RU" sz="2400" b="1" dirty="0" err="1"/>
              <a:t>хвилин</a:t>
            </a:r>
            <a:r>
              <a:rPr lang="ru-RU" sz="2400" b="1" dirty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/>
              <a:t>- </a:t>
            </a:r>
            <a:r>
              <a:rPr lang="ru-RU" sz="2400" b="1" dirty="0" err="1"/>
              <a:t>долікарська</a:t>
            </a:r>
            <a:r>
              <a:rPr lang="ru-RU" sz="2400" b="1" dirty="0"/>
              <a:t> </a:t>
            </a:r>
            <a:r>
              <a:rPr lang="ru-RU" sz="2400" b="1" dirty="0" err="1"/>
              <a:t>медична</a:t>
            </a:r>
            <a:r>
              <a:rPr lang="ru-RU" sz="2400" b="1" dirty="0"/>
              <a:t> </a:t>
            </a:r>
            <a:r>
              <a:rPr lang="ru-RU" sz="2400" b="1" dirty="0" err="1"/>
              <a:t>допомога</a:t>
            </a:r>
            <a:r>
              <a:rPr lang="ru-RU" sz="2400" b="1" dirty="0"/>
              <a:t> – до 1 </a:t>
            </a:r>
            <a:r>
              <a:rPr lang="ru-RU" sz="2400" b="1" dirty="0" err="1"/>
              <a:t>години</a:t>
            </a:r>
            <a:r>
              <a:rPr lang="ru-RU" sz="2400" b="1" dirty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/>
              <a:t>- перша </a:t>
            </a:r>
            <a:r>
              <a:rPr lang="ru-RU" sz="2400" b="1" dirty="0" err="1"/>
              <a:t>лікарська</a:t>
            </a:r>
            <a:r>
              <a:rPr lang="ru-RU" sz="2400" b="1" dirty="0"/>
              <a:t> </a:t>
            </a:r>
            <a:r>
              <a:rPr lang="ru-RU" sz="2400" b="1" dirty="0" err="1"/>
              <a:t>допомога</a:t>
            </a:r>
            <a:r>
              <a:rPr lang="ru-RU" sz="2400" b="1" dirty="0"/>
              <a:t> – до 4-5 годин;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/>
              <a:t>- </a:t>
            </a:r>
            <a:r>
              <a:rPr lang="ru-RU" sz="2400" b="1" dirty="0" err="1"/>
              <a:t>кваліфікована</a:t>
            </a:r>
            <a:r>
              <a:rPr lang="ru-RU" sz="2400" b="1" dirty="0"/>
              <a:t> </a:t>
            </a:r>
            <a:r>
              <a:rPr lang="ru-RU" sz="2400" b="1" dirty="0" err="1"/>
              <a:t>медична</a:t>
            </a:r>
            <a:r>
              <a:rPr lang="ru-RU" sz="2400" b="1" dirty="0"/>
              <a:t> </a:t>
            </a:r>
            <a:r>
              <a:rPr lang="ru-RU" sz="2400" b="1" dirty="0" err="1"/>
              <a:t>допомога</a:t>
            </a:r>
            <a:r>
              <a:rPr lang="ru-RU" sz="2400" b="1" dirty="0"/>
              <a:t> – до 8-12 годин;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/>
              <a:t>- </a:t>
            </a:r>
            <a:r>
              <a:rPr lang="ru-RU" sz="2400" b="1" dirty="0" err="1"/>
              <a:t>спеціалізована</a:t>
            </a:r>
            <a:r>
              <a:rPr lang="ru-RU" sz="2400" b="1" dirty="0"/>
              <a:t> </a:t>
            </a:r>
            <a:r>
              <a:rPr lang="ru-RU" sz="2400" b="1" dirty="0" err="1"/>
              <a:t>медична</a:t>
            </a:r>
            <a:r>
              <a:rPr lang="ru-RU" sz="2400" b="1" dirty="0"/>
              <a:t> </a:t>
            </a:r>
            <a:r>
              <a:rPr lang="ru-RU" sz="2400" b="1" dirty="0" err="1"/>
              <a:t>допомога</a:t>
            </a:r>
            <a:r>
              <a:rPr lang="ru-RU" sz="2400" b="1" dirty="0"/>
              <a:t> – до 24 годин</a:t>
            </a:r>
            <a:r>
              <a:rPr lang="ru-RU" sz="2400" b="1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uk-UA" sz="2400" b="1" dirty="0"/>
          </a:p>
          <a:p>
            <a:pPr algn="just"/>
            <a:r>
              <a:rPr lang="ru-RU" sz="2400" b="1" dirty="0" err="1">
                <a:solidFill>
                  <a:srgbClr val="FF0000"/>
                </a:solidFill>
              </a:rPr>
              <a:t>Наступність</a:t>
            </a:r>
            <a:r>
              <a:rPr lang="ru-RU" sz="2400" b="1" dirty="0"/>
              <a:t> </a:t>
            </a:r>
            <a:r>
              <a:rPr lang="ru-RU" sz="2400" b="1" dirty="0" err="1"/>
              <a:t>передбачає</a:t>
            </a:r>
            <a:r>
              <a:rPr lang="ru-RU" sz="2400" b="1" dirty="0"/>
              <a:t> </a:t>
            </a:r>
            <a:r>
              <a:rPr lang="ru-RU" sz="2400" b="1" dirty="0" err="1"/>
              <a:t>надання</a:t>
            </a:r>
            <a:r>
              <a:rPr lang="ru-RU" sz="2400" b="1" dirty="0"/>
              <a:t> </a:t>
            </a:r>
            <a:r>
              <a:rPr lang="ru-RU" sz="2400" b="1" dirty="0" err="1"/>
              <a:t>медичної</a:t>
            </a:r>
            <a:r>
              <a:rPr lang="ru-RU" sz="2400" b="1" dirty="0"/>
              <a:t> </a:t>
            </a:r>
            <a:r>
              <a:rPr lang="ru-RU" sz="2400" b="1" dirty="0" err="1" smtClean="0"/>
              <a:t>допомоги</a:t>
            </a:r>
            <a:r>
              <a:rPr lang="ru-RU" sz="2400" b="1" dirty="0" smtClean="0"/>
              <a:t> та </a:t>
            </a:r>
            <a:r>
              <a:rPr lang="ru-RU" sz="2400" b="1" dirty="0" err="1"/>
              <a:t>лікування</a:t>
            </a:r>
            <a:r>
              <a:rPr lang="ru-RU" sz="2400" b="1" dirty="0"/>
              <a:t>, </a:t>
            </a:r>
            <a:r>
              <a:rPr lang="ru-RU" sz="2400" b="1" dirty="0" err="1"/>
              <a:t>виходячи</a:t>
            </a:r>
            <a:r>
              <a:rPr lang="ru-RU" sz="2400" b="1" dirty="0"/>
              <a:t> з </a:t>
            </a:r>
            <a:r>
              <a:rPr lang="ru-RU" sz="2400" b="1" dirty="0" err="1"/>
              <a:t>єдиних</a:t>
            </a:r>
            <a:r>
              <a:rPr lang="ru-RU" sz="2400" b="1" dirty="0"/>
              <a:t> </a:t>
            </a:r>
            <a:r>
              <a:rPr lang="ru-RU" sz="2400" b="1" dirty="0" err="1"/>
              <a:t>поглядів</a:t>
            </a:r>
            <a:r>
              <a:rPr lang="ru-RU" sz="2400" b="1" dirty="0"/>
              <a:t> на </a:t>
            </a:r>
            <a:r>
              <a:rPr lang="ru-RU" sz="2400" b="1" dirty="0" err="1" smtClean="0"/>
              <a:t>етіологію</a:t>
            </a:r>
            <a:r>
              <a:rPr lang="ru-RU" sz="2400" b="1" dirty="0" smtClean="0"/>
              <a:t>, патогенез</a:t>
            </a:r>
            <a:r>
              <a:rPr lang="ru-RU" sz="2400" b="1" dirty="0"/>
              <a:t>, </a:t>
            </a:r>
            <a:r>
              <a:rPr lang="ru-RU" sz="2400" b="1" dirty="0" err="1"/>
              <a:t>клініку</a:t>
            </a:r>
            <a:r>
              <a:rPr lang="ru-RU" sz="2400" b="1" dirty="0"/>
              <a:t> та </a:t>
            </a:r>
            <a:r>
              <a:rPr lang="ru-RU" sz="2400" b="1" dirty="0" err="1"/>
              <a:t>методи</a:t>
            </a:r>
            <a:r>
              <a:rPr lang="ru-RU" sz="2400" b="1" dirty="0"/>
              <a:t> </a:t>
            </a:r>
            <a:r>
              <a:rPr lang="ru-RU" sz="2400" b="1" dirty="0" err="1"/>
              <a:t>лікування</a:t>
            </a:r>
            <a:r>
              <a:rPr lang="ru-RU" sz="2400" b="1" dirty="0"/>
              <a:t> </a:t>
            </a:r>
            <a:r>
              <a:rPr lang="ru-RU" sz="2400" b="1" dirty="0" err="1" smtClean="0"/>
              <a:t>постраждалих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наявність</a:t>
            </a:r>
            <a:r>
              <a:rPr lang="ru-RU" sz="2400" b="1" dirty="0" smtClean="0"/>
              <a:t> </a:t>
            </a:r>
            <a:r>
              <a:rPr lang="ru-RU" sz="2400" b="1" dirty="0" err="1"/>
              <a:t>визначеної</a:t>
            </a:r>
            <a:r>
              <a:rPr lang="ru-RU" sz="2400" b="1" dirty="0"/>
              <a:t> </a:t>
            </a:r>
            <a:r>
              <a:rPr lang="ru-RU" sz="2400" b="1" dirty="0" err="1"/>
              <a:t>медичної</a:t>
            </a:r>
            <a:r>
              <a:rPr lang="ru-RU" sz="2400" b="1" dirty="0"/>
              <a:t> </a:t>
            </a:r>
            <a:r>
              <a:rPr lang="ru-RU" sz="2400" b="1" dirty="0" err="1"/>
              <a:t>документації</a:t>
            </a:r>
            <a:r>
              <a:rPr lang="ru-RU" sz="2400" b="1" dirty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супроводжує</a:t>
            </a:r>
            <a:r>
              <a:rPr lang="ru-RU" sz="2400" b="1" dirty="0" smtClean="0"/>
              <a:t> </a:t>
            </a:r>
            <a:r>
              <a:rPr lang="ru-RU" sz="2400" b="1" dirty="0"/>
              <a:t>кожного </a:t>
            </a:r>
            <a:r>
              <a:rPr lang="ru-RU" sz="2400" b="1" dirty="0" err="1"/>
              <a:t>постраждалого</a:t>
            </a:r>
            <a:r>
              <a:rPr lang="ru-RU" sz="2400" b="1" dirty="0"/>
              <a:t> на </a:t>
            </a:r>
            <a:r>
              <a:rPr lang="ru-RU" sz="2400" b="1" dirty="0" err="1"/>
              <a:t>етапах</a:t>
            </a:r>
            <a:r>
              <a:rPr lang="ru-RU" sz="2400" b="1" dirty="0"/>
              <a:t> </a:t>
            </a:r>
            <a:r>
              <a:rPr lang="ru-RU" sz="2400" b="1" dirty="0" err="1" smtClean="0"/>
              <a:t>медичної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евакуації</a:t>
            </a:r>
            <a:r>
              <a:rPr lang="ru-RU" sz="2400" b="1" dirty="0"/>
              <a:t>.</a:t>
            </a:r>
          </a:p>
          <a:p>
            <a:pPr algn="just"/>
            <a:r>
              <a:rPr lang="ru-RU" sz="2400" b="1" dirty="0" err="1">
                <a:solidFill>
                  <a:srgbClr val="FF0000"/>
                </a:solidFill>
              </a:rPr>
              <a:t>Послідовність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/>
              <a:t>полягає</a:t>
            </a:r>
            <a:r>
              <a:rPr lang="ru-RU" sz="2400" b="1" dirty="0"/>
              <a:t> в </a:t>
            </a:r>
            <a:r>
              <a:rPr lang="ru-RU" sz="2400" b="1" dirty="0" err="1"/>
              <a:t>послідовному</a:t>
            </a:r>
            <a:r>
              <a:rPr lang="ru-RU" sz="2400" b="1" dirty="0"/>
              <a:t> </a:t>
            </a:r>
            <a:r>
              <a:rPr lang="ru-RU" sz="2400" b="1" dirty="0" err="1" smtClean="0"/>
              <a:t>зростанні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обсягу</a:t>
            </a:r>
            <a:r>
              <a:rPr lang="ru-RU" sz="2400" b="1" dirty="0" smtClean="0"/>
              <a:t> </a:t>
            </a:r>
            <a:r>
              <a:rPr lang="ru-RU" sz="2400" b="1" dirty="0" err="1"/>
              <a:t>медичної</a:t>
            </a:r>
            <a:r>
              <a:rPr lang="ru-RU" sz="2400" b="1" dirty="0"/>
              <a:t> </a:t>
            </a:r>
            <a:r>
              <a:rPr lang="ru-RU" sz="2400" b="1" dirty="0" err="1"/>
              <a:t>допомоги</a:t>
            </a:r>
            <a:r>
              <a:rPr lang="ru-RU" sz="2400" b="1" dirty="0"/>
              <a:t> </a:t>
            </a:r>
            <a:r>
              <a:rPr lang="ru-RU" sz="2400" b="1" dirty="0" err="1"/>
              <a:t>постраждалим</a:t>
            </a:r>
            <a:r>
              <a:rPr lang="ru-RU" sz="2400" b="1" dirty="0"/>
              <a:t> на </a:t>
            </a:r>
            <a:r>
              <a:rPr lang="ru-RU" sz="2400" b="1" dirty="0" err="1" smtClean="0"/>
              <a:t>етапах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медичної</a:t>
            </a:r>
            <a:r>
              <a:rPr lang="ru-RU" sz="2400" b="1" dirty="0" smtClean="0"/>
              <a:t> </a:t>
            </a:r>
            <a:r>
              <a:rPr lang="ru-RU" sz="2400" b="1" dirty="0" err="1"/>
              <a:t>евакуації</a:t>
            </a:r>
            <a:r>
              <a:rPr lang="ru-RU" sz="2400" b="1" dirty="0"/>
              <a:t> та </a:t>
            </a:r>
            <a:r>
              <a:rPr lang="ru-RU" sz="2400" b="1" dirty="0" err="1"/>
              <a:t>застосуванні</a:t>
            </a:r>
            <a:r>
              <a:rPr lang="ru-RU" sz="2400" b="1" dirty="0"/>
              <a:t>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err="1"/>
              <a:t>додаткових</a:t>
            </a:r>
            <a:r>
              <a:rPr lang="ru-RU" sz="2400" b="1" dirty="0"/>
              <a:t> </a:t>
            </a:r>
            <a:r>
              <a:rPr lang="ru-RU" sz="2400" b="1" dirty="0" err="1"/>
              <a:t>видів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15055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6" y="498764"/>
            <a:ext cx="112083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rgbClr val="00B050"/>
                </a:solidFill>
              </a:rPr>
              <a:t>Медичне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сортування</a:t>
            </a:r>
            <a:r>
              <a:rPr lang="ru-RU" sz="2800" b="1" dirty="0">
                <a:solidFill>
                  <a:srgbClr val="00B050"/>
                </a:solidFill>
              </a:rPr>
              <a:t> в </a:t>
            </a:r>
            <a:r>
              <a:rPr lang="ru-RU" sz="2800" b="1" dirty="0" err="1">
                <a:solidFill>
                  <a:srgbClr val="00B050"/>
                </a:solidFill>
              </a:rPr>
              <a:t>Україні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/>
              <a:t>проводиться на </a:t>
            </a:r>
            <a:r>
              <a:rPr lang="ru-RU" sz="2800" b="1" dirty="0" err="1"/>
              <a:t>підставі</a:t>
            </a:r>
            <a:r>
              <a:rPr lang="ru-RU" sz="2800" b="1" dirty="0"/>
              <a:t> </a:t>
            </a:r>
            <a:r>
              <a:rPr lang="ru-RU" sz="2800" b="1" dirty="0" err="1"/>
              <a:t>наказів</a:t>
            </a:r>
            <a:r>
              <a:rPr lang="ru-RU" sz="2800" b="1" dirty="0"/>
              <a:t> </a:t>
            </a:r>
            <a:r>
              <a:rPr lang="ru-RU" sz="2800" b="1" dirty="0" err="1"/>
              <a:t>Міністерства</a:t>
            </a:r>
            <a:r>
              <a:rPr lang="ru-RU" sz="2800" b="1" dirty="0"/>
              <a:t> </a:t>
            </a:r>
            <a:r>
              <a:rPr lang="ru-RU" sz="2800" b="1" dirty="0" err="1"/>
              <a:t>охорони</a:t>
            </a:r>
            <a:r>
              <a:rPr lang="ru-RU" sz="2800" b="1" dirty="0"/>
              <a:t> </a:t>
            </a:r>
            <a:r>
              <a:rPr lang="ru-RU" sz="2800" b="1" dirty="0" err="1"/>
              <a:t>здоров'я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7030A0"/>
                </a:solidFill>
              </a:rPr>
              <a:t>№ 34 </a:t>
            </a:r>
            <a:r>
              <a:rPr lang="ru-RU" sz="2800" b="1" dirty="0" err="1">
                <a:solidFill>
                  <a:srgbClr val="7030A0"/>
                </a:solidFill>
              </a:rPr>
              <a:t>від</a:t>
            </a:r>
            <a:r>
              <a:rPr lang="ru-RU" sz="2800" b="1" dirty="0">
                <a:solidFill>
                  <a:srgbClr val="7030A0"/>
                </a:solidFill>
              </a:rPr>
              <a:t> 15 </a:t>
            </a:r>
            <a:r>
              <a:rPr lang="ru-RU" sz="2800" b="1" dirty="0" err="1">
                <a:solidFill>
                  <a:srgbClr val="7030A0"/>
                </a:solidFill>
              </a:rPr>
              <a:t>січня</a:t>
            </a:r>
            <a:r>
              <a:rPr lang="ru-RU" sz="2800" b="1" dirty="0">
                <a:solidFill>
                  <a:srgbClr val="7030A0"/>
                </a:solidFill>
              </a:rPr>
              <a:t> 2014 року «</a:t>
            </a:r>
            <a:r>
              <a:rPr lang="ru-RU" sz="2800" b="1" dirty="0" err="1">
                <a:solidFill>
                  <a:srgbClr val="7030A0"/>
                </a:solidFill>
              </a:rPr>
              <a:t>Медичне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сортування</a:t>
            </a:r>
            <a:r>
              <a:rPr lang="ru-RU" sz="2800" b="1" dirty="0">
                <a:solidFill>
                  <a:srgbClr val="7030A0"/>
                </a:solidFill>
              </a:rPr>
              <a:t>», </a:t>
            </a:r>
            <a:r>
              <a:rPr lang="ru-RU" sz="2800" b="1" dirty="0" err="1"/>
              <a:t>адаптована</a:t>
            </a:r>
            <a:r>
              <a:rPr lang="ru-RU" sz="2800" b="1" dirty="0"/>
              <a:t> </a:t>
            </a:r>
            <a:r>
              <a:rPr lang="ru-RU" sz="2800" b="1" dirty="0" err="1"/>
              <a:t>клінічна</a:t>
            </a:r>
            <a:r>
              <a:rPr lang="ru-RU" sz="2800" b="1" dirty="0"/>
              <a:t> </a:t>
            </a:r>
            <a:r>
              <a:rPr lang="ru-RU" sz="2800" b="1" dirty="0" err="1"/>
              <a:t>настанова</a:t>
            </a:r>
            <a:r>
              <a:rPr lang="ru-RU" sz="2800" b="1" dirty="0"/>
              <a:t>, заснована на </a:t>
            </a:r>
            <a:r>
              <a:rPr lang="ru-RU" sz="2800" b="1" dirty="0" err="1"/>
              <a:t>доказах</a:t>
            </a:r>
            <a:r>
              <a:rPr lang="ru-RU" sz="2800" b="1" dirty="0"/>
              <a:t> та </a:t>
            </a:r>
            <a:r>
              <a:rPr lang="ru-RU" sz="2800" b="1" dirty="0">
                <a:solidFill>
                  <a:srgbClr val="7030A0"/>
                </a:solidFill>
              </a:rPr>
              <a:t>№ 368 </a:t>
            </a:r>
            <a:r>
              <a:rPr lang="ru-RU" sz="2800" b="1" dirty="0" err="1">
                <a:solidFill>
                  <a:srgbClr val="7030A0"/>
                </a:solidFill>
              </a:rPr>
              <a:t>від</a:t>
            </a:r>
            <a:r>
              <a:rPr lang="ru-RU" sz="2800" b="1" dirty="0">
                <a:solidFill>
                  <a:srgbClr val="7030A0"/>
                </a:solidFill>
              </a:rPr>
              <a:t> 24 лютого 2022 року стандарт </a:t>
            </a:r>
            <a:r>
              <a:rPr lang="ru-RU" sz="2800" b="1" dirty="0" err="1">
                <a:solidFill>
                  <a:srgbClr val="7030A0"/>
                </a:solidFill>
              </a:rPr>
              <a:t>екстреної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медичної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допомоги</a:t>
            </a:r>
            <a:r>
              <a:rPr lang="ru-RU" sz="2800" b="1" dirty="0">
                <a:solidFill>
                  <a:srgbClr val="7030A0"/>
                </a:solidFill>
              </a:rPr>
              <a:t> «</a:t>
            </a:r>
            <a:r>
              <a:rPr lang="ru-RU" sz="2800" b="1" dirty="0" err="1">
                <a:solidFill>
                  <a:srgbClr val="7030A0"/>
                </a:solidFill>
              </a:rPr>
              <a:t>Медичне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сортування</a:t>
            </a:r>
            <a:r>
              <a:rPr lang="ru-RU" sz="2800" b="1" dirty="0">
                <a:solidFill>
                  <a:srgbClr val="7030A0"/>
                </a:solidFill>
              </a:rPr>
              <a:t> при </a:t>
            </a:r>
            <a:r>
              <a:rPr lang="ru-RU" sz="2800" b="1" dirty="0" err="1">
                <a:solidFill>
                  <a:srgbClr val="7030A0"/>
                </a:solidFill>
              </a:rPr>
              <a:t>масовому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надходженні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постраждалих</a:t>
            </a:r>
            <a:r>
              <a:rPr lang="ru-RU" sz="2800" b="1" dirty="0">
                <a:solidFill>
                  <a:srgbClr val="7030A0"/>
                </a:solidFill>
              </a:rPr>
              <a:t> на </a:t>
            </a:r>
            <a:r>
              <a:rPr lang="ru-RU" sz="2800" b="1" dirty="0" err="1">
                <a:solidFill>
                  <a:srgbClr val="7030A0"/>
                </a:solidFill>
              </a:rPr>
              <a:t>ранньому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госпітальному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етапі</a:t>
            </a:r>
            <a:r>
              <a:rPr lang="ru-RU" sz="2800" b="1" dirty="0">
                <a:solidFill>
                  <a:srgbClr val="7030A0"/>
                </a:solidFill>
              </a:rPr>
              <a:t>».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2800" b="1" dirty="0" err="1" smtClean="0"/>
              <a:t>Під</a:t>
            </a:r>
            <a:r>
              <a:rPr lang="ru-RU" sz="2800" b="1" dirty="0" smtClean="0"/>
              <a:t> </a:t>
            </a:r>
            <a:r>
              <a:rPr lang="ru-RU" sz="2800" b="1" dirty="0"/>
              <a:t>час </a:t>
            </a:r>
            <a:r>
              <a:rPr lang="ru-RU" sz="2800" b="1" dirty="0" err="1"/>
              <a:t>сортування</a:t>
            </a:r>
            <a:r>
              <a:rPr lang="ru-RU" sz="2800" b="1" dirty="0"/>
              <a:t> </a:t>
            </a:r>
            <a:r>
              <a:rPr lang="ru-RU" sz="2800" b="1" dirty="0" err="1"/>
              <a:t>використовуються</a:t>
            </a:r>
            <a:r>
              <a:rPr lang="ru-RU" sz="2800" b="1" dirty="0"/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алгоритми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</a:t>
            </a:r>
            <a:r>
              <a:rPr lang="en-US" sz="2800" b="1" dirty="0"/>
              <a:t>(</a:t>
            </a:r>
            <a:r>
              <a:rPr lang="ru-RU" sz="2800" b="1" dirty="0"/>
              <a:t>при </a:t>
            </a:r>
            <a:r>
              <a:rPr lang="ru-RU" sz="2800" b="1" dirty="0" err="1"/>
              <a:t>проведенні</a:t>
            </a:r>
            <a:r>
              <a:rPr lang="ru-RU" sz="2800" b="1" dirty="0"/>
              <a:t> </a:t>
            </a:r>
            <a:r>
              <a:rPr lang="ru-RU" sz="2800" b="1" dirty="0" err="1"/>
              <a:t>сортування</a:t>
            </a:r>
            <a:r>
              <a:rPr lang="ru-RU" sz="2800" b="1" dirty="0"/>
              <a:t> </a:t>
            </a:r>
            <a:r>
              <a:rPr lang="ru-RU" sz="2800" b="1" dirty="0" err="1"/>
              <a:t>дорослих</a:t>
            </a:r>
            <a:r>
              <a:rPr lang="ru-RU" sz="2800" b="1" dirty="0"/>
              <a:t>) та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Jump START </a:t>
            </a:r>
            <a:r>
              <a:rPr lang="en-US" sz="2800" b="1" dirty="0"/>
              <a:t>(</a:t>
            </a:r>
            <a:r>
              <a:rPr lang="ru-RU" sz="2800" b="1" dirty="0"/>
              <a:t>при </a:t>
            </a:r>
            <a:r>
              <a:rPr lang="ru-RU" sz="2800" b="1" dirty="0" err="1"/>
              <a:t>сортуванні</a:t>
            </a:r>
            <a:r>
              <a:rPr lang="ru-RU" sz="2800" b="1" dirty="0"/>
              <a:t> </a:t>
            </a:r>
            <a:r>
              <a:rPr lang="ru-RU" sz="2800" b="1" dirty="0" err="1"/>
              <a:t>дітей</a:t>
            </a:r>
            <a:r>
              <a:rPr lang="ru-RU" sz="2800" b="1" dirty="0"/>
              <a:t>) з </a:t>
            </a:r>
            <a:r>
              <a:rPr lang="ru-RU" sz="2800" b="1" dirty="0" err="1"/>
              <a:t>розділенням</a:t>
            </a:r>
            <a:r>
              <a:rPr lang="ru-RU" sz="2800" b="1" dirty="0"/>
              <a:t> </a:t>
            </a:r>
            <a:r>
              <a:rPr lang="ru-RU" sz="2800" b="1" dirty="0" err="1"/>
              <a:t>постраждалих</a:t>
            </a:r>
            <a:r>
              <a:rPr lang="ru-RU" sz="2800" b="1" dirty="0"/>
              <a:t> на </a:t>
            </a:r>
            <a:r>
              <a:rPr lang="ru-RU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стандартні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чотири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категорії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відповідними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кольорами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номерами </a:t>
            </a:r>
            <a:r>
              <a:rPr lang="ru-RU" sz="2800" b="1" dirty="0"/>
              <a:t>(</a:t>
            </a:r>
            <a:r>
              <a:rPr lang="ru-RU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Білої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/>
              <a:t>відпущені</a:t>
            </a:r>
            <a:r>
              <a:rPr lang="ru-RU" sz="2800" b="1" dirty="0"/>
              <a:t> </a:t>
            </a:r>
            <a:r>
              <a:rPr lang="ru-RU" sz="2800" b="1" dirty="0" err="1"/>
              <a:t>після</a:t>
            </a:r>
            <a:r>
              <a:rPr lang="ru-RU" sz="2800" b="1" dirty="0"/>
              <a:t> </a:t>
            </a:r>
            <a:r>
              <a:rPr lang="ru-RU" sz="2800" b="1" dirty="0" err="1"/>
              <a:t>надання</a:t>
            </a:r>
            <a:r>
              <a:rPr lang="ru-RU" sz="2800" b="1" dirty="0"/>
              <a:t> </a:t>
            </a:r>
            <a:r>
              <a:rPr lang="ru-RU" sz="2800" b="1" dirty="0" err="1"/>
              <a:t>первинної</a:t>
            </a:r>
            <a:r>
              <a:rPr lang="ru-RU" sz="2800" b="1" dirty="0"/>
              <a:t> </a:t>
            </a:r>
            <a:r>
              <a:rPr lang="ru-RU" sz="2800" b="1" dirty="0" err="1"/>
              <a:t>допомоги</a:t>
            </a:r>
            <a:r>
              <a:rPr lang="ru-RU" sz="2800" b="1" dirty="0"/>
              <a:t>). </a:t>
            </a:r>
            <a:r>
              <a:rPr lang="ru-RU" sz="2800" b="1" dirty="0" err="1"/>
              <a:t>Сортування</a:t>
            </a:r>
            <a:r>
              <a:rPr lang="ru-RU" sz="2800" b="1" dirty="0"/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передбачає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оцінку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стану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свідомості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стану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дихання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перфузії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/>
              <a:t>з </a:t>
            </a:r>
            <a:r>
              <a:rPr lang="ru-RU" sz="2800" b="1" dirty="0" err="1"/>
              <a:t>обов'язковим</a:t>
            </a:r>
            <a:r>
              <a:rPr lang="ru-RU" sz="2800" b="1" dirty="0"/>
              <a:t> </a:t>
            </a:r>
            <a:r>
              <a:rPr lang="ru-RU" sz="2800" b="1" dirty="0" err="1"/>
              <a:t>заповненням</a:t>
            </a:r>
            <a:r>
              <a:rPr lang="ru-RU" sz="2800" b="1" dirty="0"/>
              <a:t> </a:t>
            </a:r>
            <a:r>
              <a:rPr lang="ru-RU" sz="2800" b="1" dirty="0" err="1"/>
              <a:t>облікової</a:t>
            </a:r>
            <a:r>
              <a:rPr lang="ru-RU" sz="2800" b="1" dirty="0"/>
              <a:t> </a:t>
            </a:r>
            <a:r>
              <a:rPr lang="ru-RU" sz="2800" b="1" dirty="0" err="1"/>
              <a:t>форми</a:t>
            </a:r>
            <a:r>
              <a:rPr lang="ru-RU" sz="2800" b="1" dirty="0"/>
              <a:t> № 109-2/о «Карта </a:t>
            </a:r>
            <a:r>
              <a:rPr lang="ru-RU" sz="2800" b="1" dirty="0" err="1"/>
              <a:t>медичного</a:t>
            </a:r>
            <a:r>
              <a:rPr lang="ru-RU" sz="2800" b="1" dirty="0"/>
              <a:t> </a:t>
            </a:r>
            <a:r>
              <a:rPr lang="ru-RU" sz="2800" b="1" dirty="0" err="1"/>
              <a:t>сортування</a:t>
            </a:r>
            <a:r>
              <a:rPr lang="ru-RU" sz="2800" b="1" dirty="0"/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30447527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udfile.net/html/2706/1006/html_JNNGugmg84.53V9/img-F_LzJ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6" y="1297604"/>
            <a:ext cx="7564581" cy="556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6472" y="753882"/>
            <a:ext cx="11000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Система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сортування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дорослих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START (Newport Beach Fire Department and Hoag Memorial Hospital, California, USA)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35638" y="1880679"/>
            <a:ext cx="378229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Критерії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медичного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сортування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повинні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вміщувати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ознаки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первинного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обстеження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(АВС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D).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Найбільш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поширеною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дорослих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8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років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 є система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START 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ітр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е </a:t>
            </a:r>
            <a:r>
              <a:rPr lang="ru-RU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Т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кіа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е ап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d </a:t>
            </a: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R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apid </a:t>
            </a: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reatment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- 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просте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сортування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і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швидке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лікування</a:t>
            </a:r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endParaRPr lang="uk-UA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1.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Чи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ходить,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якщо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"так" – "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зелений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".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2.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Якщо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не ходить,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встанови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чи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дихає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якщо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" –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забезпеч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прохідність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якщо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"так" – "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червоний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",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якщо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" – "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чорний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".</a:t>
            </a:r>
          </a:p>
          <a:p>
            <a:endParaRPr lang="ru-RU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uk-UA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2810" y="150305"/>
            <a:ext cx="7504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Критерії</a:t>
            </a: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первинного</a:t>
            </a: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медичного</a:t>
            </a: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сортування</a:t>
            </a: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  <a:endParaRPr lang="ru-RU" sz="2800" b="0" i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982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891" y="360219"/>
            <a:ext cx="1088967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Якщо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дихає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з'ясуй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частоту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дихання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Якщо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у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дорослого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вона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більша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за 30 і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менша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за 10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хв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– "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червоний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".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Якщо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частота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дихання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в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нормі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оціни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стан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перфузії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капілярне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наповнення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або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пульс на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променевій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артерії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Якщо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капілярне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наповнення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більше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двох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секунд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або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пульс на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променевій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артерії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відсутній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–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здійсни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контроль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зовнішньої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кровотечі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(при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потребі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зупини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її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) –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пацієнт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"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червоний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".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Якщо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стан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перфузії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стабільний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капілярне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наповнення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менше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двох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секунд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або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пульс на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променевій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артерії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присутній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) –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оціни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стан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свідомості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- попроси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виконати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просте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доручення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Якщо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"так" –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пацієнт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"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жовтий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",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якщо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"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ні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" – "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червоний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".</a:t>
            </a:r>
            <a:endParaRPr lang="uk-UA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uk-UA" sz="24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400" b="1" dirty="0" err="1"/>
              <a:t>Слід</a:t>
            </a:r>
            <a:r>
              <a:rPr lang="ru-RU" sz="2400" b="1" dirty="0"/>
              <a:t> </a:t>
            </a:r>
            <a:r>
              <a:rPr lang="ru-RU" sz="2400" b="1" dirty="0" err="1"/>
              <a:t>звернути</a:t>
            </a:r>
            <a:r>
              <a:rPr lang="ru-RU" sz="2400" b="1" dirty="0"/>
              <a:t> </a:t>
            </a:r>
            <a:r>
              <a:rPr lang="ru-RU" sz="2400" b="1" dirty="0" err="1"/>
              <a:t>увагу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в </a:t>
            </a:r>
            <a:r>
              <a:rPr lang="ru-RU" sz="2400" b="1" dirty="0" err="1"/>
              <a:t>ході</a:t>
            </a:r>
            <a:r>
              <a:rPr lang="ru-RU" sz="2400" b="1" dirty="0"/>
              <a:t> </a:t>
            </a:r>
            <a:r>
              <a:rPr lang="ru-RU" sz="2400" b="1" dirty="0" err="1"/>
              <a:t>медичного</a:t>
            </a:r>
            <a:r>
              <a:rPr lang="ru-RU" sz="2400" b="1" dirty="0"/>
              <a:t> </a:t>
            </a:r>
            <a:r>
              <a:rPr lang="ru-RU" sz="2400" b="1" dirty="0" err="1"/>
              <a:t>сортування</a:t>
            </a:r>
            <a:r>
              <a:rPr lang="ru-RU" sz="2400" b="1" dirty="0"/>
              <a:t> </a:t>
            </a:r>
            <a:r>
              <a:rPr lang="ru-RU" sz="2400" b="1" dirty="0" err="1"/>
              <a:t>недоречним</a:t>
            </a:r>
            <a:r>
              <a:rPr lang="ru-RU" sz="2400" b="1" dirty="0"/>
              <a:t> є </a:t>
            </a:r>
            <a:r>
              <a:rPr lang="ru-RU" sz="2400" b="1" dirty="0" err="1"/>
              <a:t>проводити</a:t>
            </a:r>
            <a:r>
              <a:rPr lang="ru-RU" sz="2400" b="1" dirty="0"/>
              <a:t> </a:t>
            </a:r>
            <a:r>
              <a:rPr lang="ru-RU" sz="2400" b="1" dirty="0" err="1"/>
              <a:t>лікувальні</a:t>
            </a:r>
            <a:r>
              <a:rPr lang="ru-RU" sz="2400" b="1" dirty="0"/>
              <a:t> </a:t>
            </a:r>
            <a:r>
              <a:rPr lang="ru-RU" sz="2400" b="1" dirty="0" err="1"/>
              <a:t>дії</a:t>
            </a:r>
            <a:r>
              <a:rPr lang="ru-RU" sz="2400" b="1" dirty="0"/>
              <a:t>, </a:t>
            </a:r>
            <a:r>
              <a:rPr lang="ru-RU" sz="2400" b="1" dirty="0" err="1"/>
              <a:t>оскільки</a:t>
            </a:r>
            <a:r>
              <a:rPr lang="ru-RU" sz="2400" b="1" dirty="0"/>
              <a:t> в </a:t>
            </a:r>
            <a:r>
              <a:rPr lang="ru-RU" sz="2400" b="1" dirty="0" err="1"/>
              <a:t>черзі</a:t>
            </a:r>
            <a:r>
              <a:rPr lang="ru-RU" sz="2400" b="1" dirty="0"/>
              <a:t> є </a:t>
            </a:r>
            <a:r>
              <a:rPr lang="ru-RU" sz="2400" b="1" dirty="0" err="1"/>
              <a:t>інші</a:t>
            </a:r>
            <a:r>
              <a:rPr lang="ru-RU" sz="2400" b="1" dirty="0"/>
              <a:t> не </a:t>
            </a:r>
            <a:r>
              <a:rPr lang="ru-RU" sz="2400" b="1" dirty="0" err="1"/>
              <a:t>посортовані</a:t>
            </a:r>
            <a:r>
              <a:rPr lang="ru-RU" sz="2400" b="1" dirty="0"/>
              <a:t> </a:t>
            </a:r>
            <a:r>
              <a:rPr lang="ru-RU" sz="2400" b="1" dirty="0" err="1"/>
              <a:t>постраждалі</a:t>
            </a:r>
            <a:r>
              <a:rPr lang="ru-RU" sz="2400" b="1" dirty="0"/>
              <a:t>. </a:t>
            </a:r>
            <a:r>
              <a:rPr lang="ru-RU" sz="2400" b="1" dirty="0" err="1"/>
              <a:t>Можливим</a:t>
            </a:r>
            <a:r>
              <a:rPr lang="ru-RU" sz="2400" b="1" dirty="0"/>
              <a:t> є </a:t>
            </a:r>
            <a:r>
              <a:rPr lang="ru-RU" sz="2400" b="1" dirty="0" err="1"/>
              <a:t>забезпечення</a:t>
            </a:r>
            <a:r>
              <a:rPr lang="ru-RU" sz="2400" b="1" dirty="0"/>
              <a:t> </a:t>
            </a:r>
            <a:r>
              <a:rPr lang="ru-RU" sz="2400" b="1" dirty="0" err="1"/>
              <a:t>прохідності</a:t>
            </a:r>
            <a:r>
              <a:rPr lang="ru-RU" sz="2400" b="1" dirty="0"/>
              <a:t> </a:t>
            </a:r>
            <a:r>
              <a:rPr lang="ru-RU" sz="2400" b="1" dirty="0" err="1"/>
              <a:t>дихальних</a:t>
            </a:r>
            <a:r>
              <a:rPr lang="ru-RU" sz="2400" b="1" dirty="0"/>
              <a:t> </a:t>
            </a:r>
            <a:r>
              <a:rPr lang="ru-RU" sz="2400" b="1" dirty="0" err="1"/>
              <a:t>шляхів</a:t>
            </a:r>
            <a:r>
              <a:rPr lang="ru-RU" sz="2400" b="1" dirty="0"/>
              <a:t> </a:t>
            </a:r>
            <a:r>
              <a:rPr lang="ru-RU" sz="2400" b="1" dirty="0" err="1"/>
              <a:t>ротогорловою</a:t>
            </a:r>
            <a:r>
              <a:rPr lang="ru-RU" sz="2400" b="1" dirty="0"/>
              <a:t> </a:t>
            </a:r>
            <a:r>
              <a:rPr lang="ru-RU" sz="2400" b="1" dirty="0" err="1"/>
              <a:t>трубкою</a:t>
            </a:r>
            <a:r>
              <a:rPr lang="ru-RU" sz="2400" b="1" dirty="0"/>
              <a:t> і </a:t>
            </a:r>
            <a:r>
              <a:rPr lang="ru-RU" sz="2400" b="1" dirty="0" err="1"/>
              <a:t>тимчасова</a:t>
            </a:r>
            <a:r>
              <a:rPr lang="ru-RU" sz="2400" b="1" dirty="0"/>
              <a:t> </a:t>
            </a:r>
            <a:r>
              <a:rPr lang="ru-RU" sz="2400" b="1" dirty="0" err="1"/>
              <a:t>зупинка</a:t>
            </a:r>
            <a:r>
              <a:rPr lang="ru-RU" sz="2400" b="1" dirty="0"/>
              <a:t> </a:t>
            </a:r>
            <a:r>
              <a:rPr lang="ru-RU" sz="2400" b="1" dirty="0" err="1"/>
              <a:t>кровотечі</a:t>
            </a:r>
            <a:r>
              <a:rPr lang="ru-RU" sz="2400" b="1" dirty="0"/>
              <a:t> </a:t>
            </a:r>
            <a:r>
              <a:rPr lang="ru-RU" sz="2400" b="1" dirty="0" err="1"/>
              <a:t>доступним</a:t>
            </a:r>
            <a:r>
              <a:rPr lang="ru-RU" sz="2400" b="1" dirty="0"/>
              <a:t> методом (</a:t>
            </a:r>
            <a:r>
              <a:rPr lang="ru-RU" sz="2400" b="1" dirty="0" err="1"/>
              <a:t>тиск</a:t>
            </a:r>
            <a:r>
              <a:rPr lang="ru-RU" sz="2400" b="1" dirty="0"/>
              <a:t> на рану, </a:t>
            </a:r>
            <a:r>
              <a:rPr lang="ru-RU" sz="2400" b="1" dirty="0" err="1"/>
              <a:t>перетискання</a:t>
            </a:r>
            <a:r>
              <a:rPr lang="ru-RU" sz="2400" b="1" dirty="0"/>
              <a:t> </a:t>
            </a:r>
            <a:r>
              <a:rPr lang="ru-RU" sz="2400" b="1" dirty="0" err="1"/>
              <a:t>судини</a:t>
            </a:r>
            <a:r>
              <a:rPr lang="ru-RU" sz="2400" b="1" dirty="0"/>
              <a:t> на </a:t>
            </a:r>
            <a:r>
              <a:rPr lang="ru-RU" sz="2400" b="1" dirty="0" err="1"/>
              <a:t>відстані</a:t>
            </a:r>
            <a:r>
              <a:rPr lang="ru-RU" sz="2400" b="1" dirty="0"/>
              <a:t>, </a:t>
            </a:r>
            <a:r>
              <a:rPr lang="ru-RU" sz="2400" b="1" dirty="0" err="1"/>
              <a:t>джгут</a:t>
            </a:r>
            <a:r>
              <a:rPr lang="ru-RU" sz="2400" b="1" dirty="0"/>
              <a:t>).</a:t>
            </a:r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935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564583" y="907427"/>
            <a:ext cx="4528903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cs typeface="Arial" panose="020B0604020202020204" pitchFamily="34" charset="0"/>
              </a:rPr>
              <a:t>Аналогічно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anose="020B0604020202020204" pitchFamily="34" charset="0"/>
              </a:rPr>
              <a:t> з невеликою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cs typeface="Arial" panose="020B0604020202020204" pitchFamily="34" charset="0"/>
              </a:rPr>
              <a:t>корекцією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cs typeface="Arial" panose="020B0604020202020204" pitchFamily="34" charset="0"/>
              </a:rPr>
              <a:t>ефективною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anose="020B0604020202020204" pitchFamily="34" charset="0"/>
              </a:rPr>
              <a:t> є система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cs typeface="Arial" panose="020B0604020202020204" pitchFamily="34" charset="0"/>
              </a:rPr>
              <a:t>JumpSTART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anose="020B0604020202020204" pitchFamily="34" charset="0"/>
              </a:rPr>
              <a:t> для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cs typeface="Arial" panose="020B0604020202020204" pitchFamily="34" charset="0"/>
              </a:rPr>
              <a:t>дітей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cs typeface="Arial" panose="020B0604020202020204" pitchFamily="34" charset="0"/>
              </a:rPr>
              <a:t>віком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cs typeface="Arial" panose="020B0604020202020204" pitchFamily="34" charset="0"/>
              </a:rPr>
              <a:t>від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anose="020B0604020202020204" pitchFamily="34" charset="0"/>
              </a:rPr>
              <a:t> 1 до 8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cs typeface="Arial" panose="020B0604020202020204" pitchFamily="34" charset="0"/>
              </a:rPr>
              <a:t>років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anose="020B0604020202020204" pitchFamily="34" charset="0"/>
              </a:rPr>
              <a:t>: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Чи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ходить?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Якщо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"так" – "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зелений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".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Якщо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"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ні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" –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з'ясуй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чи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дихає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?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Якщо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"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ні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",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забезпеч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прохідність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дихальних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шляхів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Дихання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з'явилося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– "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червоний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".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Дихання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не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з'явилося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–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визнач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периферичний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пульс.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Якщо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пульсу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немає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– "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чорний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",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якщо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є –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виконай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5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вдувань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протягом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15 с (рот до маски).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Якщо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спонтанне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дихання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відновилося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– "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червоний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",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якщо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ні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– "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чорний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".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Якщо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постраждалий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дихає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з'ясуй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частоту: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понад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45 і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менше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15 за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хвилину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або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не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регулярне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- "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червоний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".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Якщо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частота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дихання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в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нормі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(15-45 за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хвилину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),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регулярне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–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визнач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периферичний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пульс.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Якщо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він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відсутній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– "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червоний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".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Якщо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периферичний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пульс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наявний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з'ясуй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рівень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свідомості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за шкалою AVPU ("А" –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притомний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"V" –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реагує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на звук, "Р" –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реагує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на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біль</a:t>
            </a: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 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"U" –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непритомний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). У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випадку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наявності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"А",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або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"V",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або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"Р" (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локалізує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біль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) –"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жовтий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".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Якщо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"Р" (не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локалізує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біль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)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або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"U" – "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червоний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".</a:t>
            </a:r>
          </a:p>
        </p:txBody>
      </p:sp>
      <p:pic>
        <p:nvPicPr>
          <p:cNvPr id="4" name="Picture 2" descr="https://studfile.net/html/2706/1006/html_JNNGugmg84.53V9/img-Roft6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5" y="975768"/>
            <a:ext cx="7519178" cy="56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3564" y="168763"/>
            <a:ext cx="10487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alt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сортування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дітей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(1-8 </a:t>
            </a:r>
            <a:r>
              <a:rPr lang="ru-RU" alt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років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alt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JumpSTART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E. </a:t>
            </a:r>
            <a:r>
              <a:rPr lang="ru-RU" alt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Roming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MD, FAAP, FACEP </a:t>
            </a:r>
            <a:r>
              <a:rPr lang="ru-RU" alt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Miami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Children's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Miami-Dale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Rescue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FL/5DMAT)</a:t>
            </a:r>
            <a:endParaRPr lang="ru-RU" alt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801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218" y="156335"/>
            <a:ext cx="115131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медичного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сортування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 (Sort, Assess, Lifesaving Interventions, Treatment/Transport)</a:t>
            </a:r>
            <a:r>
              <a:rPr lang="en-US" sz="2400" b="1" dirty="0"/>
              <a:t> </a:t>
            </a:r>
            <a:r>
              <a:rPr lang="en-US" b="1" dirty="0"/>
              <a:t>—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структурований</a:t>
            </a:r>
            <a:r>
              <a:rPr lang="ru-RU" b="1" dirty="0"/>
              <a:t> </a:t>
            </a:r>
            <a:r>
              <a:rPr lang="ru-RU" b="1" dirty="0" err="1"/>
              <a:t>підхід</a:t>
            </a:r>
            <a:r>
              <a:rPr lang="ru-RU" b="1" dirty="0"/>
              <a:t> до </a:t>
            </a:r>
            <a:r>
              <a:rPr lang="ru-RU" b="1" dirty="0" err="1"/>
              <a:t>сортування</a:t>
            </a:r>
            <a:r>
              <a:rPr lang="ru-RU" b="1" dirty="0"/>
              <a:t> при </a:t>
            </a:r>
            <a:r>
              <a:rPr lang="ru-RU" b="1" dirty="0" err="1"/>
              <a:t>масових</a:t>
            </a:r>
            <a:r>
              <a:rPr lang="ru-RU" b="1" dirty="0"/>
              <a:t> </a:t>
            </a:r>
            <a:r>
              <a:rPr lang="ru-RU" b="1" dirty="0" err="1"/>
              <a:t>надходженнях</a:t>
            </a:r>
            <a:r>
              <a:rPr lang="ru-RU" b="1" dirty="0"/>
              <a:t>, </a:t>
            </a:r>
            <a:r>
              <a:rPr lang="ru-RU" b="1" dirty="0" err="1"/>
              <a:t>спрямований</a:t>
            </a:r>
            <a:r>
              <a:rPr lang="ru-RU" b="1" dirty="0"/>
              <a:t> на </a:t>
            </a:r>
            <a:r>
              <a:rPr lang="ru-RU" b="1" dirty="0" err="1"/>
              <a:t>швидку</a:t>
            </a:r>
            <a:r>
              <a:rPr lang="ru-RU" b="1" dirty="0"/>
              <a:t> </a:t>
            </a:r>
            <a:r>
              <a:rPr lang="ru-RU" b="1" dirty="0" err="1"/>
              <a:t>оцінку</a:t>
            </a:r>
            <a:r>
              <a:rPr lang="ru-RU" b="1" dirty="0"/>
              <a:t>, </a:t>
            </a:r>
            <a:r>
              <a:rPr lang="ru-RU" b="1" dirty="0" err="1"/>
              <a:t>надання</a:t>
            </a:r>
            <a:r>
              <a:rPr lang="ru-RU" b="1" dirty="0"/>
              <a:t> </a:t>
            </a:r>
            <a:r>
              <a:rPr lang="ru-RU" b="1" dirty="0" err="1"/>
              <a:t>життєво</a:t>
            </a:r>
            <a:r>
              <a:rPr lang="ru-RU" b="1" dirty="0"/>
              <a:t> </a:t>
            </a:r>
            <a:r>
              <a:rPr lang="ru-RU" b="1" dirty="0" err="1"/>
              <a:t>необхідної</a:t>
            </a:r>
            <a:r>
              <a:rPr lang="ru-RU" b="1" dirty="0"/>
              <a:t> </a:t>
            </a:r>
            <a:r>
              <a:rPr lang="ru-RU" b="1" dirty="0" err="1"/>
              <a:t>допомоги</a:t>
            </a:r>
            <a:r>
              <a:rPr lang="ru-RU" b="1" dirty="0"/>
              <a:t> та </a:t>
            </a:r>
            <a:r>
              <a:rPr lang="ru-RU" b="1" dirty="0" err="1"/>
              <a:t>розподіл</a:t>
            </a:r>
            <a:r>
              <a:rPr lang="ru-RU" b="1" dirty="0"/>
              <a:t> </a:t>
            </a:r>
            <a:r>
              <a:rPr lang="ru-RU" b="1" dirty="0" err="1"/>
              <a:t>постраждалих</a:t>
            </a:r>
            <a:r>
              <a:rPr lang="ru-RU" b="1" dirty="0"/>
              <a:t> за </a:t>
            </a:r>
            <a:r>
              <a:rPr lang="ru-RU" b="1" dirty="0" err="1"/>
              <a:t>тяжкістю</a:t>
            </a:r>
            <a:r>
              <a:rPr lang="ru-RU" b="1" dirty="0"/>
              <a:t> стану для </a:t>
            </a:r>
            <a:r>
              <a:rPr lang="ru-RU" b="1" dirty="0" err="1"/>
              <a:t>евакуації</a:t>
            </a:r>
            <a:r>
              <a:rPr lang="ru-RU" b="1" dirty="0"/>
              <a:t>.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динамічний</a:t>
            </a:r>
            <a:r>
              <a:rPr lang="ru-RU" b="1" dirty="0"/>
              <a:t>, </a:t>
            </a:r>
            <a:r>
              <a:rPr lang="ru-RU" b="1" dirty="0" err="1"/>
              <a:t>потребує</a:t>
            </a:r>
            <a:r>
              <a:rPr lang="ru-RU" b="1" dirty="0"/>
              <a:t> </a:t>
            </a:r>
            <a:r>
              <a:rPr lang="ru-RU" b="1" dirty="0" err="1"/>
              <a:t>повторної</a:t>
            </a:r>
            <a:r>
              <a:rPr lang="ru-RU" b="1" dirty="0"/>
              <a:t> </a:t>
            </a:r>
            <a:r>
              <a:rPr lang="ru-RU" b="1" dirty="0" err="1"/>
              <a:t>оцінки</a:t>
            </a:r>
            <a:r>
              <a:rPr lang="ru-RU" b="1" dirty="0"/>
              <a:t> і </a:t>
            </a:r>
            <a:r>
              <a:rPr lang="ru-RU" b="1" dirty="0" err="1"/>
              <a:t>використовує</a:t>
            </a:r>
            <a:r>
              <a:rPr lang="ru-RU" b="1" dirty="0"/>
              <a:t> </a:t>
            </a:r>
            <a:r>
              <a:rPr lang="ru-RU" b="1" dirty="0" err="1"/>
              <a:t>колірне</a:t>
            </a:r>
            <a:r>
              <a:rPr lang="ru-RU" b="1" dirty="0"/>
              <a:t> </a:t>
            </a:r>
            <a:r>
              <a:rPr lang="ru-RU" b="1" dirty="0" err="1"/>
              <a:t>кодування</a:t>
            </a:r>
            <a:r>
              <a:rPr lang="ru-RU" b="1" dirty="0"/>
              <a:t>. </a:t>
            </a:r>
          </a:p>
          <a:p>
            <a:pPr algn="just"/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алгоритму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</a:t>
            </a:r>
          </a:p>
          <a:p>
            <a:pPr algn="just"/>
            <a:r>
              <a:rPr lang="ru-RU" b="1" dirty="0" err="1">
                <a:solidFill>
                  <a:srgbClr val="7030A0"/>
                </a:solidFill>
              </a:rPr>
              <a:t>Сортування</a:t>
            </a:r>
            <a:r>
              <a:rPr lang="ru-RU" b="1" dirty="0">
                <a:solidFill>
                  <a:srgbClr val="7030A0"/>
                </a:solidFill>
              </a:rPr>
              <a:t> (</a:t>
            </a:r>
            <a:r>
              <a:rPr lang="en-US" b="1" dirty="0">
                <a:solidFill>
                  <a:srgbClr val="7030A0"/>
                </a:solidFill>
              </a:rPr>
              <a:t>Sort) (</a:t>
            </a:r>
            <a:r>
              <a:rPr lang="ru-RU" b="1" dirty="0" err="1">
                <a:solidFill>
                  <a:srgbClr val="7030A0"/>
                </a:solidFill>
              </a:rPr>
              <a:t>Глобальне</a:t>
            </a:r>
            <a:r>
              <a:rPr lang="ru-RU" b="1" dirty="0">
                <a:solidFill>
                  <a:srgbClr val="7030A0"/>
                </a:solidFill>
              </a:rPr>
              <a:t>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err="1"/>
              <a:t>Зелений</a:t>
            </a:r>
            <a:r>
              <a:rPr lang="ru-RU" b="1" dirty="0"/>
              <a:t> (</a:t>
            </a:r>
            <a:r>
              <a:rPr lang="ru-RU" b="1" dirty="0" err="1"/>
              <a:t>незначні</a:t>
            </a:r>
            <a:r>
              <a:rPr lang="ru-RU" b="1" dirty="0"/>
              <a:t>): </a:t>
            </a:r>
            <a:r>
              <a:rPr lang="ru-RU" b="1" dirty="0" err="1"/>
              <a:t>Можуть</a:t>
            </a:r>
            <a:r>
              <a:rPr lang="ru-RU" b="1" dirty="0"/>
              <a:t> </a:t>
            </a:r>
            <a:r>
              <a:rPr lang="ru-RU" b="1" dirty="0" err="1"/>
              <a:t>ходити</a:t>
            </a:r>
            <a:r>
              <a:rPr lang="ru-RU" b="1" dirty="0"/>
              <a:t> та </a:t>
            </a:r>
            <a:r>
              <a:rPr lang="ru-RU" b="1" dirty="0" err="1"/>
              <a:t>самостійно</a:t>
            </a:r>
            <a:r>
              <a:rPr lang="ru-RU" b="1" dirty="0"/>
              <a:t> </a:t>
            </a:r>
            <a:r>
              <a:rPr lang="ru-RU" b="1" dirty="0" err="1"/>
              <a:t>пересуватися</a:t>
            </a:r>
            <a:r>
              <a:rPr lang="ru-RU" b="1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err="1"/>
              <a:t>Жовтий</a:t>
            </a:r>
            <a:r>
              <a:rPr lang="ru-RU" b="1" dirty="0"/>
              <a:t>/</a:t>
            </a:r>
            <a:r>
              <a:rPr lang="ru-RU" b="1" dirty="0" err="1"/>
              <a:t>Червоний</a:t>
            </a:r>
            <a:r>
              <a:rPr lang="ru-RU" b="1" dirty="0"/>
              <a:t> (</a:t>
            </a:r>
            <a:r>
              <a:rPr lang="ru-RU" b="1" dirty="0" err="1"/>
              <a:t>потребують</a:t>
            </a:r>
            <a:r>
              <a:rPr lang="ru-RU" b="1" dirty="0"/>
              <a:t> </a:t>
            </a:r>
            <a:r>
              <a:rPr lang="ru-RU" b="1" dirty="0" err="1"/>
              <a:t>допомоги</a:t>
            </a:r>
            <a:r>
              <a:rPr lang="ru-RU" b="1" dirty="0"/>
              <a:t>): Не </a:t>
            </a:r>
            <a:r>
              <a:rPr lang="ru-RU" b="1" dirty="0" err="1"/>
              <a:t>можуть</a:t>
            </a:r>
            <a:r>
              <a:rPr lang="ru-RU" b="1" dirty="0"/>
              <a:t> </a:t>
            </a:r>
            <a:r>
              <a:rPr lang="ru-RU" b="1" dirty="0" err="1"/>
              <a:t>ходити</a:t>
            </a:r>
            <a:r>
              <a:rPr lang="ru-RU" b="1" dirty="0"/>
              <a:t>, </a:t>
            </a:r>
            <a:r>
              <a:rPr lang="ru-RU" b="1" dirty="0" err="1"/>
              <a:t>подають</a:t>
            </a:r>
            <a:r>
              <a:rPr lang="ru-RU" b="1" dirty="0"/>
              <a:t> </a:t>
            </a:r>
            <a:r>
              <a:rPr lang="ru-RU" b="1" dirty="0" err="1"/>
              <a:t>ознаки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b="1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err="1"/>
              <a:t>Чорний</a:t>
            </a:r>
            <a:r>
              <a:rPr lang="ru-RU" b="1" dirty="0"/>
              <a:t> (</a:t>
            </a:r>
            <a:r>
              <a:rPr lang="ru-RU" b="1" dirty="0" err="1"/>
              <a:t>померлі</a:t>
            </a:r>
            <a:r>
              <a:rPr lang="ru-RU" b="1" dirty="0"/>
              <a:t>/</a:t>
            </a:r>
            <a:r>
              <a:rPr lang="ru-RU" b="1" dirty="0" err="1"/>
              <a:t>безнадійні</a:t>
            </a:r>
            <a:r>
              <a:rPr lang="ru-RU" b="1" dirty="0"/>
              <a:t>): Не </a:t>
            </a:r>
            <a:r>
              <a:rPr lang="ru-RU" b="1" dirty="0" err="1"/>
              <a:t>рухаються</a:t>
            </a:r>
            <a:r>
              <a:rPr lang="ru-RU" b="1" dirty="0"/>
              <a:t>, не </a:t>
            </a:r>
            <a:r>
              <a:rPr lang="ru-RU" b="1" dirty="0" err="1"/>
              <a:t>дихають</a:t>
            </a:r>
            <a:r>
              <a:rPr lang="ru-RU" b="1" dirty="0"/>
              <a:t>.</a:t>
            </a:r>
          </a:p>
          <a:p>
            <a:pPr algn="just"/>
            <a:r>
              <a:rPr lang="ru-RU" b="1" dirty="0" err="1">
                <a:solidFill>
                  <a:srgbClr val="7030A0"/>
                </a:solidFill>
              </a:rPr>
              <a:t>Оцінка</a:t>
            </a:r>
            <a:r>
              <a:rPr lang="ru-RU" b="1" dirty="0">
                <a:solidFill>
                  <a:srgbClr val="7030A0"/>
                </a:solidFill>
              </a:rPr>
              <a:t> (</a:t>
            </a:r>
            <a:r>
              <a:rPr lang="en-US" b="1" dirty="0">
                <a:solidFill>
                  <a:srgbClr val="7030A0"/>
                </a:solidFill>
              </a:rPr>
              <a:t>Assess) (</a:t>
            </a:r>
            <a:r>
              <a:rPr lang="ru-RU" b="1" dirty="0" err="1">
                <a:solidFill>
                  <a:srgbClr val="7030A0"/>
                </a:solidFill>
              </a:rPr>
              <a:t>Індивідуальна</a:t>
            </a:r>
            <a:r>
              <a:rPr lang="ru-RU" b="1" dirty="0" smtClean="0">
                <a:solidFill>
                  <a:srgbClr val="7030A0"/>
                </a:solidFill>
              </a:rPr>
              <a:t>):</a:t>
            </a:r>
            <a:r>
              <a:rPr lang="ru-RU" b="1" dirty="0" smtClean="0"/>
              <a:t> стану </a:t>
            </a:r>
            <a:r>
              <a:rPr lang="ru-RU" b="1" dirty="0" err="1"/>
              <a:t>свідомості</a:t>
            </a:r>
            <a:r>
              <a:rPr lang="ru-RU" b="1" dirty="0"/>
              <a:t>, </a:t>
            </a:r>
            <a:r>
              <a:rPr lang="ru-RU" b="1" dirty="0" err="1"/>
              <a:t>дихання</a:t>
            </a:r>
            <a:r>
              <a:rPr lang="ru-RU" b="1" dirty="0"/>
              <a:t> та </a:t>
            </a:r>
            <a:r>
              <a:rPr lang="ru-RU" b="1" dirty="0" err="1"/>
              <a:t>перфузії</a:t>
            </a:r>
            <a:r>
              <a:rPr lang="ru-RU" b="1" dirty="0"/>
              <a:t> (пульсу, </a:t>
            </a:r>
            <a:r>
              <a:rPr lang="ru-RU" b="1" dirty="0" err="1"/>
              <a:t>кольору</a:t>
            </a:r>
            <a:r>
              <a:rPr lang="ru-RU" b="1" dirty="0"/>
              <a:t> </a:t>
            </a:r>
            <a:r>
              <a:rPr lang="ru-RU" b="1" dirty="0" err="1"/>
              <a:t>шкіри</a:t>
            </a:r>
            <a:r>
              <a:rPr lang="ru-RU" b="1" dirty="0"/>
              <a:t>).</a:t>
            </a:r>
          </a:p>
          <a:p>
            <a:pPr algn="just"/>
            <a:r>
              <a:rPr lang="ru-RU" b="1" dirty="0" err="1">
                <a:solidFill>
                  <a:srgbClr val="7030A0"/>
                </a:solidFill>
              </a:rPr>
              <a:t>Життєво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необхідні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втручання</a:t>
            </a:r>
            <a:r>
              <a:rPr lang="ru-RU" b="1" dirty="0">
                <a:solidFill>
                  <a:srgbClr val="7030A0"/>
                </a:solidFill>
              </a:rPr>
              <a:t> (</a:t>
            </a:r>
            <a:r>
              <a:rPr lang="en-US" b="1" dirty="0">
                <a:solidFill>
                  <a:srgbClr val="7030A0"/>
                </a:solidFill>
              </a:rPr>
              <a:t>Lifesaving Interventions</a:t>
            </a:r>
            <a:r>
              <a:rPr lang="en-US" b="1" dirty="0" smtClean="0">
                <a:solidFill>
                  <a:srgbClr val="7030A0"/>
                </a:solidFill>
              </a:rPr>
              <a:t>):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/>
              <a:t>надання</a:t>
            </a:r>
            <a:r>
              <a:rPr lang="ru-RU" b="1" dirty="0" smtClean="0"/>
              <a:t> </a:t>
            </a:r>
            <a:r>
              <a:rPr lang="ru-RU" b="1" dirty="0" err="1"/>
              <a:t>мінімальної</a:t>
            </a:r>
            <a:r>
              <a:rPr lang="ru-RU" b="1" dirty="0"/>
              <a:t> </a:t>
            </a:r>
            <a:r>
              <a:rPr lang="ru-RU" b="1" dirty="0" err="1"/>
              <a:t>допомоги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рятує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b="1" dirty="0"/>
              <a:t>: </a:t>
            </a:r>
            <a:r>
              <a:rPr lang="ru-RU" b="1" dirty="0" err="1"/>
              <a:t>зупинка</a:t>
            </a:r>
            <a:r>
              <a:rPr lang="ru-RU" b="1" dirty="0"/>
              <a:t> </a:t>
            </a:r>
            <a:r>
              <a:rPr lang="ru-RU" b="1" dirty="0" err="1"/>
              <a:t>кровотечі</a:t>
            </a:r>
            <a:r>
              <a:rPr lang="ru-RU" b="1" dirty="0"/>
              <a:t> (</a:t>
            </a:r>
            <a:r>
              <a:rPr lang="ru-RU" b="1" dirty="0" err="1"/>
              <a:t>турнікет</a:t>
            </a:r>
            <a:r>
              <a:rPr lang="ru-RU" b="1" dirty="0"/>
              <a:t>), </a:t>
            </a:r>
            <a:r>
              <a:rPr lang="ru-RU" b="1" dirty="0" err="1"/>
              <a:t>відкриття</a:t>
            </a:r>
            <a:r>
              <a:rPr lang="ru-RU" b="1" dirty="0"/>
              <a:t> </a:t>
            </a:r>
            <a:r>
              <a:rPr lang="ru-RU" b="1" dirty="0" err="1"/>
              <a:t>дихальних</a:t>
            </a:r>
            <a:r>
              <a:rPr lang="ru-RU" b="1" dirty="0"/>
              <a:t> </a:t>
            </a:r>
            <a:r>
              <a:rPr lang="ru-RU" b="1" dirty="0" err="1"/>
              <a:t>шляхів</a:t>
            </a:r>
            <a:r>
              <a:rPr lang="ru-RU" b="1" dirty="0"/>
              <a:t>, </a:t>
            </a:r>
            <a:r>
              <a:rPr lang="ru-RU" b="1" dirty="0" err="1"/>
              <a:t>декомпресія</a:t>
            </a:r>
            <a:r>
              <a:rPr lang="ru-RU" b="1" dirty="0"/>
              <a:t> </a:t>
            </a:r>
            <a:r>
              <a:rPr lang="ru-RU" b="1" dirty="0" err="1"/>
              <a:t>грудної</a:t>
            </a:r>
            <a:r>
              <a:rPr lang="ru-RU" b="1" dirty="0"/>
              <a:t> </a:t>
            </a:r>
            <a:r>
              <a:rPr lang="ru-RU" b="1" dirty="0" err="1"/>
              <a:t>клітки</a:t>
            </a:r>
            <a:r>
              <a:rPr lang="ru-RU" b="1" dirty="0"/>
              <a:t>.</a:t>
            </a:r>
          </a:p>
          <a:p>
            <a:pPr algn="just"/>
            <a:r>
              <a:rPr lang="ru-RU" b="1" dirty="0" err="1">
                <a:solidFill>
                  <a:srgbClr val="7030A0"/>
                </a:solidFill>
              </a:rPr>
              <a:t>Лікування</a:t>
            </a:r>
            <a:r>
              <a:rPr lang="ru-RU" b="1" dirty="0">
                <a:solidFill>
                  <a:srgbClr val="7030A0"/>
                </a:solidFill>
              </a:rPr>
              <a:t>/</a:t>
            </a:r>
            <a:r>
              <a:rPr lang="ru-RU" b="1" dirty="0" err="1">
                <a:solidFill>
                  <a:srgbClr val="7030A0"/>
                </a:solidFill>
              </a:rPr>
              <a:t>Евакуація</a:t>
            </a:r>
            <a:r>
              <a:rPr lang="ru-RU" b="1" dirty="0">
                <a:solidFill>
                  <a:srgbClr val="7030A0"/>
                </a:solidFill>
              </a:rPr>
              <a:t> (</a:t>
            </a:r>
            <a:r>
              <a:rPr lang="en-US" b="1" dirty="0">
                <a:solidFill>
                  <a:srgbClr val="7030A0"/>
                </a:solidFill>
              </a:rPr>
              <a:t>Treatment/Transport</a:t>
            </a:r>
            <a:r>
              <a:rPr lang="en-US" b="1" dirty="0" smtClean="0">
                <a:solidFill>
                  <a:srgbClr val="7030A0"/>
                </a:solidFill>
              </a:rPr>
              <a:t>):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/>
              <a:t>розподіл</a:t>
            </a:r>
            <a:r>
              <a:rPr lang="ru-RU" b="1" dirty="0" smtClean="0"/>
              <a:t> </a:t>
            </a:r>
            <a:r>
              <a:rPr lang="ru-RU" b="1" dirty="0"/>
              <a:t>на </a:t>
            </a:r>
            <a:r>
              <a:rPr lang="ru-RU" b="1" dirty="0" err="1"/>
              <a:t>групи</a:t>
            </a:r>
            <a:r>
              <a:rPr lang="ru-RU" b="1" dirty="0"/>
              <a:t> за </a:t>
            </a:r>
            <a:r>
              <a:rPr lang="ru-RU" b="1" dirty="0" err="1"/>
              <a:t>пріоритетністю</a:t>
            </a:r>
            <a:r>
              <a:rPr lang="ru-RU" b="1" dirty="0"/>
              <a:t> (</a:t>
            </a:r>
            <a:r>
              <a:rPr lang="ru-RU" b="1" dirty="0" err="1"/>
              <a:t>Червоний</a:t>
            </a:r>
            <a:r>
              <a:rPr lang="ru-RU" b="1" dirty="0"/>
              <a:t> — </a:t>
            </a:r>
            <a:r>
              <a:rPr lang="ru-RU" b="1" dirty="0" err="1"/>
              <a:t>негайно</a:t>
            </a:r>
            <a:r>
              <a:rPr lang="ru-RU" b="1" dirty="0"/>
              <a:t>, </a:t>
            </a:r>
            <a:r>
              <a:rPr lang="ru-RU" b="1" dirty="0" err="1"/>
              <a:t>Жовтий</a:t>
            </a:r>
            <a:r>
              <a:rPr lang="ru-RU" b="1" dirty="0"/>
              <a:t> — </a:t>
            </a:r>
            <a:r>
              <a:rPr lang="ru-RU" b="1" dirty="0" err="1"/>
              <a:t>відстрочено</a:t>
            </a:r>
            <a:r>
              <a:rPr lang="ru-RU" b="1" dirty="0"/>
              <a:t>, </a:t>
            </a:r>
            <a:r>
              <a:rPr lang="ru-RU" b="1" dirty="0" err="1"/>
              <a:t>Зелений</a:t>
            </a:r>
            <a:r>
              <a:rPr lang="ru-RU" b="1" dirty="0"/>
              <a:t> — </a:t>
            </a:r>
            <a:r>
              <a:rPr lang="ru-RU" b="1" dirty="0" err="1"/>
              <a:t>легкі</a:t>
            </a:r>
            <a:r>
              <a:rPr lang="ru-RU" b="1" dirty="0"/>
              <a:t>, </a:t>
            </a:r>
            <a:r>
              <a:rPr lang="ru-RU" b="1" dirty="0" err="1"/>
              <a:t>Чорний</a:t>
            </a:r>
            <a:r>
              <a:rPr lang="ru-RU" b="1" dirty="0"/>
              <a:t> — </a:t>
            </a:r>
            <a:r>
              <a:rPr lang="ru-RU" b="1" dirty="0" err="1"/>
              <a:t>померлі</a:t>
            </a:r>
            <a:r>
              <a:rPr lang="ru-RU" b="1" dirty="0"/>
              <a:t>). </a:t>
            </a:r>
          </a:p>
          <a:p>
            <a:pPr algn="just"/>
            <a:r>
              <a:rPr lang="ru-RU" sz="2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Сортувальні</a:t>
            </a:r>
            <a:r>
              <a:rPr lang="ru-RU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категорії</a:t>
            </a:r>
            <a:r>
              <a:rPr lang="ru-RU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Червоний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Negayno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/Immedia</a:t>
            </a:r>
            <a:r>
              <a:rPr lang="en-US" b="1" dirty="0">
                <a:solidFill>
                  <a:srgbClr val="FF0000"/>
                </a:solidFill>
              </a:rPr>
              <a:t>te): </a:t>
            </a:r>
            <a:r>
              <a:rPr lang="ru-RU" b="1" dirty="0" err="1"/>
              <a:t>Загроза</a:t>
            </a:r>
            <a:r>
              <a:rPr lang="ru-RU" b="1" dirty="0"/>
              <a:t> </a:t>
            </a:r>
            <a:r>
              <a:rPr lang="ru-RU" b="1" dirty="0" err="1"/>
              <a:t>життю</a:t>
            </a:r>
            <a:r>
              <a:rPr lang="ru-RU" b="1" dirty="0"/>
              <a:t>, </a:t>
            </a:r>
            <a:r>
              <a:rPr lang="ru-RU" b="1" dirty="0" err="1"/>
              <a:t>потрібна</a:t>
            </a:r>
            <a:r>
              <a:rPr lang="ru-RU" b="1" dirty="0"/>
              <a:t> </a:t>
            </a:r>
            <a:r>
              <a:rPr lang="ru-RU" b="1" dirty="0" err="1"/>
              <a:t>допомога</a:t>
            </a:r>
            <a:r>
              <a:rPr lang="ru-RU" b="1" dirty="0"/>
              <a:t> </a:t>
            </a:r>
            <a:r>
              <a:rPr lang="ru-RU" b="1" dirty="0" err="1"/>
              <a:t>негайно</a:t>
            </a:r>
            <a:r>
              <a:rPr lang="ru-RU" b="1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Vidstrocheno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/Delayed): </a:t>
            </a:r>
            <a:r>
              <a:rPr lang="ru-RU" b="1" dirty="0" err="1"/>
              <a:t>Серйозні</a:t>
            </a:r>
            <a:r>
              <a:rPr lang="ru-RU" b="1" dirty="0"/>
              <a:t> </a:t>
            </a:r>
            <a:r>
              <a:rPr lang="ru-RU" b="1" dirty="0" err="1"/>
              <a:t>поранення</a:t>
            </a:r>
            <a:r>
              <a:rPr lang="ru-RU" b="1" dirty="0"/>
              <a:t>, але </a:t>
            </a:r>
            <a:r>
              <a:rPr lang="ru-RU" b="1" dirty="0" err="1"/>
              <a:t>можуть</a:t>
            </a:r>
            <a:r>
              <a:rPr lang="ru-RU" b="1" dirty="0"/>
              <a:t> </a:t>
            </a:r>
            <a:r>
              <a:rPr lang="ru-RU" b="1" dirty="0" err="1"/>
              <a:t>почекати</a:t>
            </a:r>
            <a:r>
              <a:rPr lang="ru-RU" b="1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Зелений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Legki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/Minor): </a:t>
            </a:r>
            <a:r>
              <a:rPr lang="en-US" b="1" dirty="0"/>
              <a:t>«</a:t>
            </a:r>
            <a:r>
              <a:rPr lang="ru-RU" b="1" dirty="0" err="1"/>
              <a:t>Ходячі</a:t>
            </a:r>
            <a:r>
              <a:rPr lang="ru-RU" b="1" dirty="0"/>
              <a:t> </a:t>
            </a:r>
            <a:r>
              <a:rPr lang="ru-RU" b="1" dirty="0" err="1"/>
              <a:t>поранені</a:t>
            </a:r>
            <a:r>
              <a:rPr lang="ru-RU" b="1" dirty="0"/>
              <a:t>».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Pomerli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/Dead): </a:t>
            </a:r>
            <a:r>
              <a:rPr lang="ru-RU" b="1" dirty="0" err="1"/>
              <a:t>Померлі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травми</a:t>
            </a:r>
            <a:r>
              <a:rPr lang="ru-RU" b="1" dirty="0"/>
              <a:t>, </a:t>
            </a:r>
            <a:r>
              <a:rPr lang="ru-RU" b="1" dirty="0" err="1"/>
              <a:t>несумісні</a:t>
            </a:r>
            <a:r>
              <a:rPr lang="ru-RU" b="1" dirty="0"/>
              <a:t> з </a:t>
            </a:r>
            <a:r>
              <a:rPr lang="ru-RU" b="1" dirty="0" err="1"/>
              <a:t>життям</a:t>
            </a:r>
            <a:r>
              <a:rPr lang="ru-RU" b="1" dirty="0"/>
              <a:t>. </a:t>
            </a:r>
          </a:p>
          <a:p>
            <a:pPr algn="just"/>
            <a:r>
              <a:rPr lang="ru-RU" b="1" dirty="0" err="1"/>
              <a:t>Примітка</a:t>
            </a:r>
            <a:r>
              <a:rPr lang="ru-RU" b="1" dirty="0"/>
              <a:t>: </a:t>
            </a:r>
            <a:r>
              <a:rPr lang="ru-RU" b="1" dirty="0" err="1"/>
              <a:t>Сортування</a:t>
            </a:r>
            <a:r>
              <a:rPr lang="ru-RU" b="1" dirty="0"/>
              <a:t> є </a:t>
            </a:r>
            <a:r>
              <a:rPr lang="ru-RU" b="1" dirty="0" err="1"/>
              <a:t>динамічним</a:t>
            </a:r>
            <a:r>
              <a:rPr lang="ru-RU" b="1" dirty="0"/>
              <a:t>, стан </a:t>
            </a:r>
            <a:r>
              <a:rPr lang="ru-RU" b="1" dirty="0" err="1"/>
              <a:t>пацієнта</a:t>
            </a:r>
            <a:r>
              <a:rPr lang="ru-RU" b="1" dirty="0"/>
              <a:t> </a:t>
            </a:r>
            <a:r>
              <a:rPr lang="ru-RU" b="1" dirty="0" err="1"/>
              <a:t>може</a:t>
            </a:r>
            <a:r>
              <a:rPr lang="ru-RU" b="1" dirty="0"/>
              <a:t> </a:t>
            </a:r>
            <a:r>
              <a:rPr lang="ru-RU" b="1" dirty="0" err="1"/>
              <a:t>погіршитися</a:t>
            </a:r>
            <a:r>
              <a:rPr lang="ru-RU" b="1" dirty="0"/>
              <a:t>, тому повторна </a:t>
            </a:r>
            <a:r>
              <a:rPr lang="ru-RU" b="1" dirty="0" err="1"/>
              <a:t>оцінка</a:t>
            </a:r>
            <a:r>
              <a:rPr lang="ru-RU" b="1" dirty="0"/>
              <a:t> є критично </a:t>
            </a:r>
            <a:r>
              <a:rPr lang="ru-RU" b="1" dirty="0" err="1"/>
              <a:t>важливою</a:t>
            </a:r>
            <a:r>
              <a:rPr lang="ru-RU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1422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3527" y="482389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Roboto"/>
              </a:rPr>
              <a:t>У </a:t>
            </a:r>
            <a:r>
              <a:rPr lang="ru-RU" b="1" dirty="0" err="1">
                <a:solidFill>
                  <a:srgbClr val="212529"/>
                </a:solidFill>
                <a:latin typeface="Roboto"/>
              </a:rPr>
              <a:t>Пакистані</a:t>
            </a:r>
            <a:r>
              <a:rPr lang="ru-RU" b="1" dirty="0">
                <a:solidFill>
                  <a:srgbClr val="212529"/>
                </a:solidFill>
                <a:latin typeface="Roboto"/>
              </a:rPr>
              <a:t> та </a:t>
            </a:r>
            <a:r>
              <a:rPr lang="ru-RU" b="1" dirty="0" err="1">
                <a:solidFill>
                  <a:srgbClr val="212529"/>
                </a:solidFill>
                <a:latin typeface="Roboto"/>
              </a:rPr>
              <a:t>індійському</a:t>
            </a:r>
            <a:r>
              <a:rPr lang="ru-RU" b="1" dirty="0">
                <a:solidFill>
                  <a:srgbClr val="212529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212529"/>
                </a:solidFill>
                <a:latin typeface="Roboto"/>
              </a:rPr>
              <a:t>регіоні</a:t>
            </a:r>
            <a:r>
              <a:rPr lang="ru-RU" b="1" dirty="0">
                <a:solidFill>
                  <a:srgbClr val="212529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212529"/>
                </a:solidFill>
                <a:latin typeface="Roboto"/>
              </a:rPr>
              <a:t>Кашмір</a:t>
            </a:r>
            <a:r>
              <a:rPr lang="ru-RU" b="1" dirty="0">
                <a:solidFill>
                  <a:srgbClr val="212529"/>
                </a:solidFill>
                <a:latin typeface="Roboto"/>
              </a:rPr>
              <a:t> через </a:t>
            </a:r>
            <a:r>
              <a:rPr lang="ru-RU" b="1" dirty="0" err="1">
                <a:solidFill>
                  <a:srgbClr val="212529"/>
                </a:solidFill>
                <a:latin typeface="Roboto"/>
              </a:rPr>
              <a:t>раптові</a:t>
            </a:r>
            <a:r>
              <a:rPr lang="ru-RU" b="1" dirty="0">
                <a:solidFill>
                  <a:srgbClr val="212529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212529"/>
                </a:solidFill>
                <a:latin typeface="Roboto"/>
              </a:rPr>
              <a:t>повені</a:t>
            </a:r>
            <a:r>
              <a:rPr lang="ru-RU" b="1" dirty="0">
                <a:solidFill>
                  <a:srgbClr val="212529"/>
                </a:solidFill>
                <a:latin typeface="Roboto"/>
              </a:rPr>
              <a:t> та </a:t>
            </a:r>
            <a:r>
              <a:rPr lang="ru-RU" b="1" dirty="0" err="1">
                <a:solidFill>
                  <a:srgbClr val="212529"/>
                </a:solidFill>
                <a:latin typeface="Roboto"/>
              </a:rPr>
              <a:t>зсуви</a:t>
            </a:r>
            <a:r>
              <a:rPr lang="ru-RU" b="1" dirty="0">
                <a:solidFill>
                  <a:srgbClr val="212529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212529"/>
                </a:solidFill>
                <a:latin typeface="Roboto"/>
              </a:rPr>
              <a:t>загинули</a:t>
            </a:r>
            <a:r>
              <a:rPr lang="ru-RU" b="1" dirty="0">
                <a:solidFill>
                  <a:srgbClr val="212529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212529"/>
                </a:solidFill>
                <a:latin typeface="Roboto"/>
              </a:rPr>
              <a:t>щонайменше</a:t>
            </a:r>
            <a:r>
              <a:rPr lang="ru-RU" b="1" dirty="0">
                <a:solidFill>
                  <a:srgbClr val="212529"/>
                </a:solidFill>
                <a:latin typeface="Roboto"/>
              </a:rPr>
              <a:t> 160 людей, </a:t>
            </a:r>
            <a:r>
              <a:rPr lang="ru-RU" b="1" dirty="0" err="1">
                <a:solidFill>
                  <a:srgbClr val="212529"/>
                </a:solidFill>
                <a:latin typeface="Roboto"/>
              </a:rPr>
              <a:t>ще</a:t>
            </a:r>
            <a:r>
              <a:rPr lang="ru-RU" b="1" dirty="0">
                <a:solidFill>
                  <a:srgbClr val="212529"/>
                </a:solidFill>
                <a:latin typeface="Roboto"/>
              </a:rPr>
              <a:t> 100 </a:t>
            </a:r>
            <a:r>
              <a:rPr lang="ru-RU" b="1" dirty="0" err="1">
                <a:solidFill>
                  <a:srgbClr val="212529"/>
                </a:solidFill>
                <a:latin typeface="Roboto"/>
              </a:rPr>
              <a:t>отримали</a:t>
            </a:r>
            <a:r>
              <a:rPr lang="ru-RU" b="1" dirty="0">
                <a:solidFill>
                  <a:srgbClr val="212529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212529"/>
                </a:solidFill>
                <a:latin typeface="Roboto"/>
              </a:rPr>
              <a:t>поранення</a:t>
            </a:r>
            <a:r>
              <a:rPr lang="ru-RU" b="1" dirty="0">
                <a:solidFill>
                  <a:srgbClr val="212529"/>
                </a:solidFill>
                <a:latin typeface="Roboto"/>
              </a:rPr>
              <a:t>, а </a:t>
            </a:r>
            <a:r>
              <a:rPr lang="ru-RU" b="1" dirty="0" err="1">
                <a:solidFill>
                  <a:srgbClr val="212529"/>
                </a:solidFill>
                <a:latin typeface="Roboto"/>
              </a:rPr>
              <a:t>близько</a:t>
            </a:r>
            <a:r>
              <a:rPr lang="ru-RU" b="1" dirty="0">
                <a:solidFill>
                  <a:srgbClr val="212529"/>
                </a:solidFill>
                <a:latin typeface="Roboto"/>
              </a:rPr>
              <a:t> 200 </a:t>
            </a:r>
            <a:r>
              <a:rPr lang="ru-RU" b="1" dirty="0" err="1">
                <a:solidFill>
                  <a:srgbClr val="212529"/>
                </a:solidFill>
                <a:latin typeface="Roboto"/>
              </a:rPr>
              <a:t>осіб</a:t>
            </a:r>
            <a:r>
              <a:rPr lang="ru-RU" b="1" dirty="0">
                <a:solidFill>
                  <a:srgbClr val="212529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212529"/>
                </a:solidFill>
                <a:latin typeface="Roboto"/>
              </a:rPr>
              <a:t>залишаються</a:t>
            </a:r>
            <a:r>
              <a:rPr lang="ru-RU" b="1" dirty="0">
                <a:solidFill>
                  <a:srgbClr val="212529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212529"/>
                </a:solidFill>
                <a:latin typeface="Roboto"/>
              </a:rPr>
              <a:t>зниклими</a:t>
            </a:r>
            <a:r>
              <a:rPr lang="ru-RU" b="1" dirty="0">
                <a:solidFill>
                  <a:srgbClr val="212529"/>
                </a:solidFill>
                <a:latin typeface="Roboto"/>
              </a:rPr>
              <a:t> </a:t>
            </a:r>
            <a:r>
              <a:rPr lang="ru-RU" b="1" dirty="0" err="1" smtClean="0">
                <a:solidFill>
                  <a:srgbClr val="212529"/>
                </a:solidFill>
                <a:latin typeface="Roboto"/>
              </a:rPr>
              <a:t>безвісти</a:t>
            </a:r>
            <a:r>
              <a:rPr lang="ru-RU" b="1" dirty="0" smtClean="0">
                <a:solidFill>
                  <a:srgbClr val="212529"/>
                </a:solidFill>
                <a:latin typeface="Roboto"/>
              </a:rPr>
              <a:t> (</a:t>
            </a:r>
            <a:r>
              <a:rPr lang="ru-RU" b="1" dirty="0" err="1" smtClean="0">
                <a:solidFill>
                  <a:srgbClr val="212529"/>
                </a:solidFill>
                <a:latin typeface="Roboto"/>
              </a:rPr>
              <a:t>літо</a:t>
            </a:r>
            <a:r>
              <a:rPr lang="ru-RU" b="1" dirty="0" smtClean="0">
                <a:solidFill>
                  <a:srgbClr val="212529"/>
                </a:solidFill>
                <a:latin typeface="Roboto"/>
              </a:rPr>
              <a:t> 2025).</a:t>
            </a:r>
            <a:endParaRPr lang="ru-RU" b="1" dirty="0"/>
          </a:p>
        </p:txBody>
      </p:sp>
      <p:pic>
        <p:nvPicPr>
          <p:cNvPr id="3" name="Picture 12" descr="Понад 160 людей загинуло внаслідок повені у Пакистані та індійському Кашмір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36" y="346742"/>
            <a:ext cx="6082146" cy="408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908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935" t="21874" r="26893" b="13921"/>
          <a:stretch/>
        </p:blipFill>
        <p:spPr>
          <a:xfrm>
            <a:off x="2078181" y="263330"/>
            <a:ext cx="8271163" cy="632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797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3337" y="154953"/>
            <a:ext cx="1115290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Критерії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вторинного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медичного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сортування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З метою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проведення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вторинного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сортування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використовується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фізіологічна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шкала, яка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включає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суму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балів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за шкалою ГЛАЗГО, а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також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за шкалою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частоти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дихання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і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систолічного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артеріального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тиску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endParaRPr lang="ru-RU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49791" y="1524605"/>
            <a:ext cx="542959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</a:rPr>
              <a:t>12 =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пріоритет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</a:rPr>
              <a:t> 3</a:t>
            </a:r>
          </a:p>
          <a:p>
            <a:pPr algn="just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</a:rPr>
              <a:t>11 =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пріоритет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</a:rPr>
              <a:t> 2</a:t>
            </a:r>
          </a:p>
          <a:p>
            <a:pPr algn="just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</a:rPr>
              <a:t>10 і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менше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</a:rPr>
              <a:t> =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пріоритет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  <a:p>
            <a:pPr algn="just"/>
            <a:endParaRPr lang="uk-UA" sz="1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dirty="0" err="1"/>
              <a:t>Якщо</a:t>
            </a:r>
            <a:r>
              <a:rPr lang="ru-RU" dirty="0"/>
              <a:t> у </a:t>
            </a:r>
            <a:r>
              <a:rPr lang="ru-RU" dirty="0" err="1"/>
              <a:t>пацієнта</a:t>
            </a:r>
            <a:r>
              <a:rPr lang="ru-RU" dirty="0"/>
              <a:t> в </a:t>
            </a:r>
            <a:r>
              <a:rPr lang="ru-RU" dirty="0" err="1"/>
              <a:t>сумі</a:t>
            </a:r>
            <a:r>
              <a:rPr lang="ru-RU" dirty="0"/>
              <a:t> 10 і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балів</a:t>
            </a:r>
            <a:r>
              <a:rPr lang="ru-RU" dirty="0"/>
              <a:t> – перша </a:t>
            </a:r>
            <a:r>
              <a:rPr lang="ru-RU" dirty="0" err="1"/>
              <a:t>черга</a:t>
            </a:r>
            <a:r>
              <a:rPr lang="ru-RU" dirty="0"/>
              <a:t>, 11 </a:t>
            </a:r>
            <a:r>
              <a:rPr lang="ru-RU" dirty="0" err="1"/>
              <a:t>балів</a:t>
            </a:r>
            <a:r>
              <a:rPr lang="ru-RU" dirty="0"/>
              <a:t> – друга </a:t>
            </a:r>
            <a:r>
              <a:rPr lang="ru-RU" dirty="0" err="1"/>
              <a:t>черга</a:t>
            </a:r>
            <a:r>
              <a:rPr lang="ru-RU" dirty="0"/>
              <a:t>, 12 </a:t>
            </a:r>
            <a:r>
              <a:rPr lang="ru-RU" dirty="0" err="1"/>
              <a:t>балів</a:t>
            </a:r>
            <a:r>
              <a:rPr lang="ru-RU" dirty="0"/>
              <a:t> – </a:t>
            </a:r>
            <a:r>
              <a:rPr lang="ru-RU" dirty="0" err="1"/>
              <a:t>третя</a:t>
            </a:r>
            <a:r>
              <a:rPr lang="ru-RU" dirty="0"/>
              <a:t> </a:t>
            </a:r>
            <a:r>
              <a:rPr lang="ru-RU" dirty="0" err="1"/>
              <a:t>черга</a:t>
            </a:r>
            <a:r>
              <a:rPr lang="ru-RU" dirty="0"/>
              <a:t>.</a:t>
            </a:r>
            <a:endParaRPr lang="ru-RU" sz="1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421340"/>
              </p:ext>
            </p:extLst>
          </p:nvPr>
        </p:nvGraphicFramePr>
        <p:xfrm>
          <a:off x="1103837" y="1283467"/>
          <a:ext cx="4876801" cy="5571358"/>
        </p:xfrm>
        <a:graphic>
          <a:graphicData uri="http://schemas.openxmlformats.org/drawingml/2006/table">
            <a:tbl>
              <a:tblPr/>
              <a:tblGrid>
                <a:gridCol w="1400784">
                  <a:extLst>
                    <a:ext uri="{9D8B030D-6E8A-4147-A177-3AD203B41FA5}">
                      <a16:colId xmlns:a16="http://schemas.microsoft.com/office/drawing/2014/main" val="3056205527"/>
                    </a:ext>
                  </a:extLst>
                </a:gridCol>
                <a:gridCol w="1928834">
                  <a:extLst>
                    <a:ext uri="{9D8B030D-6E8A-4147-A177-3AD203B41FA5}">
                      <a16:colId xmlns:a16="http://schemas.microsoft.com/office/drawing/2014/main" val="3632793968"/>
                    </a:ext>
                  </a:extLst>
                </a:gridCol>
                <a:gridCol w="1547183">
                  <a:extLst>
                    <a:ext uri="{9D8B030D-6E8A-4147-A177-3AD203B41FA5}">
                      <a16:colId xmlns:a16="http://schemas.microsoft.com/office/drawing/2014/main" val="925003151"/>
                    </a:ext>
                  </a:extLst>
                </a:gridCol>
              </a:tblGrid>
              <a:tr h="1595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Шкала</a:t>
                      </a:r>
                    </a:p>
                  </a:txBody>
                  <a:tcPr marL="13753" marR="13753" marT="13753" marB="137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Величина</a:t>
                      </a:r>
                    </a:p>
                  </a:txBody>
                  <a:tcPr marL="13753" marR="13753" marT="13753" marB="137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Бали</a:t>
                      </a:r>
                    </a:p>
                  </a:txBody>
                  <a:tcPr marL="13753" marR="13753" marT="13753" marB="137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031636"/>
                  </a:ext>
                </a:extLst>
              </a:tr>
              <a:tr h="176034">
                <a:tc rowSpan="5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44008" marR="44008" marT="22004" marB="22004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marL="44008" marR="44008" marT="22004" marB="22004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44008" marR="44008" marT="22004" marB="22004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799927"/>
                  </a:ext>
                </a:extLst>
              </a:tr>
              <a:tr h="423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ГЛАЗГО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бали</a:t>
                      </a:r>
                      <a:endParaRPr lang="ru-RU" sz="1400" dirty="0">
                        <a:effectLst/>
                      </a:endParaRPr>
                    </a:p>
                  </a:txBody>
                  <a:tcPr marL="13753" marR="13753" marT="13753" marB="137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13-15</a:t>
                      </a:r>
                    </a:p>
                  </a:txBody>
                  <a:tcPr marL="13753" marR="13753" marT="13753" marB="137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958339"/>
                  </a:ext>
                </a:extLst>
              </a:tr>
              <a:tr h="159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9-12</a:t>
                      </a:r>
                    </a:p>
                  </a:txBody>
                  <a:tcPr marL="13753" marR="13753" marT="13753" marB="137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3</a:t>
                      </a:r>
                    </a:p>
                  </a:txBody>
                  <a:tcPr marL="13753" marR="13753" marT="13753" marB="137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515456"/>
                  </a:ext>
                </a:extLst>
              </a:tr>
              <a:tr h="159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6-8</a:t>
                      </a:r>
                    </a:p>
                  </a:txBody>
                  <a:tcPr marL="13753" marR="13753" marT="13753" marB="137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</a:t>
                      </a:r>
                    </a:p>
                  </a:txBody>
                  <a:tcPr marL="13753" marR="13753" marT="13753" marB="137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649302"/>
                  </a:ext>
                </a:extLst>
              </a:tr>
              <a:tr h="159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4-5</a:t>
                      </a:r>
                    </a:p>
                  </a:txBody>
                  <a:tcPr marL="13753" marR="13753" marT="13753" marB="137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</a:t>
                      </a:r>
                    </a:p>
                  </a:txBody>
                  <a:tcPr marL="13753" marR="13753" marT="13753" marB="137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264654"/>
                  </a:ext>
                </a:extLst>
              </a:tr>
              <a:tr h="176034">
                <a:tc rowSpan="5"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</a:p>
                  </a:txBody>
                  <a:tcPr marL="13753" marR="13753" marT="13753" marB="137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</a:t>
                      </a:r>
                    </a:p>
                  </a:txBody>
                  <a:tcPr marL="13753" marR="13753" marT="13753" marB="137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44008" marR="44008" marT="22004" marB="2200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4922189"/>
                  </a:ext>
                </a:extLst>
              </a:tr>
              <a:tr h="176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marL="44008" marR="44008" marT="22004" marB="2200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marL="44008" marR="44008" marT="22004" marB="22004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586237"/>
                  </a:ext>
                </a:extLst>
              </a:tr>
              <a:tr h="423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частота </a:t>
                      </a:r>
                      <a:r>
                        <a:rPr lang="ru-RU" sz="1400" dirty="0" err="1">
                          <a:effectLst/>
                        </a:rPr>
                        <a:t>дихання</a:t>
                      </a:r>
                      <a:r>
                        <a:rPr lang="ru-RU" sz="1400" dirty="0">
                          <a:effectLst/>
                        </a:rPr>
                        <a:t>, /</a:t>
                      </a:r>
                      <a:r>
                        <a:rPr lang="ru-RU" sz="1400" dirty="0" err="1">
                          <a:effectLst/>
                        </a:rPr>
                        <a:t>хв</a:t>
                      </a:r>
                      <a:endParaRPr lang="ru-RU" sz="1400" dirty="0">
                        <a:effectLst/>
                      </a:endParaRPr>
                    </a:p>
                  </a:txBody>
                  <a:tcPr marL="13753" marR="13753" marT="13753" marB="137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10-29</a:t>
                      </a:r>
                    </a:p>
                  </a:txBody>
                  <a:tcPr marL="13753" marR="13753" marT="13753" marB="137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127049"/>
                  </a:ext>
                </a:extLst>
              </a:tr>
              <a:tr h="2915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30 і більше</a:t>
                      </a:r>
                    </a:p>
                  </a:txBody>
                  <a:tcPr marL="13753" marR="13753" marT="13753" marB="137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3</a:t>
                      </a:r>
                    </a:p>
                  </a:txBody>
                  <a:tcPr marL="13753" marR="13753" marT="13753" marB="137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432637"/>
                  </a:ext>
                </a:extLst>
              </a:tr>
              <a:tr h="159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6-9</a:t>
                      </a:r>
                    </a:p>
                  </a:txBody>
                  <a:tcPr marL="13753" marR="13753" marT="13753" marB="137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</a:t>
                      </a:r>
                    </a:p>
                  </a:txBody>
                  <a:tcPr marL="13753" marR="13753" marT="13753" marB="137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665971"/>
                  </a:ext>
                </a:extLst>
              </a:tr>
              <a:tr h="176034">
                <a:tc rowSpan="5"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1-5</a:t>
                      </a:r>
                    </a:p>
                  </a:txBody>
                  <a:tcPr marL="13753" marR="13753" marT="13753" marB="137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</a:t>
                      </a:r>
                    </a:p>
                  </a:txBody>
                  <a:tcPr marL="13753" marR="13753" marT="13753" marB="137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44008" marR="44008" marT="22004" marB="2200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364261"/>
                  </a:ext>
                </a:extLst>
              </a:tr>
              <a:tr h="159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0</a:t>
                      </a:r>
                    </a:p>
                  </a:txBody>
                  <a:tcPr marL="13753" marR="13753" marT="13753" marB="137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</a:t>
                      </a:r>
                    </a:p>
                  </a:txBody>
                  <a:tcPr marL="13753" marR="13753" marT="13753" marB="137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276970"/>
                  </a:ext>
                </a:extLst>
              </a:tr>
              <a:tr h="176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marL="44008" marR="44008" marT="22004" marB="2200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44008" marR="44008" marT="22004" marB="22004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574475"/>
                  </a:ext>
                </a:extLst>
              </a:tr>
              <a:tr h="6876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effectLst/>
                        </a:rPr>
                        <a:t>Систолічний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артеріальний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тиск</a:t>
                      </a:r>
                      <a:r>
                        <a:rPr lang="ru-RU" sz="1400" dirty="0">
                          <a:effectLst/>
                        </a:rPr>
                        <a:t>, мм </a:t>
                      </a:r>
                      <a:r>
                        <a:rPr lang="ru-RU" sz="1400" dirty="0" err="1">
                          <a:effectLst/>
                        </a:rPr>
                        <a:t>рт.ст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</a:txBody>
                  <a:tcPr marL="13753" marR="13753" marT="13753" marB="137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90 і </a:t>
                      </a:r>
                      <a:r>
                        <a:rPr lang="ru-RU" sz="1400" dirty="0" err="1">
                          <a:effectLst/>
                        </a:rPr>
                        <a:t>більше</a:t>
                      </a:r>
                      <a:endParaRPr lang="ru-RU" sz="1400" dirty="0">
                        <a:effectLst/>
                      </a:endParaRPr>
                    </a:p>
                  </a:txBody>
                  <a:tcPr marL="13753" marR="13753" marT="13753" marB="137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908919"/>
                  </a:ext>
                </a:extLst>
              </a:tr>
              <a:tr h="159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76-89</a:t>
                      </a:r>
                    </a:p>
                  </a:txBody>
                  <a:tcPr marL="13753" marR="13753" marT="13753" marB="137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3</a:t>
                      </a:r>
                    </a:p>
                  </a:txBody>
                  <a:tcPr marL="13753" marR="13753" marT="13753" marB="137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755664"/>
                  </a:ext>
                </a:extLst>
              </a:tr>
              <a:tr h="176034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50-75</a:t>
                      </a:r>
                    </a:p>
                  </a:txBody>
                  <a:tcPr marL="13753" marR="13753" marT="13753" marB="137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</a:t>
                      </a:r>
                    </a:p>
                  </a:txBody>
                  <a:tcPr marL="13753" marR="13753" marT="13753" marB="137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44008" marR="44008" marT="22004" marB="2200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5128785"/>
                  </a:ext>
                </a:extLst>
              </a:tr>
              <a:tr h="176034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1-49</a:t>
                      </a:r>
                    </a:p>
                  </a:txBody>
                  <a:tcPr marL="13753" marR="13753" marT="13753" marB="137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</a:t>
                      </a:r>
                    </a:p>
                  </a:txBody>
                  <a:tcPr marL="13753" marR="13753" marT="13753" marB="137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44008" marR="44008" marT="22004" marB="2200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60111426"/>
                  </a:ext>
                </a:extLst>
              </a:tr>
              <a:tr h="176034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0</a:t>
                      </a:r>
                    </a:p>
                  </a:txBody>
                  <a:tcPr marL="13753" marR="13753" marT="13753" marB="137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0</a:t>
                      </a:r>
                    </a:p>
                  </a:txBody>
                  <a:tcPr marL="13753" marR="13753" marT="13753" marB="137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44008" marR="44008" marT="22004" marB="2200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79082222"/>
                  </a:ext>
                </a:extLst>
              </a:tr>
            </a:tbl>
          </a:graphicData>
        </a:graphic>
      </p:graphicFrame>
      <p:pic>
        <p:nvPicPr>
          <p:cNvPr id="7170" name="Picture 2" descr="https://studfile.net/html/2706/1006/html_JNNGugmg84.53V9/img-6lqpT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38" y="1283467"/>
            <a:ext cx="1359764" cy="557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1211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473" y="360219"/>
            <a:ext cx="10972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Сортувальний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талон (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модифікований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талон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фірми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Ака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ех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Республіка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Польща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).</a:t>
            </a:r>
          </a:p>
          <a:p>
            <a:pPr algn="just"/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Сортувальний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вміщує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кольорові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позначки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чотирьох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сортувальних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груп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одночасно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він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свідчить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про характер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вогнища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ураження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безпечне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небезпечне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–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хімічне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радіаційне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бактеріологічне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) та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проведення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процедури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знезараження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деконтамінації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).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Якщо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обведена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позначка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"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знезаражений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" –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ця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процедура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виконана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якщо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ні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, то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пацієнт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повинен бути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знезараженим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у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лікувальній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установі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або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по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дорозі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до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неї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у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відведеному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місці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Сортувальний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талон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під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час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масового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ураження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відіграє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роль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первинної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картки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огляду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виїзної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бригади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ШМД.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Під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час численного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ураження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заповнюється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звичайна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виїзна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картка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, до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якої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прикріплюється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сортувальний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талон.</a:t>
            </a:r>
          </a:p>
          <a:p>
            <a:pPr algn="just"/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Сортувальний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талон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заповнюється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до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передачі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постраждалого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у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відділення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екстреної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медичної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допомоги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Відмічаються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лише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ті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графи,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які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бригаді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ШМД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вдалося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встановити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sz="20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0311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8669" y="6435436"/>
            <a:ext cx="3720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https://aemc.org.ua/info/article/154/</a:t>
            </a:r>
            <a:endParaRPr lang="ru-RU" dirty="0"/>
          </a:p>
        </p:txBody>
      </p:sp>
      <p:pic>
        <p:nvPicPr>
          <p:cNvPr id="8194" name="Picture 2" descr="https://cdn.aemc.org.ua/images/ck/783054fb8b67ee6ff89d8b8aa3b91127b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502" y="190888"/>
            <a:ext cx="3654425" cy="642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cdn.aemc.org.ua/images/ck/403898c2219be9e074a5f75b1679c2d3f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44" y="190888"/>
            <a:ext cx="4920075" cy="208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cdn.aemc.org.ua/images/ck/157e52a746d8fa91ed693f4414b76b531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45" y="2320098"/>
            <a:ext cx="4704927" cy="411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4416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dn.aemc.org.ua/images/ck/2946037759740adedb879009928f0421f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3" y="1716109"/>
            <a:ext cx="7755371" cy="299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cdn.aemc.org.ua/images/ck/5507e0300f73a92702ac4c6a34c987334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466" y="187425"/>
            <a:ext cx="2199697" cy="656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8529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dn.aemc.org.ua/images/ck/35371f13150db5b31155489fbb2816b80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47" y="188404"/>
            <a:ext cx="9376353" cy="666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9032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dn.aemc.org.ua/images/ck/2023e6ed958048f414fa3fa8731e0a3bd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9" y="346364"/>
            <a:ext cx="2775118" cy="618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cdn.aemc.org.ua/images/ck/2023e6ed958048f414fa3fa8731e0a3bdd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69"/>
          <a:stretch/>
        </p:blipFill>
        <p:spPr bwMode="auto">
          <a:xfrm>
            <a:off x="4447309" y="0"/>
            <a:ext cx="5555673" cy="668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0997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dn.aemc.org.ua/images/ck/2023e6ed958048f414fa3fa8731e0a3bd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9" y="346364"/>
            <a:ext cx="2775118" cy="618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cdn.aemc.org.ua/images/ck/2023e6ed958048f414fa3fa8731e0a3bdd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69"/>
          <a:stretch/>
        </p:blipFill>
        <p:spPr bwMode="auto">
          <a:xfrm>
            <a:off x="4755283" y="346364"/>
            <a:ext cx="6037407" cy="624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3717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Немає опису світлин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065" y="0"/>
            <a:ext cx="9002279" cy="675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7293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dn.aemc.org.ua/images/ck/862b000c8ffe3902adced382d754feb00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20" y="1149928"/>
            <a:ext cx="9803571" cy="436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818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365" y="280290"/>
            <a:ext cx="1098665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Загальні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характеристики </a:t>
            </a:r>
            <a:r>
              <a:rPr lang="ru-RU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зони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НС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/>
              <a:t>1. НС </a:t>
            </a:r>
            <a:r>
              <a:rPr lang="ru-RU" sz="2400" b="1" dirty="0" err="1" smtClean="0"/>
              <a:t>супроводжуються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великою </a:t>
            </a:r>
            <a:r>
              <a:rPr lang="ru-RU" sz="2400" b="1" dirty="0" err="1" smtClean="0">
                <a:solidFill>
                  <a:srgbClr val="7030A0"/>
                </a:solidFill>
              </a:rPr>
              <a:t>кількістю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санітарних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втрат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різноманітністю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патології</a:t>
            </a:r>
            <a:r>
              <a:rPr lang="ru-RU" sz="2400" b="1" dirty="0" smtClean="0">
                <a:solidFill>
                  <a:srgbClr val="7030A0"/>
                </a:solidFill>
              </a:rPr>
              <a:t> у </a:t>
            </a:r>
            <a:r>
              <a:rPr lang="ru-RU" sz="2400" b="1" dirty="0" err="1" smtClean="0">
                <a:solidFill>
                  <a:srgbClr val="7030A0"/>
                </a:solidFill>
              </a:rPr>
              <a:t>постраждалих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/>
              <a:t> </a:t>
            </a:r>
            <a:r>
              <a:rPr lang="ru-RU" sz="2400" b="1" dirty="0" err="1" smtClean="0"/>
              <a:t>потребують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різнопрофільної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медичної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допомоги</a:t>
            </a:r>
            <a:r>
              <a:rPr lang="ru-RU" sz="2400" b="1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/>
              <a:t>2. У </a:t>
            </a:r>
            <a:r>
              <a:rPr lang="ru-RU" sz="2400" b="1" dirty="0" err="1" smtClean="0"/>
              <a:t>зоні</a:t>
            </a:r>
            <a:r>
              <a:rPr lang="ru-RU" sz="2400" b="1" dirty="0" smtClean="0"/>
              <a:t> НС </a:t>
            </a:r>
            <a:r>
              <a:rPr lang="ru-RU" sz="2400" b="1" dirty="0" err="1" smtClean="0"/>
              <a:t>з’являється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</a:t>
            </a:r>
            <a:r>
              <a:rPr lang="ru-RU" sz="2400" b="1" dirty="0" err="1" smtClean="0">
                <a:solidFill>
                  <a:srgbClr val="7030A0"/>
                </a:solidFill>
              </a:rPr>
              <a:t>имало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осіб</a:t>
            </a:r>
            <a:r>
              <a:rPr lang="ru-RU" sz="2400" b="1" dirty="0" smtClean="0">
                <a:solidFill>
                  <a:srgbClr val="7030A0"/>
                </a:solidFill>
              </a:rPr>
              <a:t> з </a:t>
            </a:r>
            <a:r>
              <a:rPr lang="ru-RU" sz="2400" b="1" dirty="0" err="1" smtClean="0">
                <a:solidFill>
                  <a:srgbClr val="7030A0"/>
                </a:solidFill>
              </a:rPr>
              <a:t>різними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нервово-психічними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порушеннями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значно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ускладнює</a:t>
            </a:r>
            <a:r>
              <a:rPr lang="ru-RU" sz="2400" b="1" dirty="0" smtClean="0"/>
              <a:t> роботу з </a:t>
            </a:r>
            <a:r>
              <a:rPr lang="ru-RU" sz="2400" b="1" dirty="0" err="1" smtClean="0"/>
              <a:t>надання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первинної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медичної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допомоги</a:t>
            </a:r>
            <a:r>
              <a:rPr lang="ru-RU" sz="2400" b="1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/>
              <a:t>3. В </a:t>
            </a:r>
            <a:r>
              <a:rPr lang="ru-RU" sz="2400" b="1" dirty="0" err="1" smtClean="0"/>
              <a:t>обстановці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великої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скупченості</a:t>
            </a:r>
            <a:r>
              <a:rPr lang="ru-RU" sz="2400" b="1" dirty="0" smtClean="0"/>
              <a:t> людей, </a:t>
            </a:r>
            <a:r>
              <a:rPr lang="ru-RU" sz="2400" b="1" dirty="0" err="1" smtClean="0"/>
              <a:t>руйнування</a:t>
            </a:r>
            <a:r>
              <a:rPr lang="ru-RU" sz="2400" b="1" dirty="0"/>
              <a:t> </a:t>
            </a:r>
            <a:r>
              <a:rPr lang="ru-RU" sz="2400" b="1" dirty="0" err="1" smtClean="0"/>
              <a:t>комунальних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санітарно-технічних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споруд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можливі</a:t>
            </a:r>
            <a:r>
              <a:rPr lang="ru-RU" sz="2400" b="1" dirty="0"/>
              <a:t> </a:t>
            </a:r>
            <a:r>
              <a:rPr lang="ru-RU" sz="2400" b="1" dirty="0" err="1" smtClean="0"/>
              <a:t>спалахи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інфекційних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захворювань</a:t>
            </a:r>
            <a:r>
              <a:rPr lang="ru-RU" sz="2400" b="1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/>
              <a:t>4. У </a:t>
            </a:r>
            <a:r>
              <a:rPr lang="ru-RU" sz="2400" b="1" dirty="0" err="1" smtClean="0"/>
              <a:t>результаті</a:t>
            </a:r>
            <a:r>
              <a:rPr lang="ru-RU" sz="2400" b="1" dirty="0" smtClean="0"/>
              <a:t> НС </a:t>
            </a:r>
            <a:r>
              <a:rPr lang="ru-RU" sz="2400" b="1" dirty="0" err="1" smtClean="0"/>
              <a:t>можлива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поява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вторинних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вогнищ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хімічного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забруднення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наприклад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унаслідок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руйнувань</a:t>
            </a:r>
            <a:r>
              <a:rPr lang="ru-RU" sz="2400" b="1" dirty="0"/>
              <a:t> </a:t>
            </a:r>
            <a:r>
              <a:rPr lang="ru-RU" sz="2400" b="1" dirty="0" smtClean="0"/>
              <a:t>цистерн з </a:t>
            </a:r>
            <a:r>
              <a:rPr lang="ru-RU" sz="2400" b="1" dirty="0" err="1" smtClean="0"/>
              <a:t>аміаком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чи</a:t>
            </a:r>
            <a:r>
              <a:rPr lang="ru-RU" sz="2400" b="1" dirty="0" smtClean="0"/>
              <a:t> хлором на </a:t>
            </a:r>
            <a:r>
              <a:rPr lang="ru-RU" sz="2400" b="1" dirty="0" err="1" smtClean="0"/>
              <a:t>виробництві</a:t>
            </a:r>
            <a:r>
              <a:rPr lang="ru-RU" sz="2400" b="1" dirty="0" smtClean="0"/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/>
              <a:t>5. При НС </a:t>
            </a:r>
            <a:r>
              <a:rPr lang="ru-RU" sz="2400" b="1" dirty="0" err="1" smtClean="0"/>
              <a:t>виникає</a:t>
            </a:r>
            <a:r>
              <a:rPr lang="ru-RU" sz="2400" b="1" dirty="0" smtClean="0"/>
              <a:t> велика </a:t>
            </a:r>
            <a:r>
              <a:rPr lang="ru-RU" sz="2400" b="1" dirty="0" err="1" smtClean="0"/>
              <a:t>ймовірність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численних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санітарних</a:t>
            </a:r>
            <a:r>
              <a:rPr lang="ru-RU" sz="2400" b="1" dirty="0" smtClean="0">
                <a:solidFill>
                  <a:srgbClr val="7030A0"/>
                </a:solidFill>
              </a:rPr>
              <a:t> та </a:t>
            </a:r>
            <a:r>
              <a:rPr lang="ru-RU" sz="2400" b="1" dirty="0" err="1" smtClean="0">
                <a:solidFill>
                  <a:srgbClr val="7030A0"/>
                </a:solidFill>
              </a:rPr>
              <a:t>безповоротних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втрат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серед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медичних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працівників</a:t>
            </a:r>
            <a:r>
              <a:rPr lang="ru-RU" sz="2400" b="1" dirty="0" smtClean="0">
                <a:solidFill>
                  <a:srgbClr val="7030A0"/>
                </a:solidFill>
              </a:rPr>
              <a:t> та </a:t>
            </a:r>
            <a:r>
              <a:rPr lang="ru-RU" sz="2400" b="1" dirty="0" err="1" smtClean="0">
                <a:solidFill>
                  <a:srgbClr val="7030A0"/>
                </a:solidFill>
              </a:rPr>
              <a:t>руйнування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медичних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закладів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під</a:t>
            </a:r>
            <a:r>
              <a:rPr lang="ru-RU" sz="2400" b="1" dirty="0" smtClean="0"/>
              <a:t> час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err="1" smtClean="0"/>
              <a:t>землетрусу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Вірменії</a:t>
            </a:r>
            <a:r>
              <a:rPr lang="ru-RU" sz="2400" b="1" dirty="0" smtClean="0"/>
              <a:t> в 1988р. </a:t>
            </a:r>
            <a:r>
              <a:rPr lang="ru-RU" sz="2400" b="1" dirty="0" err="1" smtClean="0"/>
              <a:t>було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зруйновано</a:t>
            </a:r>
            <a:r>
              <a:rPr lang="ru-RU" sz="2400" b="1" dirty="0" smtClean="0"/>
              <a:t> 70,0% </a:t>
            </a:r>
            <a:r>
              <a:rPr lang="ru-RU" sz="2400" b="1" dirty="0" err="1" smtClean="0"/>
              <a:t>від</a:t>
            </a:r>
            <a:r>
              <a:rPr lang="ru-RU" sz="2400" b="1" dirty="0"/>
              <a:t> </a:t>
            </a:r>
            <a:r>
              <a:rPr lang="ru-RU" sz="2400" b="1" dirty="0" err="1" smtClean="0"/>
              <a:t>загальної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кількості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медичних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закладів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загинуло</a:t>
            </a:r>
            <a:r>
              <a:rPr lang="ru-RU" sz="2400" b="1" dirty="0" smtClean="0"/>
              <a:t> 348 </a:t>
            </a:r>
            <a:r>
              <a:rPr lang="ru-RU" sz="2400" b="1" dirty="0" err="1" smtClean="0"/>
              <a:t>медичних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працівників</a:t>
            </a:r>
            <a:r>
              <a:rPr lang="ru-RU" sz="2400" b="1" dirty="0" smtClean="0"/>
              <a:t>).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81589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964" y="138544"/>
            <a:ext cx="1185949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 smtClean="0">
                <a:solidFill>
                  <a:srgbClr val="7030A0"/>
                </a:solidFill>
              </a:rPr>
              <a:t>Надзвичайна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ситуація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(з точки </a:t>
            </a:r>
            <a:r>
              <a:rPr lang="ru-RU" sz="2400" b="1" dirty="0" err="1" smtClean="0"/>
              <a:t>зору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охорони</a:t>
            </a:r>
            <a:r>
              <a:rPr lang="ru-RU" sz="2400" b="1" dirty="0"/>
              <a:t> </a:t>
            </a:r>
            <a:r>
              <a:rPr lang="ru-RU" sz="2400" b="1" dirty="0" err="1" smtClean="0"/>
              <a:t>здоров’я</a:t>
            </a:r>
            <a:r>
              <a:rPr lang="ru-RU" sz="2400" b="1" dirty="0" smtClean="0"/>
              <a:t>) –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ситуація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виникла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раптово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після</a:t>
            </a:r>
            <a:r>
              <a:rPr lang="ru-RU" sz="2400" b="1" dirty="0"/>
              <a:t> </a:t>
            </a:r>
            <a:r>
              <a:rPr lang="ru-RU" sz="2400" b="1" dirty="0" err="1" smtClean="0"/>
              <a:t>катастрофи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під</a:t>
            </a:r>
            <a:r>
              <a:rPr lang="ru-RU" sz="2400" b="1" dirty="0" smtClean="0"/>
              <a:t> час </a:t>
            </a:r>
            <a:r>
              <a:rPr lang="ru-RU" sz="2400" b="1" dirty="0" err="1" smtClean="0"/>
              <a:t>якої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можливості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органів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закладів</a:t>
            </a:r>
            <a:r>
              <a:rPr lang="ru-RU" sz="2400" b="1" dirty="0"/>
              <a:t> </a:t>
            </a:r>
            <a:r>
              <a:rPr lang="ru-RU" sz="2400" b="1" dirty="0" err="1" smtClean="0"/>
              <a:t>охорони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здоров’я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осередку</a:t>
            </a:r>
            <a:r>
              <a:rPr lang="ru-RU" sz="2400" b="1" dirty="0" smtClean="0"/>
              <a:t> лиха з </a:t>
            </a:r>
            <a:r>
              <a:rPr lang="ru-RU" sz="2400" b="1" dirty="0" err="1" smtClean="0"/>
              <a:t>надання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екстреної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медичної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допомоги</a:t>
            </a:r>
            <a:r>
              <a:rPr lang="ru-RU" sz="2400" b="1" dirty="0"/>
              <a:t> </a:t>
            </a:r>
            <a:r>
              <a:rPr lang="ru-RU" sz="2400" b="1" dirty="0" err="1" smtClean="0"/>
              <a:t>постраждалим</a:t>
            </a:r>
            <a:r>
              <a:rPr lang="ru-RU" sz="2400" b="1" dirty="0" smtClean="0"/>
              <a:t> не </a:t>
            </a:r>
            <a:r>
              <a:rPr lang="ru-RU" sz="2400" b="1" dirty="0" err="1" smtClean="0"/>
              <a:t>відповідає</a:t>
            </a:r>
            <a:r>
              <a:rPr lang="ru-RU" sz="2400" b="1" dirty="0" smtClean="0"/>
              <a:t> потребам та </a:t>
            </a:r>
            <a:r>
              <a:rPr lang="ru-RU" sz="2400" b="1" dirty="0" err="1" smtClean="0"/>
              <a:t>потребує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залучення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додаткових</a:t>
            </a:r>
            <a:r>
              <a:rPr lang="ru-RU" sz="2400" b="1" dirty="0" smtClean="0"/>
              <a:t> сил та </a:t>
            </a:r>
            <a:r>
              <a:rPr lang="ru-RU" sz="2400" b="1" dirty="0" err="1" smtClean="0"/>
              <a:t>засобів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3200" b="1" dirty="0" err="1" smtClean="0">
                <a:solidFill>
                  <a:srgbClr val="7030A0"/>
                </a:solidFill>
              </a:rPr>
              <a:t>Аварія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небезпечна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подія</a:t>
            </a:r>
            <a:r>
              <a:rPr lang="ru-RU" sz="2400" b="1" dirty="0" smtClean="0"/>
              <a:t> техногенного характеру,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спричинює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загибель</a:t>
            </a:r>
            <a:r>
              <a:rPr lang="ru-RU" sz="2400" b="1" dirty="0" smtClean="0"/>
              <a:t> людей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створює</a:t>
            </a:r>
            <a:r>
              <a:rPr lang="ru-RU" sz="2400" b="1" dirty="0" smtClean="0"/>
              <a:t> </a:t>
            </a:r>
            <a:r>
              <a:rPr lang="ru-RU" sz="2400" b="1" dirty="0" smtClean="0"/>
              <a:t>на </a:t>
            </a:r>
            <a:r>
              <a:rPr lang="ru-RU" sz="2400" b="1" dirty="0" err="1" smtClean="0"/>
              <a:t>об’єкті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окремій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території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загрозу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життю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здоров’ю</a:t>
            </a:r>
            <a:r>
              <a:rPr lang="ru-RU" sz="2400" b="1" dirty="0"/>
              <a:t> </a:t>
            </a:r>
            <a:r>
              <a:rPr lang="ru-RU" sz="2400" b="1" dirty="0" smtClean="0"/>
              <a:t>людей і </a:t>
            </a:r>
            <a:r>
              <a:rPr lang="ru-RU" sz="2400" b="1" dirty="0" err="1" smtClean="0"/>
              <a:t>призводить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руйнування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будівель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споруд</a:t>
            </a:r>
            <a:r>
              <a:rPr lang="ru-RU" sz="2400" b="1" dirty="0"/>
              <a:t> </a:t>
            </a:r>
            <a:r>
              <a:rPr lang="ru-RU" sz="2400" b="1" dirty="0" err="1" smtClean="0"/>
              <a:t>обладнання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транспортних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засобів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порушення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виробничого</a:t>
            </a:r>
            <a:r>
              <a:rPr lang="ru-RU" sz="2400" b="1" dirty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транспортного </a:t>
            </a:r>
            <a:r>
              <a:rPr lang="ru-RU" sz="2400" b="1" dirty="0" err="1" smtClean="0"/>
              <a:t>процесу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завдає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шкоди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довкіллю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3200" b="1" dirty="0" err="1" smtClean="0">
                <a:solidFill>
                  <a:srgbClr val="7030A0"/>
                </a:solidFill>
              </a:rPr>
              <a:t>Аварія</a:t>
            </a:r>
            <a:r>
              <a:rPr lang="ru-RU" sz="2400" b="1" dirty="0" smtClean="0"/>
              <a:t> (з точки </a:t>
            </a:r>
            <a:r>
              <a:rPr lang="ru-RU" sz="2400" b="1" dirty="0" err="1" smtClean="0"/>
              <a:t>зору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охорони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здоров’я</a:t>
            </a:r>
            <a:r>
              <a:rPr lang="ru-RU" sz="2400" b="1" dirty="0" smtClean="0"/>
              <a:t>) –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вихід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із</a:t>
            </a:r>
            <a:r>
              <a:rPr lang="ru-RU" sz="2400" b="1" dirty="0"/>
              <a:t> </a:t>
            </a:r>
            <a:r>
              <a:rPr lang="ru-RU" sz="2400" b="1" dirty="0" smtClean="0"/>
              <a:t>ладу, </a:t>
            </a:r>
            <a:r>
              <a:rPr lang="ru-RU" sz="2400" b="1" dirty="0" err="1" smtClean="0"/>
              <a:t>руйнування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споруд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будівель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оснащення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транспортних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засобів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порушення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виробничого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/>
              <a:t> </a:t>
            </a:r>
            <a:r>
              <a:rPr lang="ru-RU" sz="2400" b="1" dirty="0" smtClean="0"/>
              <a:t>транспортного </a:t>
            </a:r>
            <a:r>
              <a:rPr lang="ru-RU" sz="2400" b="1" dirty="0" err="1" smtClean="0"/>
              <a:t>процесу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внаслідок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якого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об’єкті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певній</a:t>
            </a:r>
            <a:r>
              <a:rPr lang="ru-RU" sz="2400" b="1" dirty="0"/>
              <a:t> </a:t>
            </a:r>
            <a:r>
              <a:rPr lang="ru-RU" sz="2400" b="1" dirty="0" err="1" smtClean="0"/>
              <a:t>території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виникає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загроза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життя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здоров’я</a:t>
            </a:r>
            <a:r>
              <a:rPr lang="ru-RU" sz="2400" b="1" dirty="0" smtClean="0"/>
              <a:t> людей.</a:t>
            </a:r>
          </a:p>
          <a:p>
            <a:pPr algn="just"/>
            <a:r>
              <a:rPr lang="ru-RU" sz="3200" b="1" dirty="0" smtClean="0">
                <a:solidFill>
                  <a:srgbClr val="7030A0"/>
                </a:solidFill>
              </a:rPr>
              <a:t>Катастрофа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велика за масштабами </a:t>
            </a:r>
            <a:r>
              <a:rPr lang="ru-RU" sz="2400" b="1" dirty="0" err="1" smtClean="0"/>
              <a:t>аварія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чи</a:t>
            </a:r>
            <a:r>
              <a:rPr lang="ru-RU" sz="2400" b="1" dirty="0"/>
              <a:t> </a:t>
            </a:r>
            <a:r>
              <a:rPr lang="ru-RU" sz="2400" b="1" dirty="0" err="1" smtClean="0"/>
              <a:t>інша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подія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призводить</a:t>
            </a:r>
            <a:r>
              <a:rPr lang="ru-RU" sz="2400" b="1" dirty="0" smtClean="0"/>
              <a:t> до тяжких </a:t>
            </a:r>
            <a:r>
              <a:rPr lang="ru-RU" sz="2400" b="1" dirty="0" err="1" smtClean="0"/>
              <a:t>наслідків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57963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673" y="484909"/>
            <a:ext cx="115408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7030A0"/>
                </a:solidFill>
              </a:rPr>
              <a:t>Катастрофа</a:t>
            </a:r>
            <a:r>
              <a:rPr lang="ru-RU" sz="2400" b="1" dirty="0" smtClean="0"/>
              <a:t> (з точки </a:t>
            </a:r>
            <a:r>
              <a:rPr lang="ru-RU" sz="2400" b="1" dirty="0" err="1" smtClean="0"/>
              <a:t>зору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охорони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здоров’я</a:t>
            </a:r>
            <a:r>
              <a:rPr lang="ru-RU" sz="2400" b="1" dirty="0" smtClean="0"/>
              <a:t>) – </a:t>
            </a:r>
            <a:r>
              <a:rPr lang="ru-RU" sz="2400" b="1" dirty="0" err="1" smtClean="0"/>
              <a:t>це</a:t>
            </a:r>
            <a:r>
              <a:rPr lang="ru-RU" sz="2400" b="1" dirty="0"/>
              <a:t> </a:t>
            </a:r>
            <a:r>
              <a:rPr lang="ru-RU" sz="2400" b="1" dirty="0" err="1" smtClean="0"/>
              <a:t>раптова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швидкоплинна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подія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викликана</a:t>
            </a:r>
            <a:r>
              <a:rPr lang="ru-RU" sz="2400" b="1" dirty="0" smtClean="0"/>
              <a:t> силами </a:t>
            </a:r>
            <a:r>
              <a:rPr lang="ru-RU" sz="2400" b="1" dirty="0" err="1" smtClean="0"/>
              <a:t>природи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діяльністю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людини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спричинила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численні</a:t>
            </a:r>
            <a:r>
              <a:rPr lang="ru-RU" sz="2400" b="1" dirty="0"/>
              <a:t> </a:t>
            </a:r>
            <a:r>
              <a:rPr lang="ru-RU" sz="2400" b="1" dirty="0" err="1" smtClean="0"/>
              <a:t>людські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втрати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завдала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шкоди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здоров’ю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значної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кількості</a:t>
            </a:r>
            <a:r>
              <a:rPr lang="ru-RU" sz="2400" b="1" dirty="0"/>
              <a:t> </a:t>
            </a:r>
            <a:r>
              <a:rPr lang="ru-RU" sz="2400" b="1" dirty="0" smtClean="0"/>
              <a:t>людей, </a:t>
            </a:r>
            <a:r>
              <a:rPr lang="ru-RU" sz="2400" b="1" dirty="0" err="1" smtClean="0"/>
              <a:t>руйнування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знищення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об’єктів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інших</a:t>
            </a:r>
            <a:r>
              <a:rPr lang="ru-RU" sz="2400" b="1" dirty="0"/>
              <a:t> </a:t>
            </a:r>
            <a:r>
              <a:rPr lang="ru-RU" sz="2400" b="1" dirty="0" err="1" smtClean="0"/>
              <a:t>матеріальних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цінностей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значних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розмірах</a:t>
            </a:r>
            <a:r>
              <a:rPr lang="ru-RU" sz="2400" b="1" dirty="0" smtClean="0"/>
              <a:t>, а </a:t>
            </a:r>
            <a:r>
              <a:rPr lang="ru-RU" sz="2400" b="1" dirty="0" err="1" smtClean="0"/>
              <a:t>також</a:t>
            </a:r>
            <a:r>
              <a:rPr lang="ru-RU" sz="2400" b="1" dirty="0"/>
              <a:t> </a:t>
            </a:r>
            <a:r>
              <a:rPr lang="ru-RU" sz="2400" b="1" dirty="0" err="1" smtClean="0"/>
              <a:t>спричинила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серйозну</a:t>
            </a:r>
            <a:r>
              <a:rPr lang="ru-RU" sz="2400" b="1" dirty="0" smtClean="0"/>
              <a:t> шкоду </a:t>
            </a:r>
            <a:r>
              <a:rPr lang="ru-RU" sz="2400" b="1" dirty="0" err="1" smtClean="0"/>
              <a:t>довкіллю</a:t>
            </a:r>
            <a:r>
              <a:rPr lang="ru-RU" sz="2400" b="1" dirty="0" smtClean="0"/>
              <a:t>.</a:t>
            </a:r>
          </a:p>
          <a:p>
            <a:pPr algn="just"/>
            <a:endParaRPr lang="ru-RU" sz="2400" b="1" dirty="0" smtClean="0"/>
          </a:p>
          <a:p>
            <a:pPr algn="just"/>
            <a:r>
              <a:rPr lang="ru-RU" sz="2800" b="1" dirty="0" smtClean="0">
                <a:solidFill>
                  <a:srgbClr val="7030A0"/>
                </a:solidFill>
              </a:rPr>
              <a:t>Катастрофа</a:t>
            </a:r>
            <a:r>
              <a:rPr lang="ru-RU" sz="2400" b="1" dirty="0" smtClean="0"/>
              <a:t> (за </a:t>
            </a:r>
            <a:r>
              <a:rPr lang="ru-RU" sz="2400" b="1" dirty="0" err="1" smtClean="0"/>
              <a:t>визначенням</a:t>
            </a:r>
            <a:r>
              <a:rPr lang="ru-RU" sz="2400" b="1" dirty="0" smtClean="0"/>
              <a:t> ВООЗ) –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явище</a:t>
            </a:r>
            <a:r>
              <a:rPr lang="ru-RU" sz="2400" b="1" dirty="0"/>
              <a:t> </a:t>
            </a:r>
            <a:r>
              <a:rPr lang="ru-RU" sz="2400" b="1" dirty="0" err="1" smtClean="0"/>
              <a:t>природи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людська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акція</a:t>
            </a:r>
            <a:r>
              <a:rPr lang="ru-RU" sz="2400" b="1" dirty="0" smtClean="0"/>
              <a:t>, яка становить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несе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загрозу</a:t>
            </a:r>
            <a:r>
              <a:rPr lang="ru-RU" sz="2400" b="1" dirty="0"/>
              <a:t> </a:t>
            </a:r>
            <a:r>
              <a:rPr lang="ru-RU" sz="2400" b="1" dirty="0" smtClean="0"/>
              <a:t>для </a:t>
            </a:r>
            <a:r>
              <a:rPr lang="ru-RU" sz="2400" b="1" dirty="0" err="1" smtClean="0"/>
              <a:t>життя</a:t>
            </a:r>
            <a:r>
              <a:rPr lang="ru-RU" sz="2400" b="1" dirty="0" smtClean="0"/>
              <a:t> в такому </a:t>
            </a:r>
            <a:r>
              <a:rPr lang="ru-RU" sz="2400" b="1" dirty="0" err="1" smtClean="0"/>
              <a:t>ступені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примушує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звернутися</a:t>
            </a:r>
            <a:r>
              <a:rPr lang="ru-RU" sz="2400" b="1" dirty="0" smtClean="0"/>
              <a:t> за </a:t>
            </a:r>
            <a:r>
              <a:rPr lang="ru-RU" sz="2400" b="1" dirty="0" err="1" smtClean="0"/>
              <a:t>допомогою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ззовні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smtClean="0"/>
              <a:t>На </a:t>
            </a:r>
            <a:r>
              <a:rPr lang="ru-RU" sz="2400" b="1" dirty="0" err="1" smtClean="0"/>
              <a:t>сьогодні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поняттям</a:t>
            </a:r>
            <a:r>
              <a:rPr lang="ru-RU" sz="2400" b="1" dirty="0" smtClean="0">
                <a:solidFill>
                  <a:srgbClr val="FF0000"/>
                </a:solidFill>
              </a:rPr>
              <a:t> катастрофа </a:t>
            </a:r>
            <a:r>
              <a:rPr lang="ru-RU" sz="2400" b="1" dirty="0" err="1" smtClean="0"/>
              <a:t>потрібно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розуміти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всі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надзвичайні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ситуації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незалежно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причин </a:t>
            </a:r>
            <a:r>
              <a:rPr lang="ru-RU" sz="2400" b="1" dirty="0" err="1" smtClean="0"/>
              <a:t>їх</a:t>
            </a:r>
            <a:r>
              <a:rPr lang="ru-RU" sz="2400" b="1" dirty="0"/>
              <a:t> </a:t>
            </a:r>
            <a:r>
              <a:rPr lang="ru-RU" sz="2400" b="1" dirty="0" err="1" smtClean="0"/>
              <a:t>виникнення</a:t>
            </a:r>
            <a:r>
              <a:rPr lang="ru-RU" sz="2400" b="1" dirty="0" smtClean="0"/>
              <a:t>, тому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багатьох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випадках</a:t>
            </a:r>
            <a:r>
              <a:rPr lang="ru-RU" sz="2400" b="1" dirty="0" smtClean="0"/>
              <a:t> вони </a:t>
            </a:r>
            <a:r>
              <a:rPr lang="ru-RU" sz="2400" b="1" dirty="0" err="1" smtClean="0"/>
              <a:t>можуть</a:t>
            </a:r>
            <a:r>
              <a:rPr lang="ru-RU" sz="2400" b="1" dirty="0" smtClean="0"/>
              <a:t> бути </a:t>
            </a:r>
            <a:r>
              <a:rPr lang="ru-RU" sz="2400" b="1" dirty="0" err="1" smtClean="0"/>
              <a:t>викликані</a:t>
            </a:r>
            <a:r>
              <a:rPr lang="ru-RU" sz="2400" b="1" dirty="0" smtClean="0"/>
              <a:t> як </a:t>
            </a:r>
            <a:r>
              <a:rPr lang="ru-RU" sz="2400" b="1" dirty="0" err="1" smtClean="0"/>
              <a:t>природними</a:t>
            </a:r>
            <a:r>
              <a:rPr lang="ru-RU" sz="2400" b="1" dirty="0" smtClean="0"/>
              <a:t> силами, так і </a:t>
            </a:r>
            <a:r>
              <a:rPr lang="ru-RU" sz="2400" b="1" dirty="0" err="1" smtClean="0"/>
              <a:t>людською</a:t>
            </a:r>
            <a:r>
              <a:rPr lang="ru-RU" sz="2400" b="1" dirty="0"/>
              <a:t> </a:t>
            </a:r>
            <a:r>
              <a:rPr lang="ru-RU" sz="2400" b="1" dirty="0" err="1" smtClean="0"/>
              <a:t>діяльністю</a:t>
            </a:r>
            <a:r>
              <a:rPr lang="ru-RU" sz="2400" b="1" dirty="0" smtClean="0"/>
              <a:t>.</a:t>
            </a:r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i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Залежно</a:t>
            </a:r>
            <a:r>
              <a:rPr lang="ru-RU" sz="24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причин </a:t>
            </a:r>
            <a:r>
              <a:rPr lang="ru-RU" sz="2400" b="1" i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виникнення</a:t>
            </a:r>
            <a:r>
              <a:rPr lang="ru-RU" sz="24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катастрофи</a:t>
            </a:r>
            <a:r>
              <a:rPr lang="ru-RU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розподіляються</a:t>
            </a:r>
            <a:r>
              <a:rPr lang="ru-RU" sz="24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/>
              <a:t>- </a:t>
            </a:r>
            <a:r>
              <a:rPr lang="ru-RU" sz="2400" b="1" dirty="0" err="1" smtClean="0"/>
              <a:t>природні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стихійні</a:t>
            </a:r>
            <a:r>
              <a:rPr lang="ru-RU" sz="2400" b="1" dirty="0" smtClean="0"/>
              <a:t> лиха);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/>
              <a:t>- </a:t>
            </a:r>
            <a:r>
              <a:rPr lang="ru-RU" sz="2400" b="1" dirty="0" err="1" smtClean="0"/>
              <a:t>антропогенні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61562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8807</Words>
  <Application>Microsoft Office PowerPoint</Application>
  <PresentationFormat>Широкоэкранный</PresentationFormat>
  <Paragraphs>469</Paragraphs>
  <Slides>69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7" baseType="lpstr">
      <vt:lpstr>Arial</vt:lpstr>
      <vt:lpstr>Calibri</vt:lpstr>
      <vt:lpstr>Calibri Light</vt:lpstr>
      <vt:lpstr>Courier New</vt:lpstr>
      <vt:lpstr>Roboto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59</cp:revision>
  <dcterms:created xsi:type="dcterms:W3CDTF">2026-02-13T13:29:26Z</dcterms:created>
  <dcterms:modified xsi:type="dcterms:W3CDTF">2026-02-14T09:00:07Z</dcterms:modified>
</cp:coreProperties>
</file>