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379" r:id="rId3"/>
    <p:sldId id="257" r:id="rId4"/>
    <p:sldId id="310" r:id="rId5"/>
    <p:sldId id="311" r:id="rId6"/>
    <p:sldId id="258" r:id="rId7"/>
    <p:sldId id="312" r:id="rId8"/>
    <p:sldId id="321" r:id="rId9"/>
    <p:sldId id="313" r:id="rId10"/>
    <p:sldId id="314" r:id="rId11"/>
    <p:sldId id="315" r:id="rId12"/>
    <p:sldId id="316" r:id="rId13"/>
    <p:sldId id="317" r:id="rId14"/>
    <p:sldId id="319" r:id="rId15"/>
    <p:sldId id="323" r:id="rId16"/>
    <p:sldId id="320" r:id="rId17"/>
    <p:sldId id="259" r:id="rId18"/>
    <p:sldId id="345" r:id="rId19"/>
    <p:sldId id="344" r:id="rId20"/>
    <p:sldId id="349" r:id="rId21"/>
    <p:sldId id="347" r:id="rId22"/>
    <p:sldId id="346" r:id="rId23"/>
    <p:sldId id="350" r:id="rId24"/>
    <p:sldId id="351" r:id="rId25"/>
    <p:sldId id="352" r:id="rId26"/>
    <p:sldId id="353" r:id="rId27"/>
    <p:sldId id="354" r:id="rId28"/>
    <p:sldId id="355" r:id="rId29"/>
    <p:sldId id="261" r:id="rId30"/>
    <p:sldId id="263" r:id="rId31"/>
    <p:sldId id="262" r:id="rId32"/>
    <p:sldId id="264" r:id="rId33"/>
    <p:sldId id="265" r:id="rId34"/>
    <p:sldId id="324" r:id="rId35"/>
    <p:sldId id="381" r:id="rId36"/>
    <p:sldId id="382" r:id="rId37"/>
    <p:sldId id="383" r:id="rId38"/>
    <p:sldId id="384" r:id="rId39"/>
    <p:sldId id="385" r:id="rId40"/>
    <p:sldId id="386" r:id="rId41"/>
    <p:sldId id="387" r:id="rId42"/>
    <p:sldId id="388" r:id="rId43"/>
    <p:sldId id="389" r:id="rId44"/>
    <p:sldId id="380" r:id="rId45"/>
    <p:sldId id="390" r:id="rId46"/>
    <p:sldId id="391" r:id="rId47"/>
    <p:sldId id="325" r:id="rId48"/>
    <p:sldId id="326" r:id="rId49"/>
    <p:sldId id="328" r:id="rId50"/>
    <p:sldId id="329" r:id="rId51"/>
    <p:sldId id="330" r:id="rId52"/>
    <p:sldId id="333" r:id="rId53"/>
    <p:sldId id="337" r:id="rId54"/>
    <p:sldId id="331" r:id="rId55"/>
    <p:sldId id="338" r:id="rId56"/>
    <p:sldId id="332" r:id="rId57"/>
    <p:sldId id="335" r:id="rId58"/>
    <p:sldId id="339" r:id="rId59"/>
    <p:sldId id="340" r:id="rId60"/>
    <p:sldId id="356" r:id="rId61"/>
    <p:sldId id="357" r:id="rId62"/>
    <p:sldId id="358" r:id="rId63"/>
    <p:sldId id="359" r:id="rId64"/>
    <p:sldId id="360" r:id="rId65"/>
    <p:sldId id="361" r:id="rId66"/>
    <p:sldId id="362" r:id="rId67"/>
    <p:sldId id="363" r:id="rId68"/>
    <p:sldId id="392" r:id="rId69"/>
    <p:sldId id="364" r:id="rId70"/>
    <p:sldId id="393" r:id="rId71"/>
    <p:sldId id="365" r:id="rId72"/>
    <p:sldId id="394" r:id="rId73"/>
    <p:sldId id="366" r:id="rId74"/>
    <p:sldId id="367" r:id="rId75"/>
    <p:sldId id="368" r:id="rId76"/>
    <p:sldId id="369" r:id="rId77"/>
    <p:sldId id="341" r:id="rId78"/>
    <p:sldId id="260" r:id="rId79"/>
    <p:sldId id="375" r:id="rId80"/>
    <p:sldId id="378" r:id="rId81"/>
    <p:sldId id="376" r:id="rId82"/>
    <p:sldId id="377" r:id="rId83"/>
    <p:sldId id="370" r:id="rId84"/>
    <p:sldId id="371" r:id="rId85"/>
    <p:sldId id="372" r:id="rId86"/>
    <p:sldId id="373" r:id="rId87"/>
    <p:sldId id="342" r:id="rId88"/>
    <p:sldId id="322" r:id="rId89"/>
  </p:sldIdLst>
  <p:sldSz cx="12192000" cy="7620000"/>
  <p:notesSz cx="9144000" cy="6858000"/>
  <p:custShowLst>
    <p:custShow name="демонстрация 1" id="0">
      <p:sldLst/>
    </p:custShow>
  </p:custShowLst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CCFF"/>
    <a:srgbClr val="CC0066"/>
    <a:srgbClr val="FF5050"/>
    <a:srgbClr val="000066"/>
    <a:srgbClr val="006666"/>
    <a:srgbClr val="FFCC99"/>
    <a:srgbClr val="FF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15" autoAdjust="0"/>
    <p:restoredTop sz="94660"/>
  </p:normalViewPr>
  <p:slideViewPr>
    <p:cSldViewPr>
      <p:cViewPr>
        <p:scale>
          <a:sx n="70" d="100"/>
          <a:sy n="70" d="100"/>
        </p:scale>
        <p:origin x="-768" y="210"/>
      </p:cViewPr>
      <p:guideLst>
        <p:guide orient="horz" pos="240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366963"/>
            <a:ext cx="10363200" cy="16335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4318000"/>
            <a:ext cx="85344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7F035-2EF5-470C-BADF-70726E27200C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2477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B5658-DA79-4696-9ECA-BBBDF513AEF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17834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304800"/>
            <a:ext cx="2743200" cy="6502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8077200" cy="6502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75B4C-186F-40C8-8C8D-97EA1BC1B48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356254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270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778000"/>
            <a:ext cx="10972800" cy="5029200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924BE-D3B7-4BCE-8BB9-4A47C4B307A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307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FD7BC-6240-4CC5-8F17-4614B750A3A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83554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613" y="4895850"/>
            <a:ext cx="103632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613" y="3228975"/>
            <a:ext cx="103632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92960-95D4-4EF4-B542-FC14F64D417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9526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778000"/>
            <a:ext cx="5410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778000"/>
            <a:ext cx="5410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41AC5-B1BE-4EC8-B123-BF9356312A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591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704975"/>
            <a:ext cx="5386388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416175"/>
            <a:ext cx="5386388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838" y="1704975"/>
            <a:ext cx="5389562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838" y="2416175"/>
            <a:ext cx="5389562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5D8C2-C862-4AFF-B6FA-5129E3344A7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72758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C94D-9AF9-46C0-B517-53C6F09AB24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95619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1CCCA-99B6-4752-BB54-FE91BB90B39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29100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3213"/>
            <a:ext cx="4011613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263" y="303213"/>
            <a:ext cx="6815137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593850"/>
            <a:ext cx="4011613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5D309-9760-4385-9B86-FF2514C1A33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66904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188" y="5334000"/>
            <a:ext cx="73152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188" y="681038"/>
            <a:ext cx="73152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188" y="5964238"/>
            <a:ext cx="73152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A0EF1-2A84-4885-BCAA-4FBE3A2D560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8369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10972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3182" tIns="56590" rIns="113182" bIns="565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78000"/>
            <a:ext cx="109728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3182" tIns="56590" rIns="113182" bIns="565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938963"/>
            <a:ext cx="284480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3182" tIns="56590" rIns="113182" bIns="56590" numCol="1" anchor="t" anchorCtr="0" compatLnSpc="1">
            <a:prstTxWarp prst="textNoShape">
              <a:avLst/>
            </a:prstTxWarp>
          </a:bodyPr>
          <a:lstStyle>
            <a:lvl1pPr defTabSz="1131888" eaLnBrk="1" hangingPunct="1">
              <a:defRPr sz="1700">
                <a:latin typeface="Arial" charset="0"/>
              </a:defRPr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938963"/>
            <a:ext cx="386080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3182" tIns="56590" rIns="113182" bIns="56590" numCol="1" anchor="t" anchorCtr="0" compatLnSpc="1">
            <a:prstTxWarp prst="textNoShape">
              <a:avLst/>
            </a:prstTxWarp>
          </a:bodyPr>
          <a:lstStyle>
            <a:lvl1pPr algn="ctr" defTabSz="1131888" eaLnBrk="1" hangingPunct="1">
              <a:defRPr sz="1700">
                <a:latin typeface="Arial" charset="0"/>
              </a:defRPr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159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938963"/>
            <a:ext cx="284480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3182" tIns="56590" rIns="113182" bIns="56590" numCol="1" anchor="t" anchorCtr="0" compatLnSpc="1">
            <a:prstTxWarp prst="textNoShape">
              <a:avLst/>
            </a:prstTxWarp>
          </a:bodyPr>
          <a:lstStyle>
            <a:lvl1pPr algn="r" defTabSz="1131888" eaLnBrk="1" hangingPunct="1">
              <a:defRPr sz="1700" smtClean="0"/>
            </a:lvl1pPr>
          </a:lstStyle>
          <a:p>
            <a:pPr>
              <a:defRPr/>
            </a:pPr>
            <a:fld id="{FC69EE1A-FC82-4173-A8CA-54D78BED434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defTabSz="1131888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131888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2pPr>
      <a:lvl3pPr algn="ctr" defTabSz="1131888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3pPr>
      <a:lvl4pPr algn="ctr" defTabSz="1131888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4pPr>
      <a:lvl5pPr algn="ctr" defTabSz="1131888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5pPr>
      <a:lvl6pPr marL="457200" algn="ctr" defTabSz="113188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6pPr>
      <a:lvl7pPr marL="914400" algn="ctr" defTabSz="113188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7pPr>
      <a:lvl8pPr marL="1371600" algn="ctr" defTabSz="113188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8pPr>
      <a:lvl9pPr marL="1828800" algn="ctr" defTabSz="113188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9pPr>
    </p:titleStyle>
    <p:bodyStyle>
      <a:lvl1pPr marL="423863" indent="-423863" algn="l" defTabSz="1131888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tx1"/>
          </a:solidFill>
          <a:latin typeface="+mn-lt"/>
          <a:ea typeface="+mn-ea"/>
          <a:cs typeface="+mn-cs"/>
        </a:defRPr>
      </a:lvl1pPr>
      <a:lvl2pPr marL="919163" indent="-352425" algn="l" defTabSz="1131888" rtl="0" eaLnBrk="0" fontAlgn="base" hangingPunct="0">
        <a:spcBef>
          <a:spcPct val="20000"/>
        </a:spcBef>
        <a:spcAft>
          <a:spcPct val="0"/>
        </a:spcAft>
        <a:buChar char="–"/>
        <a:defRPr sz="3500">
          <a:solidFill>
            <a:schemeClr val="tx1"/>
          </a:solidFill>
          <a:latin typeface="+mn-lt"/>
        </a:defRPr>
      </a:lvl2pPr>
      <a:lvl3pPr marL="1414463" indent="-282575" algn="l" defTabSz="1131888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</a:defRPr>
      </a:lvl3pPr>
      <a:lvl4pPr marL="1981200" indent="-282575" algn="l" defTabSz="1131888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4pPr>
      <a:lvl5pPr marL="2544763" indent="-280988" algn="l" defTabSz="1131888" rtl="0" eaLnBrk="0" fontAlgn="base" hangingPunct="0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</a:defRPr>
      </a:lvl5pPr>
      <a:lvl6pPr marL="3001963" indent="-280988" algn="l" defTabSz="1131888" rtl="0" fontAlgn="base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</a:defRPr>
      </a:lvl6pPr>
      <a:lvl7pPr marL="3459163" indent="-280988" algn="l" defTabSz="1131888" rtl="0" fontAlgn="base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</a:defRPr>
      </a:lvl7pPr>
      <a:lvl8pPr marL="3916363" indent="-280988" algn="l" defTabSz="1131888" rtl="0" fontAlgn="base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</a:defRPr>
      </a:lvl8pPr>
      <a:lvl9pPr marL="4373563" indent="-280988" algn="l" defTabSz="1131888" rtl="0" fontAlgn="base">
        <a:spcBef>
          <a:spcPct val="2000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77.xml"/><Relationship Id="rId4" Type="http://schemas.openxmlformats.org/officeDocument/2006/relationships/slide" Target="slide5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38113"/>
            <a:ext cx="10363200" cy="127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4800" i="1" smtClean="0">
                <a:solidFill>
                  <a:schemeClr val="tx1"/>
                </a:solidFill>
              </a:rPr>
              <a:t>Основи  управління проектами</a:t>
            </a:r>
            <a:endParaRPr lang="ru-RU" altLang="uk-UA" sz="4800" i="1" smtClean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89288" y="2081213"/>
            <a:ext cx="8883650" cy="5041900"/>
          </a:xfrm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3200" i="1" smtClean="0">
                <a:solidFill>
                  <a:srgbClr val="CC0000"/>
                </a:solidFill>
              </a:rPr>
              <a:t>Проект і сутність проектної діяльності.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3200" i="1" smtClean="0">
                <a:solidFill>
                  <a:srgbClr val="CC0000"/>
                </a:solidFill>
                <a:hlinkClick r:id="rId3" action="ppaction://hlinksldjump"/>
              </a:rPr>
              <a:t>Міжнародні та національні стандарти з управління проектами</a:t>
            </a:r>
            <a:r>
              <a:rPr lang="uk-UA" altLang="uk-UA" sz="3200" b="1" i="1" smtClean="0">
                <a:solidFill>
                  <a:srgbClr val="CC0000"/>
                </a:solidFill>
                <a:hlinkClick r:id="rId3" action="ppaction://hlinksldjump"/>
              </a:rPr>
              <a:t>.</a:t>
            </a:r>
            <a:endParaRPr lang="uk-UA" altLang="uk-UA" sz="3200" i="1" smtClean="0">
              <a:solidFill>
                <a:srgbClr val="CC0000"/>
              </a:solidFill>
            </a:endParaRP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3200" i="1" smtClean="0">
                <a:solidFill>
                  <a:srgbClr val="CC0000"/>
                </a:solidFill>
                <a:hlinkClick r:id="rId4" action="ppaction://hlinksldjump"/>
              </a:rPr>
              <a:t>Особливості управління різними класами проектів.</a:t>
            </a:r>
            <a:endParaRPr lang="uk-UA" altLang="uk-UA" sz="3200" i="1" smtClean="0">
              <a:solidFill>
                <a:srgbClr val="CC0000"/>
              </a:solidFill>
            </a:endParaRP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3200" i="1" smtClean="0">
                <a:solidFill>
                  <a:srgbClr val="CC0000"/>
                </a:solidFill>
                <a:hlinkClick r:id="rId5" action="ppaction://hlinksldjump"/>
              </a:rPr>
              <a:t>Життєвий цикл і фази проекту.</a:t>
            </a:r>
            <a:endParaRPr lang="uk-UA" altLang="uk-UA" sz="3200" i="1" smtClean="0">
              <a:solidFill>
                <a:srgbClr val="CC0000"/>
              </a:solidFill>
            </a:endParaRP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3200" i="1" smtClean="0"/>
              <a:t>Моделювання і стандарти життєвого циклу проектів інформатизації.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3200" i="1" smtClean="0"/>
              <a:t>Учасники й  оточення проекту.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3200" i="1" smtClean="0"/>
              <a:t>Методичні засади структуризації проекту</a:t>
            </a:r>
            <a:r>
              <a:rPr lang="uk-UA" altLang="uk-UA" i="1" smtClean="0"/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0" y="1981200"/>
          <a:ext cx="3192463" cy="374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lip" r:id="rId6" imgW="3192463" imgH="3749675" progId="MS_ClipArt_Gallery.2">
                  <p:embed/>
                </p:oleObj>
              </mc:Choice>
              <mc:Fallback>
                <p:oleObj name="Clip" r:id="rId6" imgW="3192463" imgH="3749675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81200"/>
                        <a:ext cx="3192463" cy="374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5"/>
          <p:cNvSpPr txBox="1">
            <a:spLocks noChangeArrowheads="1"/>
          </p:cNvSpPr>
          <p:nvPr/>
        </p:nvSpPr>
        <p:spPr bwMode="auto">
          <a:xfrm rot="-942053">
            <a:off x="493713" y="2601913"/>
            <a:ext cx="2286000" cy="1920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3" rIns="91388" bIns="45693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uk-UA" sz="3000" b="1" i="1">
                <a:latin typeface="Times New Roman" panose="02020603050405020304" pitchFamily="18" charset="0"/>
              </a:rPr>
              <a:t>Project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uk-UA" sz="3000" b="1" i="1">
                <a:latin typeface="Times New Roman" panose="02020603050405020304" pitchFamily="18" charset="0"/>
              </a:rPr>
              <a:t>Management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uk-UA" sz="3000" b="1" i="1">
                <a:latin typeface="Times New Roman" panose="02020603050405020304" pitchFamily="18" charset="0"/>
              </a:rPr>
              <a:t>Information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uk-UA" sz="3000" b="1" i="1">
                <a:latin typeface="Times New Roman" panose="02020603050405020304" pitchFamily="18" charset="0"/>
              </a:rPr>
              <a:t>Technologies </a:t>
            </a:r>
            <a:endParaRPr lang="uk-UA" altLang="uk-UA" sz="30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8925"/>
            <a:ext cx="10972800" cy="641350"/>
          </a:xfrm>
        </p:spPr>
        <p:txBody>
          <a:bodyPr/>
          <a:lstStyle/>
          <a:p>
            <a:pPr eaLnBrk="1" hangingPunct="1"/>
            <a:r>
              <a:rPr lang="uk-UA" altLang="uk-UA" sz="4500" b="1" smtClean="0"/>
              <a:t>1. Принцип успіху</a:t>
            </a:r>
            <a:endParaRPr lang="ru-RU" altLang="uk-UA" sz="450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073150"/>
            <a:ext cx="12014200" cy="6546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 smtClean="0"/>
              <a:t>Ціль управління проектом інформатизації - </a:t>
            </a:r>
            <a:r>
              <a:rPr lang="uk-UA" altLang="uk-UA" sz="4400" b="1" u="sng" smtClean="0"/>
              <a:t>робити успішний продукт.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 smtClean="0"/>
              <a:t>Без створення успішного продукту накладні витрати на управління проектом не приносять користі.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 smtClean="0"/>
              <a:t>Багато проектів виконуються  "вчасно й у межах бюджету", але продукт не є успішним, і навпаки багато проектів не є "вчасними й у межах бюджету", але продукт є успішним.</a:t>
            </a:r>
            <a:endParaRPr lang="ru-RU" altLang="uk-UA" sz="4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8113"/>
            <a:ext cx="10363200" cy="43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4500" b="1" smtClean="0"/>
              <a:t>2. Принцип зобов'язань</a:t>
            </a:r>
            <a:endParaRPr lang="ru-RU" altLang="uk-UA" sz="4500" b="1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41350"/>
            <a:ext cx="12192000" cy="6624638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mtClean="0"/>
              <a:t>Взаємно прийняті </a:t>
            </a:r>
            <a:r>
              <a:rPr lang="uk-UA" altLang="uk-UA" u="sng" smtClean="0"/>
              <a:t>зобов'язання</a:t>
            </a:r>
            <a:r>
              <a:rPr lang="uk-UA" altLang="uk-UA" smtClean="0"/>
              <a:t> </a:t>
            </a:r>
            <a:r>
              <a:rPr lang="uk-UA" altLang="uk-UA" u="sng" smtClean="0"/>
              <a:t>між спонсором проекту і командою проекту</a:t>
            </a:r>
            <a:r>
              <a:rPr lang="uk-UA" altLang="uk-UA" smtClean="0"/>
              <a:t>, повинні існувати до того, як з'явиться життєздатний проект.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b="1" u="sng" smtClean="0"/>
              <a:t>Спонсор проекту</a:t>
            </a:r>
            <a:r>
              <a:rPr lang="uk-UA" altLang="uk-UA" smtClean="0"/>
              <a:t> - це обізнана людина, яка представляє остаточного власника продукту і яка відповідає за забезпечення необхідними ресурсами (гроші, товар, послуги і, при необхідності, бере на себе загальне керівництво).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b="1" u="sng" smtClean="0"/>
              <a:t>Взаємно прийняті зобов'язання</a:t>
            </a:r>
            <a:r>
              <a:rPr lang="uk-UA" altLang="uk-UA" smtClean="0"/>
              <a:t> - це ті зобов'язання, в яких погоджені цілі проекту на основі можливості продукту, якості, часу завершення (виготовлення) продукту й</a:t>
            </a:r>
            <a:r>
              <a:rPr lang="uk-UA" altLang="uk-UA" sz="4400" smtClean="0"/>
              <a:t> </a:t>
            </a:r>
            <a:r>
              <a:rPr lang="uk-UA" altLang="uk-UA" smtClean="0"/>
              <a:t>остаточна вартість.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8113"/>
            <a:ext cx="10363200" cy="623887"/>
          </a:xfrm>
        </p:spPr>
        <p:txBody>
          <a:bodyPr/>
          <a:lstStyle/>
          <a:p>
            <a:pPr eaLnBrk="1" hangingPunct="1"/>
            <a:r>
              <a:rPr lang="uk-UA" altLang="uk-UA" sz="4500" b="1" smtClean="0"/>
              <a:t>3.Принцип альтернатив</a:t>
            </a:r>
            <a:endParaRPr lang="ru-RU" altLang="uk-UA" sz="4500" b="1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088" y="787400"/>
            <a:ext cx="11928475" cy="6462713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mtClean="0"/>
              <a:t>Основні змінні процесу управління проектом інформатизації повинні бути взаємно погодженими: </a:t>
            </a:r>
          </a:p>
          <a:p>
            <a:pPr lvl="1" eaLnBrk="1" hangingPunct="1">
              <a:lnSpc>
                <a:spcPct val="70000"/>
              </a:lnSpc>
            </a:pPr>
            <a:r>
              <a:rPr lang="uk-UA" altLang="uk-UA" sz="4700" b="1" smtClean="0"/>
              <a:t>можливості (масштаб) продукту, </a:t>
            </a:r>
          </a:p>
          <a:p>
            <a:pPr lvl="1" eaLnBrk="1" hangingPunct="1">
              <a:lnSpc>
                <a:spcPct val="70000"/>
              </a:lnSpc>
            </a:pPr>
            <a:r>
              <a:rPr lang="uk-UA" altLang="uk-UA" sz="4700" b="1" smtClean="0"/>
              <a:t>якість, </a:t>
            </a:r>
          </a:p>
          <a:p>
            <a:pPr lvl="1" eaLnBrk="1" hangingPunct="1">
              <a:lnSpc>
                <a:spcPct val="70000"/>
              </a:lnSpc>
            </a:pPr>
            <a:r>
              <a:rPr lang="uk-UA" altLang="uk-UA" sz="4700" b="1" smtClean="0"/>
              <a:t>термін (час) виробництва продукту,</a:t>
            </a:r>
          </a:p>
          <a:p>
            <a:pPr lvl="1" eaLnBrk="1" hangingPunct="1">
              <a:lnSpc>
                <a:spcPct val="70000"/>
              </a:lnSpc>
            </a:pPr>
            <a:r>
              <a:rPr lang="uk-UA" altLang="uk-UA" sz="4700" b="1" smtClean="0"/>
              <a:t>вартість.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mtClean="0"/>
              <a:t> Основні змінні взаємозалежні і нагадують рамку у формі чотирикутника з гнучкими ланками. Один з кутів може бути зафіксований, інший порушений, але при цьому не уражаються два інших.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8588"/>
            <a:ext cx="10972800" cy="703262"/>
          </a:xfrm>
        </p:spPr>
        <p:txBody>
          <a:bodyPr/>
          <a:lstStyle/>
          <a:p>
            <a:pPr eaLnBrk="1" hangingPunct="1"/>
            <a:r>
              <a:rPr lang="uk-UA" altLang="uk-UA" sz="4000" b="1" smtClean="0"/>
              <a:t>4.Принцип єдиноначальності</a:t>
            </a:r>
            <a:r>
              <a:rPr lang="uk-UA" altLang="uk-UA" sz="4500" b="1" smtClean="0"/>
              <a:t> </a:t>
            </a:r>
            <a:endParaRPr lang="ru-RU" altLang="uk-UA" sz="4500" b="1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50900"/>
            <a:ext cx="12192000" cy="67691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600" smtClean="0"/>
              <a:t>Цей принцип </a:t>
            </a:r>
            <a:r>
              <a:rPr lang="uk-UA" altLang="uk-UA" b="1" u="sng" smtClean="0"/>
              <a:t>необхідний для ефективного розподілу зобов'язань</a:t>
            </a:r>
            <a:r>
              <a:rPr lang="uk-UA" altLang="uk-UA" sz="3600" smtClean="0"/>
              <a:t> щодо проекту.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600" smtClean="0"/>
              <a:t>Між спонсором і керівником проекту повинен існувати </a:t>
            </a:r>
            <a:r>
              <a:rPr lang="uk-UA" altLang="uk-UA" b="1" u="sng" smtClean="0"/>
              <a:t>єдиний канал комунікації</a:t>
            </a:r>
            <a:r>
              <a:rPr lang="uk-UA" altLang="uk-UA" sz="3600" smtClean="0"/>
              <a:t> для передачі всіх рішень, що впливають на продукт проекту.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b="1" u="sng" smtClean="0"/>
              <a:t>Власник</a:t>
            </a:r>
            <a:r>
              <a:rPr lang="uk-UA" altLang="uk-UA" sz="3600" smtClean="0"/>
              <a:t> кінцевого продукту проекту, навіть якщо він представлений більш ніж однією особою, не зважаючи ні на що, </a:t>
            </a:r>
            <a:r>
              <a:rPr lang="uk-UA" altLang="uk-UA" b="1" u="sng" smtClean="0"/>
              <a:t>має право одного голосу</a:t>
            </a:r>
            <a:r>
              <a:rPr lang="uk-UA" altLang="uk-UA" sz="3600" b="1" smtClean="0"/>
              <a:t>.</a:t>
            </a:r>
            <a:r>
              <a:rPr lang="uk-UA" altLang="uk-UA" sz="36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600" smtClean="0"/>
              <a:t>Також команда проекту повинна мати </a:t>
            </a:r>
            <a:r>
              <a:rPr lang="uk-UA" altLang="uk-UA" b="1" u="sng" smtClean="0"/>
              <a:t>одну відповідальну особу, керівника проекту,</a:t>
            </a:r>
            <a:r>
              <a:rPr lang="uk-UA" altLang="uk-UA" sz="3600" smtClean="0"/>
              <a:t> для роботи над проектом. Він повинен бути відданим справі, мати навички, досвід, повноваження і завзятість, необхідні для успішного здійснення проекту.</a:t>
            </a:r>
            <a:endParaRPr lang="ru-RU" altLang="uk-UA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28588"/>
            <a:ext cx="11857037" cy="512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3200" b="1" smtClean="0"/>
              <a:t>5. Принцип культурного середовища</a:t>
            </a:r>
            <a:r>
              <a:rPr lang="uk-UA" altLang="uk-UA" sz="4500" smtClean="0"/>
              <a:t> </a:t>
            </a:r>
            <a:endParaRPr lang="ru-RU" altLang="uk-UA" sz="4500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063" y="714375"/>
            <a:ext cx="12014200" cy="6905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Керівництво проекту повинне </a:t>
            </a:r>
            <a:r>
              <a:rPr lang="uk-UA" altLang="uk-UA" b="1" u="sng" smtClean="0"/>
              <a:t>створювати сприятливе культурне середовище</a:t>
            </a:r>
            <a:r>
              <a:rPr lang="uk-UA" altLang="uk-UA" smtClean="0"/>
              <a:t>, щоб команда проекту працювала на повну силу.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b="1" u="sng" smtClean="0"/>
              <a:t>Сприятливе культурне середовище</a:t>
            </a:r>
            <a:r>
              <a:rPr lang="uk-UA" altLang="uk-UA" smtClean="0"/>
              <a:t> - це середовище, у якому </a:t>
            </a:r>
            <a:r>
              <a:rPr lang="uk-UA" altLang="uk-UA" u="sng" smtClean="0"/>
              <a:t>проект повністю підтримується керівництвом</a:t>
            </a:r>
            <a:r>
              <a:rPr lang="uk-UA" altLang="uk-UA" smtClean="0"/>
              <a:t>, а </a:t>
            </a:r>
            <a:r>
              <a:rPr lang="uk-UA" altLang="uk-UA" u="sng" smtClean="0"/>
              <a:t>членам команди</a:t>
            </a:r>
            <a:r>
              <a:rPr lang="uk-UA" altLang="uk-UA" smtClean="0"/>
              <a:t> проекту надана можливість </a:t>
            </a:r>
            <a:r>
              <a:rPr lang="uk-UA" altLang="uk-UA" u="sng" smtClean="0"/>
              <a:t>працювати на повну силу</a:t>
            </a:r>
            <a:r>
              <a:rPr lang="uk-UA" altLang="uk-UA" smtClean="0"/>
              <a:t> без зайвих бюрократичних перешкод.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Цей принцип містить у собі потребу в керівництві за якого спрямованість і стиль керівництва відповідають як типу, так і фазі життєвого циклу проекту.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09550"/>
            <a:ext cx="10363200" cy="431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500" b="1" smtClean="0"/>
              <a:t>6. Процесний принцип</a:t>
            </a:r>
            <a:endParaRPr lang="ru-RU" altLang="uk-UA" sz="4500" b="1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063" y="857250"/>
            <a:ext cx="11811000" cy="6553200"/>
          </a:xfrm>
        </p:spPr>
        <p:txBody>
          <a:bodyPr/>
          <a:lstStyle/>
          <a:p>
            <a:pPr marL="531813" indent="-531813" eaLnBrk="1" hangingPunct="1">
              <a:lnSpc>
                <a:spcPct val="80000"/>
              </a:lnSpc>
              <a:buFontTx/>
              <a:buNone/>
            </a:pPr>
            <a:r>
              <a:rPr lang="uk-UA" altLang="uk-UA" sz="4400" smtClean="0"/>
              <a:t>Для виконання задач проекту повинні існувати ефективні політики й процедури, які, як мінімум, повинні охоплювати:</a:t>
            </a:r>
            <a:r>
              <a:rPr lang="uk-UA" altLang="uk-UA" sz="4800" smtClean="0"/>
              <a:t> </a:t>
            </a:r>
          </a:p>
          <a:p>
            <a:pPr marL="914400" lvl="1" indent="-347663" eaLnBrk="1" hangingPunct="1">
              <a:lnSpc>
                <a:spcPct val="80000"/>
              </a:lnSpc>
            </a:pPr>
            <a:r>
              <a:rPr lang="uk-UA" altLang="uk-UA" sz="4800" smtClean="0"/>
              <a:t>чіткі </a:t>
            </a:r>
            <a:r>
              <a:rPr lang="uk-UA" altLang="uk-UA" sz="4800" b="1" u="sng" smtClean="0"/>
              <a:t>ролі й обов'язки</a:t>
            </a:r>
            <a:r>
              <a:rPr lang="uk-UA" altLang="uk-UA" sz="4800" smtClean="0"/>
              <a:t>, </a:t>
            </a:r>
          </a:p>
          <a:p>
            <a:pPr marL="914400" lvl="1" indent="-347663" eaLnBrk="1" hangingPunct="1">
              <a:lnSpc>
                <a:spcPct val="80000"/>
              </a:lnSpc>
            </a:pPr>
            <a:r>
              <a:rPr lang="uk-UA" altLang="uk-UA" sz="4800" smtClean="0"/>
              <a:t>передачу </a:t>
            </a:r>
            <a:r>
              <a:rPr lang="uk-UA" altLang="uk-UA" sz="4800" b="1" u="sng" smtClean="0"/>
              <a:t>прав і відповідальності</a:t>
            </a:r>
            <a:r>
              <a:rPr lang="uk-UA" altLang="uk-UA" sz="4800" smtClean="0"/>
              <a:t>, </a:t>
            </a:r>
          </a:p>
          <a:p>
            <a:pPr marL="914400" lvl="1" indent="-347663" eaLnBrk="1" hangingPunct="1">
              <a:lnSpc>
                <a:spcPct val="80000"/>
              </a:lnSpc>
            </a:pPr>
            <a:r>
              <a:rPr lang="uk-UA" altLang="uk-UA" sz="4800" b="1" u="sng" smtClean="0"/>
              <a:t>процеси</a:t>
            </a:r>
            <a:r>
              <a:rPr lang="uk-UA" altLang="uk-UA" sz="4800" smtClean="0"/>
              <a:t> з </a:t>
            </a:r>
            <a:r>
              <a:rPr lang="uk-UA" altLang="uk-UA" sz="4800" b="1" u="sng" smtClean="0"/>
              <a:t>управління масштабом робіт</a:t>
            </a:r>
            <a:r>
              <a:rPr lang="uk-UA" altLang="uk-UA" sz="4800" smtClean="0"/>
              <a:t>, включаючи зміни, забезпечення </a:t>
            </a:r>
            <a:r>
              <a:rPr lang="uk-UA" altLang="uk-UA" sz="4800" b="1" u="sng" smtClean="0"/>
              <a:t>якості</a:t>
            </a:r>
            <a:r>
              <a:rPr lang="uk-UA" altLang="uk-UA" sz="4800" smtClean="0"/>
              <a:t>,  </a:t>
            </a:r>
            <a:r>
              <a:rPr lang="uk-UA" altLang="uk-UA" sz="4800" b="1" u="sng" smtClean="0"/>
              <a:t>своєчасність</a:t>
            </a:r>
            <a:r>
              <a:rPr lang="uk-UA" altLang="uk-UA" sz="4800" smtClean="0"/>
              <a:t> виконання і </a:t>
            </a:r>
            <a:r>
              <a:rPr lang="uk-UA" altLang="uk-UA" sz="4800" b="1" u="sng" smtClean="0"/>
              <a:t>контроль</a:t>
            </a:r>
            <a:r>
              <a:rPr lang="uk-UA" altLang="uk-UA" sz="4800" smtClean="0"/>
              <a:t> над </a:t>
            </a:r>
            <a:r>
              <a:rPr lang="uk-UA" altLang="uk-UA" sz="4800" b="1" u="sng" smtClean="0"/>
              <a:t>витратами</a:t>
            </a:r>
            <a:r>
              <a:rPr lang="uk-UA" altLang="uk-UA" sz="4800" smtClean="0"/>
              <a:t>. </a:t>
            </a:r>
            <a:endParaRPr lang="ru-RU" altLang="uk-UA" sz="4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8113"/>
            <a:ext cx="10363200" cy="431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000" b="1" smtClean="0"/>
              <a:t>7.Принцип життєвого циклу</a:t>
            </a:r>
            <a:endParaRPr lang="ru-RU" altLang="uk-UA" sz="4000" b="1" smtClean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088" y="569913"/>
            <a:ext cx="11858625" cy="7050087"/>
          </a:xfrm>
        </p:spPr>
        <p:txBody>
          <a:bodyPr/>
          <a:lstStyle/>
          <a:p>
            <a:pPr eaLnBrk="1" hangingPunct="1">
              <a:lnSpc>
                <a:spcPct val="60000"/>
              </a:lnSpc>
              <a:buFontTx/>
              <a:buNone/>
            </a:pPr>
            <a:r>
              <a:rPr lang="uk-UA" altLang="uk-UA" sz="4600" smtClean="0"/>
              <a:t>Спочатку плануйте, потім робіть.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uk-UA" altLang="uk-UA" sz="3800" smtClean="0"/>
              <a:t>Процес успішного управління проектом складається з двох великих фаз:</a:t>
            </a:r>
          </a:p>
          <a:p>
            <a:pPr lvl="1" eaLnBrk="1" hangingPunct="1">
              <a:lnSpc>
                <a:spcPct val="60000"/>
              </a:lnSpc>
            </a:pPr>
            <a:r>
              <a:rPr lang="uk-UA" altLang="uk-UA" sz="4600" b="1" smtClean="0"/>
              <a:t>планування, </a:t>
            </a:r>
          </a:p>
          <a:p>
            <a:pPr lvl="1" eaLnBrk="1" hangingPunct="1">
              <a:lnSpc>
                <a:spcPct val="50000"/>
              </a:lnSpc>
            </a:pPr>
            <a:r>
              <a:rPr lang="uk-UA" altLang="uk-UA" sz="4600" b="1" smtClean="0"/>
              <a:t>виконання</a:t>
            </a:r>
            <a:r>
              <a:rPr lang="uk-UA" altLang="uk-UA" sz="4600" smtClean="0"/>
              <a:t>.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200" smtClean="0"/>
              <a:t>Ці дві послідовні фази складають основу життєвого циклу кожного проекту і можуть бути розширені, щоб відповідати контрольним вимогам кожного проекту в будь-якій сфері.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600" smtClean="0"/>
              <a:t>Життєвий цикл проекту характеризується </a:t>
            </a:r>
            <a:r>
              <a:rPr lang="uk-UA" altLang="uk-UA" sz="4600" u="sng" smtClean="0"/>
              <a:t>"віхами",</a:t>
            </a:r>
            <a:r>
              <a:rPr lang="uk-UA" altLang="uk-UA" sz="4600" smtClean="0"/>
              <a:t> що позначають початок проекту, "контрольні точки", які він повинен перетнути, і кінець проекту.</a:t>
            </a:r>
            <a:r>
              <a:rPr lang="uk-UA" altLang="uk-UA" sz="3700" smtClean="0"/>
              <a:t> </a:t>
            </a:r>
            <a:endParaRPr lang="ru-RU" altLang="uk-UA" sz="37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649413"/>
          </a:xfrm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6600" smtClean="0">
                <a:solidFill>
                  <a:schemeClr val="tx1"/>
                </a:solidFill>
              </a:rPr>
              <a:t>Управління проектами </a:t>
            </a:r>
            <a:br>
              <a:rPr lang="uk-UA" altLang="uk-UA" sz="6600" smtClean="0">
                <a:solidFill>
                  <a:schemeClr val="tx1"/>
                </a:solidFill>
              </a:rPr>
            </a:br>
            <a:r>
              <a:rPr lang="uk-UA" altLang="uk-UA" sz="6600" smtClean="0">
                <a:solidFill>
                  <a:schemeClr val="tx1"/>
                </a:solidFill>
              </a:rPr>
              <a:t>(</a:t>
            </a:r>
            <a:r>
              <a:rPr lang="en-US" altLang="uk-UA" sz="6600" smtClean="0">
                <a:solidFill>
                  <a:schemeClr val="tx1"/>
                </a:solidFill>
              </a:rPr>
              <a:t>Project Management)</a:t>
            </a:r>
            <a:endParaRPr lang="uk-UA" altLang="uk-UA" sz="4800" smtClean="0">
              <a:solidFill>
                <a:schemeClr val="tx1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1724025"/>
            <a:ext cx="12192000" cy="503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3" rIns="91388" bIns="45693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uk-UA" sz="4500" i="1">
                <a:latin typeface="Times New Roman" panose="02020603050405020304" pitchFamily="18" charset="0"/>
              </a:rPr>
              <a:t>Мистецтво керівництва та координації людських та матеріальних ресурсів протягом </a:t>
            </a:r>
            <a:r>
              <a:rPr lang="uk-UA" altLang="uk-UA" sz="4500" b="1" i="1" u="sng">
                <a:latin typeface="Times New Roman" panose="02020603050405020304" pitchFamily="18" charset="0"/>
              </a:rPr>
              <a:t>життєвого циклу проекту</a:t>
            </a:r>
            <a:r>
              <a:rPr lang="uk-UA" altLang="uk-UA" sz="4500" i="1">
                <a:latin typeface="Times New Roman" panose="02020603050405020304" pitchFamily="18" charset="0"/>
              </a:rPr>
              <a:t> (ЖЦП) за умови застосування </a:t>
            </a:r>
            <a:r>
              <a:rPr lang="uk-UA" altLang="uk-UA" sz="4500" b="1" i="1" u="sng">
                <a:latin typeface="Times New Roman" panose="02020603050405020304" pitchFamily="18" charset="0"/>
              </a:rPr>
              <a:t>сучасних методів і техніки управління</a:t>
            </a:r>
            <a:r>
              <a:rPr lang="uk-UA" altLang="uk-UA" sz="4500" i="1">
                <a:latin typeface="Times New Roman" panose="02020603050405020304" pitchFamily="18" charset="0"/>
              </a:rPr>
              <a:t> для досягнення встановлених для проекту </a:t>
            </a:r>
            <a:r>
              <a:rPr lang="uk-UA" altLang="uk-UA" sz="4500" b="1" i="1" u="sng">
                <a:latin typeface="Times New Roman" panose="02020603050405020304" pitchFamily="18" charset="0"/>
              </a:rPr>
              <a:t>результатів</a:t>
            </a:r>
            <a:r>
              <a:rPr lang="uk-UA" altLang="uk-UA" sz="4500" i="1">
                <a:latin typeface="Times New Roman" panose="02020603050405020304" pitchFamily="18" charset="0"/>
              </a:rPr>
              <a:t> за складом та обсягами робіт, </a:t>
            </a:r>
            <a:r>
              <a:rPr lang="uk-UA" altLang="uk-UA" sz="4500" b="1" i="1" u="sng">
                <a:latin typeface="Times New Roman" panose="02020603050405020304" pitchFamily="18" charset="0"/>
              </a:rPr>
              <a:t>вартістю, часом, якістю</a:t>
            </a:r>
            <a:r>
              <a:rPr lang="uk-UA" altLang="uk-UA" sz="4500" i="1">
                <a:latin typeface="Times New Roman" panose="02020603050405020304" pitchFamily="18" charset="0"/>
              </a:rPr>
              <a:t> та задоволенням вимог учасників проекту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4"/>
          <p:cNvGrpSpPr>
            <a:grpSpLocks/>
          </p:cNvGrpSpPr>
          <p:nvPr/>
        </p:nvGrpSpPr>
        <p:grpSpPr bwMode="auto">
          <a:xfrm>
            <a:off x="-25400" y="425450"/>
            <a:ext cx="12072938" cy="6840538"/>
            <a:chOff x="1440" y="1008"/>
            <a:chExt cx="9792" cy="2880"/>
          </a:xfrm>
        </p:grpSpPr>
        <p:sp>
          <p:nvSpPr>
            <p:cNvPr id="19459" name="Rectangle 5"/>
            <p:cNvSpPr>
              <a:spLocks noChangeArrowheads="1"/>
            </p:cNvSpPr>
            <p:nvPr/>
          </p:nvSpPr>
          <p:spPr bwMode="auto">
            <a:xfrm>
              <a:off x="1440" y="1008"/>
              <a:ext cx="9792" cy="28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1388" tIns="45693" rIns="91388" bIns="45693"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ru-RU" altLang="uk-UA" sz="6600" b="1">
                  <a:latin typeface="Times New Roman" panose="02020603050405020304" pitchFamily="18" charset="0"/>
                </a:rPr>
                <a:t>П Р О Е К Т</a:t>
              </a:r>
              <a:endParaRPr lang="ru-RU" altLang="uk-UA" sz="7200">
                <a:latin typeface="Times New Roman" panose="02020603050405020304" pitchFamily="18" charset="0"/>
              </a:endParaRPr>
            </a:p>
          </p:txBody>
        </p:sp>
        <p:sp>
          <p:nvSpPr>
            <p:cNvPr id="19460" name="Rectangle 6"/>
            <p:cNvSpPr>
              <a:spLocks noChangeArrowheads="1"/>
            </p:cNvSpPr>
            <p:nvPr/>
          </p:nvSpPr>
          <p:spPr bwMode="auto">
            <a:xfrm>
              <a:off x="1872" y="2448"/>
              <a:ext cx="2592" cy="11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1388" tIns="45693" rIns="91388" bIns="45693"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uk-UA" altLang="uk-UA" sz="6000">
                  <a:latin typeface="Times New Roman" panose="02020603050405020304" pitchFamily="18" charset="0"/>
                </a:rPr>
                <a:t>Задум</a:t>
              </a:r>
              <a:r>
                <a:rPr lang="uk-UA" altLang="uk-UA" sz="4400" b="1">
                  <a:latin typeface="Times New Roman" panose="02020603050405020304" pitchFamily="18" charset="0"/>
                </a:rPr>
                <a:t> </a:t>
              </a:r>
              <a:r>
                <a:rPr lang="ru-RU" altLang="uk-UA" sz="4400">
                  <a:latin typeface="Times New Roman" panose="02020603050405020304" pitchFamily="18" charset="0"/>
                </a:rPr>
                <a:t>(проблема, задача)</a:t>
              </a:r>
            </a:p>
          </p:txBody>
        </p:sp>
        <p:sp>
          <p:nvSpPr>
            <p:cNvPr id="19461" name="Rectangle 7"/>
            <p:cNvSpPr>
              <a:spLocks noChangeArrowheads="1"/>
            </p:cNvSpPr>
            <p:nvPr/>
          </p:nvSpPr>
          <p:spPr bwMode="auto">
            <a:xfrm>
              <a:off x="5328" y="2448"/>
              <a:ext cx="2736" cy="11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1388" tIns="45693" rIns="91388" bIns="45693"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uk-UA" altLang="uk-UA" sz="6000">
                  <a:latin typeface="Times New Roman" panose="02020603050405020304" pitchFamily="18" charset="0"/>
                </a:rPr>
                <a:t>Засоби </a:t>
              </a:r>
              <a:r>
                <a:rPr lang="uk-UA" altLang="uk-UA" sz="4800">
                  <a:latin typeface="Times New Roman" panose="02020603050405020304" pitchFamily="18" charset="0"/>
                </a:rPr>
                <a:t>реалізації</a:t>
              </a:r>
              <a:endParaRPr lang="uk-UA" altLang="uk-UA" sz="7200">
                <a:latin typeface="Times New Roman" panose="02020603050405020304" pitchFamily="18" charset="0"/>
              </a:endParaRPr>
            </a:p>
          </p:txBody>
        </p:sp>
        <p:sp>
          <p:nvSpPr>
            <p:cNvPr id="19462" name="Rectangle 8"/>
            <p:cNvSpPr>
              <a:spLocks noChangeArrowheads="1"/>
            </p:cNvSpPr>
            <p:nvPr/>
          </p:nvSpPr>
          <p:spPr bwMode="auto">
            <a:xfrm>
              <a:off x="8784" y="2448"/>
              <a:ext cx="2304" cy="11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1388" tIns="45693" rIns="91388" bIns="45693"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uk-UA" altLang="uk-UA" sz="6000">
                  <a:latin typeface="Times New Roman" panose="02020603050405020304" pitchFamily="18" charset="0"/>
                </a:rPr>
                <a:t>Цілі</a:t>
              </a:r>
              <a:r>
                <a:rPr lang="uk-UA" altLang="uk-UA" sz="4800">
                  <a:latin typeface="Times New Roman" panose="02020603050405020304" pitchFamily="18" charset="0"/>
                </a:rPr>
                <a:t> реалізації</a:t>
              </a:r>
              <a:r>
                <a:rPr lang="uk-UA" altLang="uk-UA" sz="3200">
                  <a:latin typeface="Times New Roman" panose="02020603050405020304" pitchFamily="18" charset="0"/>
                </a:rPr>
                <a:t> </a:t>
              </a:r>
              <a:r>
                <a:rPr lang="uk-UA" altLang="uk-UA" sz="3600">
                  <a:latin typeface="Times New Roman" panose="02020603050405020304" pitchFamily="18" charset="0"/>
                </a:rPr>
                <a:t>(результати рішення)</a:t>
              </a:r>
              <a:endParaRPr lang="uk-UA" altLang="uk-UA" sz="5400">
                <a:latin typeface="Times New Roman" panose="02020603050405020304" pitchFamily="18" charset="0"/>
              </a:endParaRPr>
            </a:p>
          </p:txBody>
        </p:sp>
        <p:sp>
          <p:nvSpPr>
            <p:cNvPr id="19463" name="Line 9"/>
            <p:cNvSpPr>
              <a:spLocks noChangeShapeType="1"/>
            </p:cNvSpPr>
            <p:nvPr/>
          </p:nvSpPr>
          <p:spPr bwMode="auto">
            <a:xfrm>
              <a:off x="4464" y="3024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4" name="Line 10"/>
            <p:cNvSpPr>
              <a:spLocks noChangeShapeType="1"/>
            </p:cNvSpPr>
            <p:nvPr/>
          </p:nvSpPr>
          <p:spPr bwMode="auto">
            <a:xfrm>
              <a:off x="8064" y="302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12192000" cy="5762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4800" smtClean="0"/>
              <a:t>Піраміда “арсеналу” управління проектом</a:t>
            </a:r>
            <a:endParaRPr lang="ru-RU" altLang="uk-UA" sz="4800" smtClean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963" y="857250"/>
            <a:ext cx="10942637" cy="6408738"/>
          </a:xfrm>
        </p:spPr>
        <p:txBody>
          <a:bodyPr/>
          <a:lstStyle/>
          <a:p>
            <a:pPr eaLnBrk="1" hangingPunct="1"/>
            <a:endParaRPr lang="ru-RU" altLang="uk-UA" smtClean="0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uk-UA" altLang="uk-UA" sz="1800"/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/>
        </p:nvGraphicFramePr>
        <p:xfrm>
          <a:off x="0" y="930275"/>
          <a:ext cx="11618913" cy="639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Рисунок" r:id="rId3" imgW="6327648" imgH="5327904" progId="Word.Picture.8">
                  <p:embed/>
                </p:oleObj>
              </mc:Choice>
              <mc:Fallback>
                <p:oleObj name="Рисунок" r:id="rId3" imgW="6327648" imgH="5327904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30275"/>
                        <a:ext cx="11618913" cy="639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10972800" cy="4513263"/>
          </a:xfrm>
        </p:spPr>
        <p:txBody>
          <a:bodyPr/>
          <a:lstStyle/>
          <a:p>
            <a:pPr eaLnBrk="1" hangingPunct="1"/>
            <a:r>
              <a:rPr lang="en-US" altLang="uk-UA" sz="6000" b="1" i="1" smtClean="0">
                <a:solidFill>
                  <a:srgbClr val="CC0000"/>
                </a:solidFill>
              </a:rPr>
              <a:t>1</a:t>
            </a:r>
            <a:r>
              <a:rPr lang="uk-UA" altLang="uk-UA" sz="6000" b="1" i="1" smtClean="0">
                <a:solidFill>
                  <a:srgbClr val="CC0000"/>
                </a:solidFill>
              </a:rPr>
              <a:t>. Проект і сутність проектної діяльності</a:t>
            </a:r>
            <a:endParaRPr lang="ru-RU" altLang="uk-UA" sz="6000" b="1" i="1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88" y="144463"/>
            <a:ext cx="11858625" cy="56991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uk-UA" altLang="uk-UA" sz="3200" b="1" smtClean="0"/>
              <a:t>Етапи розвитку методів управління проектами</a:t>
            </a:r>
            <a:endParaRPr lang="ru-RU" altLang="uk-UA" sz="3200" b="1" smtClean="0"/>
          </a:p>
        </p:txBody>
      </p:sp>
      <p:graphicFrame>
        <p:nvGraphicFramePr>
          <p:cNvPr id="112875" name="Group 235"/>
          <p:cNvGraphicFramePr>
            <a:graphicFrameLocks noGrp="1"/>
          </p:cNvGraphicFramePr>
          <p:nvPr>
            <p:ph type="tbl" idx="1"/>
          </p:nvPr>
        </p:nvGraphicFramePr>
        <p:xfrm>
          <a:off x="192088" y="930275"/>
          <a:ext cx="11928475" cy="6710363"/>
        </p:xfrm>
        <a:graphic>
          <a:graphicData uri="http://schemas.openxmlformats.org/drawingml/2006/table">
            <a:tbl>
              <a:tblPr/>
              <a:tblGrid>
                <a:gridCol w="36798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83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916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40176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00028">
                <a:tc rowSpan="3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Сфери застосування і методи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Роки</a:t>
                      </a:r>
                      <a:endParaRPr kumimoji="0" lang="uk-UA" altLang="uk-UA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03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1-й етап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2-й етап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3-й етап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03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1960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1970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1975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1980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1985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1990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1995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184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Техніка сітьового планування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00984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Організація робіт над проектом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0035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Календарне планування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1623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Логістика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03238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Розробка спеціальних програм для ЕОМ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0035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Стандартне планування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1623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Структурне планування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0035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Ресурсне планування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703238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Системне уявлення про фазу закриття проекту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00035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Якість планування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703238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Планування особливо складних проектів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88" y="144463"/>
            <a:ext cx="11858625" cy="56991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uk-UA" altLang="uk-UA" sz="3200" b="1" smtClean="0"/>
              <a:t>Етапи розвитку методів управління проектами</a:t>
            </a:r>
            <a:endParaRPr lang="ru-RU" altLang="uk-UA" sz="3200" b="1" smtClean="0"/>
          </a:p>
        </p:txBody>
      </p:sp>
      <p:graphicFrame>
        <p:nvGraphicFramePr>
          <p:cNvPr id="110877" name="Group 1309"/>
          <p:cNvGraphicFramePr>
            <a:graphicFrameLocks noGrp="1"/>
          </p:cNvGraphicFramePr>
          <p:nvPr>
            <p:ph type="tbl" idx="1"/>
          </p:nvPr>
        </p:nvGraphicFramePr>
        <p:xfrm>
          <a:off x="265113" y="641350"/>
          <a:ext cx="11926887" cy="6902450"/>
        </p:xfrm>
        <a:graphic>
          <a:graphicData uri="http://schemas.openxmlformats.org/drawingml/2006/table">
            <a:tbl>
              <a:tblPr/>
              <a:tblGrid>
                <a:gridCol w="36782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19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91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40176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58991">
                <a:tc rowSpan="3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Сфери застосування і методи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Роки</a:t>
                      </a:r>
                      <a:endParaRPr kumimoji="0" lang="uk-UA" altLang="uk-UA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66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1-й етап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2-й етап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3-й етап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66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1960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1970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1975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1980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1985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1990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1995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2000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Пофазна організація роботи над проектом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Розробка проектної документації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Імітаційне моделювання на ЕОМ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Системне (цілісне) уявлення про проект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Філософія управління проектом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Процесний підхід до управління проектами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05697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Розробка ПЗ управління проектами з використанням сучасних ІТ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Стандартизація процесів управління проектами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38113"/>
            <a:ext cx="11639550" cy="8636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200" b="1" smtClean="0"/>
              <a:t>Відмінності між управлінням проектами і виробничим управлінням</a:t>
            </a:r>
            <a:r>
              <a:rPr lang="ru-RU" altLang="uk-UA" sz="4800" smtClean="0"/>
              <a:t>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73150"/>
            <a:ext cx="12192000" cy="6337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700" b="1" smtClean="0"/>
              <a:t>Перше</a:t>
            </a:r>
            <a:r>
              <a:rPr lang="uk-UA" altLang="uk-UA" sz="3200" b="1" smtClean="0"/>
              <a:t>:</a:t>
            </a:r>
            <a:r>
              <a:rPr lang="uk-UA" altLang="uk-UA" sz="3200" smtClean="0"/>
              <a:t> </a:t>
            </a:r>
            <a:r>
              <a:rPr lang="uk-UA" altLang="uk-UA" sz="3200" b="1" u="sng" smtClean="0"/>
              <a:t>Управління проектами орієнтоване на новацію або зміни</a:t>
            </a:r>
            <a:r>
              <a:rPr lang="uk-UA" altLang="uk-UA" sz="32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u="sng" smtClean="0"/>
              <a:t>Виробниче управління</a:t>
            </a:r>
            <a:r>
              <a:rPr lang="uk-UA" altLang="uk-UA" sz="3200" smtClean="0"/>
              <a:t> (виробничий менеджмент) </a:t>
            </a:r>
            <a:r>
              <a:rPr lang="uk-UA" altLang="uk-UA" sz="3200" u="sng" smtClean="0"/>
              <a:t>має справу з більш передбачуваними</a:t>
            </a:r>
            <a:r>
              <a:rPr lang="uk-UA" altLang="uk-UA" sz="3200" smtClean="0"/>
              <a:t>, добре визначеними </a:t>
            </a:r>
            <a:r>
              <a:rPr lang="uk-UA" altLang="uk-UA" sz="3200" u="sng" smtClean="0"/>
              <a:t>задачами</a:t>
            </a:r>
            <a:r>
              <a:rPr lang="uk-UA" altLang="uk-UA" sz="3200" smtClean="0"/>
              <a:t>. Наголос робиться на надійних планах і процедурах. Більшість виробничих функцій повторюється, і непередбачена поведінка людей і машин є неприйнятною.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u="sng" smtClean="0"/>
              <a:t>Управління проектами</a:t>
            </a:r>
            <a:r>
              <a:rPr lang="uk-UA" altLang="uk-UA" sz="3200" smtClean="0"/>
              <a:t>, навпаки, </a:t>
            </a:r>
            <a:r>
              <a:rPr lang="uk-UA" altLang="uk-UA" sz="3200" u="sng" smtClean="0"/>
              <a:t>шукає змін</a:t>
            </a:r>
            <a:r>
              <a:rPr lang="uk-UA" altLang="uk-UA" sz="3200" smtClean="0"/>
              <a:t>, тоді як </a:t>
            </a:r>
            <a:r>
              <a:rPr lang="uk-UA" altLang="uk-UA" sz="3200" u="sng" smtClean="0"/>
              <a:t>операційне управління шукає однаковості</a:t>
            </a:r>
            <a:r>
              <a:rPr lang="uk-UA" altLang="uk-UA" sz="320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smtClean="0"/>
              <a:t>Тому </a:t>
            </a:r>
            <a:r>
              <a:rPr lang="uk-UA" altLang="uk-UA" sz="3200" u="sng" smtClean="0"/>
              <a:t>менеджер проекту</a:t>
            </a:r>
            <a:r>
              <a:rPr lang="uk-UA" altLang="uk-UA" sz="3200" smtClean="0"/>
              <a:t> повинен створювати атмосферу, яка б сприяла </a:t>
            </a:r>
            <a:r>
              <a:rPr lang="uk-UA" altLang="uk-UA" sz="3200" u="sng" smtClean="0"/>
              <a:t>творчому підходу і змінам</a:t>
            </a:r>
            <a:r>
              <a:rPr lang="uk-UA" altLang="uk-UA" sz="3200" smtClean="0"/>
              <a:t>, тоді як </a:t>
            </a:r>
            <a:r>
              <a:rPr lang="uk-UA" altLang="uk-UA" sz="3200" u="sng" smtClean="0"/>
              <a:t>менеджер виробництва</a:t>
            </a:r>
            <a:r>
              <a:rPr lang="uk-UA" altLang="uk-UA" sz="3200" smtClean="0"/>
              <a:t> повинен вимагати </a:t>
            </a:r>
            <a:r>
              <a:rPr lang="uk-UA" altLang="uk-UA" sz="3200" u="sng" smtClean="0"/>
              <a:t>передбачуваності й глибоко структурованого і точно визначеного шаблону поведінки</a:t>
            </a:r>
            <a:r>
              <a:rPr lang="uk-UA" altLang="uk-UA" sz="3200" smtClean="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u="sng" smtClean="0"/>
              <a:t>Менеджеру проекту</a:t>
            </a:r>
            <a:r>
              <a:rPr lang="uk-UA" altLang="uk-UA" sz="3200" smtClean="0"/>
              <a:t> доводиться стикатися з </a:t>
            </a:r>
            <a:r>
              <a:rPr lang="uk-UA" altLang="uk-UA" sz="3200" u="sng" smtClean="0"/>
              <a:t>не завжди передбачуваними і не завжди виправданими витратами</a:t>
            </a:r>
            <a:r>
              <a:rPr lang="uk-UA" altLang="uk-UA" sz="3200" smtClean="0"/>
              <a:t>.</a:t>
            </a:r>
            <a:endParaRPr lang="ru-RU" altLang="uk-UA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38113"/>
            <a:ext cx="11855450" cy="10080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200" b="1" smtClean="0"/>
              <a:t>Відмінності між управлінням проектами і виробничим управлінням</a:t>
            </a:r>
            <a:endParaRPr lang="ru-RU" altLang="uk-UA" sz="3200" b="1" smtClean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6175"/>
            <a:ext cx="11930063" cy="61928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b="1" smtClean="0"/>
              <a:t>Друге</a:t>
            </a:r>
            <a:r>
              <a:rPr lang="uk-UA" altLang="uk-UA" sz="3600" b="1" smtClean="0"/>
              <a:t>:</a:t>
            </a:r>
            <a:r>
              <a:rPr lang="uk-UA" altLang="uk-UA" sz="3600" smtClean="0"/>
              <a:t> на відміну від виробничої системи </a:t>
            </a:r>
            <a:r>
              <a:rPr lang="uk-UA" altLang="uk-UA" sz="3600" u="sng" smtClean="0"/>
              <a:t>проект є </a:t>
            </a:r>
            <a:r>
              <a:rPr lang="uk-UA" altLang="uk-UA" sz="3600" b="1" u="sng" smtClean="0"/>
              <a:t>одноразовою</a:t>
            </a:r>
            <a:r>
              <a:rPr lang="uk-UA" altLang="uk-UA" sz="3600" smtClean="0"/>
              <a:t>, а </a:t>
            </a:r>
            <a:r>
              <a:rPr lang="uk-UA" altLang="uk-UA" sz="3600" u="sng" smtClean="0"/>
              <a:t>не циклічною діяльністю</a:t>
            </a:r>
            <a:r>
              <a:rPr lang="uk-UA" altLang="uk-UA" sz="3600" smtClean="0"/>
              <a:t>. Виробнича діяльність навпаки, пов'язана з циклами, які періодично повторюються (щогодини, щодня, кожного тижня і т.д.).</a:t>
            </a:r>
            <a:r>
              <a:rPr lang="uk-UA" altLang="uk-UA" sz="33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000" smtClean="0"/>
              <a:t>Проектний цикл відрізняється від циклів виробництва продукції. Випуск товарів не є обмеженим у часі і залежить лише від наявності та рівня попиту. Коли попит зникає, закінчується й виробничий цикл, тому традиційні процеси виготовлення продукції не можуть бути віднесені до проектів. Проте проектний підхід дедалі частіше застосовують і до неперервного виробництва. Наприклад, існують проекти виконання замовлень, де передбачено договірні терміни постачання.</a:t>
            </a:r>
            <a:endParaRPr lang="ru-RU" altLang="uk-UA" sz="3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81013" y="209550"/>
            <a:ext cx="11376025" cy="936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200" b="1" smtClean="0"/>
              <a:t>Відмінності між управлінням проектами і виробничим управлінням</a:t>
            </a:r>
            <a:endParaRPr lang="ru-RU" altLang="uk-UA" sz="3200" b="1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62075"/>
            <a:ext cx="12192000" cy="59769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800" b="1" smtClean="0"/>
              <a:t>Третє:</a:t>
            </a:r>
            <a:r>
              <a:rPr lang="uk-UA" altLang="uk-UA" sz="4800" smtClean="0"/>
              <a:t> для одноразової діяльності </a:t>
            </a:r>
            <a:r>
              <a:rPr lang="uk-UA" altLang="uk-UA" sz="4800" b="1" u="sng" smtClean="0"/>
              <a:t>визначення ціни є проблематичним</a:t>
            </a:r>
            <a:r>
              <a:rPr lang="uk-UA" altLang="uk-UA" sz="4800" smtClean="0"/>
              <a:t> і, отже, дуже часто вартість проектів невірно визначається.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800" smtClean="0"/>
              <a:t>У випадку виробничої діяльності встановлення ціни на дії, що повторюються є досить нескладною справою. Ціни можуть бути визначені на основі попередніх даних.</a:t>
            </a:r>
            <a:endParaRPr lang="ru-RU" altLang="uk-UA" sz="4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07988" y="138113"/>
            <a:ext cx="10869612" cy="936625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200" b="1" smtClean="0"/>
              <a:t>Відмінності між управлінням проектами і виробничим управлінням</a:t>
            </a:r>
            <a:endParaRPr lang="ru-RU" altLang="uk-UA" sz="3200" b="1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73150"/>
            <a:ext cx="12192000" cy="6546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800" b="1" u="sng" smtClean="0"/>
              <a:t>Четверте</a:t>
            </a:r>
            <a:r>
              <a:rPr lang="uk-UA" altLang="uk-UA" sz="4400" b="1" smtClean="0"/>
              <a:t>:</a:t>
            </a:r>
            <a:r>
              <a:rPr lang="uk-UA" altLang="uk-UA" sz="4400" smtClean="0"/>
              <a:t> </a:t>
            </a:r>
            <a:r>
              <a:rPr lang="uk-UA" altLang="uk-UA" sz="4800" smtClean="0"/>
              <a:t>існують </a:t>
            </a:r>
            <a:r>
              <a:rPr lang="uk-UA" altLang="uk-UA" sz="4800" b="1" u="sng" smtClean="0"/>
              <a:t>відмінності в шляхах прискорення робіт</a:t>
            </a:r>
            <a:r>
              <a:rPr lang="uk-UA" altLang="uk-UA" sz="4800" smtClean="0"/>
              <a:t> у разі проекту й у виробництві.</a:t>
            </a:r>
            <a:r>
              <a:rPr lang="uk-UA" altLang="uk-UA" sz="4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 smtClean="0"/>
              <a:t>При виробничому управлінні продуктивність діяльності прямо пропорційна ресурсам, що використовуються; в проекті може бути зворотне, тобто нестача людей може бути більш ефективною, ніж їх надлишок, особливо це характерно для інформаційної діяльності.</a:t>
            </a:r>
            <a:r>
              <a:rPr lang="ru-RU" altLang="uk-UA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42875"/>
            <a:ext cx="10363200" cy="9302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200" b="1" smtClean="0"/>
              <a:t>Відмінності між управлінням проектами і виробничим управлінням</a:t>
            </a:r>
            <a:endParaRPr lang="ru-RU" altLang="uk-UA" sz="3200" b="1" smtClean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7613"/>
            <a:ext cx="12192000" cy="6402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4800" b="1" u="sng" smtClean="0"/>
              <a:t>П’яте</a:t>
            </a:r>
            <a:r>
              <a:rPr lang="uk-UA" altLang="uk-UA" sz="4800" b="1" smtClean="0"/>
              <a:t>:</a:t>
            </a:r>
            <a:r>
              <a:rPr lang="uk-UA" altLang="uk-UA" sz="4800" smtClean="0"/>
              <a:t> можливість </a:t>
            </a:r>
            <a:r>
              <a:rPr lang="uk-UA" altLang="uk-UA" sz="4800" b="1" u="sng" smtClean="0"/>
              <a:t>вимірювання продуктивності різна</a:t>
            </a:r>
            <a:r>
              <a:rPr lang="uk-UA" altLang="uk-UA" sz="4800" smtClean="0"/>
              <a:t>. Після половини часу, що планується на проект, невідомо, чи він буде успішним, чи провалитися.</a:t>
            </a:r>
            <a:r>
              <a:rPr lang="uk-UA" altLang="uk-UA" sz="440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4400" smtClean="0"/>
              <a:t>Більш важливим тут є знання: скільки часу і ресурсів знадобиться для завершення проекту і на скільки збільшитися час, що планується і ціна проекту.</a:t>
            </a:r>
            <a:endParaRPr lang="ru-RU" altLang="uk-UA" sz="4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5113" y="209550"/>
            <a:ext cx="11664950" cy="504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600" b="1" u="sng" smtClean="0"/>
              <a:t>Наслідки зазначених відмінностей</a:t>
            </a:r>
            <a:r>
              <a:rPr lang="uk-UA" altLang="uk-UA" smtClean="0"/>
              <a:t> </a:t>
            </a:r>
            <a:endParaRPr lang="ru-RU" altLang="uk-UA" smtClean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01713"/>
            <a:ext cx="11930063" cy="66182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400" smtClean="0"/>
              <a:t>Менеджер проекту має справу з</a:t>
            </a:r>
            <a:r>
              <a:rPr lang="uk-UA" altLang="uk-UA" sz="4400" u="sng" smtClean="0"/>
              <a:t> </a:t>
            </a:r>
            <a:r>
              <a:rPr lang="uk-UA" altLang="uk-UA" sz="4400" b="1" u="sng" smtClean="0"/>
              <a:t>задачами, націленими на створення чогось нового або на зміни існуючого</a:t>
            </a:r>
            <a:r>
              <a:rPr lang="uk-UA" altLang="uk-UA" sz="4400" u="sng" smtClean="0"/>
              <a:t>. 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uk-UA" altLang="uk-UA" sz="4400" b="1" u="sng" smtClean="0"/>
              <a:t>Ресурси</a:t>
            </a:r>
            <a:r>
              <a:rPr lang="uk-UA" altLang="uk-UA" sz="4400" smtClean="0"/>
              <a:t>, необхідні для виконання проекту, і </a:t>
            </a:r>
            <a:r>
              <a:rPr lang="uk-UA" altLang="uk-UA" sz="4400" b="1" u="sng" smtClean="0"/>
              <a:t>кінцеві результати невизначені й складно передбачувані</a:t>
            </a:r>
            <a:r>
              <a:rPr lang="uk-UA" altLang="uk-UA" sz="4400" smtClean="0"/>
              <a:t>.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uk-UA" altLang="uk-UA" sz="4400" b="1" u="sng" smtClean="0"/>
              <a:t>Цілі</a:t>
            </a:r>
            <a:r>
              <a:rPr lang="uk-UA" altLang="uk-UA" sz="4400" smtClean="0"/>
              <a:t> проекту повинні бути </a:t>
            </a:r>
            <a:r>
              <a:rPr lang="uk-UA" altLang="uk-UA" sz="4400" b="1" u="sng" smtClean="0"/>
              <a:t>чіткими, зрозумілими і прийнятими усіма</a:t>
            </a:r>
            <a:r>
              <a:rPr lang="uk-UA" altLang="uk-UA" sz="4400" smtClean="0"/>
              <a:t>, хто відповідає або впливає на виконання проекту.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uk-UA" altLang="uk-UA" sz="4400" smtClean="0"/>
              <a:t>Рішення в управлінні проектами повинні бути спрямовані на роботу, яка залишилась.</a:t>
            </a:r>
            <a:endParaRPr lang="ru-RU" altLang="uk-UA" sz="4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80988"/>
            <a:ext cx="10363200" cy="792162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4000" smtClean="0"/>
              <a:t>Закони управління проектами:</a:t>
            </a:r>
            <a:endParaRPr lang="ru-RU" altLang="uk-UA" sz="4000" smtClean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211263"/>
            <a:ext cx="11926887" cy="64087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z="6000" b="1" smtClean="0"/>
              <a:t>Перший закон.</a:t>
            </a:r>
            <a:r>
              <a:rPr lang="uk-UA" altLang="uk-UA" sz="6000" smtClean="0"/>
              <a:t> Усі рішення необхідно спрямовувати на досягнення цілей проекту.</a:t>
            </a:r>
            <a:endParaRPr lang="uk-UA" altLang="uk-UA" sz="6000" b="1" smtClean="0"/>
          </a:p>
          <a:p>
            <a:pPr eaLnBrk="1" hangingPunct="1">
              <a:buFontTx/>
              <a:buNone/>
            </a:pPr>
            <a:r>
              <a:rPr lang="uk-UA" altLang="uk-UA" sz="6000" b="1" smtClean="0"/>
              <a:t>Другий закон.</a:t>
            </a:r>
            <a:r>
              <a:rPr lang="uk-UA" altLang="uk-UA" sz="6000" smtClean="0"/>
              <a:t> Управляти можна тільки тією частиною проекту, що залишилась.</a:t>
            </a:r>
            <a:endParaRPr lang="ru-RU" altLang="uk-UA" sz="6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77863"/>
            <a:ext cx="12192000" cy="1270000"/>
          </a:xfrm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uk-UA" altLang="uk-UA" sz="4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УП принципову роль відіграють чотири чинники:</a:t>
            </a:r>
            <a:endParaRPr lang="uk-UA" altLang="uk-UA" sz="4800" smtClean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11277600" cy="5205413"/>
          </a:xfrm>
        </p:spPr>
        <p:txBody>
          <a:bodyPr/>
          <a:lstStyle/>
          <a:p>
            <a:pPr algn="just" eaLnBrk="1" hangingPunct="1"/>
            <a:r>
              <a:rPr lang="uk-UA" altLang="uk-UA" sz="7200" b="1" i="1" u="sng" smtClean="0"/>
              <a:t>час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7200" b="1" i="1" u="sng" smtClean="0"/>
              <a:t>ресурси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7200" b="1" i="1" u="sng" smtClean="0"/>
              <a:t>гроші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7200" b="1" i="1" u="sng" smtClean="0"/>
              <a:t>якість</a:t>
            </a:r>
            <a:endParaRPr lang="uk-UA" altLang="uk-UA" sz="6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77863"/>
            <a:ext cx="12192000" cy="1270000"/>
          </a:xfrm>
          <a:extLst>
            <a:ext uri="{909E8E84-426E-40DD-AFC4-6F175D3DCCD1}">
              <a14:hiddenFill xmlns:a14="http://schemas.microsoft.com/office/drawing/2010/main">
                <a:solidFill>
                  <a:srgbClr val="FF66FF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uk-UA" altLang="uk-UA" sz="8500" b="1" smtClean="0"/>
              <a:t>Визначення проекту</a:t>
            </a:r>
            <a:r>
              <a:rPr lang="uk-UA" altLang="uk-UA" sz="8500" smtClean="0"/>
              <a:t>:</a:t>
            </a:r>
            <a:endParaRPr lang="uk-UA" altLang="uk-UA" smtClean="0"/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381000" y="2362200"/>
            <a:ext cx="5427663" cy="3616325"/>
            <a:chOff x="240" y="1392"/>
            <a:chExt cx="3418" cy="2278"/>
          </a:xfrm>
        </p:grpSpPr>
        <p:sp>
          <p:nvSpPr>
            <p:cNvPr id="4103" name="Text Box 5"/>
            <p:cNvSpPr txBox="1">
              <a:spLocks noChangeArrowheads="1"/>
            </p:cNvSpPr>
            <p:nvPr/>
          </p:nvSpPr>
          <p:spPr bwMode="auto">
            <a:xfrm>
              <a:off x="240" y="1536"/>
              <a:ext cx="3418" cy="2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388" tIns="45693" rIns="91388" bIns="45693"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9050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1">
                <a:spcBef>
                  <a:spcPct val="0"/>
                </a:spcBef>
                <a:buFontTx/>
                <a:buNone/>
              </a:pPr>
              <a:r>
                <a:rPr lang="uk-UA" altLang="uk-UA" sz="3600" b="1" i="1" u="sng">
                  <a:latin typeface="Times New Roman" panose="02020603050405020304" pitchFamily="18" charset="0"/>
                </a:rPr>
                <a:t>Проект</a:t>
              </a:r>
              <a:r>
                <a:rPr lang="uk-UA" altLang="uk-UA" sz="3600" b="1" u="sng">
                  <a:latin typeface="Times New Roman" panose="02020603050405020304" pitchFamily="18" charset="0"/>
                </a:rPr>
                <a:t> </a:t>
              </a:r>
              <a:r>
                <a:rPr lang="uk-UA" altLang="uk-UA" sz="3600" b="1">
                  <a:latin typeface="Times New Roman" panose="02020603050405020304" pitchFamily="18" charset="0"/>
                </a:rPr>
                <a:t>– процес цілеспрямованої зміни технічної або соціально-економічної системи, що переводить її з одного стану в інший</a:t>
              </a:r>
            </a:p>
          </p:txBody>
        </p:sp>
        <p:sp>
          <p:nvSpPr>
            <p:cNvPr id="4104" name="Text Box 7"/>
            <p:cNvSpPr txBox="1">
              <a:spLocks noChangeArrowheads="1"/>
            </p:cNvSpPr>
            <p:nvPr/>
          </p:nvSpPr>
          <p:spPr bwMode="auto">
            <a:xfrm>
              <a:off x="240" y="1392"/>
              <a:ext cx="212" cy="28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8" tIns="45693" rIns="91388" bIns="45693">
              <a:spAutoFit/>
            </a:bodyPr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uk-UA" sz="24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1</a:t>
              </a:r>
              <a:endParaRPr lang="uk-UA" altLang="uk-UA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084" name="Group 12"/>
          <p:cNvGrpSpPr>
            <a:grpSpLocks/>
          </p:cNvGrpSpPr>
          <p:nvPr/>
        </p:nvGrpSpPr>
        <p:grpSpPr bwMode="auto">
          <a:xfrm>
            <a:off x="5943600" y="2209800"/>
            <a:ext cx="5943600" cy="4165600"/>
            <a:chOff x="3744" y="1392"/>
            <a:chExt cx="3744" cy="2624"/>
          </a:xfrm>
        </p:grpSpPr>
        <p:sp>
          <p:nvSpPr>
            <p:cNvPr id="4101" name="Text Box 6"/>
            <p:cNvSpPr txBox="1">
              <a:spLocks noChangeArrowheads="1"/>
            </p:cNvSpPr>
            <p:nvPr/>
          </p:nvSpPr>
          <p:spPr bwMode="auto">
            <a:xfrm>
              <a:off x="3744" y="1536"/>
              <a:ext cx="3744" cy="2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388" tIns="45693" rIns="91388" bIns="45693"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9050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1">
                <a:spcBef>
                  <a:spcPct val="0"/>
                </a:spcBef>
                <a:buFontTx/>
                <a:buNone/>
              </a:pPr>
              <a:r>
                <a:rPr lang="uk-UA" altLang="uk-UA" sz="3600" b="1" i="1" u="sng">
                  <a:latin typeface="Times New Roman" panose="02020603050405020304" pitchFamily="18" charset="0"/>
                </a:rPr>
                <a:t>Проект</a:t>
              </a:r>
              <a:r>
                <a:rPr lang="uk-UA" altLang="uk-UA" sz="3600" b="1">
                  <a:latin typeface="Times New Roman" panose="02020603050405020304" pitchFamily="18" charset="0"/>
                </a:rPr>
                <a:t> – це одноразова сукупність взаємозв’язаних дій, які здійснюються з певною метою протягом певного часу при встановлених ресурсних обмеженнях</a:t>
              </a:r>
            </a:p>
          </p:txBody>
        </p:sp>
        <p:sp>
          <p:nvSpPr>
            <p:cNvPr id="4102" name="Text Box 9"/>
            <p:cNvSpPr txBox="1">
              <a:spLocks noChangeArrowheads="1"/>
            </p:cNvSpPr>
            <p:nvPr/>
          </p:nvSpPr>
          <p:spPr bwMode="auto">
            <a:xfrm>
              <a:off x="3744" y="1392"/>
              <a:ext cx="212" cy="28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8" tIns="45693" rIns="91388" bIns="45693">
              <a:spAutoFit/>
            </a:bodyPr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uk-UA" sz="24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2</a:t>
              </a:r>
              <a:endParaRPr lang="uk-UA" altLang="uk-UA" sz="24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641350"/>
          </a:xfrm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70000"/>
              </a:lnSpc>
              <a:defRPr/>
            </a:pPr>
            <a:r>
              <a:rPr lang="uk-UA" altLang="uk-UA" sz="4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Основні параметри управління проектом:</a:t>
            </a:r>
            <a:endParaRPr lang="uk-UA" altLang="uk-UA" sz="4400" smtClean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714375"/>
            <a:ext cx="11926887" cy="6905625"/>
          </a:xfrm>
          <a:extLst>
            <a:ext uri="{909E8E84-426E-40DD-AFC4-6F175D3DCCD1}">
              <a14:hiddenFill xmlns:a14="http://schemas.microsoft.com/office/drawing/2010/main">
                <a:solidFill>
                  <a:srgbClr val="CC99FF"/>
                </a:solidFill>
              </a14:hiddenFill>
            </a:ext>
          </a:extLst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uk-UA" altLang="uk-UA" sz="4800" b="1" i="1" smtClean="0"/>
              <a:t>Кількість </a:t>
            </a:r>
            <a:r>
              <a:rPr lang="uk-UA" altLang="uk-UA" sz="4800" b="1" i="1" u="sng" smtClean="0"/>
              <a:t>рівнів управління</a:t>
            </a:r>
            <a:r>
              <a:rPr lang="uk-UA" altLang="uk-UA" sz="4800" b="1" i="1" smtClean="0"/>
              <a:t> проектом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uk-UA" sz="4800" b="1" i="1" u="sng" smtClean="0"/>
              <a:t>Критерії оцінки</a:t>
            </a:r>
            <a:r>
              <a:rPr lang="uk-UA" altLang="uk-UA" sz="4800" b="1" i="1" smtClean="0"/>
              <a:t> завершення проекту та його окремих етапів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uk-UA" sz="4800" b="1" i="1" u="sng" smtClean="0"/>
              <a:t>Методи звітності</a:t>
            </a:r>
            <a:r>
              <a:rPr lang="uk-UA" altLang="uk-UA" sz="4800" b="1" i="1" smtClean="0"/>
              <a:t>, що будуть використовуватись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uk-UA" sz="4800" b="1" i="1" smtClean="0"/>
              <a:t>Система та </a:t>
            </a:r>
            <a:r>
              <a:rPr lang="uk-UA" altLang="uk-UA" sz="4800" b="1" i="1" u="sng" smtClean="0"/>
              <a:t>засоби обміну інформацією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uk-UA" sz="4800" b="1" i="1" smtClean="0"/>
              <a:t>Регулярність </a:t>
            </a:r>
            <a:r>
              <a:rPr lang="uk-UA" altLang="uk-UA" sz="4800" b="1" i="1" u="sng" smtClean="0"/>
              <a:t>проведення нарад</a:t>
            </a:r>
            <a:endParaRPr lang="uk-UA" altLang="uk-UA" sz="4800" u="sng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12192000" cy="649287"/>
          </a:xfrm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uk-UA" altLang="uk-UA" sz="4100" b="1" u="sng" smtClean="0">
                <a:solidFill>
                  <a:schemeClr val="tx1"/>
                </a:solidFill>
              </a:rPr>
              <a:t>Планування - основа   успішного завершення проекту</a:t>
            </a:r>
            <a:r>
              <a:rPr lang="uk-UA" altLang="uk-UA" sz="4100" b="1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57250"/>
            <a:ext cx="12192000" cy="67627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uk-UA" altLang="uk-UA" sz="3700" b="1" smtClean="0"/>
              <a:t>Встановлення кінцевої </a:t>
            </a:r>
            <a:r>
              <a:rPr lang="uk-UA" altLang="uk-UA" sz="3700" b="1" u="sng" smtClean="0"/>
              <a:t>цілі</a:t>
            </a:r>
            <a:r>
              <a:rPr lang="uk-UA" altLang="uk-UA" sz="3700" b="1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3700" b="1" smtClean="0"/>
              <a:t>Визначення </a:t>
            </a:r>
            <a:r>
              <a:rPr lang="uk-UA" altLang="uk-UA" sz="3700" b="1" u="sng" smtClean="0"/>
              <a:t>задач</a:t>
            </a:r>
            <a:r>
              <a:rPr lang="uk-UA" altLang="uk-UA" sz="3700" b="1" smtClean="0"/>
              <a:t> (робіт). </a:t>
            </a:r>
            <a:r>
              <a:rPr lang="uk-UA" altLang="uk-UA" sz="2900" b="1" smtClean="0"/>
              <a:t>Задача (робота) - це будь-які дії або події, які необхідні для виконання проект</a:t>
            </a:r>
            <a:r>
              <a:rPr lang="ru-RU" altLang="uk-UA" sz="2900" b="1" smtClean="0"/>
              <a:t>у</a:t>
            </a:r>
            <a:endParaRPr lang="uk-UA" altLang="uk-UA" sz="2900" b="1" smtClean="0"/>
          </a:p>
          <a:p>
            <a:pPr eaLnBrk="1" hangingPunct="1">
              <a:lnSpc>
                <a:spcPct val="90000"/>
              </a:lnSpc>
            </a:pPr>
            <a:r>
              <a:rPr lang="uk-UA" altLang="uk-UA" sz="3700" b="1" smtClean="0"/>
              <a:t>Встановлення </a:t>
            </a:r>
            <a:r>
              <a:rPr lang="uk-UA" altLang="uk-UA" sz="3700" b="1" u="sng" smtClean="0"/>
              <a:t>обсягів робіт</a:t>
            </a:r>
            <a:r>
              <a:rPr lang="uk-UA" altLang="uk-UA" sz="3700" b="1" smtClean="0"/>
              <a:t> по проекту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uk-UA" sz="3700" b="1" smtClean="0"/>
              <a:t>Встановлення </a:t>
            </a:r>
            <a:r>
              <a:rPr lang="uk-UA" altLang="uk-UA" sz="3700" b="1" u="sng" smtClean="0"/>
              <a:t>термінів виконання</a:t>
            </a:r>
            <a:r>
              <a:rPr lang="uk-UA" altLang="uk-UA" sz="3700" b="1" smtClean="0"/>
              <a:t> робіт і проекту в цілому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uk-UA" sz="3700" b="1" smtClean="0"/>
              <a:t>Оцінка </a:t>
            </a:r>
            <a:r>
              <a:rPr lang="uk-UA" altLang="uk-UA" sz="3700" b="1" u="sng" smtClean="0"/>
              <a:t>бюджету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uk-UA" sz="3700" b="1" smtClean="0"/>
              <a:t>Встановлення </a:t>
            </a:r>
            <a:r>
              <a:rPr lang="uk-UA" altLang="uk-UA" sz="3700" b="1" u="sng" smtClean="0"/>
              <a:t>вимог до якості</a:t>
            </a:r>
            <a:r>
              <a:rPr lang="uk-UA" altLang="uk-UA" sz="3700" b="1" smtClean="0"/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uk-UA" sz="3700" b="1" smtClean="0"/>
              <a:t>Встановлення </a:t>
            </a:r>
            <a:r>
              <a:rPr lang="uk-UA" altLang="uk-UA" sz="3700" b="1" u="sng" smtClean="0"/>
              <a:t>пріоритетів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3700" b="1" smtClean="0"/>
              <a:t>Розробка </a:t>
            </a:r>
            <a:r>
              <a:rPr lang="uk-UA" altLang="uk-UA" sz="3700" b="1" u="sng" smtClean="0"/>
              <a:t>стратегії управління</a:t>
            </a:r>
            <a:r>
              <a:rPr lang="uk-UA" altLang="uk-UA" sz="3700" b="1" smtClean="0"/>
              <a:t> проектом (один чи кілька менеджерів буде управляти проектом)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9550"/>
            <a:ext cx="12192000" cy="720725"/>
          </a:xfrm>
          <a:extLst>
            <a:ext uri="{909E8E84-426E-40DD-AFC4-6F175D3DCCD1}">
              <a14:hiddenFill xmlns:a14="http://schemas.microsoft.com/office/drawing/2010/main">
                <a:solidFill>
                  <a:srgbClr val="FF0066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uk-UA" altLang="uk-UA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Методи складання розкладу проекту:</a:t>
            </a:r>
            <a:endParaRPr lang="uk-UA" altLang="uk-UA" sz="44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38338"/>
            <a:ext cx="12192000" cy="53276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z="6600" smtClean="0"/>
              <a:t>“</a:t>
            </a:r>
            <a:r>
              <a:rPr lang="uk-UA" altLang="uk-UA" sz="6600" b="1" smtClean="0"/>
              <a:t>зверху-вниз</a:t>
            </a:r>
            <a:r>
              <a:rPr lang="uk-UA" altLang="uk-UA" sz="6600" smtClean="0"/>
              <a:t>” - для великих проектів;</a:t>
            </a:r>
          </a:p>
          <a:p>
            <a:pPr eaLnBrk="1" hangingPunct="1">
              <a:buFontTx/>
              <a:buNone/>
            </a:pPr>
            <a:r>
              <a:rPr lang="uk-UA" altLang="uk-UA" sz="6600" smtClean="0"/>
              <a:t>“</a:t>
            </a:r>
            <a:r>
              <a:rPr lang="uk-UA" altLang="uk-UA" sz="6600" b="1" smtClean="0"/>
              <a:t>знизу-вверх</a:t>
            </a:r>
            <a:r>
              <a:rPr lang="uk-UA" altLang="uk-UA" sz="6600" smtClean="0"/>
              <a:t>” - для невеликих, типових проектів.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V="1">
            <a:off x="533400" y="1001713"/>
            <a:ext cx="112776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1219200" y="1289050"/>
            <a:ext cx="10058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5450"/>
            <a:ext cx="12192000" cy="1270000"/>
          </a:xfrm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8000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uk-UA" altLang="uk-UA" smtClean="0">
                <a:solidFill>
                  <a:schemeClr val="tx1"/>
                </a:solidFill>
              </a:rPr>
              <a:t>Призначення ресурсів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800600"/>
            <a:ext cx="12192000" cy="2105025"/>
          </a:xfrm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</a:extLst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uk-UA" sz="4400" smtClean="0"/>
              <a:t>Ресурси - люди, обладнання, матеріали та ін., необхідні для виконання робіт по проекту 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84175" y="2286000"/>
          <a:ext cx="3024188" cy="231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7" name="Clip" r:id="rId3" imgW="4519613" imgH="3467100" progId="MS_ClipArt_Gallery.2">
                  <p:embed/>
                </p:oleObj>
              </mc:Choice>
              <mc:Fallback>
                <p:oleObj name="Clip" r:id="rId3" imgW="4519613" imgH="34671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" y="2286000"/>
                        <a:ext cx="3024188" cy="231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346575" y="2362200"/>
          <a:ext cx="2624138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8" name="Clip" r:id="rId5" imgW="3265488" imgH="2722563" progId="MS_ClipArt_Gallery.2">
                  <p:embed/>
                </p:oleObj>
              </mc:Choice>
              <mc:Fallback>
                <p:oleObj name="Clip" r:id="rId5" imgW="3265488" imgH="2722563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575" y="2362200"/>
                        <a:ext cx="2624138" cy="218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8077200" y="1981200"/>
          <a:ext cx="1824038" cy="272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Clip" r:id="rId7" imgW="3032125" imgH="4533900" progId="MS_ClipArt_Gallery.2">
                  <p:embed/>
                </p:oleObj>
              </mc:Choice>
              <mc:Fallback>
                <p:oleObj name="Clip" r:id="rId7" imgW="3032125" imgH="45339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1981200"/>
                        <a:ext cx="1824038" cy="2727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0348913" y="2649538"/>
            <a:ext cx="812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88" tIns="45693" rIns="91388" bIns="45693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uk-UA" altLang="uk-UA" sz="6600">
                <a:latin typeface="Times New Roman" panose="02020603050405020304" pitchFamily="18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71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82663" y="1649413"/>
            <a:ext cx="11209337" cy="417671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uk-UA" altLang="uk-UA" sz="6000" b="1" i="1" smtClean="0">
                <a:solidFill>
                  <a:srgbClr val="FF5050"/>
                </a:solidFill>
              </a:rPr>
              <a:t>2.</a:t>
            </a:r>
            <a:r>
              <a:rPr lang="uk-UA" altLang="uk-UA" sz="6000" i="1" smtClean="0">
                <a:solidFill>
                  <a:srgbClr val="FF5050"/>
                </a:solidFill>
              </a:rPr>
              <a:t> </a:t>
            </a:r>
            <a:r>
              <a:rPr lang="uk-UA" altLang="uk-UA" sz="6000" b="1" i="1" smtClean="0">
                <a:solidFill>
                  <a:srgbClr val="FF5050"/>
                </a:solidFill>
              </a:rPr>
              <a:t>Міжнародні та національні стандарти з управління проектами</a:t>
            </a:r>
            <a:endParaRPr lang="ru-RU" altLang="uk-UA" sz="6000" b="1" smtClean="0">
              <a:solidFill>
                <a:srgbClr val="FF5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169863"/>
            <a:ext cx="11425238" cy="519112"/>
          </a:xfrm>
        </p:spPr>
        <p:txBody>
          <a:bodyPr/>
          <a:lstStyle/>
          <a:p>
            <a:pPr algn="l" eaLnBrk="1" hangingPunct="1"/>
            <a:r>
              <a:rPr lang="uk-UA" altLang="uk-UA" sz="4400" smtClean="0"/>
              <a:t>1. Види стандартів та їх класифікація</a:t>
            </a:r>
            <a:r>
              <a:rPr lang="ru-RU" altLang="uk-UA" sz="4800" smtClean="0"/>
              <a:t> 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768350"/>
            <a:ext cx="11136313" cy="62420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z="3600" b="1" smtClean="0"/>
              <a:t>стандарт </a:t>
            </a:r>
            <a:r>
              <a:rPr lang="uk-UA" altLang="uk-UA" sz="3600" smtClean="0"/>
              <a:t>(від </a:t>
            </a:r>
            <a:r>
              <a:rPr lang="uk-UA" altLang="uk-UA" sz="3600" i="1" smtClean="0"/>
              <a:t>англ. </a:t>
            </a:r>
            <a:r>
              <a:rPr lang="uk-UA" altLang="uk-UA" sz="3600" smtClean="0"/>
              <a:t>норма, зразок) - це зразок, еталон, модель, прийняті за вихідні для зіставлення з ними інших подібних об'єктів. </a:t>
            </a:r>
            <a:endParaRPr lang="en-US" altLang="uk-UA" sz="3600" smtClean="0"/>
          </a:p>
          <a:p>
            <a:pPr eaLnBrk="1" hangingPunct="1">
              <a:buFontTx/>
              <a:buNone/>
            </a:pPr>
            <a:r>
              <a:rPr lang="uk-UA" altLang="uk-UA" sz="3600" smtClean="0"/>
              <a:t>Стандарт як нормативно-технічний документ установлює комплекс норм, правил, вимог до об'єкта стандартизації й затверджується компетентним органом. </a:t>
            </a:r>
            <a:endParaRPr lang="en-US" altLang="uk-UA" sz="3600" smtClean="0"/>
          </a:p>
          <a:p>
            <a:pPr eaLnBrk="1" hangingPunct="1">
              <a:buFontTx/>
              <a:buNone/>
            </a:pPr>
            <a:r>
              <a:rPr lang="uk-UA" altLang="uk-UA" sz="3600" smtClean="0"/>
              <a:t>Стандарт може бути розроблений як на матеріальні предмети (продукцію, еталони, зразки речовин), так і на норми, правила, вимоги різного характеру.</a:t>
            </a:r>
            <a:endParaRPr lang="ru-RU" altLang="uk-UA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utoUpdateAnimBg="0"/>
      <p:bldP spid="165891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10972800" cy="487363"/>
          </a:xfrm>
        </p:spPr>
        <p:txBody>
          <a:bodyPr/>
          <a:lstStyle/>
          <a:p>
            <a:pPr eaLnBrk="1" hangingPunct="1"/>
            <a:r>
              <a:rPr lang="uk-UA" altLang="uk-UA" sz="4800" smtClean="0"/>
              <a:t>Законодавство</a:t>
            </a:r>
            <a:endParaRPr lang="ru-RU" altLang="uk-UA" sz="4800" smtClean="0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713" y="850900"/>
            <a:ext cx="10936287" cy="6000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mtClean="0"/>
              <a:t>В Україні діяльність, пов’язана зі стандартизацією здійснюється відповідно до закону України "Про стандартизацію" 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169863"/>
            <a:ext cx="11329988" cy="1239837"/>
          </a:xfrm>
        </p:spPr>
        <p:txBody>
          <a:bodyPr/>
          <a:lstStyle/>
          <a:p>
            <a:pPr eaLnBrk="1" hangingPunct="1"/>
            <a:r>
              <a:rPr lang="uk-UA" altLang="uk-UA" sz="4000" smtClean="0"/>
              <a:t>Основні терміни, використовувані у законі “Про стандартизацію”</a:t>
            </a:r>
            <a:endParaRPr lang="ru-RU" altLang="uk-UA" sz="4000" smtClean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490663"/>
            <a:ext cx="10744200" cy="54403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b="1" smtClean="0"/>
              <a:t>Стандарт</a:t>
            </a:r>
            <a:r>
              <a:rPr lang="uk-UA" altLang="uk-UA" smtClean="0"/>
              <a:t> - документ, що встановлює для загального і багаторазового застосування правила, загальні принципи або характеристики, які стосуються діяльності чи її результатів, з метою досягнення оптимального ступеня впорядкованості у певній галузі, розроблений у встановленому порядку на основі консенсусу 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10972800" cy="658813"/>
          </a:xfrm>
        </p:spPr>
        <p:txBody>
          <a:bodyPr/>
          <a:lstStyle/>
          <a:p>
            <a:pPr eaLnBrk="1" hangingPunct="1"/>
            <a:r>
              <a:rPr lang="uk-UA" altLang="uk-UA" sz="4400" smtClean="0"/>
              <a:t>Основні терміни</a:t>
            </a:r>
            <a:endParaRPr lang="ru-RU" altLang="uk-UA" sz="4400" smtClean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1169988"/>
            <a:ext cx="11137900" cy="600075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uk-UA" altLang="uk-UA" sz="3600" b="1" smtClean="0"/>
              <a:t>Стандартизація</a:t>
            </a:r>
            <a:r>
              <a:rPr lang="uk-UA" altLang="uk-UA" sz="3600" smtClean="0"/>
              <a:t> - діяльність, що полягає у встановленні положень для загального і багаторазового застосування щодо наявних чи можливих завдань з метою досягнення оптимального ступеня впорядкування у певній сфері, результатом якої є підвищення ступеня відповідності продукції, процесів та послуг їх функціональному призначенню, усуненню бар'єрів у торгівлі і сприянню науково-технічному співробітництву </a:t>
            </a:r>
            <a:endParaRPr lang="ru-RU" altLang="uk-UA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10972800" cy="542925"/>
          </a:xfrm>
        </p:spPr>
        <p:txBody>
          <a:bodyPr/>
          <a:lstStyle/>
          <a:p>
            <a:pPr eaLnBrk="1" hangingPunct="1"/>
            <a:r>
              <a:rPr lang="uk-UA" altLang="uk-UA" sz="4400" smtClean="0"/>
              <a:t>Основні терміни</a:t>
            </a:r>
            <a:endParaRPr lang="ru-RU" altLang="uk-UA" sz="4400" smtClean="0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1169988"/>
            <a:ext cx="10648950" cy="5840412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uk-UA" altLang="uk-UA" b="1" smtClean="0"/>
              <a:t>Нормативний документ </a:t>
            </a:r>
            <a:r>
              <a:rPr lang="uk-UA" altLang="uk-UA" smtClean="0"/>
              <a:t>- документ, який установлює правила, загальні принципи чи характеристики різних видів діяльності або їх результатів. </a:t>
            </a:r>
          </a:p>
          <a:p>
            <a:pPr algn="just" eaLnBrk="1" hangingPunct="1">
              <a:buFontTx/>
              <a:buNone/>
            </a:pPr>
            <a:r>
              <a:rPr lang="uk-UA" altLang="uk-UA" smtClean="0"/>
              <a:t>Цей термін охоплює такі поняття як "</a:t>
            </a:r>
            <a:r>
              <a:rPr lang="uk-UA" altLang="uk-UA" b="1" smtClean="0"/>
              <a:t>стандарт</a:t>
            </a:r>
            <a:r>
              <a:rPr lang="uk-UA" altLang="uk-UA" smtClean="0"/>
              <a:t>", "</a:t>
            </a:r>
            <a:r>
              <a:rPr lang="uk-UA" altLang="uk-UA" b="1" smtClean="0"/>
              <a:t>кодекс усталеної практики</a:t>
            </a:r>
            <a:r>
              <a:rPr lang="uk-UA" altLang="uk-UA" smtClean="0"/>
              <a:t>" і "</a:t>
            </a:r>
            <a:r>
              <a:rPr lang="uk-UA" altLang="uk-UA" b="1" smtClean="0"/>
              <a:t>технічні умови</a:t>
            </a:r>
            <a:r>
              <a:rPr lang="uk-UA" altLang="uk-UA" smtClean="0"/>
              <a:t>"</a:t>
            </a:r>
            <a:r>
              <a:rPr lang="ru-RU" altLang="uk-UA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0513" y="369888"/>
            <a:ext cx="11277600" cy="881062"/>
          </a:xfrm>
        </p:spPr>
        <p:txBody>
          <a:bodyPr/>
          <a:lstStyle/>
          <a:p>
            <a:pPr eaLnBrk="1" hangingPunct="1"/>
            <a:r>
              <a:rPr lang="uk-UA" altLang="uk-UA" sz="4000" b="1" smtClean="0"/>
              <a:t>Проекти мають</a:t>
            </a:r>
            <a:r>
              <a:rPr lang="uk-UA" altLang="uk-UA" sz="4000" smtClean="0"/>
              <a:t>:</a:t>
            </a:r>
            <a:endParaRPr lang="ru-RU" altLang="uk-UA" sz="400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3888" y="1490663"/>
            <a:ext cx="11041062" cy="5360987"/>
          </a:xfrm>
        </p:spPr>
        <p:txBody>
          <a:bodyPr/>
          <a:lstStyle/>
          <a:p>
            <a:pPr marL="609600" indent="-609600" algn="l" eaLnBrk="1" hangingPunct="1">
              <a:buFontTx/>
              <a:buAutoNum type="arabicPeriod"/>
            </a:pPr>
            <a:r>
              <a:rPr lang="uk-UA" altLang="uk-UA" b="1" smtClean="0"/>
              <a:t>мету</a:t>
            </a:r>
            <a:r>
              <a:rPr lang="uk-UA" altLang="uk-UA" smtClean="0"/>
              <a:t> - отримати кінцевий продукт або результат;</a:t>
            </a:r>
            <a:endParaRPr lang="uk-UA" altLang="uk-UA" b="1" smtClean="0"/>
          </a:p>
          <a:p>
            <a:pPr marL="609600" indent="-609600" algn="l" eaLnBrk="1" hangingPunct="1">
              <a:buFontTx/>
              <a:buAutoNum type="arabicPeriod"/>
            </a:pPr>
            <a:r>
              <a:rPr lang="uk-UA" altLang="uk-UA" b="1" smtClean="0"/>
              <a:t>встановлені терміни початку і завершення</a:t>
            </a:r>
            <a:r>
              <a:rPr lang="uk-UA" altLang="uk-UA" smtClean="0"/>
              <a:t> – дата початку і дата завершення ;</a:t>
            </a:r>
            <a:endParaRPr lang="uk-UA" altLang="uk-UA" b="1" smtClean="0"/>
          </a:p>
          <a:p>
            <a:pPr marL="609600" indent="-609600" algn="l" eaLnBrk="1" hangingPunct="1">
              <a:buFontTx/>
              <a:buAutoNum type="arabicPeriod"/>
            </a:pPr>
            <a:r>
              <a:rPr lang="uk-UA" altLang="uk-UA" b="1" smtClean="0"/>
              <a:t>визначені ресурси</a:t>
            </a:r>
            <a:r>
              <a:rPr lang="uk-UA" altLang="uk-UA" smtClean="0"/>
              <a:t> – трудові, фінансові, обладнання та інформацію.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10972800" cy="542925"/>
          </a:xfrm>
        </p:spPr>
        <p:txBody>
          <a:bodyPr/>
          <a:lstStyle/>
          <a:p>
            <a:pPr eaLnBrk="1" hangingPunct="1"/>
            <a:r>
              <a:rPr lang="uk-UA" altLang="uk-UA" sz="4400" smtClean="0"/>
              <a:t>Основні терміни</a:t>
            </a:r>
            <a:endParaRPr lang="ru-RU" altLang="uk-UA" sz="4400" smtClean="0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69988"/>
            <a:ext cx="10261600" cy="6000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b="1" smtClean="0"/>
              <a:t>Міжнародний і регіональний стандарти</a:t>
            </a:r>
            <a:r>
              <a:rPr lang="uk-UA" altLang="uk-UA" smtClean="0"/>
              <a:t> - стандарти, прийняті, відповідно, міжнародним або регіональним органом стандартизації 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10972800" cy="658813"/>
          </a:xfrm>
        </p:spPr>
        <p:txBody>
          <a:bodyPr/>
          <a:lstStyle/>
          <a:p>
            <a:pPr eaLnBrk="1" hangingPunct="1"/>
            <a:r>
              <a:rPr lang="uk-UA" altLang="uk-UA" sz="4400" smtClean="0"/>
              <a:t>Основні терміни</a:t>
            </a:r>
            <a:endParaRPr lang="ru-RU" altLang="uk-UA" sz="4400" smtClean="0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250950"/>
            <a:ext cx="11136313" cy="59197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b="1" smtClean="0"/>
              <a:t>Національні стандарти</a:t>
            </a:r>
            <a:r>
              <a:rPr lang="uk-UA" altLang="uk-UA" smtClean="0"/>
              <a:t> - державні стандарти України, прийняті центральним органом виконавчої влади у сфері стандартизації та доступні для широкого кола користувачів 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10972800" cy="658813"/>
          </a:xfrm>
        </p:spPr>
        <p:txBody>
          <a:bodyPr/>
          <a:lstStyle/>
          <a:p>
            <a:pPr eaLnBrk="1" hangingPunct="1"/>
            <a:r>
              <a:rPr lang="uk-UA" altLang="uk-UA" sz="4400" smtClean="0"/>
              <a:t>Основні терміни</a:t>
            </a:r>
            <a:endParaRPr lang="ru-RU" altLang="uk-UA" sz="4400" smtClean="0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713" y="1409700"/>
            <a:ext cx="11664950" cy="5600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b="1" smtClean="0"/>
              <a:t>Кодекс усталеної практики (звід правил</a:t>
            </a:r>
            <a:r>
              <a:rPr lang="uk-UA" altLang="uk-UA" smtClean="0"/>
              <a:t>) - документ, що містить практичні правила чи процедури проектування, виготовлення, монтажу, технічного обслуговування, експлуатації обладнання, конструкцій чи виробів. Кодекс усталеної практики може бути стандартом, частиною стандарту або окремим документом 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10972800" cy="885825"/>
          </a:xfrm>
        </p:spPr>
        <p:txBody>
          <a:bodyPr/>
          <a:lstStyle/>
          <a:p>
            <a:pPr eaLnBrk="1" hangingPunct="1"/>
            <a:r>
              <a:rPr lang="uk-UA" altLang="uk-UA" sz="4000" smtClean="0"/>
              <a:t>Стандарти можна класифікувати за різними ознаками</a:t>
            </a:r>
            <a:endParaRPr lang="ru-RU" altLang="uk-UA" sz="400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1409700"/>
            <a:ext cx="10648950" cy="5840413"/>
          </a:xfrm>
        </p:spPr>
        <p:txBody>
          <a:bodyPr/>
          <a:lstStyle/>
          <a:p>
            <a:pPr marL="762000" indent="-762000" eaLnBrk="1" hangingPunct="1">
              <a:buFontTx/>
              <a:buAutoNum type="arabicPeriod"/>
            </a:pPr>
            <a:r>
              <a:rPr lang="uk-UA" altLang="uk-UA" sz="3600" smtClean="0"/>
              <a:t>за </a:t>
            </a:r>
            <a:r>
              <a:rPr lang="uk-UA" altLang="uk-UA" sz="3600" b="1" i="1" smtClean="0"/>
              <a:t>предметом</a:t>
            </a:r>
            <a:r>
              <a:rPr lang="uk-UA" altLang="uk-UA" sz="3600" smtClean="0"/>
              <a:t> </a:t>
            </a:r>
            <a:r>
              <a:rPr lang="uk-UA" altLang="uk-UA" sz="3600" b="1" i="1" smtClean="0"/>
              <a:t>стандартизації</a:t>
            </a:r>
          </a:p>
          <a:p>
            <a:pPr marL="762000" indent="-762000" eaLnBrk="1" hangingPunct="1">
              <a:buFontTx/>
              <a:buAutoNum type="arabicPeriod"/>
            </a:pPr>
            <a:r>
              <a:rPr lang="uk-UA" altLang="uk-UA" sz="3600" smtClean="0"/>
              <a:t>залежно від </a:t>
            </a:r>
            <a:r>
              <a:rPr lang="uk-UA" altLang="uk-UA" sz="3600" i="1" smtClean="0"/>
              <a:t>рівня </a:t>
            </a:r>
            <a:r>
              <a:rPr lang="uk-UA" altLang="uk-UA" sz="3600" b="1" i="1" smtClean="0"/>
              <a:t>суб'єкта стандартизації</a:t>
            </a:r>
            <a:r>
              <a:rPr lang="uk-UA" altLang="uk-UA" sz="3600" smtClean="0"/>
              <a:t>, який приймає чи схвалює стандарти</a:t>
            </a:r>
          </a:p>
          <a:p>
            <a:pPr marL="762000" indent="-762000" eaLnBrk="1" hangingPunct="1">
              <a:buFontTx/>
              <a:buAutoNum type="arabicPeriod"/>
            </a:pPr>
            <a:r>
              <a:rPr lang="uk-UA" altLang="uk-UA" sz="3600" smtClean="0"/>
              <a:t>за </a:t>
            </a:r>
            <a:r>
              <a:rPr lang="uk-UA" altLang="uk-UA" sz="3600" b="1" i="1" smtClean="0"/>
              <a:t>методичним джерелом</a:t>
            </a:r>
            <a:endParaRPr lang="ru-RU" altLang="uk-UA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9863"/>
            <a:ext cx="12192000" cy="439737"/>
          </a:xfrm>
        </p:spPr>
        <p:txBody>
          <a:bodyPr/>
          <a:lstStyle/>
          <a:p>
            <a:pPr algn="l" eaLnBrk="1" hangingPunct="1">
              <a:lnSpc>
                <a:spcPct val="70000"/>
              </a:lnSpc>
            </a:pPr>
            <a:r>
              <a:rPr lang="uk-UA" altLang="uk-UA" sz="4000" smtClean="0"/>
              <a:t>1. За </a:t>
            </a:r>
            <a:r>
              <a:rPr lang="uk-UA" altLang="uk-UA" sz="4000" b="1" i="1" smtClean="0"/>
              <a:t>предметом</a:t>
            </a:r>
            <a:r>
              <a:rPr lang="uk-UA" altLang="uk-UA" sz="4000" smtClean="0"/>
              <a:t> </a:t>
            </a:r>
            <a:r>
              <a:rPr lang="uk-UA" altLang="uk-UA" sz="4000" b="1" i="1" smtClean="0"/>
              <a:t>стандартизації </a:t>
            </a:r>
            <a:r>
              <a:rPr lang="uk-UA" altLang="uk-UA" sz="4000" smtClean="0"/>
              <a:t>розрізняють:</a:t>
            </a:r>
            <a:endParaRPr lang="ru-RU" altLang="uk-UA" sz="4000" smtClean="0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713" y="768350"/>
            <a:ext cx="10936287" cy="6242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3200" smtClean="0"/>
              <a:t>стандарти з управління проектами (</a:t>
            </a:r>
            <a:r>
              <a:rPr lang="uk-UA" altLang="uk-UA" sz="3200" i="1" smtClean="0"/>
              <a:t>ISO </a:t>
            </a:r>
            <a:r>
              <a:rPr lang="ru-RU" altLang="uk-UA" sz="3200" i="1" smtClean="0"/>
              <a:t>10006</a:t>
            </a:r>
            <a:r>
              <a:rPr lang="ru-RU" altLang="uk-UA" sz="3200" smtClean="0"/>
              <a:t> </a:t>
            </a:r>
            <a:r>
              <a:rPr lang="uk-UA" altLang="uk-UA" sz="3200" i="1" smtClean="0"/>
              <a:t> </a:t>
            </a:r>
            <a:r>
              <a:rPr lang="uk-UA" altLang="uk-UA" sz="3200" smtClean="0"/>
              <a:t>);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3200" smtClean="0"/>
              <a:t>стандарти на організацію життєвого циклу (ЖЦ) продукції та послуг, створення та використання автоматизованих систем (АС), інформаційних систем та програмного забезпечення (ПЗ) (</a:t>
            </a:r>
            <a:r>
              <a:rPr lang="uk-UA" altLang="uk-UA" sz="3200" i="1" smtClean="0"/>
              <a:t>ISO/IEC 12207, </a:t>
            </a:r>
            <a:r>
              <a:rPr lang="en-US" altLang="uk-UA" sz="3200" i="1" smtClean="0"/>
              <a:t>Information Technology </a:t>
            </a:r>
            <a:r>
              <a:rPr lang="uk-UA" altLang="uk-UA" sz="3200" smtClean="0"/>
              <a:t>— </a:t>
            </a:r>
            <a:r>
              <a:rPr lang="en-US" altLang="uk-UA" sz="3200" i="1" smtClean="0"/>
              <a:t>Software life cycle processes</a:t>
            </a:r>
            <a:r>
              <a:rPr lang="uk-UA" altLang="uk-UA" sz="3200" i="1" smtClean="0"/>
              <a:t> (1995); </a:t>
            </a:r>
            <a:r>
              <a:rPr lang="en-US" altLang="uk-UA" sz="3200" i="1" smtClean="0"/>
              <a:t>ISO</a:t>
            </a:r>
            <a:r>
              <a:rPr lang="uk-UA" altLang="uk-UA" sz="3200" i="1" smtClean="0"/>
              <a:t>/</a:t>
            </a:r>
            <a:r>
              <a:rPr lang="en-US" altLang="uk-UA" sz="3200" i="1" smtClean="0"/>
              <a:t>IEC</a:t>
            </a:r>
            <a:r>
              <a:rPr lang="uk-UA" altLang="uk-UA" sz="3200" i="1" smtClean="0"/>
              <a:t> 15288 </a:t>
            </a:r>
            <a:r>
              <a:rPr lang="en-US" altLang="uk-UA" sz="3200" i="1" smtClean="0"/>
              <a:t>CD</a:t>
            </a:r>
            <a:r>
              <a:rPr lang="uk-UA" altLang="uk-UA" sz="3200" i="1" smtClean="0"/>
              <a:t>2, </a:t>
            </a:r>
            <a:r>
              <a:rPr lang="en-US" altLang="uk-UA" sz="3200" i="1" smtClean="0"/>
              <a:t>Life Cycle Management </a:t>
            </a:r>
            <a:r>
              <a:rPr lang="uk-UA" altLang="uk-UA" sz="3200" smtClean="0"/>
              <a:t>— </a:t>
            </a:r>
            <a:r>
              <a:rPr lang="en-US" altLang="uk-UA" sz="3200" i="1" smtClean="0"/>
              <a:t>System Life Cycle Processes</a:t>
            </a:r>
            <a:r>
              <a:rPr lang="uk-UA" altLang="uk-UA" sz="3200" i="1" smtClean="0"/>
              <a:t> (2000)</a:t>
            </a:r>
            <a:r>
              <a:rPr lang="uk-UA" altLang="uk-UA" sz="3200" smtClean="0"/>
              <a:t>);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3200" smtClean="0"/>
              <a:t>професійні кваліфікаційні стандарти з управління проектами;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3200" smtClean="0"/>
              <a:t>функціональні стандарти (стандарти на мови програмування, інтерфейси, протоколи);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3200" smtClean="0"/>
              <a:t>стандарти сертифікації та ін.</a:t>
            </a:r>
            <a:endParaRPr lang="ru-RU" altLang="uk-UA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7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39713" y="65088"/>
            <a:ext cx="11617325" cy="760412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200" smtClean="0"/>
              <a:t>2. Залежно від рівня </a:t>
            </a:r>
            <a:r>
              <a:rPr lang="uk-UA" altLang="uk-UA" sz="3200" b="1" u="sng" smtClean="0"/>
              <a:t>суб'єкта стандартизації</a:t>
            </a:r>
            <a:r>
              <a:rPr lang="uk-UA" altLang="uk-UA" sz="3200" smtClean="0"/>
              <a:t>, який приймає чи схвалює стандарти, розрізняють:</a:t>
            </a:r>
            <a:endParaRPr lang="ru-RU" altLang="uk-UA" sz="3200" smtClean="0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713" y="930275"/>
            <a:ext cx="11952287" cy="6689725"/>
          </a:xfrm>
        </p:spPr>
        <p:txBody>
          <a:bodyPr/>
          <a:lstStyle/>
          <a:p>
            <a:pPr marL="171450" indent="-171450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2700" b="1" u="sng" smtClean="0"/>
              <a:t>офіційні міжнародні стандарти</a:t>
            </a:r>
            <a:r>
              <a:rPr lang="uk-UA" altLang="uk-UA" sz="2700" b="1" smtClean="0"/>
              <a:t>, кодекси усталеної практики</a:t>
            </a:r>
            <a:r>
              <a:rPr lang="uk-UA" altLang="uk-UA" sz="2700" smtClean="0"/>
              <a:t> та класифікатори, прийняті чи схвалені міжнародними консорціумами та комітетами зі стандартизації (</a:t>
            </a:r>
            <a:r>
              <a:rPr lang="en-US" altLang="uk-UA" sz="2700" smtClean="0"/>
              <a:t>ISO</a:t>
            </a:r>
            <a:r>
              <a:rPr lang="uk-UA" altLang="uk-UA" sz="2700" smtClean="0"/>
              <a:t>, OSF, OMG (раніше CODASYL);</a:t>
            </a:r>
          </a:p>
          <a:p>
            <a:pPr marL="171450" indent="-171450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2700" b="1" smtClean="0"/>
              <a:t>офіційні національні або національні </a:t>
            </a:r>
            <a:r>
              <a:rPr lang="uk-UA" altLang="uk-UA" sz="2700" b="1" u="sng" smtClean="0"/>
              <a:t>відомчі стандарти</a:t>
            </a:r>
            <a:r>
              <a:rPr lang="uk-UA" altLang="uk-UA" sz="2700" b="1" smtClean="0"/>
              <a:t>, кодекси усталеної практики та класифікатори</a:t>
            </a:r>
            <a:r>
              <a:rPr lang="uk-UA" altLang="uk-UA" sz="2700" smtClean="0"/>
              <a:t>, прийняті чи схвалені центральним органом виконавчої влади у сфері стандартизації, видані ним каталоги та реєстри загальнодержавного застосування (наприклад, національний стандарт США ANSI/PMI 99-001-2000);</a:t>
            </a:r>
          </a:p>
          <a:p>
            <a:pPr marL="171450" indent="-171450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uk-UA" sz="2700" b="1" u="sng" smtClean="0"/>
              <a:t>корпоративні (фірмові) стандарти</a:t>
            </a:r>
            <a:r>
              <a:rPr lang="uk-UA" altLang="uk-UA" sz="2700" b="1" smtClean="0"/>
              <a:t>, кодекси усталеної практики та класифікатори,</a:t>
            </a:r>
            <a:r>
              <a:rPr lang="uk-UA" altLang="uk-UA" sz="2700" smtClean="0"/>
              <a:t> прийняті чи схвалені провідними компаніями галузі, наприклад, </a:t>
            </a:r>
            <a:r>
              <a:rPr lang="en-US" altLang="uk-UA" sz="2700" smtClean="0"/>
              <a:t>Oracle CDM</a:t>
            </a:r>
            <a:r>
              <a:rPr lang="uk-UA" altLang="uk-UA" sz="2700" smtClean="0"/>
              <a:t> (</a:t>
            </a:r>
            <a:r>
              <a:rPr lang="en-US" altLang="uk-UA" sz="2700" smtClean="0"/>
              <a:t>Custom Development Method</a:t>
            </a:r>
            <a:r>
              <a:rPr lang="uk-UA" altLang="uk-UA" sz="2700" smtClean="0"/>
              <a:t>), </a:t>
            </a:r>
            <a:r>
              <a:rPr lang="en-US" altLang="uk-UA" sz="2700" smtClean="0"/>
              <a:t>Oracle PJM</a:t>
            </a:r>
            <a:r>
              <a:rPr lang="uk-UA" altLang="uk-UA" sz="2700" smtClean="0"/>
              <a:t> (</a:t>
            </a:r>
            <a:r>
              <a:rPr lang="en-US" altLang="uk-UA" sz="2700" smtClean="0"/>
              <a:t>Project Development Method</a:t>
            </a:r>
            <a:r>
              <a:rPr lang="uk-UA" altLang="uk-UA" sz="2700" smtClean="0"/>
              <a:t>),</a:t>
            </a:r>
            <a:r>
              <a:rPr lang="uk-UA" altLang="uk-UA" sz="2700" b="1" smtClean="0"/>
              <a:t> </a:t>
            </a:r>
            <a:r>
              <a:rPr lang="uk-UA" altLang="uk-UA" sz="2700" smtClean="0"/>
              <a:t>Microsoft Solutions Framework (MSF) або Rational Unified Process (RUP) тощо;</a:t>
            </a:r>
          </a:p>
          <a:p>
            <a:pPr marL="171450" indent="-17145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2700" b="1" smtClean="0"/>
              <a:t>стандарти, кодекси усталеної практики та технічні умови</a:t>
            </a:r>
            <a:r>
              <a:rPr lang="uk-UA" altLang="uk-UA" sz="2700" smtClean="0"/>
              <a:t>, прийняті чи </a:t>
            </a:r>
            <a:r>
              <a:rPr lang="uk-UA" altLang="uk-UA" sz="2700" b="1" u="sng" smtClean="0"/>
              <a:t>схвалені іншими суб'єктами</a:t>
            </a:r>
            <a:r>
              <a:rPr lang="uk-UA" altLang="uk-UA" sz="2700" smtClean="0"/>
              <a:t>, що займаються стандартизацією; </a:t>
            </a:r>
          </a:p>
          <a:p>
            <a:pPr marL="171450" indent="-17145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2700" b="1" smtClean="0"/>
              <a:t>стандарти "де-факто</a:t>
            </a:r>
            <a:r>
              <a:rPr lang="uk-UA" altLang="uk-UA" sz="2700" smtClean="0"/>
              <a:t>" (</a:t>
            </a:r>
            <a:r>
              <a:rPr lang="en-US" altLang="uk-UA" sz="2700" smtClean="0"/>
              <a:t>PMBoK</a:t>
            </a:r>
            <a:r>
              <a:rPr lang="uk-UA" altLang="uk-UA" sz="2700" smtClean="0"/>
              <a:t>, мова діаграм SADT Д. Росса).</a:t>
            </a:r>
            <a:endParaRPr lang="ru-RU" altLang="uk-UA" sz="27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34963" y="169863"/>
            <a:ext cx="9740900" cy="5191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400" smtClean="0"/>
              <a:t>3. За </a:t>
            </a:r>
            <a:r>
              <a:rPr lang="uk-UA" altLang="uk-UA" sz="4400" b="1" i="1" smtClean="0"/>
              <a:t>методичним джерелом</a:t>
            </a:r>
            <a:r>
              <a:rPr lang="uk-UA" altLang="uk-UA" sz="4400" smtClean="0"/>
              <a:t>:</a:t>
            </a:r>
            <a:endParaRPr lang="ru-RU" altLang="uk-UA" sz="4400" smtClean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768350"/>
            <a:ext cx="11329988" cy="66421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методичні матеріали фірм-розробників ПЗ;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методичні матеріали фірм-консультантів;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методичні матеріали наукових центрів;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методичні матеріали консорціумів зі стандартизації (наприклад, </a:t>
            </a:r>
            <a:r>
              <a:rPr lang="en-US" altLang="uk-UA" sz="3200" smtClean="0"/>
              <a:t>UNIDO</a:t>
            </a:r>
            <a:r>
              <a:rPr lang="uk-UA" altLang="uk-UA" sz="3200" smtClean="0"/>
              <a:t>, </a:t>
            </a:r>
            <a:r>
              <a:rPr lang="en-US" altLang="uk-UA" sz="3200" smtClean="0"/>
              <a:t>Price Waterhouse SMM</a:t>
            </a:r>
            <a:r>
              <a:rPr lang="uk-UA" altLang="uk-UA" sz="3200" smtClean="0"/>
              <a:t>, </a:t>
            </a:r>
            <a:r>
              <a:rPr lang="en-US" altLang="uk-UA" sz="3200" smtClean="0"/>
              <a:t>SEI CMM</a:t>
            </a:r>
            <a:r>
              <a:rPr lang="uk-UA" altLang="uk-UA" sz="3200" smtClean="0"/>
              <a:t>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smtClean="0"/>
              <a:t>Вони можуть мати різну назву: метод, методологія, підхід, модель.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smtClean="0"/>
              <a:t>Основною особливістю усіх цих груп та підгруп є те, що до них входять матеріали, які суттєво відрізняються за: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b="1" smtClean="0"/>
              <a:t>ступенем обов'язковості</a:t>
            </a:r>
            <a:r>
              <a:rPr lang="uk-UA" altLang="uk-UA" sz="3200" smtClean="0"/>
              <a:t> для організацій різних типів;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b="1" smtClean="0"/>
              <a:t>конкретністю та деталізацією</a:t>
            </a:r>
            <a:r>
              <a:rPr lang="uk-UA" altLang="uk-UA" sz="3200" smtClean="0"/>
              <a:t> вимог, які вони містять;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b="1" smtClean="0"/>
              <a:t>відкритістю та гнучкістю</a:t>
            </a:r>
            <a:r>
              <a:rPr lang="uk-UA" altLang="uk-UA" sz="3200" smtClean="0"/>
              <a:t>, можливістю адаптування до конкретних умов.</a:t>
            </a:r>
            <a:endParaRPr lang="ru-RU" altLang="uk-UA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7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7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7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65113" y="138113"/>
            <a:ext cx="11447462" cy="11509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600" smtClean="0"/>
              <a:t>Глобалізація стандартизації в галузі </a:t>
            </a:r>
            <a:r>
              <a:rPr lang="uk-UA" altLang="uk-UA" sz="3600" i="1" smtClean="0"/>
              <a:t>РМ </a:t>
            </a:r>
            <a:r>
              <a:rPr lang="uk-UA" altLang="uk-UA" sz="3600" smtClean="0"/>
              <a:t>розвивається в двох напрямках:</a:t>
            </a:r>
            <a:endParaRPr lang="ru-RU" altLang="uk-UA" sz="3600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963" y="1433513"/>
            <a:ext cx="11522075" cy="5832475"/>
          </a:xfrm>
        </p:spPr>
        <p:txBody>
          <a:bodyPr/>
          <a:lstStyle/>
          <a:p>
            <a:pPr eaLnBrk="1" hangingPunct="1"/>
            <a:r>
              <a:rPr lang="uk-UA" altLang="uk-UA" sz="4400" smtClean="0"/>
              <a:t>розроблення стандартів на уніфіковану </a:t>
            </a:r>
            <a:r>
              <a:rPr lang="uk-UA" altLang="uk-UA" sz="4400" b="1" u="sng" smtClean="0"/>
              <a:t>термінологію </a:t>
            </a:r>
            <a:r>
              <a:rPr lang="uk-UA" altLang="uk-UA" sz="4400" smtClean="0"/>
              <a:t>й практику, які забезпечують єдину професійну мову й розуміння взаємозалежних робіт в організаційно розподілених проектних командах;</a:t>
            </a:r>
          </a:p>
          <a:p>
            <a:pPr eaLnBrk="1" hangingPunct="1"/>
            <a:r>
              <a:rPr lang="uk-UA" altLang="uk-UA" sz="4400" smtClean="0"/>
              <a:t>уніфікація вимог до </a:t>
            </a:r>
            <a:r>
              <a:rPr lang="uk-UA" altLang="uk-UA" sz="4400" b="1" u="sng" smtClean="0"/>
              <a:t>компетентності</a:t>
            </a:r>
            <a:r>
              <a:rPr lang="uk-UA" altLang="uk-UA" sz="4400" smtClean="0"/>
              <a:t> менеджерів і фахівців з </a:t>
            </a:r>
            <a:r>
              <a:rPr lang="uk-UA" altLang="uk-UA" sz="4400" i="1" smtClean="0"/>
              <a:t>РМ</a:t>
            </a:r>
            <a:r>
              <a:rPr lang="uk-UA" altLang="uk-UA" sz="4400" smtClean="0"/>
              <a:t>.</a:t>
            </a:r>
            <a:endParaRPr lang="ru-RU" altLang="uk-UA" sz="4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0"/>
            <a:ext cx="11928475" cy="496888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200" smtClean="0"/>
              <a:t>Сучасні підходи до стандартизації в галузі </a:t>
            </a:r>
            <a:r>
              <a:rPr lang="uk-UA" altLang="uk-UA" sz="3200" i="1" smtClean="0"/>
              <a:t>РМ </a:t>
            </a:r>
            <a:r>
              <a:rPr lang="uk-UA" altLang="uk-UA" sz="3200" smtClean="0"/>
              <a:t>засновані на:</a:t>
            </a:r>
            <a:endParaRPr lang="ru-RU" altLang="uk-UA" sz="4000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713" y="714375"/>
            <a:ext cx="11520487" cy="6905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mtClean="0"/>
              <a:t>у </a:t>
            </a:r>
            <a:r>
              <a:rPr lang="uk-UA" altLang="uk-UA" b="1" smtClean="0"/>
              <a:t>міжнародних і національних</a:t>
            </a:r>
            <a:r>
              <a:rPr lang="uk-UA" altLang="uk-UA" smtClean="0"/>
              <a:t> стандартах з </a:t>
            </a:r>
            <a:r>
              <a:rPr lang="uk-UA" altLang="uk-UA" i="1" smtClean="0"/>
              <a:t>РМ </a:t>
            </a:r>
            <a:r>
              <a:rPr lang="uk-UA" altLang="uk-UA" smtClean="0"/>
              <a:t>об'єктами стандартизації є, як правило, </a:t>
            </a:r>
            <a:r>
              <a:rPr lang="uk-UA" altLang="uk-UA" b="1" u="sng" smtClean="0"/>
              <a:t>глосарії, процеси й методи</a:t>
            </a:r>
            <a:r>
              <a:rPr lang="uk-UA" altLang="uk-UA" smtClean="0"/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mtClean="0"/>
              <a:t>для тих галузей </a:t>
            </a:r>
            <a:r>
              <a:rPr lang="uk-UA" altLang="uk-UA" i="1" smtClean="0"/>
              <a:t>РМ, </a:t>
            </a:r>
            <a:r>
              <a:rPr lang="uk-UA" altLang="uk-UA" smtClean="0"/>
              <a:t>описати які у вигляді об'єктів стандартизації недоцільно або неможливо, використовуються </a:t>
            </a:r>
            <a:r>
              <a:rPr lang="uk-UA" altLang="uk-UA" b="1" u="sng" smtClean="0"/>
              <a:t>професійні кваліфікаційні стандарти</a:t>
            </a:r>
            <a:r>
              <a:rPr lang="uk-UA" altLang="uk-UA" smtClean="0"/>
              <a:t> (вимоги) до діяльності </a:t>
            </a:r>
            <a:r>
              <a:rPr lang="uk-UA" altLang="uk-UA" b="1" u="sng" smtClean="0"/>
              <a:t>фахівців із </a:t>
            </a:r>
            <a:r>
              <a:rPr lang="uk-UA" altLang="uk-UA" b="1" i="1" u="sng" smtClean="0"/>
              <a:t>РМ</a:t>
            </a:r>
            <a:r>
              <a:rPr lang="uk-UA" altLang="uk-UA" i="1" smtClean="0"/>
              <a:t> (</a:t>
            </a:r>
            <a:r>
              <a:rPr lang="en-US" altLang="uk-UA" i="1" smtClean="0"/>
              <a:t>Project Management Professional</a:t>
            </a:r>
            <a:r>
              <a:rPr lang="uk-UA" altLang="uk-UA" i="1" smtClean="0"/>
              <a:t>) </a:t>
            </a:r>
            <a:r>
              <a:rPr lang="uk-UA" altLang="uk-UA" smtClean="0"/>
              <a:t>і </a:t>
            </a:r>
            <a:r>
              <a:rPr lang="uk-UA" altLang="uk-UA" b="1" u="sng" smtClean="0"/>
              <a:t>менеджерів проектів</a:t>
            </a:r>
            <a:r>
              <a:rPr lang="uk-UA" altLang="uk-UA" smtClean="0"/>
              <a:t> </a:t>
            </a:r>
            <a:r>
              <a:rPr lang="uk-UA" altLang="uk-UA" i="1" smtClean="0"/>
              <a:t>(</a:t>
            </a:r>
            <a:r>
              <a:rPr lang="en-US" altLang="uk-UA" i="1" smtClean="0"/>
              <a:t>Project Manager</a:t>
            </a:r>
            <a:r>
              <a:rPr lang="uk-UA" altLang="uk-UA" i="1" smtClean="0"/>
              <a:t>).</a:t>
            </a:r>
            <a:endParaRPr lang="ru-RU" altLang="uk-UA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34963" y="169863"/>
            <a:ext cx="11522075" cy="1081087"/>
          </a:xfrm>
        </p:spPr>
        <p:txBody>
          <a:bodyPr/>
          <a:lstStyle/>
          <a:p>
            <a:pPr algn="l" eaLnBrk="1" hangingPunct="1"/>
            <a:r>
              <a:rPr lang="uk-UA" altLang="uk-UA" sz="4000" smtClean="0"/>
              <a:t>Базові напрямки у міжнародній кооперації з розвитку ПМ:</a:t>
            </a:r>
            <a:endParaRPr lang="ru-RU" altLang="uk-UA" sz="4000" smtClean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963" y="1722438"/>
            <a:ext cx="11522075" cy="5608637"/>
          </a:xfrm>
        </p:spPr>
        <p:txBody>
          <a:bodyPr/>
          <a:lstStyle/>
          <a:p>
            <a:pPr eaLnBrk="1" hangingPunct="1"/>
            <a:r>
              <a:rPr lang="uk-UA" altLang="uk-UA" sz="4800" smtClean="0"/>
              <a:t>формування однакових підходів до уніфікації знань і стандартизації проектної діяльності, </a:t>
            </a:r>
          </a:p>
          <a:p>
            <a:pPr eaLnBrk="1" hangingPunct="1"/>
            <a:r>
              <a:rPr lang="uk-UA" altLang="uk-UA" sz="4800" smtClean="0"/>
              <a:t>формування єдиних глосаріїв і системи вимог і т. ін.</a:t>
            </a:r>
            <a:r>
              <a:rPr lang="ru-RU" altLang="uk-UA" sz="4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25450"/>
            <a:ext cx="10363200" cy="623888"/>
          </a:xfrm>
        </p:spPr>
        <p:txBody>
          <a:bodyPr/>
          <a:lstStyle/>
          <a:p>
            <a:pPr eaLnBrk="1" hangingPunct="1"/>
            <a:r>
              <a:rPr lang="uk-UA" altLang="uk-UA" sz="4000" smtClean="0"/>
              <a:t>Взаємозалежність основних ознак проекту</a:t>
            </a:r>
            <a:r>
              <a:rPr lang="ru-RU" altLang="uk-UA" sz="4800" smtClean="0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963" y="1169988"/>
            <a:ext cx="11617325" cy="60801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ru-RU" altLang="uk-UA" smtClean="0"/>
          </a:p>
        </p:txBody>
      </p:sp>
      <p:grpSp>
        <p:nvGrpSpPr>
          <p:cNvPr id="6148" name="Group 4"/>
          <p:cNvGrpSpPr>
            <a:grpSpLocks noChangeAspect="1"/>
          </p:cNvGrpSpPr>
          <p:nvPr/>
        </p:nvGrpSpPr>
        <p:grpSpPr bwMode="auto">
          <a:xfrm>
            <a:off x="527050" y="1250950"/>
            <a:ext cx="11233150" cy="5919788"/>
            <a:chOff x="2234" y="3560"/>
            <a:chExt cx="8295" cy="3788"/>
          </a:xfrm>
        </p:grpSpPr>
        <p:sp>
          <p:nvSpPr>
            <p:cNvPr id="6149" name="AutoShape 5"/>
            <p:cNvSpPr>
              <a:spLocks noChangeAspect="1" noChangeArrowheads="1"/>
            </p:cNvSpPr>
            <p:nvPr/>
          </p:nvSpPr>
          <p:spPr bwMode="auto">
            <a:xfrm>
              <a:off x="2234" y="3560"/>
              <a:ext cx="8295" cy="3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uk-UA" altLang="uk-UA" sz="1800"/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4941" y="3568"/>
              <a:ext cx="288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13140" tIns="56568" rIns="113140" bIns="56568"/>
            <a:lstStyle>
              <a:lvl1pPr defTabSz="1131888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66738" indent="-352425" defTabSz="1131888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31888" indent="-282575" defTabSz="1131888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98625" indent="-282575" defTabSz="1131888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3775" indent="-280988" defTabSz="1131888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209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81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53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25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4500" b="1"/>
                <a:t>Продукт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2500"/>
                <a:t>(конкретний вихід або результат)</a:t>
              </a:r>
              <a:endParaRPr lang="ru-RU" altLang="uk-UA"/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2242" y="6079"/>
              <a:ext cx="3239" cy="12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13140" tIns="56568" rIns="113140" bIns="56568"/>
            <a:lstStyle>
              <a:lvl1pPr defTabSz="1131888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66738" indent="-352425" defTabSz="1131888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31888" indent="-282575" defTabSz="1131888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98625" indent="-282575" defTabSz="1131888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3775" indent="-280988" defTabSz="1131888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209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81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53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25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4500" b="1"/>
                <a:t>Графік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2500"/>
                <a:t>(дати початку і завершення проекту)</a:t>
              </a:r>
              <a:endParaRPr lang="ru-RU" altLang="uk-UA"/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7642" y="6079"/>
              <a:ext cx="2879" cy="12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13140" tIns="56568" rIns="113140" bIns="56568"/>
            <a:lstStyle>
              <a:lvl1pPr defTabSz="1131888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66738" indent="-352425" defTabSz="1131888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31888" indent="-282575" defTabSz="1131888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98625" indent="-282575" defTabSz="1131888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3775" indent="-280988" defTabSz="1131888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209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81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53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25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4500" b="1"/>
                <a:t>Ресурси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2500"/>
                <a:t>(виконавці, фонди, обладнання, допоміжні засоби, інформація)</a:t>
              </a:r>
              <a:endParaRPr lang="ru-RU" altLang="uk-UA"/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>
              <a:off x="8001" y="4648"/>
              <a:ext cx="1073" cy="1252"/>
            </a:xfrm>
            <a:prstGeom prst="line">
              <a:avLst/>
            </a:prstGeom>
            <a:noFill/>
            <a:ln w="50800" cmpd="dbl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5661" y="6800"/>
              <a:ext cx="1799" cy="1"/>
            </a:xfrm>
            <a:prstGeom prst="line">
              <a:avLst/>
            </a:prstGeom>
            <a:noFill/>
            <a:ln w="50800" cmpd="dbl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 flipH="1">
              <a:off x="3854" y="4640"/>
              <a:ext cx="900" cy="1260"/>
            </a:xfrm>
            <a:prstGeom prst="line">
              <a:avLst/>
            </a:prstGeom>
            <a:noFill/>
            <a:ln w="50800" cmpd="dbl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39713" y="169863"/>
            <a:ext cx="11952287" cy="111918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uk-UA" altLang="uk-UA" sz="3600" u="sng" smtClean="0"/>
              <a:t>Всеохоплюючих систем</a:t>
            </a:r>
            <a:r>
              <a:rPr lang="uk-UA" altLang="uk-UA" sz="3600" smtClean="0"/>
              <a:t> міжнародних стандартів з </a:t>
            </a:r>
            <a:r>
              <a:rPr lang="uk-UA" altLang="uk-UA" sz="3600" i="1" smtClean="0"/>
              <a:t>РМ </a:t>
            </a:r>
            <a:r>
              <a:rPr lang="uk-UA" altLang="uk-UA" sz="3600" u="sng" smtClean="0"/>
              <a:t>немає</a:t>
            </a:r>
            <a:r>
              <a:rPr lang="uk-UA" altLang="uk-UA" sz="3600" smtClean="0"/>
              <a:t> й, очевидно, </a:t>
            </a:r>
            <a:r>
              <a:rPr lang="uk-UA" altLang="uk-UA" sz="3600" u="sng" smtClean="0"/>
              <a:t>бути не може</a:t>
            </a:r>
            <a:endParaRPr lang="ru-RU" altLang="uk-UA" sz="3600" u="sng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433513"/>
            <a:ext cx="11425238" cy="59769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z="4800" smtClean="0"/>
              <a:t>Це пов'язано як із принциповою </a:t>
            </a:r>
            <a:r>
              <a:rPr lang="uk-UA" altLang="uk-UA" sz="4800" u="sng" smtClean="0"/>
              <a:t>неможливістю комплексної стандартизації діяльності</a:t>
            </a:r>
            <a:r>
              <a:rPr lang="uk-UA" altLang="uk-UA" sz="4800" smtClean="0"/>
              <a:t> в соціальних системах (специфіка сучасних проектів як системи), так і з недоцільністю розробки стандартів з великого кола питань сучасного </a:t>
            </a:r>
            <a:r>
              <a:rPr lang="uk-UA" altLang="uk-UA" sz="4800" i="1" smtClean="0"/>
              <a:t>РМ</a:t>
            </a:r>
            <a:r>
              <a:rPr lang="uk-UA" altLang="uk-UA" smtClean="0"/>
              <a:t> 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169863"/>
            <a:ext cx="11328400" cy="439737"/>
          </a:xfrm>
        </p:spPr>
        <p:txBody>
          <a:bodyPr/>
          <a:lstStyle/>
          <a:p>
            <a:pPr eaLnBrk="1" hangingPunct="1"/>
            <a:r>
              <a:rPr lang="uk-UA" altLang="uk-UA" sz="4000" smtClean="0"/>
              <a:t>Стандарти завжди мають зворотний бік.</a:t>
            </a:r>
            <a:endParaRPr lang="ru-RU" altLang="uk-UA" sz="400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963" y="850900"/>
            <a:ext cx="11617325" cy="6480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800" smtClean="0"/>
              <a:t>З одного боку, вони нормують проектну діяльність, тобто відповідають на запитання "як правильно робити?"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800" smtClean="0"/>
              <a:t>А з іншого боку, межі стандартизації проектної діяльності як "унікальної" (за визначенням) дуже залежать від типів і видів проектів, знаходяться у дуже великому інтервалі, їх важко визначити в навколишньому середовищі, що постійно змінюється.</a:t>
            </a:r>
            <a:endParaRPr lang="ru-RU" altLang="uk-UA" sz="4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8925"/>
            <a:ext cx="11930063" cy="1865313"/>
          </a:xfrm>
        </p:spPr>
        <p:txBody>
          <a:bodyPr/>
          <a:lstStyle/>
          <a:p>
            <a:pPr algn="l" eaLnBrk="1" hangingPunct="1"/>
            <a:r>
              <a:rPr lang="uk-UA" altLang="uk-UA" sz="3200" b="1" u="sng" smtClean="0"/>
              <a:t>Міжнародні стандарти</a:t>
            </a:r>
            <a:r>
              <a:rPr lang="uk-UA" altLang="uk-UA" sz="3200" b="1" smtClean="0"/>
              <a:t>, що визначають норми й правила по управлінню процесами в проектах технічних систем, процесами життєвого циклу системи, процесами проектування тощо</a:t>
            </a:r>
            <a:endParaRPr lang="ru-RU" altLang="uk-UA" sz="3200" b="1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863" y="2225675"/>
            <a:ext cx="11176000" cy="51133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400" b="1" i="1" smtClean="0"/>
              <a:t>ISO/IEC 12207</a:t>
            </a:r>
            <a:r>
              <a:rPr lang="uk-UA" altLang="uk-UA" sz="4400" i="1" smtClean="0"/>
              <a:t>, </a:t>
            </a:r>
            <a:r>
              <a:rPr lang="en-US" altLang="uk-UA" sz="4400" smtClean="0"/>
              <a:t>Information Technology </a:t>
            </a:r>
            <a:r>
              <a:rPr lang="uk-UA" altLang="uk-UA" sz="4400" smtClean="0"/>
              <a:t>— </a:t>
            </a:r>
            <a:r>
              <a:rPr lang="en-US" altLang="uk-UA" sz="4400" smtClean="0"/>
              <a:t>Software life cycle processes</a:t>
            </a:r>
            <a:r>
              <a:rPr lang="uk-UA" altLang="uk-UA" sz="4400" smtClean="0"/>
              <a:t>;</a:t>
            </a:r>
            <a:r>
              <a:rPr lang="uk-UA" altLang="uk-UA" sz="4400" i="1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400" b="1" i="1" smtClean="0"/>
              <a:t>ISO/IEC TR 16326:1999</a:t>
            </a:r>
            <a:r>
              <a:rPr lang="uk-UA" altLang="uk-UA" sz="4400" i="1" smtClean="0"/>
              <a:t> </a:t>
            </a:r>
            <a:r>
              <a:rPr lang="en-US" altLang="uk-UA" sz="4400" smtClean="0"/>
              <a:t>Software engineering — Guide for the application of </a:t>
            </a:r>
            <a:r>
              <a:rPr lang="en-US" altLang="uk-UA" sz="4400" i="1" smtClean="0"/>
              <a:t>ISO/IEC 12207 </a:t>
            </a:r>
            <a:r>
              <a:rPr lang="en-US" altLang="uk-UA" sz="4400" smtClean="0"/>
              <a:t>to project management</a:t>
            </a:r>
            <a:r>
              <a:rPr lang="uk-UA" altLang="uk-UA" sz="4400" smtClean="0"/>
              <a:t> - </a:t>
            </a:r>
            <a:r>
              <a:rPr lang="uk-UA" altLang="uk-UA" sz="4400" b="1" smtClean="0"/>
              <a:t>Програмна інженерія. Посібник для впровадження </a:t>
            </a:r>
            <a:r>
              <a:rPr lang="en-US" altLang="uk-UA" sz="4400" b="1" i="1" smtClean="0"/>
              <a:t>ISO</a:t>
            </a:r>
            <a:r>
              <a:rPr lang="ru-RU" altLang="uk-UA" sz="4400" b="1" i="1" smtClean="0"/>
              <a:t>/</a:t>
            </a:r>
            <a:r>
              <a:rPr lang="en-US" altLang="uk-UA" sz="4400" b="1" i="1" smtClean="0"/>
              <a:t>IEC</a:t>
            </a:r>
            <a:r>
              <a:rPr lang="ru-RU" altLang="uk-UA" sz="4400" b="1" i="1" smtClean="0"/>
              <a:t> 12207 </a:t>
            </a:r>
            <a:r>
              <a:rPr lang="ru-RU" altLang="uk-UA" sz="4400" b="1" smtClean="0"/>
              <a:t>у</a:t>
            </a:r>
            <a:r>
              <a:rPr lang="ru-RU" altLang="uk-UA" sz="4400" b="1" i="1" smtClean="0"/>
              <a:t> </a:t>
            </a:r>
            <a:r>
              <a:rPr lang="uk-UA" altLang="uk-UA" sz="4400" b="1" smtClean="0"/>
              <a:t>проектний менеджмент.</a:t>
            </a:r>
            <a:endParaRPr lang="ru-RU" altLang="uk-UA" sz="44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5113" y="280988"/>
            <a:ext cx="11012487" cy="936625"/>
          </a:xfrm>
        </p:spPr>
        <p:txBody>
          <a:bodyPr/>
          <a:lstStyle/>
          <a:p>
            <a:pPr eaLnBrk="1" hangingPunct="1"/>
            <a:r>
              <a:rPr lang="uk-UA" altLang="uk-UA" sz="3600" smtClean="0"/>
              <a:t>Міжнародні стандарти в галузі </a:t>
            </a:r>
            <a:r>
              <a:rPr lang="uk-UA" altLang="uk-UA" sz="3600" i="1" smtClean="0"/>
              <a:t>РМ</a:t>
            </a:r>
            <a:endParaRPr lang="ru-RU" altLang="uk-UA" sz="3600" i="1" smtClean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433513"/>
            <a:ext cx="11926887" cy="57610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4400" b="1" i="1" smtClean="0"/>
              <a:t>ISO 15288:2000</a:t>
            </a:r>
            <a:r>
              <a:rPr lang="uk-UA" altLang="uk-UA" sz="4400" smtClean="0"/>
              <a:t>, </a:t>
            </a:r>
            <a:r>
              <a:rPr lang="en-US" altLang="uk-UA" sz="4400" smtClean="0"/>
              <a:t>Life Cycle Management </a:t>
            </a:r>
            <a:r>
              <a:rPr lang="uk-UA" altLang="uk-UA" sz="4400" smtClean="0"/>
              <a:t>— </a:t>
            </a:r>
            <a:r>
              <a:rPr lang="en-US" altLang="uk-UA" sz="4400" smtClean="0"/>
              <a:t>System Life Cycle Processes</a:t>
            </a:r>
            <a:r>
              <a:rPr lang="uk-UA" altLang="uk-UA" sz="4400" smtClean="0"/>
              <a:t> (2000)</a:t>
            </a:r>
            <a:r>
              <a:rPr lang="uk-UA" altLang="uk-UA" sz="4400" i="1" smtClean="0"/>
              <a:t> - </a:t>
            </a:r>
            <a:r>
              <a:rPr lang="uk-UA" altLang="uk-UA" sz="4400" b="1" smtClean="0"/>
              <a:t>Управління життєвим циклом. Процеси системи життєвого циклу</a:t>
            </a:r>
            <a:r>
              <a:rPr lang="uk-UA" altLang="uk-UA" sz="4400" b="1" i="1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4400" b="1" i="1" smtClean="0"/>
              <a:t>ISO 15188:2001</a:t>
            </a:r>
            <a:r>
              <a:rPr lang="uk-UA" altLang="uk-UA" i="1" smtClean="0"/>
              <a:t>  </a:t>
            </a:r>
            <a:r>
              <a:rPr lang="en-US" altLang="uk-UA" smtClean="0"/>
              <a:t>Project management guidelines for terminology standardization</a:t>
            </a:r>
            <a:r>
              <a:rPr lang="uk-UA" altLang="uk-UA" smtClean="0"/>
              <a:t> - </a:t>
            </a:r>
            <a:r>
              <a:rPr lang="uk-UA" altLang="uk-UA" sz="4400" b="1" smtClean="0"/>
              <a:t>Провідні вказівки проектного менеджменту щодо стандартизації термінології</a:t>
            </a:r>
            <a:r>
              <a:rPr lang="uk-UA" altLang="uk-UA" smtClean="0"/>
              <a:t>.</a:t>
            </a:r>
            <a:endParaRPr lang="ru-RU" altLang="uk-UA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1857038" cy="1000125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4000" smtClean="0"/>
              <a:t>Міжнародні стандарти в галузі </a:t>
            </a:r>
            <a:r>
              <a:rPr lang="uk-UA" altLang="uk-UA" sz="4000" i="1" smtClean="0"/>
              <a:t>РМ (</a:t>
            </a:r>
            <a:r>
              <a:rPr lang="uk-UA" altLang="uk-UA" sz="3300" i="1" smtClean="0"/>
              <a:t>продовження</a:t>
            </a:r>
            <a:r>
              <a:rPr lang="uk-UA" altLang="uk-UA" sz="4000" i="1" smtClean="0"/>
              <a:t>)</a:t>
            </a:r>
            <a:endParaRPr lang="ru-RU" altLang="uk-UA" sz="4000" i="1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57250"/>
            <a:ext cx="12192000" cy="676275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b="1" i="1" smtClean="0"/>
              <a:t>ISO 10005:1995</a:t>
            </a:r>
            <a:r>
              <a:rPr lang="uk-UA" altLang="uk-UA" sz="4400" i="1" smtClean="0"/>
              <a:t> </a:t>
            </a:r>
            <a:r>
              <a:rPr lang="en-US" altLang="uk-UA" sz="3700" smtClean="0"/>
              <a:t>Administrative</a:t>
            </a:r>
            <a:r>
              <a:rPr lang="uk-UA" altLang="uk-UA" sz="3700" smtClean="0"/>
              <a:t> </a:t>
            </a:r>
            <a:r>
              <a:rPr lang="en-US" altLang="uk-UA" sz="3700" smtClean="0"/>
              <a:t>Quality Management. Guidelines for Quality Programs</a:t>
            </a:r>
            <a:r>
              <a:rPr lang="uk-UA" altLang="uk-UA" sz="4400" smtClean="0"/>
              <a:t> - </a:t>
            </a:r>
            <a:r>
              <a:rPr lang="uk-UA" altLang="uk-UA" sz="4400" b="1" smtClean="0"/>
              <a:t>Адміністративне управління якістю. Провідні вказівки щодо програм якості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b="1" i="1" smtClean="0"/>
              <a:t>ISO 10006:1997</a:t>
            </a:r>
            <a:r>
              <a:rPr lang="uk-UA" altLang="uk-UA" sz="4400" i="1" smtClean="0"/>
              <a:t>  </a:t>
            </a:r>
            <a:r>
              <a:rPr lang="en-US" altLang="uk-UA" sz="3700" smtClean="0"/>
              <a:t>Quality management — Guidelines to quality in project management</a:t>
            </a:r>
            <a:r>
              <a:rPr lang="uk-UA" altLang="uk-UA" sz="4400" smtClean="0"/>
              <a:t> - </a:t>
            </a:r>
            <a:r>
              <a:rPr lang="uk-UA" altLang="uk-UA" sz="4400" b="1" smtClean="0"/>
              <a:t>Менеджмент якості. Провідні вказівки щодо якості при управлінні проектами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b="1" i="1" smtClean="0"/>
              <a:t>ISO 10007:1995</a:t>
            </a:r>
            <a:r>
              <a:rPr lang="uk-UA" altLang="uk-UA" sz="4400" i="1" smtClean="0"/>
              <a:t>  </a:t>
            </a:r>
            <a:r>
              <a:rPr lang="en-US" altLang="uk-UA" sz="3700" smtClean="0"/>
              <a:t>Quality Management— Guidelines for configuration management</a:t>
            </a:r>
            <a:r>
              <a:rPr lang="uk-UA" altLang="uk-UA" sz="4400" smtClean="0"/>
              <a:t> - </a:t>
            </a:r>
            <a:r>
              <a:rPr lang="uk-UA" altLang="uk-UA" sz="4400" b="1" smtClean="0"/>
              <a:t>Менеджмент якості. Провідні вказівки щодо конфігураційного</a:t>
            </a:r>
            <a:r>
              <a:rPr lang="uk-UA" altLang="uk-UA" sz="4800" b="1" smtClean="0"/>
              <a:t> </a:t>
            </a:r>
            <a:r>
              <a:rPr lang="uk-UA" altLang="uk-UA" sz="4400" b="1" smtClean="0"/>
              <a:t>менеджменту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88" y="280988"/>
            <a:ext cx="11664950" cy="5762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000" smtClean="0"/>
              <a:t>Міжнародні стандарти в галузі </a:t>
            </a:r>
            <a:r>
              <a:rPr lang="uk-UA" altLang="uk-UA" sz="4000" i="1" smtClean="0"/>
              <a:t>РМ (</a:t>
            </a:r>
            <a:r>
              <a:rPr lang="uk-UA" altLang="uk-UA" sz="3300" i="1" smtClean="0"/>
              <a:t>продовження</a:t>
            </a:r>
            <a:r>
              <a:rPr lang="uk-UA" altLang="uk-UA" sz="4000" i="1" smtClean="0"/>
              <a:t>)</a:t>
            </a:r>
            <a:endParaRPr lang="ru-RU" altLang="uk-UA" sz="4000" i="1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1073150"/>
            <a:ext cx="11712575" cy="6192838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b="1" i="1" smtClean="0"/>
              <a:t>ISO 9000:2000</a:t>
            </a:r>
            <a:r>
              <a:rPr lang="uk-UA" altLang="uk-UA" sz="4400" i="1" smtClean="0"/>
              <a:t> </a:t>
            </a:r>
            <a:r>
              <a:rPr lang="en-US" altLang="uk-UA" sz="3700" smtClean="0"/>
              <a:t>Quality Management Systems — Fundamentals and Vocabulary</a:t>
            </a:r>
            <a:r>
              <a:rPr lang="uk-UA" altLang="uk-UA" sz="4400" smtClean="0"/>
              <a:t> </a:t>
            </a:r>
            <a:r>
              <a:rPr lang="uk-UA" altLang="uk-UA" sz="4400" b="1" smtClean="0"/>
              <a:t>Системи менеджменту якості. Основи та словник.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b="1" i="1" smtClean="0"/>
              <a:t>ISO 9000-3</a:t>
            </a:r>
            <a:r>
              <a:rPr lang="uk-UA" altLang="uk-UA" sz="2800" b="1" smtClean="0"/>
              <a:t> - </a:t>
            </a:r>
            <a:r>
              <a:rPr lang="uk-UA" altLang="uk-UA" b="1" smtClean="0"/>
              <a:t>настанови щодо застосування ISO - 9001 до розроблення, поставляння та супроводження ПЗ.</a:t>
            </a:r>
            <a:endParaRPr lang="ru-RU" altLang="uk-UA" sz="6000" b="1" smtClean="0"/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b="1" i="1" smtClean="0"/>
              <a:t>ISO 9004:2000</a:t>
            </a:r>
            <a:r>
              <a:rPr lang="uk-UA" altLang="uk-UA" i="1" smtClean="0"/>
              <a:t> </a:t>
            </a:r>
            <a:r>
              <a:rPr lang="en-US" altLang="uk-UA" smtClean="0"/>
              <a:t>Quality Management Systems — Guidelines for performance improvements</a:t>
            </a:r>
            <a:r>
              <a:rPr lang="uk-UA" altLang="uk-UA" smtClean="0"/>
              <a:t> - </a:t>
            </a:r>
            <a:r>
              <a:rPr lang="uk-UA" altLang="uk-UA" sz="4400" b="1" smtClean="0"/>
              <a:t>Системи менеджменту якості. Провідні вказівки щодо впровадження удосконалень</a:t>
            </a:r>
            <a:r>
              <a:rPr lang="uk-UA" altLang="uk-UA" smtClean="0"/>
              <a:t>.</a:t>
            </a:r>
            <a:r>
              <a:rPr lang="uk-UA" altLang="uk-UA" sz="4400" b="1" i="1" smtClean="0"/>
              <a:t> </a:t>
            </a:r>
            <a:endParaRPr lang="ru-RU" altLang="uk-UA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39713" y="169863"/>
            <a:ext cx="11328400" cy="760412"/>
          </a:xfrm>
        </p:spPr>
        <p:txBody>
          <a:bodyPr/>
          <a:lstStyle/>
          <a:p>
            <a:pPr algn="l" eaLnBrk="1" hangingPunct="1">
              <a:lnSpc>
                <a:spcPct val="70000"/>
              </a:lnSpc>
            </a:pPr>
            <a:r>
              <a:rPr lang="uk-UA" altLang="uk-UA" sz="4000" smtClean="0"/>
              <a:t>Міжнародні стандарти в галузі </a:t>
            </a:r>
            <a:r>
              <a:rPr lang="uk-UA" altLang="uk-UA" sz="4000" i="1" smtClean="0"/>
              <a:t>РМ (</a:t>
            </a:r>
            <a:r>
              <a:rPr lang="uk-UA" altLang="uk-UA" sz="3300" i="1" smtClean="0"/>
              <a:t>закінчення</a:t>
            </a:r>
            <a:r>
              <a:rPr lang="uk-UA" altLang="uk-UA" sz="4000" i="1" smtClean="0"/>
              <a:t>)</a:t>
            </a:r>
            <a:endParaRPr lang="ru-RU" altLang="uk-UA" sz="4000" i="1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463" y="1074738"/>
            <a:ext cx="11928475" cy="64801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4800" b="1" i="1" smtClean="0"/>
              <a:t>ISO/AWI 22799</a:t>
            </a:r>
            <a:r>
              <a:rPr lang="uk-UA" altLang="uk-UA" sz="4500" i="1" smtClean="0"/>
              <a:t> </a:t>
            </a:r>
            <a:r>
              <a:rPr lang="en-US" altLang="uk-UA" sz="4500" smtClean="0"/>
              <a:t>Building construction — Process management— Guidelines for project management systems</a:t>
            </a:r>
            <a:r>
              <a:rPr lang="uk-UA" altLang="uk-UA" sz="4500" smtClean="0"/>
              <a:t>-Побудова конструкцій. </a:t>
            </a:r>
            <a:r>
              <a:rPr lang="uk-UA" altLang="uk-UA" sz="4800" b="1" smtClean="0"/>
              <a:t>Процесний менеджмент. Провідні вказівки щодо систем проектного менеджменту</a:t>
            </a:r>
            <a:r>
              <a:rPr lang="uk-UA" altLang="uk-UA" sz="4500" smtClean="0"/>
              <a:t>.</a:t>
            </a:r>
            <a:endParaRPr lang="ru-RU" altLang="uk-UA" sz="45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9713" y="169863"/>
            <a:ext cx="11520487" cy="920750"/>
          </a:xfrm>
        </p:spPr>
        <p:txBody>
          <a:bodyPr/>
          <a:lstStyle/>
          <a:p>
            <a:pPr eaLnBrk="1" hangingPunct="1"/>
            <a:r>
              <a:rPr lang="uk-UA" altLang="uk-UA" sz="3600" smtClean="0"/>
              <a:t>Ретроспектива розвитку британських національних стандартів з управління проектами</a:t>
            </a:r>
            <a:endParaRPr lang="ru-RU" altLang="uk-UA" sz="360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613" y="1090613"/>
            <a:ext cx="11990387" cy="6319837"/>
          </a:xfrm>
        </p:spPr>
        <p:txBody>
          <a:bodyPr/>
          <a:lstStyle/>
          <a:p>
            <a:pPr eaLnBrk="1" hangingPunct="1"/>
            <a:endParaRPr lang="ru-RU" altLang="uk-UA" smtClean="0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uk-UA" altLang="uk-UA" sz="1800"/>
          </a:p>
        </p:txBody>
      </p:sp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0" y="1169988"/>
          <a:ext cx="12192000" cy="624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0" name="Picture" r:id="rId3" imgW="5900238" imgH="4640466" progId="Word.Picture.8">
                  <p:embed/>
                </p:oleObj>
              </mc:Choice>
              <mc:Fallback>
                <p:oleObj name="Picture" r:id="rId3" imgW="5900238" imgH="4640466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69988"/>
                        <a:ext cx="12192000" cy="6240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4953000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3140" tIns="56568" rIns="113140" bIns="56568" anchor="ctr">
            <a:spAutoFit/>
          </a:bodyPr>
          <a:lstStyle>
            <a:lvl1pPr defTabSz="1131888"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66738" indent="-352425" defTabSz="1131888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1888" indent="-282575" defTabSz="1131888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8625" indent="-282575" defTabSz="1131888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63775" indent="-280988" defTabSz="1131888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0975" indent="-280988" defTabSz="1131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78175" indent="-280988" defTabSz="1131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35375" indent="-280988" defTabSz="1131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92575" indent="-280988" defTabSz="1131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uk-UA" sz="150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ru-RU" altLang="uk-UA" sz="1400">
                <a:latin typeface="Comic Sans MS" panose="030F0702030302020204" pitchFamily="66" charset="0"/>
              </a:rPr>
              <a:t> </a:t>
            </a:r>
            <a:endParaRPr lang="ru-RU" altLang="uk-UA" sz="30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677863"/>
            <a:ext cx="10363200" cy="3995737"/>
          </a:xfrm>
        </p:spPr>
        <p:txBody>
          <a:bodyPr/>
          <a:lstStyle/>
          <a:p>
            <a:pPr eaLnBrk="1" hangingPunct="1"/>
            <a:r>
              <a:rPr lang="uk-UA" altLang="uk-UA" sz="7200" b="1" i="1" smtClean="0">
                <a:solidFill>
                  <a:srgbClr val="FF5050"/>
                </a:solidFill>
              </a:rPr>
              <a:t>3. Особливості управління різними класами проектів</a:t>
            </a:r>
            <a:endParaRPr lang="ru-RU" altLang="uk-UA" sz="7200" b="1" i="1" smtClean="0">
              <a:solidFill>
                <a:srgbClr val="FF505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uk-UA" altLang="uk-UA" sz="1800"/>
          </a:p>
        </p:txBody>
      </p:sp>
      <p:graphicFrame>
        <p:nvGraphicFramePr>
          <p:cNvPr id="61443" name="Object 5"/>
          <p:cNvGraphicFramePr>
            <a:graphicFrameLocks noChangeAspect="1"/>
          </p:cNvGraphicFramePr>
          <p:nvPr/>
        </p:nvGraphicFramePr>
        <p:xfrm>
          <a:off x="-241300" y="0"/>
          <a:ext cx="12561888" cy="733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5" name="Picture" r:id="rId3" imgW="9817608" imgH="5303520" progId="Word.Picture.8">
                  <p:embed/>
                </p:oleObj>
              </mc:Choice>
              <mc:Fallback>
                <p:oleObj name="Picture" r:id="rId3" imgW="9817608" imgH="530352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41300" y="0"/>
                        <a:ext cx="12561888" cy="733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073150"/>
          </a:xfrm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uk-UA" altLang="uk-UA" sz="4000" b="1" smtClean="0">
                <a:solidFill>
                  <a:schemeClr val="tx1"/>
                </a:solidFill>
              </a:rPr>
              <a:t>Основні</a:t>
            </a:r>
            <a:r>
              <a:rPr lang="uk-UA" altLang="uk-UA" sz="4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uk-UA" altLang="uk-UA" sz="4000" b="1" smtClean="0">
                <a:solidFill>
                  <a:schemeClr val="tx1"/>
                </a:solidFill>
              </a:rPr>
              <a:t>характеристики</a:t>
            </a:r>
            <a:r>
              <a:rPr lang="uk-UA" altLang="uk-UA" sz="4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uk-UA" altLang="uk-UA" sz="4000" b="1" smtClean="0">
                <a:solidFill>
                  <a:schemeClr val="tx1"/>
                </a:solidFill>
              </a:rPr>
              <a:t>будь-якого проекту: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088" y="1217613"/>
            <a:ext cx="11928475" cy="6121400"/>
          </a:xfrm>
          <a:extLst>
            <a:ext uri="{909E8E84-426E-40DD-AFC4-6F175D3DCCD1}">
              <a14:hiddenFill xmlns:a14="http://schemas.microsoft.com/office/drawing/2010/main">
                <a:solidFill>
                  <a:srgbClr val="99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200" smtClean="0"/>
              <a:t>Спрямованість на </a:t>
            </a:r>
            <a:r>
              <a:rPr lang="uk-UA" altLang="uk-UA" sz="4200" b="1" u="sng" smtClean="0"/>
              <a:t>досягнення конкретної цілі/цілей</a:t>
            </a:r>
            <a:r>
              <a:rPr lang="uk-UA" altLang="uk-UA" sz="42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 smtClean="0"/>
              <a:t>Координоване </a:t>
            </a:r>
            <a:r>
              <a:rPr lang="uk-UA" altLang="uk-UA" sz="4200" b="1" u="sng" smtClean="0"/>
              <a:t>виконання взаємопов’язаних дій</a:t>
            </a:r>
            <a:r>
              <a:rPr lang="uk-UA" altLang="uk-UA" sz="42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 b="1" u="sng" smtClean="0"/>
              <a:t>Обмежена протяжність у часі</a:t>
            </a:r>
            <a:r>
              <a:rPr lang="uk-UA" altLang="uk-UA" sz="4200" smtClean="0"/>
              <a:t> (з певним початком та кінцем);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 b="1" u="sng" smtClean="0"/>
              <a:t>Обмеженість ресурсів</a:t>
            </a:r>
            <a:r>
              <a:rPr lang="uk-UA" altLang="uk-UA" sz="42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 smtClean="0"/>
              <a:t>Певна </a:t>
            </a:r>
            <a:r>
              <a:rPr lang="uk-UA" altLang="uk-UA" sz="4200" b="1" u="sng" smtClean="0"/>
              <a:t>міра неповторності та унікальності</a:t>
            </a:r>
            <a:r>
              <a:rPr lang="uk-UA" altLang="uk-UA" sz="42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 b="1" u="sng" smtClean="0"/>
              <a:t>Ризик</a:t>
            </a:r>
            <a:r>
              <a:rPr lang="uk-UA" altLang="uk-UA" sz="4200" smtClean="0"/>
              <a:t> (конфлікти).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80988"/>
            <a:ext cx="10363200" cy="468312"/>
          </a:xfrm>
        </p:spPr>
        <p:txBody>
          <a:bodyPr/>
          <a:lstStyle/>
          <a:p>
            <a:pPr eaLnBrk="1" hangingPunct="1"/>
            <a:r>
              <a:rPr lang="uk-UA" altLang="uk-UA" sz="4800" b="1" smtClean="0"/>
              <a:t>Організаційні</a:t>
            </a:r>
            <a:r>
              <a:rPr lang="uk-UA" altLang="uk-UA" sz="4800" smtClean="0"/>
              <a:t> </a:t>
            </a:r>
            <a:r>
              <a:rPr lang="uk-UA" altLang="uk-UA" sz="4800" i="1" smtClean="0"/>
              <a:t>проекти</a:t>
            </a:r>
            <a:r>
              <a:rPr lang="ru-RU" altLang="uk-UA" sz="4800" smtClean="0"/>
              <a:t> 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663" y="1001713"/>
            <a:ext cx="11709400" cy="6408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400" smtClean="0"/>
              <a:t>проекти </a:t>
            </a:r>
            <a:r>
              <a:rPr lang="uk-UA" altLang="uk-UA" sz="4400" b="1" u="sng" smtClean="0"/>
              <a:t>заздалегідь визначені</a:t>
            </a:r>
            <a:r>
              <a:rPr lang="uk-UA" altLang="uk-UA" sz="4400" smtClean="0"/>
              <a:t>, але </a:t>
            </a:r>
            <a:r>
              <a:rPr lang="uk-UA" altLang="uk-UA" sz="4400" b="1" u="sng" smtClean="0"/>
              <a:t>результати</a:t>
            </a:r>
            <a:r>
              <a:rPr lang="uk-UA" altLang="uk-UA" sz="4400" smtClean="0"/>
              <a:t> проекту кількісно і якісно </a:t>
            </a:r>
            <a:r>
              <a:rPr lang="uk-UA" altLang="uk-UA" sz="4400" b="1" u="sng" smtClean="0"/>
              <a:t>важко визначити</a:t>
            </a:r>
            <a:r>
              <a:rPr lang="uk-UA" altLang="uk-UA" sz="4400" smtClean="0"/>
              <a:t>, оскільки вони пов'язані з організаційним поліпшенням системи;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400" b="1" u="sng" smtClean="0"/>
              <a:t>строки і тривалість</a:t>
            </a:r>
            <a:r>
              <a:rPr lang="uk-UA" altLang="uk-UA" sz="4400" smtClean="0"/>
              <a:t> задаються </a:t>
            </a:r>
            <a:r>
              <a:rPr lang="uk-UA" altLang="uk-UA" sz="4400" b="1" u="sng" smtClean="0"/>
              <a:t>заздалегідь</a:t>
            </a:r>
            <a:r>
              <a:rPr lang="uk-UA" altLang="uk-UA" sz="4400" smtClean="0"/>
              <a:t>, </a:t>
            </a:r>
            <a:r>
              <a:rPr lang="uk-UA" altLang="uk-UA" sz="4400" b="1" u="sng" smtClean="0"/>
              <a:t>ресурси</a:t>
            </a:r>
            <a:r>
              <a:rPr lang="uk-UA" altLang="uk-UA" sz="4400" smtClean="0"/>
              <a:t> надаються </a:t>
            </a:r>
            <a:r>
              <a:rPr lang="uk-UA" altLang="uk-UA" sz="4400" b="1" u="sng" smtClean="0"/>
              <a:t>по можливості</a:t>
            </a:r>
            <a:r>
              <a:rPr lang="uk-UA" altLang="uk-UA" sz="44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400" b="1" u="sng" smtClean="0"/>
              <a:t>витрати</a:t>
            </a:r>
            <a:r>
              <a:rPr lang="uk-UA" altLang="uk-UA" sz="4400" smtClean="0"/>
              <a:t> на проект </a:t>
            </a:r>
            <a:r>
              <a:rPr lang="uk-UA" altLang="uk-UA" sz="4400" b="1" u="sng" smtClean="0"/>
              <a:t>фіксуються</a:t>
            </a:r>
            <a:r>
              <a:rPr lang="uk-UA" altLang="uk-UA" sz="4400" smtClean="0"/>
              <a:t> і </a:t>
            </a:r>
            <a:r>
              <a:rPr lang="uk-UA" altLang="uk-UA" sz="4400" b="1" u="sng" smtClean="0"/>
              <a:t>контролюються</a:t>
            </a:r>
            <a:r>
              <a:rPr lang="uk-UA" altLang="uk-UA" sz="4400" smtClean="0"/>
              <a:t> на економічність, однак </a:t>
            </a:r>
            <a:r>
              <a:rPr lang="uk-UA" altLang="uk-UA" sz="4400" b="1" u="sng" smtClean="0"/>
              <a:t>потребують коригувань</a:t>
            </a:r>
            <a:r>
              <a:rPr lang="uk-UA" altLang="uk-UA" sz="4400" smtClean="0"/>
              <a:t> по мірі</a:t>
            </a:r>
            <a:r>
              <a:rPr lang="uk-UA" altLang="uk-UA" sz="4800" smtClean="0"/>
              <a:t> </a:t>
            </a:r>
            <a:r>
              <a:rPr lang="uk-UA" altLang="uk-UA" sz="4400" smtClean="0"/>
              <a:t>прогресу проекту.</a:t>
            </a:r>
            <a:endParaRPr lang="ru-RU" altLang="uk-UA" sz="4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80988"/>
            <a:ext cx="10363200" cy="3952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800" b="1" i="1" smtClean="0"/>
              <a:t>Економічні</a:t>
            </a:r>
            <a:r>
              <a:rPr lang="uk-UA" altLang="uk-UA" sz="4800" smtClean="0"/>
              <a:t> проекти: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857250"/>
            <a:ext cx="11926887" cy="676275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3600" smtClean="0"/>
              <a:t>- </a:t>
            </a:r>
            <a:r>
              <a:rPr lang="uk-UA" altLang="uk-UA" sz="4400" b="1" u="sng" smtClean="0"/>
              <a:t>цілі</a:t>
            </a:r>
            <a:r>
              <a:rPr lang="uk-UA" altLang="uk-UA" sz="4400" smtClean="0"/>
              <a:t> - </a:t>
            </a:r>
            <a:r>
              <a:rPr lang="uk-UA" altLang="uk-UA" sz="4400" b="1" u="sng" smtClean="0"/>
              <a:t>поліпшення економічних показників</a:t>
            </a:r>
            <a:r>
              <a:rPr lang="uk-UA" altLang="uk-UA" sz="4400" smtClean="0"/>
              <a:t> функціонування системи; головні цілі проекту </a:t>
            </a:r>
            <a:r>
              <a:rPr lang="uk-UA" altLang="uk-UA" sz="4400" b="1" u="sng" smtClean="0"/>
              <a:t>є попередніми</a:t>
            </a:r>
            <a:r>
              <a:rPr lang="uk-UA" altLang="uk-UA" sz="4400" smtClean="0"/>
              <a:t>. Вони </a:t>
            </a:r>
            <a:r>
              <a:rPr lang="uk-UA" altLang="uk-UA" sz="4400" b="1" u="sng" smtClean="0"/>
              <a:t>намічаються</a:t>
            </a:r>
            <a:r>
              <a:rPr lang="uk-UA" altLang="uk-UA" sz="4400" smtClean="0"/>
              <a:t>, але </a:t>
            </a:r>
            <a:r>
              <a:rPr lang="uk-UA" altLang="uk-UA" sz="4400" b="1" u="sng" smtClean="0"/>
              <a:t>потребують коригування</a:t>
            </a:r>
            <a:r>
              <a:rPr lang="uk-UA" altLang="uk-UA" sz="4400" smtClean="0"/>
              <a:t> по мірі реалізації проекту . Це </a:t>
            </a:r>
            <a:r>
              <a:rPr lang="uk-UA" altLang="uk-UA" sz="4400" b="1" u="sng" smtClean="0"/>
              <a:t>стосується тривалості  і термінів</a:t>
            </a:r>
            <a:r>
              <a:rPr lang="uk-UA" altLang="uk-UA" sz="4400" smtClean="0"/>
              <a:t> виконання проекту також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smtClean="0"/>
              <a:t>- </a:t>
            </a:r>
            <a:r>
              <a:rPr lang="uk-UA" altLang="uk-UA" sz="4400" b="1" u="sng" smtClean="0"/>
              <a:t>ресурси</a:t>
            </a:r>
            <a:r>
              <a:rPr lang="uk-UA" altLang="uk-UA" sz="4400" smtClean="0"/>
              <a:t> надаються </a:t>
            </a:r>
            <a:r>
              <a:rPr lang="uk-UA" altLang="uk-UA" sz="4400" b="1" u="sng" smtClean="0"/>
              <a:t>по мірі необхідності</a:t>
            </a:r>
            <a:r>
              <a:rPr lang="uk-UA" altLang="uk-UA" sz="4400" smtClean="0"/>
              <a:t> і в межах можливого;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smtClean="0"/>
              <a:t>- </a:t>
            </a:r>
            <a:r>
              <a:rPr lang="uk-UA" altLang="uk-UA" sz="4400" b="1" u="sng" smtClean="0"/>
              <a:t>витрати встановлюються заздалегідь</a:t>
            </a:r>
            <a:r>
              <a:rPr lang="uk-UA" altLang="uk-UA" sz="4400" smtClean="0"/>
              <a:t>, контролюються на економічність і контролюються по</a:t>
            </a:r>
            <a:r>
              <a:rPr lang="uk-UA" altLang="uk-UA" sz="4800" smtClean="0"/>
              <a:t> </a:t>
            </a:r>
            <a:r>
              <a:rPr lang="uk-UA" altLang="uk-UA" sz="4400" smtClean="0"/>
              <a:t>мірі реалізації проекту.</a:t>
            </a:r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09550"/>
            <a:ext cx="10363200" cy="395288"/>
          </a:xfrm>
        </p:spPr>
        <p:txBody>
          <a:bodyPr/>
          <a:lstStyle/>
          <a:p>
            <a:pPr eaLnBrk="1" hangingPunct="1"/>
            <a:r>
              <a:rPr lang="uk-UA" altLang="uk-UA" sz="4800" b="1" i="1" smtClean="0"/>
              <a:t>Соціальні</a:t>
            </a:r>
            <a:r>
              <a:rPr lang="uk-UA" altLang="uk-UA" sz="4800" smtClean="0"/>
              <a:t> проекти</a:t>
            </a:r>
            <a:endParaRPr lang="ru-RU" altLang="uk-UA" sz="4800" smtClean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857250"/>
            <a:ext cx="11928475" cy="66182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sz="4400" b="1" u="sng" smtClean="0"/>
              <a:t>цілі</a:t>
            </a:r>
            <a:r>
              <a:rPr lang="uk-UA" altLang="uk-UA" sz="4400" smtClean="0"/>
              <a:t> тільки </a:t>
            </a:r>
            <a:r>
              <a:rPr lang="uk-UA" altLang="uk-UA" sz="4400" b="1" u="sng" smtClean="0"/>
              <a:t>намічаються</a:t>
            </a:r>
            <a:r>
              <a:rPr lang="uk-UA" altLang="uk-UA" sz="4400" smtClean="0"/>
              <a:t> і далі </a:t>
            </a:r>
            <a:r>
              <a:rPr lang="uk-UA" altLang="uk-UA" sz="4400" b="1" u="sng" smtClean="0"/>
              <a:t>коригуються</a:t>
            </a:r>
            <a:r>
              <a:rPr lang="uk-UA" altLang="uk-UA" sz="4400" smtClean="0"/>
              <a:t> по мірі досягнення проміжних результатів; кількісна. і якісна їх оцінка суттєво утруднена;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 smtClean="0"/>
              <a:t>- </a:t>
            </a:r>
            <a:r>
              <a:rPr lang="uk-UA" altLang="uk-UA" sz="4400" b="1" u="sng" smtClean="0"/>
              <a:t>терміни і тривалість</a:t>
            </a:r>
            <a:r>
              <a:rPr lang="uk-UA" altLang="uk-UA" sz="4400" smtClean="0"/>
              <a:t> проекту </a:t>
            </a:r>
            <a:r>
              <a:rPr lang="uk-UA" altLang="uk-UA" sz="4400" b="1" u="sng" smtClean="0"/>
              <a:t>залежать</a:t>
            </a:r>
            <a:r>
              <a:rPr lang="uk-UA" altLang="uk-UA" sz="4400" smtClean="0"/>
              <a:t> від </a:t>
            </a:r>
            <a:r>
              <a:rPr lang="uk-UA" altLang="uk-UA" sz="4400" b="1" u="sng" smtClean="0"/>
              <a:t>ймовірнісних чинників</a:t>
            </a:r>
            <a:r>
              <a:rPr lang="uk-UA" altLang="uk-UA" sz="4400" smtClean="0"/>
              <a:t> або тільки </a:t>
            </a:r>
            <a:r>
              <a:rPr lang="uk-UA" altLang="uk-UA" sz="4400" b="1" u="sng" smtClean="0"/>
              <a:t>намічаються</a:t>
            </a:r>
            <a:r>
              <a:rPr lang="uk-UA" altLang="uk-UA" sz="4400" smtClean="0"/>
              <a:t> і  надалі </a:t>
            </a:r>
            <a:r>
              <a:rPr lang="uk-UA" altLang="uk-UA" sz="4400" b="1" u="sng" smtClean="0"/>
              <a:t>підлягають уточненню</a:t>
            </a:r>
            <a:r>
              <a:rPr lang="uk-UA" altLang="uk-UA" sz="4400" smtClean="0"/>
              <a:t>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smtClean="0"/>
              <a:t>- </a:t>
            </a:r>
            <a:r>
              <a:rPr lang="uk-UA" altLang="uk-UA" sz="4400" b="1" u="sng" smtClean="0"/>
              <a:t>витрати</a:t>
            </a:r>
            <a:r>
              <a:rPr lang="uk-UA" altLang="uk-UA" sz="4400" smtClean="0"/>
              <a:t> залежать від </a:t>
            </a:r>
            <a:r>
              <a:rPr lang="uk-UA" altLang="uk-UA" sz="4400" b="1" u="sng" smtClean="0"/>
              <a:t>бюджетних асигнувань</a:t>
            </a:r>
            <a:r>
              <a:rPr lang="uk-UA" altLang="uk-UA" sz="4400" smtClean="0"/>
              <a:t>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smtClean="0"/>
              <a:t>- ресурси виділяються по мірі потреби;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400" smtClean="0"/>
              <a:t>- мають велику </a:t>
            </a:r>
            <a:r>
              <a:rPr lang="uk-UA" altLang="uk-UA" sz="4400" b="1" u="sng" smtClean="0"/>
              <a:t>невизначеність</a:t>
            </a:r>
            <a:r>
              <a:rPr lang="uk-UA" altLang="uk-UA" sz="4400" smtClean="0"/>
              <a:t>.</a:t>
            </a:r>
            <a:r>
              <a:rPr lang="ru-RU" altLang="uk-UA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34963" y="0"/>
            <a:ext cx="11522075" cy="1793875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4400" b="1" i="1" smtClean="0"/>
              <a:t>Інвестиційний</a:t>
            </a:r>
            <a:r>
              <a:rPr lang="uk-UA" altLang="uk-UA" sz="4400" smtClean="0"/>
              <a:t> проект - головною </a:t>
            </a:r>
            <a:r>
              <a:rPr lang="uk-UA" altLang="uk-UA" sz="4400" b="1" u="sng" smtClean="0"/>
              <a:t>метою</a:t>
            </a:r>
            <a:r>
              <a:rPr lang="uk-UA" altLang="uk-UA" sz="4400" smtClean="0"/>
              <a:t> є </a:t>
            </a:r>
            <a:r>
              <a:rPr lang="uk-UA" altLang="uk-UA" sz="4400" b="1" u="sng" smtClean="0"/>
              <a:t>створення або реновація</a:t>
            </a:r>
            <a:r>
              <a:rPr lang="uk-UA" altLang="uk-UA" sz="4400" smtClean="0"/>
              <a:t> основних фондів, що вимагає вкладення інвестицій</a:t>
            </a:r>
            <a:r>
              <a:rPr lang="ru-RU" altLang="uk-UA" smtClean="0"/>
              <a:t> 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22438"/>
            <a:ext cx="12192000" cy="5897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5900" smtClean="0"/>
              <a:t>- </a:t>
            </a:r>
            <a:r>
              <a:rPr lang="uk-UA" altLang="uk-UA" sz="4400" smtClean="0"/>
              <a:t>мета, термін завершення і тривалість, витрати на проект</a:t>
            </a:r>
            <a:r>
              <a:rPr lang="uk-UA" altLang="uk-UA" sz="5900" smtClean="0"/>
              <a:t> </a:t>
            </a:r>
            <a:r>
              <a:rPr lang="uk-UA" altLang="uk-UA" sz="4400" smtClean="0"/>
              <a:t>чітко визначені і фіксовані.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4400" smtClean="0"/>
              <a:t>- необхідні ресурси і фактична вартість залежать від ходу виконання робіт по проекту і необхідні потужності повинні надаватись відповідно до графіка і терміну готовності етапів і завершення проекту.</a:t>
            </a:r>
            <a:r>
              <a:rPr lang="ru-RU" altLang="uk-UA" sz="36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80988"/>
            <a:ext cx="10363200" cy="72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b="1" i="1" smtClean="0"/>
              <a:t>Інноваційний</a:t>
            </a:r>
            <a:r>
              <a:rPr lang="uk-UA" altLang="uk-UA" smtClean="0"/>
              <a:t> </a:t>
            </a:r>
            <a:endParaRPr lang="ru-RU" altLang="uk-UA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17613"/>
            <a:ext cx="10363200" cy="5556250"/>
          </a:xfrm>
        </p:spPr>
        <p:txBody>
          <a:bodyPr/>
          <a:lstStyle/>
          <a:p>
            <a:pPr eaLnBrk="1" hangingPunct="1"/>
            <a:r>
              <a:rPr lang="uk-UA" altLang="uk-UA" sz="4800" smtClean="0"/>
              <a:t>головною метою </a:t>
            </a:r>
            <a:r>
              <a:rPr lang="uk-UA" altLang="uk-UA" sz="4800" b="1" u="sng" smtClean="0"/>
              <a:t>є розробка  і застосування нових технологій</a:t>
            </a:r>
            <a:r>
              <a:rPr lang="uk-UA" altLang="uk-UA" sz="4800" smtClean="0"/>
              <a:t> </a:t>
            </a:r>
            <a:r>
              <a:rPr lang="uk-UA" altLang="uk-UA" sz="4800" b="1" u="sng" smtClean="0"/>
              <a:t>ноу-хау</a:t>
            </a:r>
            <a:r>
              <a:rPr lang="uk-UA" altLang="uk-UA" sz="4800" smtClean="0"/>
              <a:t> та інших </a:t>
            </a:r>
            <a:r>
              <a:rPr lang="uk-UA" altLang="uk-UA" sz="4800" b="1" u="sng" smtClean="0"/>
              <a:t>нововведень</a:t>
            </a:r>
            <a:r>
              <a:rPr lang="uk-UA" altLang="uk-UA" sz="4800" smtClean="0"/>
              <a:t>, забезпечення розвитку системи</a:t>
            </a:r>
            <a:r>
              <a:rPr lang="ru-RU" altLang="uk-UA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8113"/>
            <a:ext cx="10363200" cy="5762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600" b="1" i="1" smtClean="0"/>
              <a:t>Проекти дослідження і розвитку</a:t>
            </a:r>
            <a:r>
              <a:rPr lang="ru-RU" altLang="uk-UA" smtClean="0"/>
              <a:t> 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8" y="714375"/>
            <a:ext cx="11782425" cy="6905625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4400" smtClean="0"/>
              <a:t>головна </a:t>
            </a:r>
            <a:r>
              <a:rPr lang="uk-UA" altLang="uk-UA" sz="4400" b="1" u="sng" smtClean="0"/>
              <a:t>мета</a:t>
            </a:r>
            <a:r>
              <a:rPr lang="uk-UA" altLang="uk-UA" sz="4400" smtClean="0"/>
              <a:t> проекту </a:t>
            </a:r>
            <a:r>
              <a:rPr lang="uk-UA" altLang="uk-UA" sz="4400" b="1" u="sng" smtClean="0"/>
              <a:t>чітко визначена</a:t>
            </a:r>
            <a:r>
              <a:rPr lang="uk-UA" altLang="uk-UA" sz="4400" smtClean="0"/>
              <a:t>, але </a:t>
            </a:r>
            <a:r>
              <a:rPr lang="uk-UA" altLang="uk-UA" sz="4400" b="1" u="sng" smtClean="0"/>
              <a:t>окремі цілі</a:t>
            </a:r>
            <a:r>
              <a:rPr lang="uk-UA" altLang="uk-UA" sz="4400" smtClean="0"/>
              <a:t> (підцілі) </a:t>
            </a:r>
            <a:r>
              <a:rPr lang="uk-UA" altLang="uk-UA" sz="4400" b="1" u="sng" smtClean="0"/>
              <a:t>можуть</a:t>
            </a:r>
            <a:r>
              <a:rPr lang="uk-UA" altLang="uk-UA" sz="4400" u="sng" smtClean="0"/>
              <a:t> </a:t>
            </a:r>
            <a:r>
              <a:rPr lang="uk-UA" altLang="uk-UA" sz="4400" b="1" u="sng" smtClean="0"/>
              <a:t>уточнюватися</a:t>
            </a:r>
            <a:r>
              <a:rPr lang="uk-UA" altLang="uk-UA" sz="4400" smtClean="0"/>
              <a:t> по мірі досягнення проміжних  результатів,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4400" smtClean="0"/>
              <a:t> термін завершення і </a:t>
            </a:r>
            <a:r>
              <a:rPr lang="uk-UA" altLang="uk-UA" sz="4400" b="1" u="sng" smtClean="0"/>
              <a:t>тривалість</a:t>
            </a:r>
            <a:r>
              <a:rPr lang="uk-UA" altLang="uk-UA" sz="4400" smtClean="0"/>
              <a:t> проекту </a:t>
            </a:r>
            <a:r>
              <a:rPr lang="uk-UA" altLang="uk-UA" sz="4400" b="1" u="sng" smtClean="0"/>
              <a:t>визначається  заздалегідь</a:t>
            </a:r>
            <a:r>
              <a:rPr lang="uk-UA" altLang="uk-UA" sz="4400" smtClean="0"/>
              <a:t>, бажане їх точне дотримання, але вони можуть коригуватися  в залежності від отриманих результатів і загального прогресу проекту.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4400" b="1" u="sng" smtClean="0"/>
              <a:t>планування</a:t>
            </a:r>
            <a:r>
              <a:rPr lang="uk-UA" altLang="uk-UA" sz="4400" smtClean="0"/>
              <a:t> витрат на проект часто </a:t>
            </a:r>
            <a:r>
              <a:rPr lang="uk-UA" altLang="uk-UA" sz="4400" b="1" u="sng" smtClean="0"/>
              <a:t>залежить від виділених асигнувань</a:t>
            </a:r>
            <a:r>
              <a:rPr lang="uk-UA" altLang="uk-UA" sz="4400" smtClean="0"/>
              <a:t> і як правило менше від бюджету, що виділяється для проекту</a:t>
            </a:r>
            <a:r>
              <a:rPr lang="ru-RU" altLang="uk-UA" sz="37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09550"/>
            <a:ext cx="10363200" cy="577850"/>
          </a:xfrm>
        </p:spPr>
        <p:txBody>
          <a:bodyPr/>
          <a:lstStyle/>
          <a:p>
            <a:pPr eaLnBrk="1" hangingPunct="1"/>
            <a:r>
              <a:rPr lang="uk-UA" altLang="uk-UA" sz="4800" b="1" smtClean="0"/>
              <a:t>Поняття “нормального проекту"</a:t>
            </a:r>
            <a:r>
              <a:rPr lang="ru-RU" altLang="uk-UA" sz="4800" smtClean="0"/>
              <a:t> 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988" y="930275"/>
            <a:ext cx="11784012" cy="61928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800" smtClean="0"/>
              <a:t>Нормальним вважається той проект в якому більш-менш збалансований вплив таких чинників</a:t>
            </a:r>
            <a:r>
              <a:rPr lang="ru-RU" altLang="uk-UA" sz="4800" smtClean="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800" b="1" u="sng" smtClean="0"/>
              <a:t>масштаб</a:t>
            </a:r>
            <a:r>
              <a:rPr lang="uk-UA" altLang="uk-UA" sz="4800" smtClean="0"/>
              <a:t> або розмір проекту;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800" b="1" u="sng" smtClean="0"/>
              <a:t>терміни</a:t>
            </a:r>
            <a:r>
              <a:rPr lang="uk-UA" altLang="uk-UA" sz="4800" smtClean="0"/>
              <a:t> реалізації (тривалість);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800" b="1" u="sng" smtClean="0"/>
              <a:t>якість</a:t>
            </a:r>
            <a:r>
              <a:rPr lang="uk-UA" altLang="uk-UA" sz="4800" smtClean="0"/>
              <a:t>; 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800" b="1" u="sng" smtClean="0"/>
              <a:t>обмеженість</a:t>
            </a:r>
            <a:r>
              <a:rPr lang="uk-UA" altLang="uk-UA" sz="4800" smtClean="0"/>
              <a:t> ресурсів.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8113"/>
            <a:ext cx="10869613" cy="576262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100" b="1" smtClean="0"/>
              <a:t>Особливості управління </a:t>
            </a:r>
            <a:r>
              <a:rPr lang="uk-UA" altLang="uk-UA" sz="3100" b="1" u="sng" smtClean="0"/>
              <a:t>малими</a:t>
            </a:r>
            <a:r>
              <a:rPr lang="uk-UA" altLang="uk-UA" sz="3100" b="1" smtClean="0"/>
              <a:t> проектами</a:t>
            </a:r>
            <a:r>
              <a:rPr lang="ru-RU" altLang="uk-UA" sz="4800" smtClean="0"/>
              <a:t> 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787400"/>
            <a:ext cx="11634788" cy="683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mtClean="0"/>
              <a:t>застосування </a:t>
            </a:r>
            <a:r>
              <a:rPr lang="uk-UA" altLang="uk-UA" b="1" u="sng" smtClean="0"/>
              <a:t>спрощених  методів управління</a:t>
            </a:r>
            <a:r>
              <a:rPr lang="uk-UA" altLang="uk-UA" smtClean="0"/>
              <a:t>, розподілу матеріально-технічних і трудових ресурсів, проектні скорочення не на шкоду якості. 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mtClean="0"/>
              <a:t>дуже </a:t>
            </a:r>
            <a:r>
              <a:rPr lang="uk-UA" altLang="uk-UA" b="1" u="sng" smtClean="0"/>
              <a:t>важливою є оцінка якості</a:t>
            </a:r>
            <a:r>
              <a:rPr lang="uk-UA" altLang="uk-UA" smtClean="0"/>
              <a:t> робіт, оскільки часу на виправлення помилок немає. Тому </a:t>
            </a:r>
            <a:r>
              <a:rPr lang="uk-UA" altLang="uk-UA" b="1" u="sng" smtClean="0"/>
              <a:t>перед початком</a:t>
            </a:r>
            <a:r>
              <a:rPr lang="uk-UA" altLang="uk-UA" smtClean="0"/>
              <a:t> роботи необхідно </a:t>
            </a:r>
            <a:r>
              <a:rPr lang="uk-UA" altLang="uk-UA" b="1" u="sng" smtClean="0"/>
              <a:t>розглянути</a:t>
            </a:r>
            <a:r>
              <a:rPr lang="uk-UA" altLang="uk-UA" smtClean="0"/>
              <a:t> питання про: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b="1" smtClean="0"/>
              <a:t>ділянки</a:t>
            </a:r>
            <a:r>
              <a:rPr lang="uk-UA" altLang="uk-UA" smtClean="0"/>
              <a:t> роботи;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b="1" smtClean="0"/>
              <a:t>методи</a:t>
            </a:r>
            <a:r>
              <a:rPr lang="uk-UA" altLang="uk-UA" smtClean="0"/>
              <a:t> роботи;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b="1" smtClean="0"/>
              <a:t>графіки</a:t>
            </a:r>
            <a:r>
              <a:rPr lang="uk-UA" altLang="uk-UA" smtClean="0"/>
              <a:t> основних операцій;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b="1" smtClean="0"/>
              <a:t>форми</a:t>
            </a:r>
            <a:r>
              <a:rPr lang="uk-UA" altLang="uk-UA" smtClean="0"/>
              <a:t> звітів;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b="1" smtClean="0"/>
              <a:t>умови</a:t>
            </a:r>
            <a:r>
              <a:rPr lang="uk-UA" altLang="uk-UA" smtClean="0"/>
              <a:t> контракту.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8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8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8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8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8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8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8113"/>
            <a:ext cx="10869613" cy="576262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100" b="1" smtClean="0"/>
              <a:t>Особливості управління </a:t>
            </a:r>
            <a:r>
              <a:rPr lang="uk-UA" altLang="uk-UA" sz="3100" b="1" u="sng" smtClean="0"/>
              <a:t>малими</a:t>
            </a:r>
            <a:r>
              <a:rPr lang="uk-UA" altLang="uk-UA" sz="3100" b="1" smtClean="0"/>
              <a:t> проектами</a:t>
            </a:r>
            <a:r>
              <a:rPr lang="ru-RU" altLang="uk-UA" sz="4800" smtClean="0"/>
              <a:t> 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787400"/>
            <a:ext cx="11634788" cy="6832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z="3600" smtClean="0"/>
              <a:t>Для малих проектів </a:t>
            </a:r>
            <a:r>
              <a:rPr lang="uk-UA" altLang="uk-UA" sz="3600" b="1" smtClean="0"/>
              <a:t>рекомендується</a:t>
            </a:r>
            <a:r>
              <a:rPr lang="uk-UA" altLang="uk-UA" sz="3600" smtClean="0"/>
              <a:t>:</a:t>
            </a:r>
          </a:p>
          <a:p>
            <a:pPr eaLnBrk="1" hangingPunct="1">
              <a:buFontTx/>
              <a:buNone/>
            </a:pPr>
            <a:r>
              <a:rPr lang="uk-UA" altLang="uk-UA" sz="3600" smtClean="0"/>
              <a:t>- </a:t>
            </a:r>
            <a:r>
              <a:rPr lang="uk-UA" altLang="uk-UA" sz="3600" b="1" u="sng" smtClean="0"/>
              <a:t>призначити</a:t>
            </a:r>
            <a:r>
              <a:rPr lang="uk-UA" altLang="uk-UA" sz="3600" u="sng" smtClean="0"/>
              <a:t> </a:t>
            </a:r>
            <a:r>
              <a:rPr lang="uk-UA" altLang="uk-UA" sz="3600" smtClean="0"/>
              <a:t>одного</a:t>
            </a:r>
            <a:r>
              <a:rPr lang="uk-UA" altLang="uk-UA" sz="3600" u="sng" smtClean="0"/>
              <a:t> </a:t>
            </a:r>
            <a:r>
              <a:rPr lang="uk-UA" altLang="uk-UA" sz="3600" b="1" u="sng" smtClean="0"/>
              <a:t>адміністратора</a:t>
            </a:r>
            <a:r>
              <a:rPr lang="uk-UA" altLang="uk-UA" sz="3600" smtClean="0"/>
              <a:t>;</a:t>
            </a:r>
          </a:p>
          <a:p>
            <a:pPr eaLnBrk="1" hangingPunct="1">
              <a:buFontTx/>
              <a:buNone/>
            </a:pPr>
            <a:r>
              <a:rPr lang="uk-UA" altLang="uk-UA" sz="3600" smtClean="0"/>
              <a:t>- організація </a:t>
            </a:r>
            <a:r>
              <a:rPr lang="uk-UA" altLang="uk-UA" sz="3600" b="1" u="sng" smtClean="0"/>
              <a:t>команди проекту</a:t>
            </a:r>
            <a:r>
              <a:rPr lang="uk-UA" altLang="uk-UA" sz="3600" u="sng" smtClean="0"/>
              <a:t> </a:t>
            </a:r>
            <a:r>
              <a:rPr lang="uk-UA" altLang="uk-UA" sz="3600" smtClean="0"/>
              <a:t>повинна бути</a:t>
            </a:r>
            <a:r>
              <a:rPr lang="uk-UA" altLang="uk-UA" sz="3600" u="sng" smtClean="0"/>
              <a:t> </a:t>
            </a:r>
            <a:r>
              <a:rPr lang="uk-UA" altLang="uk-UA" sz="3600" b="1" u="sng" smtClean="0"/>
              <a:t>гнучкою</a:t>
            </a:r>
            <a:r>
              <a:rPr lang="uk-UA" altLang="uk-UA" sz="3600" smtClean="0"/>
              <a:t>, забезпечувати взаємозамінність членів;</a:t>
            </a:r>
          </a:p>
          <a:p>
            <a:pPr eaLnBrk="1" hangingPunct="1">
              <a:buFontTx/>
              <a:buNone/>
            </a:pPr>
            <a:r>
              <a:rPr lang="uk-UA" altLang="uk-UA" sz="3600" smtClean="0"/>
              <a:t>- кожний </a:t>
            </a:r>
            <a:r>
              <a:rPr lang="uk-UA" altLang="uk-UA" sz="3600" b="1" u="sng" smtClean="0"/>
              <a:t>член команди</a:t>
            </a:r>
            <a:r>
              <a:rPr lang="uk-UA" altLang="uk-UA" sz="3600" smtClean="0"/>
              <a:t> повинен </a:t>
            </a:r>
            <a:r>
              <a:rPr lang="uk-UA" altLang="uk-UA" sz="3600" b="1" u="sng" smtClean="0"/>
              <a:t>чітко знати задачі і обсяги робіт</a:t>
            </a:r>
            <a:r>
              <a:rPr lang="uk-UA" altLang="uk-UA" sz="3600" smtClean="0"/>
              <a:t>;</a:t>
            </a:r>
          </a:p>
          <a:p>
            <a:pPr eaLnBrk="1" hangingPunct="1">
              <a:buFontTx/>
              <a:buNone/>
            </a:pPr>
            <a:r>
              <a:rPr lang="uk-UA" altLang="uk-UA" sz="3600" smtClean="0"/>
              <a:t>- при </a:t>
            </a:r>
            <a:r>
              <a:rPr lang="uk-UA" altLang="uk-UA" sz="3600" b="1" u="sng" smtClean="0"/>
              <a:t>плануванні</a:t>
            </a:r>
            <a:r>
              <a:rPr lang="uk-UA" altLang="uk-UA" sz="3600" smtClean="0"/>
              <a:t> і складанні графіка робіт </a:t>
            </a:r>
            <a:r>
              <a:rPr lang="uk-UA" altLang="uk-UA" sz="3600" b="1" u="sng" smtClean="0"/>
              <a:t>застосовувати прості методи</a:t>
            </a:r>
            <a:r>
              <a:rPr lang="uk-UA" altLang="uk-UA" sz="3600" smtClean="0"/>
              <a:t>;</a:t>
            </a:r>
          </a:p>
          <a:p>
            <a:pPr eaLnBrk="1" hangingPunct="1">
              <a:buFontTx/>
              <a:buNone/>
            </a:pPr>
            <a:r>
              <a:rPr lang="uk-UA" altLang="uk-UA" sz="3600" smtClean="0"/>
              <a:t>- </a:t>
            </a:r>
            <a:r>
              <a:rPr lang="uk-UA" altLang="uk-UA" sz="3600" b="1" u="sng" smtClean="0"/>
              <a:t>пуск</a:t>
            </a:r>
            <a:r>
              <a:rPr lang="uk-UA" altLang="uk-UA" sz="3600" smtClean="0"/>
              <a:t> або введення в </a:t>
            </a:r>
            <a:r>
              <a:rPr lang="uk-UA" altLang="uk-UA" sz="3600" b="1" u="sng" smtClean="0"/>
              <a:t>експлуатацію</a:t>
            </a:r>
            <a:r>
              <a:rPr lang="uk-UA" altLang="uk-UA" sz="3600" smtClean="0"/>
              <a:t> повинні здійснювати ті ж фахівці, що починали проект.</a:t>
            </a:r>
            <a:endParaRPr lang="ru-RU" altLang="uk-UA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5088"/>
            <a:ext cx="10363200" cy="504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800" b="1" smtClean="0"/>
              <a:t>Особливості управління </a:t>
            </a:r>
            <a:r>
              <a:rPr lang="uk-UA" altLang="uk-UA" sz="3800" b="1" u="sng" smtClean="0"/>
              <a:t>мегапроектами</a:t>
            </a:r>
            <a:r>
              <a:rPr lang="ru-RU" altLang="uk-UA" sz="4800" smtClean="0"/>
              <a:t> 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14375"/>
            <a:ext cx="12192000" cy="66246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b="1" i="1" u="sng" smtClean="0"/>
              <a:t>Мегапроекти</a:t>
            </a:r>
            <a:r>
              <a:rPr lang="uk-UA" altLang="uk-UA" i="1" smtClean="0"/>
              <a:t>:</a:t>
            </a:r>
            <a:endParaRPr lang="uk-UA" altLang="uk-UA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b="1" u="sng" smtClean="0"/>
              <a:t>висока вартість</a:t>
            </a:r>
            <a:r>
              <a:rPr lang="uk-UA" altLang="uk-UA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потреба в фінансових коштах вимагає </a:t>
            </a:r>
            <a:r>
              <a:rPr lang="uk-UA" altLang="uk-UA" b="1" u="sng" smtClean="0"/>
              <a:t>нетрадиційної форми фінансування</a:t>
            </a:r>
            <a:r>
              <a:rPr lang="uk-UA" altLang="uk-UA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b="1" u="sng" smtClean="0"/>
              <a:t>великий обсяг</a:t>
            </a:r>
            <a:r>
              <a:rPr lang="uk-UA" altLang="uk-UA" smtClean="0"/>
              <a:t> робіт;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необхідність </a:t>
            </a:r>
            <a:r>
              <a:rPr lang="uk-UA" altLang="uk-UA" b="1" u="sng" smtClean="0"/>
              <a:t>участі інших країн</a:t>
            </a:r>
            <a:r>
              <a:rPr lang="uk-UA" altLang="uk-UA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b="1" u="sng" smtClean="0"/>
              <a:t>віддаленість районів</a:t>
            </a:r>
            <a:r>
              <a:rPr lang="uk-UA" altLang="uk-UA" smtClean="0"/>
              <a:t>, де реалізуюся мегапроекти,  </a:t>
            </a:r>
            <a:r>
              <a:rPr lang="uk-UA" altLang="uk-UA" b="1" u="sng" smtClean="0"/>
              <a:t>додаткові витрати на інфраструктуру</a:t>
            </a:r>
            <a:r>
              <a:rPr lang="uk-UA" altLang="uk-UA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mtClean="0"/>
              <a:t>- </a:t>
            </a:r>
            <a:r>
              <a:rPr lang="uk-UA" altLang="uk-UA" b="1" u="sng" smtClean="0"/>
              <a:t>вплив на навколишнє середовище</a:t>
            </a:r>
            <a:r>
              <a:rPr lang="uk-UA" altLang="uk-UA" smtClean="0"/>
              <a:t> регіону.</a:t>
            </a:r>
            <a:endParaRPr lang="uk-UA" altLang="uk-UA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9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28588"/>
            <a:ext cx="12047537" cy="479425"/>
          </a:xfrm>
        </p:spPr>
        <p:txBody>
          <a:bodyPr/>
          <a:lstStyle/>
          <a:p>
            <a:pPr eaLnBrk="1" hangingPunct="1"/>
            <a:r>
              <a:rPr lang="uk-UA" altLang="uk-UA" sz="3200" b="1" smtClean="0"/>
              <a:t>Проекти розрізняються за обсягом, змістом і формою</a:t>
            </a:r>
            <a:endParaRPr lang="ru-RU" altLang="uk-UA" sz="3200" b="1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250" y="850900"/>
            <a:ext cx="11857038" cy="6480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800" b="1" u="sng" smtClean="0"/>
              <a:t>Над проектом можуть працювати багато виконавців або одна особа</a:t>
            </a:r>
            <a:r>
              <a:rPr lang="uk-UA" altLang="uk-UA" sz="3400" smtClean="0"/>
              <a:t> </a:t>
            </a:r>
            <a:r>
              <a:rPr lang="uk-UA" altLang="uk-UA" sz="3100" smtClean="0"/>
              <a:t>(наприклад, переатестація всіх співробітників – це проект, умеблювання й обладнання кафедри - також).</a:t>
            </a:r>
            <a:endParaRPr lang="uk-UA" altLang="uk-UA" sz="31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800" b="1" u="sng" smtClean="0"/>
              <a:t>Керівництво проектом може бути формальним</a:t>
            </a:r>
            <a:r>
              <a:rPr lang="uk-UA" altLang="uk-UA" sz="3400" smtClean="0"/>
              <a:t> </a:t>
            </a:r>
            <a:r>
              <a:rPr lang="uk-UA" altLang="uk-UA" sz="3100" smtClean="0"/>
              <a:t>(з включенням в річний план організації, офіційним затвердженням плану робіт, кошторису і виконавців)</a:t>
            </a:r>
            <a:r>
              <a:rPr lang="uk-UA" altLang="uk-UA" sz="3400" smtClean="0"/>
              <a:t> </a:t>
            </a:r>
            <a:r>
              <a:rPr lang="uk-UA" altLang="uk-UA" sz="3800" b="1" u="sng" smtClean="0"/>
              <a:t>або неформальним</a:t>
            </a:r>
            <a:r>
              <a:rPr lang="uk-UA" altLang="uk-UA" sz="3400" smtClean="0"/>
              <a:t> </a:t>
            </a:r>
            <a:r>
              <a:rPr lang="uk-UA" altLang="uk-UA" sz="3100" smtClean="0"/>
              <a:t>(виконуваним за дорученням, без встановлення витрат і кількості учасників).</a:t>
            </a:r>
            <a:endParaRPr lang="uk-UA" altLang="uk-UA" sz="31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800" b="1" u="sng" smtClean="0"/>
              <a:t>Проекти можуть контролюватися формально</a:t>
            </a:r>
            <a:r>
              <a:rPr lang="uk-UA" altLang="uk-UA" sz="3400" b="1" smtClean="0"/>
              <a:t> </a:t>
            </a:r>
            <a:r>
              <a:rPr lang="uk-UA" altLang="uk-UA" sz="3100" smtClean="0"/>
              <a:t>(витрачені кошти і час строго обліковуються відповідними службами)</a:t>
            </a:r>
            <a:r>
              <a:rPr lang="uk-UA" altLang="uk-UA" sz="3400" b="1" smtClean="0"/>
              <a:t> </a:t>
            </a:r>
            <a:r>
              <a:rPr lang="uk-UA" altLang="uk-UA" sz="3800" b="1" u="sng" smtClean="0"/>
              <a:t>і</a:t>
            </a:r>
            <a:r>
              <a:rPr lang="uk-UA" altLang="uk-UA" sz="4600" b="1" u="sng" smtClean="0"/>
              <a:t> </a:t>
            </a:r>
            <a:r>
              <a:rPr lang="uk-UA" altLang="uk-UA" sz="3800" b="1" u="sng" smtClean="0"/>
              <a:t>неформально</a:t>
            </a:r>
            <a:r>
              <a:rPr lang="uk-UA" altLang="uk-UA" sz="3400" b="1" smtClean="0"/>
              <a:t> </a:t>
            </a:r>
            <a:r>
              <a:rPr lang="uk-UA" altLang="uk-UA" sz="3100" smtClean="0"/>
              <a:t>(облік не</a:t>
            </a:r>
            <a:r>
              <a:rPr lang="uk-UA" altLang="uk-UA" sz="3500" smtClean="0"/>
              <a:t> ведеться, а витрати відносять на виробничі витрати).</a:t>
            </a:r>
            <a:endParaRPr lang="uk-UA" altLang="uk-UA" sz="35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5088"/>
            <a:ext cx="10363200" cy="504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800" b="1" smtClean="0"/>
              <a:t>Особливості управління </a:t>
            </a:r>
            <a:r>
              <a:rPr lang="uk-UA" altLang="uk-UA" sz="3800" b="1" u="sng" smtClean="0"/>
              <a:t>мегапроектами</a:t>
            </a:r>
            <a:r>
              <a:rPr lang="ru-RU" altLang="uk-UA" sz="4800" smtClean="0"/>
              <a:t> 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14375"/>
            <a:ext cx="12192000" cy="66246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400" i="1" smtClean="0"/>
              <a:t>При організації  управління </a:t>
            </a:r>
            <a:r>
              <a:rPr lang="uk-UA" altLang="uk-UA" sz="3400" b="1" i="1" u="sng" smtClean="0"/>
              <a:t>необхідно враховувати чинники</a:t>
            </a:r>
            <a:r>
              <a:rPr lang="uk-UA" altLang="uk-UA" sz="3400" i="1" smtClean="0"/>
              <a:t>:</a:t>
            </a:r>
            <a:endParaRPr lang="uk-UA" altLang="uk-UA" sz="3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400" smtClean="0"/>
              <a:t>- </a:t>
            </a:r>
            <a:r>
              <a:rPr lang="uk-UA" altLang="uk-UA" sz="3500" b="1" u="sng" smtClean="0"/>
              <a:t>розподіл</a:t>
            </a:r>
            <a:r>
              <a:rPr lang="uk-UA" altLang="uk-UA" sz="3400" smtClean="0"/>
              <a:t> елементів проекту </a:t>
            </a:r>
            <a:r>
              <a:rPr lang="uk-UA" altLang="uk-UA" sz="3500" b="1" u="sng" smtClean="0"/>
              <a:t>по різних виконавцях</a:t>
            </a:r>
            <a:r>
              <a:rPr lang="uk-UA" altLang="uk-UA" sz="3400" smtClean="0"/>
              <a:t> і </a:t>
            </a:r>
            <a:r>
              <a:rPr lang="uk-UA" altLang="uk-UA" sz="3400" b="1" u="sng" smtClean="0"/>
              <a:t>необхідність координації</a:t>
            </a:r>
            <a:r>
              <a:rPr lang="uk-UA" altLang="uk-UA" sz="3400" smtClean="0"/>
              <a:t> їх діяльності;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400" smtClean="0"/>
              <a:t>- </a:t>
            </a:r>
            <a:r>
              <a:rPr lang="uk-UA" altLang="uk-UA" sz="3400" b="1" u="sng" smtClean="0"/>
              <a:t>необхідність аналізу</a:t>
            </a:r>
            <a:r>
              <a:rPr lang="uk-UA" altLang="uk-UA" sz="3400" smtClean="0"/>
              <a:t> </a:t>
            </a:r>
            <a:r>
              <a:rPr lang="uk-UA" altLang="uk-UA" sz="3400" b="1" u="sng" smtClean="0"/>
              <a:t>соціального середовища</a:t>
            </a:r>
            <a:r>
              <a:rPr lang="uk-UA" altLang="uk-UA" sz="3400" smtClean="0"/>
              <a:t> регіону, країни загалом,  ряду країн - учасниць проекту;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400" smtClean="0"/>
              <a:t>- необхідність </a:t>
            </a:r>
            <a:r>
              <a:rPr lang="uk-UA" altLang="uk-UA" sz="3400" b="1" u="sng" smtClean="0"/>
              <a:t>виділення</a:t>
            </a:r>
            <a:r>
              <a:rPr lang="uk-UA" altLang="uk-UA" sz="3400" smtClean="0"/>
              <a:t> в якості самостійної </a:t>
            </a:r>
            <a:r>
              <a:rPr lang="uk-UA" altLang="uk-UA" sz="3400" b="1" u="sng" smtClean="0"/>
              <a:t>фази розробку концепції</a:t>
            </a:r>
            <a:r>
              <a:rPr lang="uk-UA" altLang="uk-UA" sz="3400" smtClean="0"/>
              <a:t> проекту;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400" smtClean="0"/>
              <a:t>- </a:t>
            </a:r>
            <a:r>
              <a:rPr lang="uk-UA" altLang="uk-UA" sz="3400" b="1" u="sng" smtClean="0"/>
              <a:t>розробка і постійне оновлення планів</a:t>
            </a:r>
            <a:r>
              <a:rPr lang="uk-UA" altLang="uk-UA" sz="3400" smtClean="0"/>
              <a:t> проекту;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400" smtClean="0"/>
              <a:t>- </a:t>
            </a:r>
            <a:r>
              <a:rPr lang="uk-UA" altLang="uk-UA" sz="3400" b="1" u="sng" smtClean="0"/>
              <a:t>необхідність моніторингу проекту з постійним оновленням</a:t>
            </a:r>
            <a:r>
              <a:rPr lang="uk-UA" altLang="uk-UA" sz="3400" smtClean="0"/>
              <a:t> всіх його </a:t>
            </a:r>
            <a:r>
              <a:rPr lang="uk-UA" altLang="uk-UA" sz="3400" b="1" u="sng" smtClean="0"/>
              <a:t>елементів</a:t>
            </a:r>
            <a:r>
              <a:rPr lang="uk-UA" altLang="uk-UA" sz="3400" smtClean="0"/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400" smtClean="0"/>
              <a:t>- </a:t>
            </a:r>
            <a:r>
              <a:rPr lang="uk-UA" altLang="uk-UA" sz="3400" b="1" u="sng" smtClean="0"/>
              <a:t>урахування унікальності</a:t>
            </a:r>
            <a:r>
              <a:rPr lang="uk-UA" altLang="uk-UA" sz="3400" smtClean="0"/>
              <a:t> мегапроекту.</a:t>
            </a:r>
            <a:r>
              <a:rPr lang="ru-RU" altLang="uk-UA" sz="3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11930063" cy="287337"/>
          </a:xfrm>
        </p:spPr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uk-UA" altLang="uk-UA" sz="3000" b="1" smtClean="0"/>
              <a:t>Особливості управління </a:t>
            </a:r>
            <a:r>
              <a:rPr lang="uk-UA" altLang="uk-UA" sz="3000" b="1" u="sng" smtClean="0"/>
              <a:t>короткостроковими</a:t>
            </a:r>
            <a:r>
              <a:rPr lang="uk-UA" altLang="uk-UA" sz="3000" b="1" smtClean="0"/>
              <a:t> проектами</a:t>
            </a:r>
            <a:r>
              <a:rPr lang="ru-RU" altLang="uk-UA" sz="4800" smtClean="0"/>
              <a:t> 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14375"/>
            <a:ext cx="12192000" cy="69056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uk-UA" altLang="uk-UA" sz="4400" b="1" i="1" u="sng" smtClean="0"/>
              <a:t>Короткострокові проекти: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uk-UA" altLang="uk-UA" sz="4800" smtClean="0"/>
              <a:t>- </a:t>
            </a:r>
            <a:r>
              <a:rPr lang="uk-UA" altLang="uk-UA" sz="4800" b="1" smtClean="0"/>
              <a:t>стислі терміни</a:t>
            </a:r>
            <a:r>
              <a:rPr lang="uk-UA" altLang="uk-UA" sz="4800" smtClean="0"/>
              <a:t> реалізації;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uk-UA" altLang="uk-UA" sz="4800" smtClean="0"/>
              <a:t>- </a:t>
            </a:r>
            <a:r>
              <a:rPr lang="uk-UA" altLang="uk-UA" sz="4800" b="1" smtClean="0"/>
              <a:t>вартість</a:t>
            </a:r>
            <a:r>
              <a:rPr lang="uk-UA" altLang="uk-UA" sz="4800" smtClean="0"/>
              <a:t> може складати до кількох десятків тисяч доларів і </a:t>
            </a:r>
            <a:r>
              <a:rPr lang="uk-UA" altLang="uk-UA" sz="4800" b="1" u="sng" smtClean="0"/>
              <a:t>може зростати</a:t>
            </a:r>
            <a:r>
              <a:rPr lang="uk-UA" altLang="uk-UA" sz="4800" smtClean="0"/>
              <a:t> в процесі реалізації.</a:t>
            </a:r>
            <a:endParaRPr lang="uk-UA" altLang="uk-UA" sz="4800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11930063" cy="287337"/>
          </a:xfrm>
        </p:spPr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uk-UA" altLang="uk-UA" sz="3000" b="1" smtClean="0"/>
              <a:t>Особливості управління </a:t>
            </a:r>
            <a:r>
              <a:rPr lang="uk-UA" altLang="uk-UA" sz="3000" b="1" u="sng" smtClean="0"/>
              <a:t>короткостроковими</a:t>
            </a:r>
            <a:r>
              <a:rPr lang="uk-UA" altLang="uk-UA" sz="3000" b="1" smtClean="0"/>
              <a:t> проектами</a:t>
            </a:r>
            <a:r>
              <a:rPr lang="ru-RU" altLang="uk-UA" sz="4800" smtClean="0"/>
              <a:t> 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96888"/>
            <a:ext cx="12192000" cy="71231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b="1" i="1" u="sng" smtClean="0"/>
              <a:t>Рекомендації</a:t>
            </a:r>
            <a:r>
              <a:rPr lang="uk-UA" altLang="uk-UA" sz="3200" i="1" smtClean="0"/>
              <a:t>:</a:t>
            </a:r>
            <a:endParaRPr lang="uk-UA" altLang="uk-UA" sz="3200" smtClean="0"/>
          </a:p>
          <a:p>
            <a:pPr eaLnBrk="1" hangingPunct="1">
              <a:lnSpc>
                <a:spcPct val="80000"/>
              </a:lnSpc>
            </a:pPr>
            <a:r>
              <a:rPr lang="uk-UA" altLang="uk-UA" sz="3200" b="1" u="sng" smtClean="0"/>
              <a:t>введення матричної організаційної структури</a:t>
            </a:r>
            <a:r>
              <a:rPr lang="uk-UA" altLang="uk-UA" sz="32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b="1" u="sng" smtClean="0"/>
              <a:t>покладання відповідальності</a:t>
            </a:r>
            <a:r>
              <a:rPr lang="uk-UA" altLang="uk-UA" sz="3200" smtClean="0"/>
              <a:t> за всю діяльність по реалізації проекту </a:t>
            </a:r>
            <a:r>
              <a:rPr lang="uk-UA" altLang="uk-UA" sz="3200" b="1" u="sng" smtClean="0"/>
              <a:t>на один підрозділ</a:t>
            </a:r>
            <a:r>
              <a:rPr lang="uk-UA" altLang="uk-UA" sz="32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забезпечення </a:t>
            </a:r>
            <a:r>
              <a:rPr lang="uk-UA" altLang="uk-UA" sz="3200" b="1" u="sng" smtClean="0"/>
              <a:t>завершення проекту силами</a:t>
            </a:r>
            <a:r>
              <a:rPr lang="uk-UA" altLang="uk-UA" sz="3200" smtClean="0"/>
              <a:t> тих самих </a:t>
            </a:r>
            <a:r>
              <a:rPr lang="uk-UA" altLang="uk-UA" sz="3200" b="1" u="sng" smtClean="0"/>
              <a:t>фахівців</a:t>
            </a:r>
            <a:r>
              <a:rPr lang="uk-UA" altLang="uk-UA" sz="3200" smtClean="0"/>
              <a:t>, </a:t>
            </a:r>
            <a:r>
              <a:rPr lang="uk-UA" altLang="uk-UA" sz="3200" b="1" u="sng" smtClean="0"/>
              <a:t>що його починали</a:t>
            </a:r>
            <a:r>
              <a:rPr lang="uk-UA" altLang="uk-UA" sz="32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b="1" u="sng" smtClean="0"/>
              <a:t>передати частину повноважень</a:t>
            </a:r>
            <a:r>
              <a:rPr lang="uk-UA" altLang="uk-UA" sz="3200" smtClean="0"/>
              <a:t> від керівника з правом прийняття рішень (делегувати повноваження);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максимально </a:t>
            </a:r>
            <a:r>
              <a:rPr lang="uk-UA" altLang="uk-UA" sz="3200" b="1" u="sng" smtClean="0"/>
              <a:t>скасувати і скоротити звітність</a:t>
            </a:r>
            <a:r>
              <a:rPr lang="uk-UA" altLang="uk-UA" sz="3200" smtClean="0"/>
              <a:t>, великі наради. Оперативно вирішувати усі питання;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звести до </a:t>
            </a:r>
            <a:r>
              <a:rPr lang="uk-UA" altLang="uk-UA" sz="3200" b="1" u="sng" smtClean="0"/>
              <a:t>min зміни</a:t>
            </a:r>
            <a:r>
              <a:rPr lang="uk-UA" altLang="uk-UA" sz="3200" smtClean="0"/>
              <a:t> в ході робіт;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використовувати </a:t>
            </a:r>
            <a:r>
              <a:rPr lang="uk-UA" altLang="uk-UA" sz="3200" b="1" u="sng" smtClean="0"/>
              <a:t>графіки робіт</a:t>
            </a:r>
            <a:r>
              <a:rPr lang="uk-UA" altLang="uk-UA" sz="3200" smtClean="0"/>
              <a:t> тільки </a:t>
            </a:r>
            <a:r>
              <a:rPr lang="uk-UA" altLang="uk-UA" sz="3200" b="1" u="sng" smtClean="0"/>
              <a:t>з метою контролю</a:t>
            </a:r>
            <a:r>
              <a:rPr lang="uk-UA" altLang="uk-UA" sz="320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створити і використовувати </a:t>
            </a:r>
            <a:r>
              <a:rPr lang="uk-UA" altLang="uk-UA" sz="3200" b="1" smtClean="0"/>
              <a:t>систему стимулювання</a:t>
            </a:r>
            <a:r>
              <a:rPr lang="uk-UA" altLang="uk-UA" sz="3200" smtClean="0"/>
              <a:t> для виконавців;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3200" smtClean="0"/>
              <a:t>співробітництво з </a:t>
            </a:r>
            <a:r>
              <a:rPr lang="uk-UA" altLang="uk-UA" sz="3200" b="1" u="sng" smtClean="0"/>
              <a:t>мінімальним числом підрядчиків</a:t>
            </a:r>
            <a:r>
              <a:rPr lang="uk-UA" altLang="uk-UA" sz="3200" smtClean="0"/>
              <a:t>.</a:t>
            </a:r>
            <a:endParaRPr lang="ru-RU" altLang="uk-UA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0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0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0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0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0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0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34963" y="0"/>
            <a:ext cx="11857037" cy="3540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200" b="1" smtClean="0"/>
              <a:t>Особливості управління бездефектними проектами</a:t>
            </a:r>
            <a:r>
              <a:rPr lang="ru-RU" altLang="uk-UA" sz="4800" smtClean="0"/>
              <a:t> 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14375"/>
            <a:ext cx="11930063" cy="6905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600" i="1" smtClean="0"/>
              <a:t>Бездефектні проекти - </a:t>
            </a:r>
            <a:r>
              <a:rPr lang="uk-UA" altLang="uk-UA" sz="3600" smtClean="0"/>
              <a:t>домінує </a:t>
            </a:r>
            <a:r>
              <a:rPr lang="uk-UA" altLang="uk-UA" sz="3600" b="1" u="sng" smtClean="0"/>
              <a:t>підвищена якість</a:t>
            </a:r>
            <a:r>
              <a:rPr lang="uk-UA" altLang="uk-UA" sz="3600" smtClean="0"/>
              <a:t>.</a:t>
            </a:r>
            <a:r>
              <a:rPr lang="uk-UA" altLang="uk-UA" sz="3600" i="1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600" smtClean="0"/>
              <a:t>Для них характерна </a:t>
            </a:r>
            <a:r>
              <a:rPr lang="uk-UA" altLang="uk-UA" sz="3600" b="1" u="sng" smtClean="0"/>
              <a:t>висока вартість</a:t>
            </a:r>
            <a:r>
              <a:rPr lang="uk-UA" altLang="uk-UA" sz="3600" smtClean="0"/>
              <a:t>.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3600" i="1" smtClean="0"/>
              <a:t>Вимоги:</a:t>
            </a:r>
            <a:endParaRPr lang="uk-UA" altLang="uk-UA" sz="3600" smtClean="0"/>
          </a:p>
          <a:p>
            <a:pPr eaLnBrk="1" hangingPunct="1">
              <a:lnSpc>
                <a:spcPct val="70000"/>
              </a:lnSpc>
            </a:pPr>
            <a:r>
              <a:rPr lang="uk-UA" altLang="uk-UA" sz="3600" b="1" u="sng" smtClean="0"/>
              <a:t>об'єднаний план</a:t>
            </a:r>
            <a:r>
              <a:rPr lang="uk-UA" altLang="uk-UA" sz="3600" smtClean="0"/>
              <a:t> проектних і будівельних робіт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600" b="1" u="sng" smtClean="0"/>
              <a:t>поєднання графіка</a:t>
            </a:r>
            <a:r>
              <a:rPr lang="uk-UA" altLang="uk-UA" sz="3600" smtClean="0"/>
              <a:t> будівництва з графіком пускових робіт;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600" b="1" u="sng" smtClean="0"/>
              <a:t>ранній пуск</a:t>
            </a:r>
            <a:r>
              <a:rPr lang="uk-UA" altLang="uk-UA" sz="3600" smtClean="0"/>
              <a:t> окремими технологічними лініями, що дозволяє заздалегідь перевірити і забезпечити якість усіх систем проекту;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600" b="1" u="sng" smtClean="0"/>
              <a:t>аналіз проблем</a:t>
            </a:r>
            <a:r>
              <a:rPr lang="uk-UA" altLang="uk-UA" sz="3600" smtClean="0"/>
              <a:t>, пов'язаних з проектом, що дозволяє їх виявити і усунути;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600" smtClean="0"/>
              <a:t>застосування </a:t>
            </a:r>
            <a:r>
              <a:rPr lang="uk-UA" altLang="uk-UA" sz="3600" b="1" u="sng" smtClean="0"/>
              <a:t>max гнучкої системи УП</a:t>
            </a:r>
            <a:r>
              <a:rPr lang="ru-RU" altLang="uk-UA" sz="3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09550"/>
            <a:ext cx="10363200" cy="6111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3200" b="1" smtClean="0"/>
              <a:t>Особливості управління </a:t>
            </a:r>
            <a:r>
              <a:rPr lang="uk-UA" altLang="uk-UA" sz="3200" b="1" u="sng" smtClean="0"/>
              <a:t>мультипроектами</a:t>
            </a:r>
            <a:r>
              <a:rPr lang="ru-RU" altLang="uk-UA" sz="4800" smtClean="0"/>
              <a:t> 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463" y="857250"/>
            <a:ext cx="11785600" cy="6481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200" smtClean="0"/>
              <a:t>1) </a:t>
            </a:r>
            <a:r>
              <a:rPr lang="uk-UA" altLang="uk-UA" sz="3200" b="1" u="sng" smtClean="0"/>
              <a:t>Один підрядчик</a:t>
            </a:r>
            <a:r>
              <a:rPr lang="uk-UA" altLang="uk-UA" sz="3200" smtClean="0"/>
              <a:t> виконує комплекс схожих робіт </a:t>
            </a:r>
            <a:r>
              <a:rPr lang="uk-UA" altLang="uk-UA" sz="3200" b="1" u="sng" smtClean="0"/>
              <a:t>для різних замовників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200" smtClean="0"/>
              <a:t>2) </a:t>
            </a:r>
            <a:r>
              <a:rPr lang="uk-UA" altLang="uk-UA" sz="3200" b="1" u="sng" smtClean="0"/>
              <a:t>декілька  підрядчиків</a:t>
            </a:r>
            <a:r>
              <a:rPr lang="uk-UA" altLang="uk-UA" sz="3200" smtClean="0"/>
              <a:t> виконують роботи </a:t>
            </a:r>
            <a:r>
              <a:rPr lang="uk-UA" altLang="uk-UA" sz="3200" b="1" u="sng" smtClean="0"/>
              <a:t>для одного об'єкта і одного замовника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200" smtClean="0"/>
              <a:t>3) </a:t>
            </a:r>
            <a:r>
              <a:rPr lang="uk-UA" altLang="uk-UA" sz="3200" b="1" u="sng" smtClean="0"/>
              <a:t>декілька підрядчиків</a:t>
            </a:r>
            <a:r>
              <a:rPr lang="uk-UA" altLang="uk-UA" sz="3200" smtClean="0"/>
              <a:t> виконують роботи за окремими контрактами </a:t>
            </a:r>
            <a:r>
              <a:rPr lang="uk-UA" altLang="uk-UA" sz="3200" b="1" u="sng" smtClean="0"/>
              <a:t>для різних замовників</a:t>
            </a:r>
            <a:r>
              <a:rPr lang="uk-UA" altLang="uk-UA" sz="3200" smtClean="0"/>
              <a:t> </a:t>
            </a:r>
            <a:r>
              <a:rPr lang="uk-UA" altLang="uk-UA" sz="3200" b="1" u="sng" smtClean="0"/>
              <a:t>у загальному географічному просторі</a:t>
            </a:r>
            <a:r>
              <a:rPr lang="uk-UA" altLang="uk-UA" sz="32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200" smtClean="0"/>
              <a:t>У названих варіантах мова йде про </a:t>
            </a:r>
            <a:r>
              <a:rPr lang="uk-UA" altLang="uk-UA" sz="3200" b="1" u="sng" smtClean="0"/>
              <a:t>змагання в умовах обмежених  ресурсів</a:t>
            </a:r>
            <a:r>
              <a:rPr lang="uk-UA" altLang="uk-UA" sz="3200" smtClean="0"/>
              <a:t>. </a:t>
            </a:r>
            <a:endParaRPr lang="en-US" altLang="uk-UA" sz="32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200" b="1" u="sng" smtClean="0"/>
              <a:t>Основна задача</a:t>
            </a:r>
            <a:r>
              <a:rPr lang="uk-UA" altLang="uk-UA" sz="3200" smtClean="0"/>
              <a:t> менеджера проекту -  </a:t>
            </a:r>
            <a:r>
              <a:rPr lang="uk-UA" altLang="uk-UA" sz="3200" b="1" u="sng" smtClean="0"/>
              <a:t>забезпечити розподіл обмежених ресурсів</a:t>
            </a:r>
            <a:r>
              <a:rPr lang="uk-UA" altLang="uk-UA" sz="3200" smtClean="0"/>
              <a:t> між партнерами, що беруть участь в організації мультипроекту, кооперуючись з ними і координуючи свої дії.</a:t>
            </a:r>
            <a:endParaRPr lang="ru-RU" altLang="uk-UA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930275"/>
          </a:xfrm>
        </p:spPr>
        <p:txBody>
          <a:bodyPr/>
          <a:lstStyle/>
          <a:p>
            <a:pPr eaLnBrk="1" hangingPunct="1">
              <a:lnSpc>
                <a:spcPct val="50000"/>
              </a:lnSpc>
            </a:pPr>
            <a:r>
              <a:rPr lang="uk-UA" altLang="uk-UA" sz="3200" b="1" smtClean="0"/>
              <a:t>Особливості управління проектами </a:t>
            </a:r>
            <a:r>
              <a:rPr lang="uk-UA" altLang="uk-UA" sz="3200" b="1" u="sng" smtClean="0"/>
              <a:t>модульного</a:t>
            </a:r>
            <a:r>
              <a:rPr lang="uk-UA" altLang="uk-UA" sz="3200" b="1" smtClean="0"/>
              <a:t> будівництва</a:t>
            </a:r>
            <a:r>
              <a:rPr lang="ru-RU" altLang="uk-UA" sz="4800" smtClean="0"/>
              <a:t> 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463" y="930275"/>
            <a:ext cx="11712575" cy="6689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3200" b="1" i="1" u="sng" smtClean="0"/>
              <a:t>Проекти модульного будівництва</a:t>
            </a:r>
            <a:r>
              <a:rPr lang="uk-UA" altLang="uk-UA" sz="3200" i="1" smtClean="0"/>
              <a:t> (комплектно-блоковий метод розробки проекту) - окремі елементи проекту виготовляються або збираються поза будівельним майданчиком з різних причин.</a:t>
            </a:r>
            <a:r>
              <a:rPr lang="uk-UA" altLang="uk-UA" sz="2800" i="1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2800" i="1" smtClean="0"/>
              <a:t>Особливості, які необхідно враховувати:</a:t>
            </a:r>
            <a:endParaRPr lang="uk-UA" altLang="uk-UA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2800" smtClean="0"/>
              <a:t>- треба </a:t>
            </a:r>
            <a:r>
              <a:rPr lang="uk-UA" altLang="uk-UA" sz="2800" b="1" u="sng" smtClean="0"/>
              <a:t>створити спеціальну комплексну робочу групу</a:t>
            </a:r>
            <a:r>
              <a:rPr lang="uk-UA" altLang="uk-UA" sz="2800" smtClean="0"/>
              <a:t> фахівців по модулях;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2800" smtClean="0"/>
              <a:t>- </a:t>
            </a:r>
            <a:r>
              <a:rPr lang="uk-UA" altLang="uk-UA" sz="2800" b="1" u="sng" smtClean="0"/>
              <a:t>кожна група</a:t>
            </a:r>
            <a:r>
              <a:rPr lang="uk-UA" altLang="uk-UA" sz="2800" smtClean="0"/>
              <a:t> повинна працювати як </a:t>
            </a:r>
            <a:r>
              <a:rPr lang="uk-UA" altLang="uk-UA" sz="2800" b="1" u="sng" smtClean="0"/>
              <a:t>складова</a:t>
            </a:r>
            <a:r>
              <a:rPr lang="uk-UA" altLang="uk-UA" sz="2800" smtClean="0"/>
              <a:t> однієї </a:t>
            </a:r>
            <a:r>
              <a:rPr lang="uk-UA" altLang="uk-UA" sz="2800" b="1" u="sng" smtClean="0"/>
              <a:t>команди</a:t>
            </a:r>
            <a:r>
              <a:rPr lang="uk-UA" altLang="uk-UA" sz="2800" smtClean="0"/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2800" smtClean="0"/>
              <a:t>- план проекту повинен </a:t>
            </a:r>
            <a:r>
              <a:rPr lang="uk-UA" altLang="uk-UA" sz="2800" b="1" u="sng" smtClean="0"/>
              <a:t>враховувати вимоги до  своєчасності</a:t>
            </a:r>
            <a:r>
              <a:rPr lang="uk-UA" altLang="uk-UA" sz="2800" smtClean="0"/>
              <a:t>  виконання робіт і повинен </a:t>
            </a:r>
            <a:r>
              <a:rPr lang="uk-UA" altLang="uk-UA" sz="2800" b="1" u="sng" smtClean="0"/>
              <a:t>бути пов'язаний з іншими роботами</a:t>
            </a:r>
            <a:r>
              <a:rPr lang="uk-UA" altLang="uk-UA" sz="2800" smtClean="0"/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2800" smtClean="0"/>
              <a:t>- одне з самих складних – </a:t>
            </a:r>
            <a:r>
              <a:rPr lang="uk-UA" altLang="uk-UA" sz="2800" b="1" u="sng" smtClean="0"/>
              <a:t>комплексування модулів</a:t>
            </a:r>
            <a:r>
              <a:rPr lang="uk-UA" altLang="uk-UA" sz="2800" smtClean="0"/>
              <a:t> (наприклад, доставка модулів до будівельного майданчика, об'єднання модулів ПЗ в систему).</a:t>
            </a:r>
            <a:endParaRPr lang="ru-RU" altLang="uk-UA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12192000" cy="576262"/>
          </a:xfrm>
        </p:spPr>
        <p:txBody>
          <a:bodyPr/>
          <a:lstStyle/>
          <a:p>
            <a:pPr eaLnBrk="1" hangingPunct="1">
              <a:lnSpc>
                <a:spcPct val="40000"/>
              </a:lnSpc>
            </a:pPr>
            <a:r>
              <a:rPr lang="uk-UA" altLang="uk-UA" sz="3200" b="1" smtClean="0"/>
              <a:t>Особливості управління </a:t>
            </a:r>
            <a:r>
              <a:rPr lang="uk-UA" altLang="uk-UA" sz="3200" b="1" u="sng" smtClean="0"/>
              <a:t>міжнародними</a:t>
            </a:r>
            <a:r>
              <a:rPr lang="uk-UA" altLang="uk-UA" sz="3200" b="1" smtClean="0"/>
              <a:t> проектами</a:t>
            </a:r>
            <a:r>
              <a:rPr lang="ru-RU" altLang="uk-UA" smtClean="0"/>
              <a:t> 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41350"/>
            <a:ext cx="12192000" cy="6697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2800" i="1" smtClean="0"/>
              <a:t>Міжнародні проекти </a:t>
            </a:r>
            <a:r>
              <a:rPr lang="uk-UA" altLang="uk-UA" sz="2800" smtClean="0"/>
              <a:t>-  характерно: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2800" smtClean="0"/>
              <a:t>- </a:t>
            </a:r>
            <a:r>
              <a:rPr lang="uk-UA" altLang="uk-UA" sz="2800" b="1" u="sng" smtClean="0"/>
              <a:t>складність і</a:t>
            </a:r>
            <a:r>
              <a:rPr lang="en-US" altLang="uk-UA" sz="2800" b="1" u="sng" smtClean="0"/>
              <a:t> </a:t>
            </a:r>
            <a:r>
              <a:rPr lang="uk-UA" altLang="uk-UA" sz="2800" b="1" u="sng" smtClean="0"/>
              <a:t>висока вартість</a:t>
            </a:r>
            <a:r>
              <a:rPr lang="uk-UA" altLang="uk-UA" sz="280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2800" smtClean="0"/>
              <a:t>- </a:t>
            </a:r>
            <a:r>
              <a:rPr lang="uk-UA" altLang="uk-UA" sz="2800" b="1" u="sng" smtClean="0"/>
              <a:t>важлива роль</a:t>
            </a:r>
            <a:r>
              <a:rPr lang="uk-UA" altLang="uk-UA" sz="2800" smtClean="0"/>
              <a:t> в економіці і політиці;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2800" smtClean="0"/>
              <a:t>- </a:t>
            </a:r>
            <a:r>
              <a:rPr lang="uk-UA" altLang="uk-UA" sz="2800" b="1" u="sng" smtClean="0"/>
              <a:t>обладнання і матеріали</a:t>
            </a:r>
            <a:r>
              <a:rPr lang="uk-UA" altLang="uk-UA" sz="2800" smtClean="0"/>
              <a:t> </a:t>
            </a:r>
            <a:r>
              <a:rPr lang="uk-UA" altLang="uk-UA" sz="2800" b="1" u="sng" smtClean="0"/>
              <a:t>закуповуються на світовому ринку</a:t>
            </a:r>
            <a:r>
              <a:rPr lang="uk-UA" altLang="uk-UA" sz="2800" smtClean="0"/>
              <a:t>, отже - підвищені вимоги до організації, що здійснює закупівлю;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2800" smtClean="0"/>
              <a:t>- </a:t>
            </a:r>
            <a:r>
              <a:rPr lang="uk-UA" altLang="uk-UA" sz="2800" b="1" u="sng" smtClean="0"/>
              <a:t>рівень підготовки</a:t>
            </a:r>
            <a:r>
              <a:rPr lang="uk-UA" altLang="uk-UA" sz="2800" smtClean="0"/>
              <a:t> повинен бути </a:t>
            </a:r>
            <a:r>
              <a:rPr lang="uk-UA" altLang="uk-UA" sz="2800" b="1" u="sng" smtClean="0"/>
              <a:t>вищим</a:t>
            </a:r>
            <a:r>
              <a:rPr lang="uk-UA" altLang="uk-UA" sz="2800" smtClean="0"/>
              <a:t>, ніж для аналогічних </a:t>
            </a:r>
            <a:r>
              <a:rPr lang="uk-UA" altLang="uk-UA" sz="2800" b="1" u="sng" smtClean="0"/>
              <a:t>внутрішніх проектів</a:t>
            </a:r>
            <a:r>
              <a:rPr lang="uk-UA" altLang="uk-UA" sz="2800" smtClean="0"/>
              <a:t>, враховуючи можливі відмінності в правовій базі країн-учасниць;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2800" smtClean="0"/>
              <a:t>- </a:t>
            </a:r>
            <a:r>
              <a:rPr lang="uk-UA" altLang="uk-UA" sz="2800" b="1" u="sng" smtClean="0"/>
              <a:t>тривалість підготовчого періоду</a:t>
            </a:r>
            <a:r>
              <a:rPr lang="uk-UA" altLang="uk-UA" sz="2800" smtClean="0"/>
              <a:t> звичайно </a:t>
            </a:r>
            <a:r>
              <a:rPr lang="uk-UA" altLang="uk-UA" sz="2800" b="1" u="sng" smtClean="0"/>
              <a:t>є більшою</a:t>
            </a:r>
            <a:r>
              <a:rPr lang="uk-UA" altLang="uk-UA" sz="2800" smtClean="0"/>
              <a:t> у зв'язку з необхідністю організації і управління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2800" smtClean="0"/>
              <a:t>- </a:t>
            </a:r>
            <a:r>
              <a:rPr lang="uk-UA" altLang="uk-UA" sz="2800" b="1" u="sng" smtClean="0"/>
              <a:t>інформаційна підтримка</a:t>
            </a:r>
            <a:r>
              <a:rPr lang="uk-UA" altLang="uk-UA" sz="2800" smtClean="0"/>
              <a:t> завжди </a:t>
            </a:r>
            <a:r>
              <a:rPr lang="uk-UA" altLang="uk-UA" sz="2800" b="1" u="sng" smtClean="0"/>
              <a:t>більш ефективна</a:t>
            </a:r>
            <a:r>
              <a:rPr lang="uk-UA" altLang="uk-UA" sz="2800" smtClean="0"/>
              <a:t> і відповідно, </a:t>
            </a:r>
            <a:r>
              <a:rPr lang="uk-UA" altLang="uk-UA" sz="2800" b="1" u="sng" smtClean="0"/>
              <a:t>більш дорога</a:t>
            </a:r>
            <a:r>
              <a:rPr lang="uk-UA" altLang="uk-UA" sz="2800" smtClean="0"/>
              <a:t>, ніж для внутрішніх проектів.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2800" smtClean="0"/>
              <a:t>- звичайно такі </a:t>
            </a:r>
            <a:r>
              <a:rPr lang="uk-UA" altLang="uk-UA" sz="2800" b="1" u="sng" smtClean="0"/>
              <a:t>проекти базуються на взаємно доповнюючих особливостях партнерів</a:t>
            </a:r>
            <a:r>
              <a:rPr lang="uk-UA" altLang="uk-UA" sz="2800" smtClean="0"/>
              <a:t>, тому нерідко </a:t>
            </a:r>
            <a:r>
              <a:rPr lang="uk-UA" altLang="uk-UA" sz="2800" b="1" u="sng" smtClean="0"/>
              <a:t>для реалізації</a:t>
            </a:r>
            <a:r>
              <a:rPr lang="uk-UA" altLang="uk-UA" sz="2800" smtClean="0"/>
              <a:t> таких проектів </a:t>
            </a:r>
            <a:r>
              <a:rPr lang="uk-UA" altLang="uk-UA" sz="2800" b="1" u="sng" smtClean="0"/>
              <a:t>створюються спільні підприємства</a:t>
            </a:r>
            <a:r>
              <a:rPr lang="uk-UA" altLang="uk-UA" sz="2800" smtClean="0"/>
              <a:t>, які об'єднують два і більше учасників для досягнення комерційних цілей і спільного контролю</a:t>
            </a:r>
            <a:r>
              <a:rPr lang="ru-RU" altLang="uk-UA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77863"/>
            <a:ext cx="11857038" cy="3348037"/>
          </a:xfrm>
        </p:spPr>
        <p:txBody>
          <a:bodyPr/>
          <a:lstStyle/>
          <a:p>
            <a:pPr marL="836613" indent="-836613" eaLnBrk="1" hangingPunct="1"/>
            <a:r>
              <a:rPr lang="uk-UA" altLang="uk-UA" sz="7200" b="1" i="1" smtClean="0">
                <a:solidFill>
                  <a:srgbClr val="FF5050"/>
                </a:solidFill>
              </a:rPr>
              <a:t>4. Життєвий цикл і фази проекту</a:t>
            </a:r>
            <a:endParaRPr lang="ru-RU" altLang="uk-UA" sz="7200" b="1" i="1" smtClean="0">
              <a:solidFill>
                <a:srgbClr val="FF505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0" y="228600"/>
            <a:ext cx="121920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3" rIns="91388" bIns="45693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uk-UA" altLang="uk-UA" sz="5400" b="1">
                <a:latin typeface="Times New Roman" panose="02020603050405020304" pitchFamily="18" charset="0"/>
              </a:rPr>
              <a:t>ЖЦП </a:t>
            </a:r>
            <a:r>
              <a:rPr lang="uk-UA" altLang="uk-UA" sz="5400">
                <a:latin typeface="Times New Roman" panose="02020603050405020304" pitchFamily="18" charset="0"/>
              </a:rPr>
              <a:t>- проміжок часу між появою проекту і його завершенням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3581400"/>
            <a:ext cx="1219200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3" rIns="91388" bIns="45693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uk-UA" altLang="uk-UA" sz="4500">
                <a:latin typeface="Times New Roman" panose="02020603050405020304" pitchFamily="18" charset="0"/>
              </a:rPr>
              <a:t>1 - концепція (виникнення ідеї проекту)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uk-UA" altLang="uk-UA" sz="4500">
                <a:latin typeface="Times New Roman" panose="02020603050405020304" pitchFamily="18" charset="0"/>
              </a:rPr>
              <a:t>2 - розробка </a:t>
            </a:r>
            <a:r>
              <a:rPr lang="en-US" altLang="uk-UA" sz="4500">
                <a:latin typeface="Times New Roman" panose="02020603050405020304" pitchFamily="18" charset="0"/>
              </a:rPr>
              <a:t>(</a:t>
            </a:r>
            <a:r>
              <a:rPr lang="uk-UA" altLang="uk-UA" sz="4500">
                <a:latin typeface="Times New Roman" panose="02020603050405020304" pitchFamily="18" charset="0"/>
              </a:rPr>
              <a:t>створення плану проекту</a:t>
            </a:r>
            <a:r>
              <a:rPr lang="en-US" altLang="uk-UA" sz="4500">
                <a:latin typeface="Times New Roman" panose="02020603050405020304" pitchFamily="18" charset="0"/>
              </a:rPr>
              <a:t>)</a:t>
            </a:r>
            <a:endParaRPr lang="uk-UA" altLang="uk-UA" sz="450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uk-UA" altLang="uk-UA" sz="4500">
                <a:latin typeface="Times New Roman" panose="02020603050405020304" pitchFamily="18" charset="0"/>
              </a:rPr>
              <a:t>3 – реалізація</a:t>
            </a:r>
            <a:r>
              <a:rPr lang="en-US" altLang="uk-UA" sz="4500">
                <a:latin typeface="Times New Roman" panose="02020603050405020304" pitchFamily="18" charset="0"/>
              </a:rPr>
              <a:t> </a:t>
            </a:r>
            <a:r>
              <a:rPr lang="uk-UA" altLang="uk-UA" sz="4500">
                <a:latin typeface="Times New Roman" panose="02020603050405020304" pitchFamily="18" charset="0"/>
              </a:rPr>
              <a:t>(початок і виконання)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uk-UA" altLang="uk-UA" sz="4500">
                <a:latin typeface="Times New Roman" panose="02020603050405020304" pitchFamily="18" charset="0"/>
              </a:rPr>
              <a:t>4 – завершення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0" y="2362200"/>
            <a:ext cx="1219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3" rIns="91388" bIns="4569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272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uk-UA" altLang="uk-UA" sz="4000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Прийнято виділяти 4 основні фази ЖЦП: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1" grpId="0"/>
      <p:bldP spid="6152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34963" y="0"/>
            <a:ext cx="10942637" cy="85725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200" b="1" i="1" smtClean="0"/>
              <a:t>1 - Початкова фаза або концепція </a:t>
            </a:r>
            <a:br>
              <a:rPr lang="uk-UA" altLang="uk-UA" sz="3200" b="1" i="1" smtClean="0"/>
            </a:br>
            <a:r>
              <a:rPr lang="uk-UA" altLang="uk-UA" sz="3200" smtClean="0"/>
              <a:t>Головний зміст робіт:</a:t>
            </a:r>
            <a:endParaRPr lang="ru-RU" altLang="uk-UA" sz="3200" smtClean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857250"/>
            <a:ext cx="11926887" cy="676275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700" smtClean="0"/>
              <a:t>збір початкових даних і аналіз існуючого стану;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700" smtClean="0"/>
              <a:t>попередні дослідження;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700" smtClean="0"/>
              <a:t>виявлення потреб у змінах;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700" smtClean="0"/>
              <a:t>визначення проекту, яке включає: </a:t>
            </a:r>
            <a:r>
              <a:rPr lang="uk-UA" altLang="uk-UA" sz="3700" b="1" u="sng" smtClean="0"/>
              <a:t>Цілі, Задачі, Результати, Основні вимоги, Обмежувальні умови, Критерії, Рівень ризику, Оточення проекту, Потенційні учасники, Необхідний час, Ресурси, Кошти</a:t>
            </a:r>
            <a:r>
              <a:rPr lang="uk-UA" altLang="uk-UA" sz="3700" smtClean="0"/>
              <a:t> та ін.;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700" smtClean="0"/>
              <a:t>визначення і порівняльна характеристика альтернатив; 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700" smtClean="0"/>
              <a:t>представлення пропозицій, їх випробування і експертиза;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700" smtClean="0"/>
              <a:t>затвердження концепції й отримання</a:t>
            </a:r>
            <a:r>
              <a:rPr lang="uk-UA" altLang="uk-UA" sz="4500" smtClean="0"/>
              <a:t> </a:t>
            </a:r>
            <a:r>
              <a:rPr lang="uk-UA" altLang="uk-UA" sz="3700" smtClean="0"/>
              <a:t>схвалення для наступної фази розробки.</a:t>
            </a:r>
            <a:endParaRPr lang="ru-RU" altLang="uk-UA" sz="37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4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28588"/>
            <a:ext cx="12047537" cy="479425"/>
          </a:xfrm>
        </p:spPr>
        <p:txBody>
          <a:bodyPr/>
          <a:lstStyle/>
          <a:p>
            <a:pPr eaLnBrk="1" hangingPunct="1"/>
            <a:r>
              <a:rPr lang="uk-UA" altLang="uk-UA" sz="3200" b="1" smtClean="0"/>
              <a:t>Проекти розрізняються за обсягом, змістом і формою</a:t>
            </a:r>
            <a:endParaRPr lang="ru-RU" altLang="uk-UA" sz="3200" b="1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250" y="850900"/>
            <a:ext cx="11857038" cy="6480175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200" b="1" u="sng" smtClean="0"/>
              <a:t>Проекти можуть виконуватись як зовнішніх, так і внутрішніх клієнтів і замовників</a:t>
            </a:r>
            <a:r>
              <a:rPr lang="uk-UA" altLang="uk-UA" sz="3700" b="1" smtClean="0"/>
              <a:t> </a:t>
            </a:r>
            <a:r>
              <a:rPr lang="uk-UA" altLang="uk-UA" sz="3200" smtClean="0"/>
              <a:t>(розробка або впровадження готової ІС у клієнта – це проект, підготовка пропозицій щодо удосконалення системи мотивації персоналу – також проект)</a:t>
            </a:r>
            <a:endParaRPr lang="uk-UA" altLang="uk-UA" sz="3200" b="1" smtClean="0"/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200" b="1" u="sng" smtClean="0"/>
              <a:t>Проект може виконуватися на основі офіційного договору</a:t>
            </a:r>
            <a:r>
              <a:rPr lang="uk-UA" altLang="uk-UA" sz="3700" b="1" smtClean="0"/>
              <a:t> </a:t>
            </a:r>
            <a:r>
              <a:rPr lang="uk-UA" altLang="uk-UA" sz="3200" smtClean="0"/>
              <a:t>(підписаного обома сторонами, наприклад, договір на розробку ПЗ)</a:t>
            </a:r>
            <a:r>
              <a:rPr lang="uk-UA" altLang="uk-UA" sz="3700" b="1" smtClean="0"/>
              <a:t> </a:t>
            </a:r>
            <a:r>
              <a:rPr lang="uk-UA" altLang="uk-UA" sz="4200" b="1" u="sng" smtClean="0"/>
              <a:t>або за неформальною домовленістю</a:t>
            </a:r>
            <a:r>
              <a:rPr lang="uk-UA" altLang="uk-UA" sz="3700" b="1" smtClean="0"/>
              <a:t> </a:t>
            </a:r>
            <a:r>
              <a:rPr lang="uk-UA" altLang="uk-UA" sz="3200" smtClean="0"/>
              <a:t>(встановлення нової програми на комп’ютер колеги)</a:t>
            </a:r>
            <a:endParaRPr lang="uk-UA" altLang="uk-UA" sz="3200" b="1" smtClean="0"/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200" b="1" u="sng" smtClean="0"/>
              <a:t>Проекти можуть бути як ділового</a:t>
            </a:r>
            <a:r>
              <a:rPr lang="uk-UA" altLang="uk-UA" sz="3700" b="1" smtClean="0"/>
              <a:t> </a:t>
            </a:r>
            <a:r>
              <a:rPr lang="uk-UA" altLang="uk-UA" sz="3200" smtClean="0"/>
              <a:t>(щорічне складання плану робіт на наступний рік)</a:t>
            </a:r>
            <a:r>
              <a:rPr lang="uk-UA" altLang="uk-UA" sz="3200" b="1" smtClean="0"/>
              <a:t>,</a:t>
            </a:r>
            <a:r>
              <a:rPr lang="uk-UA" altLang="uk-UA" sz="3700" b="1" smtClean="0"/>
              <a:t> </a:t>
            </a:r>
            <a:r>
              <a:rPr lang="uk-UA" altLang="uk-UA" sz="4200" b="1" u="sng" smtClean="0"/>
              <a:t>так і приватного призначення</a:t>
            </a:r>
            <a:r>
              <a:rPr lang="uk-UA" altLang="uk-UA" sz="3700" b="1" smtClean="0"/>
              <a:t> </a:t>
            </a:r>
            <a:r>
              <a:rPr lang="uk-UA" altLang="uk-UA" sz="3200" smtClean="0"/>
              <a:t>(організація святкування свого ювілею).</a:t>
            </a:r>
            <a:endParaRPr lang="ru-RU" altLang="uk-UA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12192000" cy="1270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200" b="1" i="1" smtClean="0"/>
              <a:t>2 - Фаза розробки</a:t>
            </a:r>
            <a:r>
              <a:rPr lang="uk-UA" altLang="uk-UA" sz="3200" i="1" smtClean="0"/>
              <a:t> - розробка основних компонент проекту і підготовка до його реалізації.</a:t>
            </a:r>
            <a:br>
              <a:rPr lang="uk-UA" altLang="uk-UA" sz="3200" i="1" smtClean="0"/>
            </a:br>
            <a:r>
              <a:rPr lang="uk-UA" altLang="uk-UA" sz="3200" i="1" smtClean="0"/>
              <a:t>Загальний зміст робіт:</a:t>
            </a:r>
            <a:endParaRPr lang="ru-RU" altLang="uk-UA" sz="3200" smtClean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433513"/>
            <a:ext cx="11664950" cy="5976937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призначення керівника</a:t>
            </a:r>
            <a:r>
              <a:rPr lang="uk-UA" altLang="uk-UA" sz="3200" smtClean="0"/>
              <a:t> і </a:t>
            </a:r>
            <a:r>
              <a:rPr lang="uk-UA" altLang="uk-UA" sz="3200" b="1" u="sng" smtClean="0"/>
              <a:t>формування команди</a:t>
            </a:r>
            <a:r>
              <a:rPr lang="uk-UA" altLang="uk-UA" sz="3200" smtClean="0"/>
              <a:t> проекту;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встановлення ділових контактів</a:t>
            </a:r>
            <a:r>
              <a:rPr lang="uk-UA" altLang="uk-UA" sz="3200" smtClean="0"/>
              <a:t>, встановлення вимог замовника і власника проекту, ключових учасників;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smtClean="0"/>
              <a:t>розвиток концепції та основного змісту проекту: </a:t>
            </a:r>
            <a:r>
              <a:rPr lang="uk-UA" altLang="uk-UA" sz="3200" b="1" smtClean="0"/>
              <a:t>Кінцеві результати, Стандарти якості, Структура проекту, Основні роботи, Необхідні ресурси. Структурне планування</a:t>
            </a:r>
            <a:r>
              <a:rPr lang="uk-UA" altLang="uk-UA" sz="3200" smtClean="0"/>
              <a:t> в т.ч. декомпозиція проекту, календарні плани, укрупнені графіки, кошторис і бюджет проекту, потреба в ресурсах, розподіл позовів. 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smtClean="0"/>
              <a:t>організація </a:t>
            </a:r>
            <a:r>
              <a:rPr lang="uk-UA" altLang="uk-UA" sz="3200" b="1" u="sng" smtClean="0"/>
              <a:t>проведення торгів</a:t>
            </a:r>
            <a:r>
              <a:rPr lang="uk-UA" altLang="uk-UA" sz="3200" smtClean="0"/>
              <a:t>, </a:t>
            </a:r>
            <a:r>
              <a:rPr lang="uk-UA" altLang="uk-UA" sz="3200" b="1" u="sng" smtClean="0"/>
              <a:t>укладання субконтрактів</a:t>
            </a:r>
            <a:r>
              <a:rPr lang="uk-UA" altLang="uk-UA" sz="3200" smtClean="0"/>
              <a:t>; 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smtClean="0"/>
              <a:t>організація </a:t>
            </a:r>
            <a:r>
              <a:rPr lang="uk-UA" altLang="uk-UA" sz="3200" b="1" smtClean="0"/>
              <a:t>виконання базових</a:t>
            </a:r>
            <a:r>
              <a:rPr lang="uk-UA" altLang="uk-UA" sz="3200" smtClean="0"/>
              <a:t> проектів і дослідно-конструкторських робіт по проекту;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презентація проекту</a:t>
            </a:r>
            <a:r>
              <a:rPr lang="uk-UA" altLang="uk-UA" sz="3200" smtClean="0"/>
              <a:t>, отримання ухвали на продовження робіт.</a:t>
            </a:r>
            <a:r>
              <a:rPr lang="ru-RU" altLang="uk-UA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9550"/>
            <a:ext cx="12192000" cy="10795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200" b="1" i="1" smtClean="0"/>
              <a:t>3 - Фаза реалізації проекту - </a:t>
            </a:r>
            <a:r>
              <a:rPr lang="uk-UA" altLang="uk-UA" sz="3200" i="1" smtClean="0"/>
              <a:t>виконання основних робіт по досягненню основних цілей проекту.</a:t>
            </a:r>
            <a:br>
              <a:rPr lang="uk-UA" altLang="uk-UA" sz="3200" i="1" smtClean="0"/>
            </a:br>
            <a:r>
              <a:rPr lang="uk-UA" altLang="uk-UA" sz="3200" i="1" smtClean="0"/>
              <a:t>Основні роботи:</a:t>
            </a:r>
            <a:endParaRPr lang="ru-RU" altLang="uk-UA" sz="3200" smtClean="0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463" y="1289050"/>
            <a:ext cx="11855450" cy="6330950"/>
          </a:xfrm>
        </p:spPr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uk-UA" altLang="uk-UA" sz="3000" smtClean="0"/>
              <a:t>організація </a:t>
            </a:r>
            <a:r>
              <a:rPr lang="uk-UA" altLang="uk-UA" sz="3000" b="1" u="sng" smtClean="0"/>
              <a:t>проведення торгів</a:t>
            </a:r>
            <a:r>
              <a:rPr lang="uk-UA" altLang="uk-UA" sz="3000" smtClean="0"/>
              <a:t> і укладання контрактів;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b="1" u="sng" smtClean="0"/>
              <a:t>введення</a:t>
            </a:r>
            <a:r>
              <a:rPr lang="uk-UA" altLang="uk-UA" sz="3000" smtClean="0"/>
              <a:t> в дію </a:t>
            </a:r>
            <a:r>
              <a:rPr lang="uk-UA" altLang="uk-UA" sz="3000" b="1" u="sng" smtClean="0"/>
              <a:t>системи управління</a:t>
            </a:r>
            <a:r>
              <a:rPr lang="uk-UA" altLang="uk-UA" sz="3000" smtClean="0"/>
              <a:t> проектом;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smtClean="0"/>
              <a:t>організація </a:t>
            </a:r>
            <a:r>
              <a:rPr lang="uk-UA" altLang="uk-UA" sz="3000" b="1" u="sng" smtClean="0"/>
              <a:t>виконання робіт</a:t>
            </a:r>
            <a:r>
              <a:rPr lang="uk-UA" altLang="uk-UA" sz="3000" smtClean="0"/>
              <a:t>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b="1" u="sng" smtClean="0"/>
              <a:t>введення</a:t>
            </a:r>
            <a:r>
              <a:rPr lang="uk-UA" altLang="uk-UA" sz="3000" smtClean="0"/>
              <a:t> в дію </a:t>
            </a:r>
            <a:r>
              <a:rPr lang="uk-UA" altLang="uk-UA" sz="3000" b="1" u="sng" smtClean="0"/>
              <a:t>засобів і способів комунікації</a:t>
            </a:r>
            <a:r>
              <a:rPr lang="uk-UA" altLang="uk-UA" sz="3000" smtClean="0"/>
              <a:t> учасників проекту;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b="1" smtClean="0"/>
              <a:t>введення</a:t>
            </a:r>
            <a:r>
              <a:rPr lang="uk-UA" altLang="uk-UA" sz="3000" smtClean="0"/>
              <a:t> в дію </a:t>
            </a:r>
            <a:r>
              <a:rPr lang="uk-UA" altLang="uk-UA" sz="3000" b="1" u="sng" smtClean="0"/>
              <a:t>системи мотивації і стимулювання</a:t>
            </a:r>
            <a:r>
              <a:rPr lang="uk-UA" altLang="uk-UA" sz="3000" smtClean="0"/>
              <a:t> команди проекту;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b="1" u="sng" smtClean="0"/>
              <a:t>детальне проектування</a:t>
            </a:r>
            <a:r>
              <a:rPr lang="uk-UA" altLang="uk-UA" sz="3000" smtClean="0"/>
              <a:t> і технічна специфікація;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b="1" u="sng" smtClean="0"/>
              <a:t>оперативне планування</a:t>
            </a:r>
            <a:r>
              <a:rPr lang="uk-UA" altLang="uk-UA" sz="3000" smtClean="0"/>
              <a:t> робіт;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smtClean="0"/>
              <a:t>встановлення </a:t>
            </a:r>
            <a:r>
              <a:rPr lang="uk-UA" altLang="uk-UA" sz="3000" b="1" u="sng" smtClean="0"/>
              <a:t>системи інформаційного контролю</a:t>
            </a:r>
            <a:r>
              <a:rPr lang="uk-UA" altLang="uk-UA" sz="3000" smtClean="0"/>
              <a:t> за ходом робіт;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smtClean="0"/>
              <a:t>організація і </a:t>
            </a:r>
            <a:r>
              <a:rPr lang="uk-UA" altLang="uk-UA" sz="3000" b="1" u="sng" smtClean="0"/>
              <a:t>управління матеріально-технічним забезпеченням</a:t>
            </a:r>
            <a:r>
              <a:rPr lang="uk-UA" altLang="uk-UA" sz="3000" smtClean="0"/>
              <a:t> робіт;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b="1" u="sng" smtClean="0"/>
              <a:t>виконання робіт</a:t>
            </a:r>
            <a:r>
              <a:rPr lang="uk-UA" altLang="uk-UA" sz="3000" smtClean="0"/>
              <a:t>, передбачених проектом;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b="1" u="sng" smtClean="0"/>
              <a:t>керівництво, координація робіт, узгодження темпів, моніторинг</a:t>
            </a:r>
            <a:r>
              <a:rPr lang="uk-UA" altLang="uk-UA" sz="3000" smtClean="0"/>
              <a:t> прогресу, </a:t>
            </a:r>
            <a:r>
              <a:rPr lang="uk-UA" altLang="uk-UA" sz="3000" b="1" u="sng" smtClean="0"/>
              <a:t>прогноз</a:t>
            </a:r>
            <a:r>
              <a:rPr lang="uk-UA" altLang="uk-UA" sz="3000" smtClean="0"/>
              <a:t> стану, </a:t>
            </a:r>
            <a:r>
              <a:rPr lang="uk-UA" altLang="uk-UA" sz="3000" b="1" u="sng" smtClean="0"/>
              <a:t>оперативний контроль, регулювання</a:t>
            </a:r>
            <a:r>
              <a:rPr lang="uk-UA" altLang="uk-UA" sz="3000" smtClean="0"/>
              <a:t> основних показників проекту;</a:t>
            </a:r>
          </a:p>
          <a:p>
            <a:pPr eaLnBrk="1" hangingPunct="1">
              <a:lnSpc>
                <a:spcPct val="60000"/>
              </a:lnSpc>
            </a:pPr>
            <a:r>
              <a:rPr lang="uk-UA" altLang="uk-UA" sz="3000" b="1" u="sng" smtClean="0"/>
              <a:t>розв'язання задач і проблем</a:t>
            </a:r>
            <a:r>
              <a:rPr lang="uk-UA" altLang="uk-UA" sz="3000" smtClean="0"/>
              <a:t>, що виникли.</a:t>
            </a:r>
            <a:endParaRPr lang="ru-RU" altLang="uk-UA" sz="3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5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5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5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5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5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5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5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5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5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5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5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5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2176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000" i="1" smtClean="0"/>
              <a:t>4 - </a:t>
            </a:r>
            <a:r>
              <a:rPr lang="uk-UA" altLang="uk-UA" sz="3000" b="1" i="1" smtClean="0"/>
              <a:t>Фаза завершення проекту -</a:t>
            </a:r>
            <a:r>
              <a:rPr lang="uk-UA" altLang="uk-UA" sz="3000" i="1" smtClean="0"/>
              <a:t> досягаються кінцеві цілі проекту, підведення підсумків вирішення конфліктів і закриття проекту. Основний зміст робіт:</a:t>
            </a:r>
            <a:endParaRPr lang="ru-RU" altLang="uk-UA" sz="3000" smtClean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463" y="1289050"/>
            <a:ext cx="11928475" cy="633095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планування</a:t>
            </a:r>
            <a:r>
              <a:rPr lang="uk-UA" altLang="uk-UA" sz="3200" smtClean="0"/>
              <a:t> процесу </a:t>
            </a:r>
            <a:r>
              <a:rPr lang="uk-UA" altLang="uk-UA" sz="3200" b="1" u="sng" smtClean="0"/>
              <a:t>завершення</a:t>
            </a:r>
            <a:r>
              <a:rPr lang="uk-UA" altLang="uk-UA" sz="3200" smtClean="0"/>
              <a:t>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експлуатаційне випробування</a:t>
            </a:r>
            <a:r>
              <a:rPr lang="uk-UA" altLang="uk-UA" sz="3200" smtClean="0"/>
              <a:t> продукту;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підготовка кадрів</a:t>
            </a:r>
            <a:r>
              <a:rPr lang="uk-UA" altLang="uk-UA" sz="3200" smtClean="0"/>
              <a:t> для експлуатації відповідного об'єкта;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підготовка документації</a:t>
            </a:r>
            <a:r>
              <a:rPr lang="uk-UA" altLang="uk-UA" sz="3200" smtClean="0"/>
              <a:t>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здавання об'єкта</a:t>
            </a:r>
            <a:r>
              <a:rPr lang="uk-UA" altLang="uk-UA" sz="3200" smtClean="0"/>
              <a:t> замовнику;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введення в експлуатацію</a:t>
            </a:r>
            <a:r>
              <a:rPr lang="uk-UA" altLang="uk-UA" sz="3200" smtClean="0"/>
              <a:t>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оцінка результатів</a:t>
            </a:r>
            <a:r>
              <a:rPr lang="uk-UA" altLang="uk-UA" sz="3200" smtClean="0"/>
              <a:t> проекту і підведення підсумків;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підготовка підсумкових документів</a:t>
            </a:r>
            <a:r>
              <a:rPr lang="uk-UA" altLang="uk-UA" sz="3200" smtClean="0"/>
              <a:t>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закриття робіт</a:t>
            </a:r>
            <a:r>
              <a:rPr lang="uk-UA" altLang="uk-UA" sz="3200" smtClean="0"/>
              <a:t> і проектів;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smtClean="0"/>
              <a:t>вирішення </a:t>
            </a:r>
            <a:r>
              <a:rPr lang="uk-UA" altLang="uk-UA" sz="3200" b="1" u="sng" smtClean="0"/>
              <a:t>конфліктних ситуацій</a:t>
            </a:r>
            <a:r>
              <a:rPr lang="uk-UA" altLang="uk-UA" sz="3200" smtClean="0"/>
              <a:t>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реалізація ресурсів</a:t>
            </a:r>
            <a:r>
              <a:rPr lang="uk-UA" altLang="uk-UA" sz="3200" smtClean="0"/>
              <a:t>, що залишилися; 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накопичення фактичних і дослідних даних</a:t>
            </a:r>
            <a:r>
              <a:rPr lang="uk-UA" altLang="uk-UA" sz="3200" smtClean="0"/>
              <a:t> для подальших проектів;</a:t>
            </a:r>
          </a:p>
          <a:p>
            <a:pPr eaLnBrk="1" hangingPunct="1">
              <a:lnSpc>
                <a:spcPct val="70000"/>
              </a:lnSpc>
            </a:pPr>
            <a:r>
              <a:rPr lang="uk-UA" altLang="uk-UA" sz="3200" b="1" u="sng" smtClean="0"/>
              <a:t>розформування</a:t>
            </a:r>
            <a:r>
              <a:rPr lang="uk-UA" altLang="uk-UA" sz="3200" smtClean="0"/>
              <a:t> команди проекту.</a:t>
            </a:r>
            <a:endParaRPr lang="ru-RU" altLang="uk-UA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6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6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6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6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6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6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6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6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6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6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6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6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6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6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6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4"/>
          <p:cNvSpPr>
            <a:spLocks noGrp="1" noChangeArrowheads="1"/>
          </p:cNvSpPr>
          <p:nvPr>
            <p:ph type="title"/>
          </p:nvPr>
        </p:nvSpPr>
        <p:spPr>
          <a:xfrm>
            <a:off x="334963" y="209550"/>
            <a:ext cx="11449050" cy="15144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000" b="1" smtClean="0"/>
              <a:t>Розподіл ЖЦ проекту на фази може бути різноманітним, наприклад, за пропозицією ЮНІДО виділяються:</a:t>
            </a:r>
            <a:endParaRPr lang="ru-RU" altLang="uk-UA" sz="3200" b="1" smtClean="0"/>
          </a:p>
        </p:txBody>
      </p:sp>
      <p:sp>
        <p:nvSpPr>
          <p:cNvPr id="136223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550863" y="2297113"/>
            <a:ext cx="10801350" cy="4476750"/>
          </a:xfrm>
        </p:spPr>
        <p:txBody>
          <a:bodyPr/>
          <a:lstStyle/>
          <a:p>
            <a:pPr eaLnBrk="1" hangingPunct="1"/>
            <a:r>
              <a:rPr lang="uk-UA" altLang="uk-UA" sz="6000" b="1" smtClean="0"/>
              <a:t>Передінвестиційна фаза</a:t>
            </a:r>
          </a:p>
          <a:p>
            <a:pPr eaLnBrk="1" hangingPunct="1"/>
            <a:r>
              <a:rPr lang="uk-UA" altLang="uk-UA" sz="6000" b="1" smtClean="0"/>
              <a:t>Інвестиційна фаза</a:t>
            </a:r>
            <a:endParaRPr lang="ru-RU" altLang="uk-UA" sz="6000" smtClean="0"/>
          </a:p>
          <a:p>
            <a:pPr eaLnBrk="1" hangingPunct="1"/>
            <a:r>
              <a:rPr lang="uk-UA" altLang="uk-UA" sz="6000" b="1" smtClean="0"/>
              <a:t>Експлуатаційна фаза</a:t>
            </a:r>
            <a:r>
              <a:rPr lang="ru-RU" altLang="uk-UA" sz="6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6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6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6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6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6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6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23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930275"/>
          </a:xfrm>
        </p:spPr>
        <p:txBody>
          <a:bodyPr/>
          <a:lstStyle/>
          <a:p>
            <a:pPr eaLnBrk="1" hangingPunct="1"/>
            <a:r>
              <a:rPr lang="uk-UA" altLang="uk-UA" b="1" smtClean="0"/>
              <a:t>Передінвестиційна фаза</a:t>
            </a:r>
            <a:r>
              <a:rPr lang="ru-RU" altLang="uk-UA" smtClean="0"/>
              <a:t> 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001713"/>
            <a:ext cx="11782425" cy="6337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4800" smtClean="0"/>
              <a:t>Аналіз інвестиційних можливостей (</a:t>
            </a:r>
            <a:r>
              <a:rPr lang="en-US" altLang="uk-UA" sz="4800" smtClean="0"/>
              <a:t>Identification)</a:t>
            </a:r>
            <a:endParaRPr lang="uk-UA" altLang="uk-UA" sz="4800" smtClean="0"/>
          </a:p>
          <a:p>
            <a:pPr eaLnBrk="1" hangingPunct="1">
              <a:lnSpc>
                <a:spcPct val="90000"/>
              </a:lnSpc>
            </a:pPr>
            <a:r>
              <a:rPr lang="uk-UA" altLang="uk-UA" sz="4800" smtClean="0"/>
              <a:t>Попереднє ТЕО </a:t>
            </a:r>
            <a:r>
              <a:rPr lang="en-US" altLang="uk-UA" sz="4800" smtClean="0"/>
              <a:t>(Pre-Feasibility Study)</a:t>
            </a:r>
            <a:endParaRPr lang="uk-UA" altLang="uk-UA" sz="4800" smtClean="0"/>
          </a:p>
          <a:p>
            <a:pPr eaLnBrk="1" hangingPunct="1">
              <a:lnSpc>
                <a:spcPct val="90000"/>
              </a:lnSpc>
            </a:pPr>
            <a:r>
              <a:rPr lang="uk-UA" altLang="uk-UA" sz="4800" smtClean="0"/>
              <a:t>ТЕО (</a:t>
            </a:r>
            <a:r>
              <a:rPr lang="en-US" altLang="uk-UA" sz="4800" smtClean="0"/>
              <a:t>Feasibility Study) Feasibility Study)</a:t>
            </a:r>
            <a:endParaRPr lang="uk-UA" altLang="uk-UA" sz="4800" smtClean="0"/>
          </a:p>
          <a:p>
            <a:pPr eaLnBrk="1" hangingPunct="1">
              <a:lnSpc>
                <a:spcPct val="90000"/>
              </a:lnSpc>
            </a:pPr>
            <a:r>
              <a:rPr lang="uk-UA" altLang="uk-UA" sz="4800" smtClean="0"/>
              <a:t>Доповідь про інвестиційні можливості (</a:t>
            </a:r>
            <a:r>
              <a:rPr lang="en-US" altLang="uk-UA" sz="4800" smtClean="0"/>
              <a:t>Appraisal Report)</a:t>
            </a:r>
            <a:endParaRPr lang="ru-RU" altLang="uk-UA" sz="4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34963" y="209550"/>
            <a:ext cx="10871200" cy="720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b="1" smtClean="0"/>
              <a:t>Інвестиційна фаза</a:t>
            </a:r>
            <a:endParaRPr lang="ru-RU" altLang="uk-UA" b="1" smtClean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001713"/>
            <a:ext cx="11591925" cy="66182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5000" smtClean="0"/>
              <a:t>Переговори й укладання контрактів </a:t>
            </a:r>
            <a:r>
              <a:rPr lang="en-US" altLang="uk-UA" sz="5000" smtClean="0"/>
              <a:t>(Negotiating &amp; Contracting)</a:t>
            </a:r>
            <a:endParaRPr lang="uk-UA" altLang="uk-UA" sz="5000" smtClean="0"/>
          </a:p>
          <a:p>
            <a:pPr eaLnBrk="1" hangingPunct="1">
              <a:lnSpc>
                <a:spcPct val="90000"/>
              </a:lnSpc>
            </a:pPr>
            <a:r>
              <a:rPr lang="uk-UA" altLang="uk-UA" sz="5000" smtClean="0"/>
              <a:t>Проектування (</a:t>
            </a:r>
            <a:r>
              <a:rPr lang="en-US" altLang="uk-UA" sz="5000" smtClean="0"/>
              <a:t>Engineering Design)</a:t>
            </a:r>
            <a:endParaRPr lang="uk-UA" altLang="uk-UA" sz="5000" smtClean="0"/>
          </a:p>
          <a:p>
            <a:pPr eaLnBrk="1" hangingPunct="1">
              <a:lnSpc>
                <a:spcPct val="90000"/>
              </a:lnSpc>
            </a:pPr>
            <a:r>
              <a:rPr lang="uk-UA" altLang="uk-UA" sz="5000" smtClean="0"/>
              <a:t>Будівництво </a:t>
            </a:r>
            <a:r>
              <a:rPr lang="en-US" altLang="uk-UA" sz="5000" smtClean="0"/>
              <a:t>(Construction)</a:t>
            </a:r>
            <a:endParaRPr lang="uk-UA" altLang="uk-UA" sz="5000" smtClean="0"/>
          </a:p>
          <a:p>
            <a:pPr eaLnBrk="1" hangingPunct="1">
              <a:lnSpc>
                <a:spcPct val="90000"/>
              </a:lnSpc>
            </a:pPr>
            <a:r>
              <a:rPr lang="uk-UA" altLang="uk-UA" sz="5000" smtClean="0"/>
              <a:t>Маркетинг  (</a:t>
            </a:r>
            <a:r>
              <a:rPr lang="en-US" altLang="uk-UA" sz="5000" smtClean="0"/>
              <a:t>Pre-Production Marketing)</a:t>
            </a:r>
            <a:endParaRPr lang="uk-UA" altLang="uk-UA" sz="5000" smtClean="0"/>
          </a:p>
          <a:p>
            <a:pPr eaLnBrk="1" hangingPunct="1">
              <a:lnSpc>
                <a:spcPct val="90000"/>
              </a:lnSpc>
            </a:pPr>
            <a:r>
              <a:rPr lang="uk-UA" altLang="uk-UA" sz="5000" smtClean="0"/>
              <a:t>Навчання (</a:t>
            </a:r>
            <a:r>
              <a:rPr lang="en-US" altLang="uk-UA" sz="5000" smtClean="0"/>
              <a:t>Training)</a:t>
            </a:r>
            <a:endParaRPr lang="ru-RU" altLang="uk-UA" sz="5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80988"/>
            <a:ext cx="10363200" cy="72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b="1" smtClean="0"/>
              <a:t>Експлуатаційна фаза</a:t>
            </a:r>
            <a:endParaRPr lang="ru-RU" altLang="uk-UA" b="1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088" y="1001713"/>
            <a:ext cx="11928475" cy="6337300"/>
          </a:xfrm>
        </p:spPr>
        <p:txBody>
          <a:bodyPr/>
          <a:lstStyle/>
          <a:p>
            <a:pPr eaLnBrk="1" hangingPunct="1"/>
            <a:r>
              <a:rPr lang="uk-UA" altLang="uk-UA" sz="5400" smtClean="0"/>
              <a:t>Прийом і запуск (</a:t>
            </a:r>
            <a:r>
              <a:rPr lang="en-US" altLang="uk-UA" sz="5400" smtClean="0"/>
              <a:t>Commissioning &amp; Start)</a:t>
            </a:r>
            <a:endParaRPr lang="uk-UA" altLang="uk-UA" sz="5400" smtClean="0"/>
          </a:p>
          <a:p>
            <a:pPr eaLnBrk="1" hangingPunct="1"/>
            <a:r>
              <a:rPr lang="uk-UA" altLang="uk-UA" sz="5400" smtClean="0"/>
              <a:t>Заміна обладнання  (</a:t>
            </a:r>
            <a:r>
              <a:rPr lang="en-US" altLang="uk-UA" sz="5400" smtClean="0"/>
              <a:t>Replacement)</a:t>
            </a:r>
            <a:endParaRPr lang="uk-UA" altLang="uk-UA" sz="5400" smtClean="0"/>
          </a:p>
          <a:p>
            <a:pPr eaLnBrk="1" hangingPunct="1"/>
            <a:r>
              <a:rPr lang="uk-UA" altLang="uk-UA" sz="5400" smtClean="0"/>
              <a:t>Розширення, інновація  </a:t>
            </a:r>
            <a:r>
              <a:rPr lang="en-US" altLang="uk-UA" sz="5400" smtClean="0"/>
              <a:t>(Expansion, Innovation)</a:t>
            </a:r>
            <a:endParaRPr lang="ru-RU" altLang="uk-UA" sz="5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425450"/>
          </a:xfrm>
        </p:spPr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uk-UA" altLang="uk-UA" sz="2800" b="1" smtClean="0"/>
              <a:t>Принципова схема чергування фаз реалізації проекту</a:t>
            </a:r>
            <a:r>
              <a:rPr lang="ru-RU" altLang="uk-UA" sz="4800" smtClean="0"/>
              <a:t>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963" y="641350"/>
            <a:ext cx="11857037" cy="7273925"/>
          </a:xfrm>
        </p:spPr>
        <p:txBody>
          <a:bodyPr/>
          <a:lstStyle/>
          <a:p>
            <a:pPr eaLnBrk="1" hangingPunct="1"/>
            <a:endParaRPr lang="ru-RU" altLang="uk-UA" smtClean="0"/>
          </a:p>
        </p:txBody>
      </p:sp>
      <p:sp>
        <p:nvSpPr>
          <p:cNvPr id="90116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uk-UA" altLang="uk-UA" sz="1800"/>
          </a:p>
        </p:txBody>
      </p:sp>
      <p:graphicFrame>
        <p:nvGraphicFramePr>
          <p:cNvPr id="90117" name="Object 4"/>
          <p:cNvGraphicFramePr>
            <a:graphicFrameLocks noChangeAspect="1"/>
          </p:cNvGraphicFramePr>
          <p:nvPr/>
        </p:nvGraphicFramePr>
        <p:xfrm>
          <a:off x="427038" y="376238"/>
          <a:ext cx="11337925" cy="744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19" name="Рисунок" r:id="rId3" imgW="6650736" imgH="9729216" progId="Word.Picture.8">
                  <p:embed/>
                </p:oleObj>
              </mc:Choice>
              <mc:Fallback>
                <p:oleObj name="Рисунок" r:id="rId3" imgW="6650736" imgH="9729216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376238"/>
                        <a:ext cx="11337925" cy="7443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WordArt 2"/>
          <p:cNvSpPr>
            <a:spLocks noChangeArrowheads="1" noChangeShapeType="1" noTextEdit="1"/>
          </p:cNvSpPr>
          <p:nvPr/>
        </p:nvSpPr>
        <p:spPr bwMode="auto">
          <a:xfrm>
            <a:off x="1677988" y="3614738"/>
            <a:ext cx="8737600" cy="16351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Дякую за увагу!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7800" y="209550"/>
            <a:ext cx="12014200" cy="800100"/>
          </a:xfrm>
        </p:spPr>
        <p:txBody>
          <a:bodyPr/>
          <a:lstStyle/>
          <a:p>
            <a:pPr eaLnBrk="1" hangingPunct="1"/>
            <a:r>
              <a:rPr lang="uk-UA" altLang="uk-UA" sz="3300" b="1" smtClean="0"/>
              <a:t>Основні принципи управління проектом інформатизації</a:t>
            </a:r>
            <a:endParaRPr lang="ru-RU" altLang="uk-UA" sz="3300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713" y="1169988"/>
            <a:ext cx="11807825" cy="60007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 smtClean="0"/>
              <a:t>Принцип успіху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 smtClean="0"/>
              <a:t>Принцип зобов'язань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 smtClean="0"/>
              <a:t>Принцип альтернатив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 smtClean="0"/>
              <a:t>Принцип єдиноначальності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 smtClean="0"/>
              <a:t>Принцип культурного середовища (придатності</a:t>
            </a:r>
            <a:r>
              <a:rPr lang="uk-UA" altLang="uk-UA" sz="4500" smtClean="0"/>
              <a:t>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 smtClean="0"/>
              <a:t>Процесний принцип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 smtClean="0"/>
              <a:t>Принцип життєвого циклу</a:t>
            </a:r>
            <a:endParaRPr lang="ru-RU" altLang="uk-UA" sz="48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theme/theme1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uk-UA" altLang="uk-U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uk-UA" altLang="uk-U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1648</TotalTime>
  <Words>4797</Words>
  <Application>Microsoft Office PowerPoint</Application>
  <PresentationFormat>Произвольный</PresentationFormat>
  <Paragraphs>529</Paragraphs>
  <Slides>88</Slides>
  <Notes>0</Notes>
  <HiddenSlides>0</HiddenSlides>
  <MMClips>0</MMClips>
  <ScaleCrop>false</ScaleCrop>
  <HeadingPairs>
    <vt:vector size="8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88</vt:i4>
      </vt:variant>
      <vt:variant>
        <vt:lpstr>Произвольные показы</vt:lpstr>
      </vt:variant>
      <vt:variant>
        <vt:i4>1</vt:i4>
      </vt:variant>
    </vt:vector>
  </HeadingPairs>
  <TitlesOfParts>
    <vt:vector size="93" baseType="lpstr">
      <vt:lpstr>1_Оформление по умолчанию</vt:lpstr>
      <vt:lpstr>Clip</vt:lpstr>
      <vt:lpstr>Рисунок</vt:lpstr>
      <vt:lpstr>Picture</vt:lpstr>
      <vt:lpstr>Основи  управління проектами</vt:lpstr>
      <vt:lpstr>1. Проект і сутність проектної діяльності</vt:lpstr>
      <vt:lpstr>Визначення проекту:</vt:lpstr>
      <vt:lpstr>Проекти мають:</vt:lpstr>
      <vt:lpstr>Взаємозалежність основних ознак проекту </vt:lpstr>
      <vt:lpstr>Основні характеристики будь-якого проекту:</vt:lpstr>
      <vt:lpstr>Проекти розрізняються за обсягом, змістом і формою</vt:lpstr>
      <vt:lpstr>Проекти розрізняються за обсягом, змістом і формою</vt:lpstr>
      <vt:lpstr>Основні принципи управління проектом інформатизації</vt:lpstr>
      <vt:lpstr>1. Принцип успіху</vt:lpstr>
      <vt:lpstr>2. Принцип зобов'язань</vt:lpstr>
      <vt:lpstr>3.Принцип альтернатив</vt:lpstr>
      <vt:lpstr>4.Принцип єдиноначальності </vt:lpstr>
      <vt:lpstr>5. Принцип культурного середовища </vt:lpstr>
      <vt:lpstr>6. Процесний принцип</vt:lpstr>
      <vt:lpstr>7.Принцип життєвого циклу</vt:lpstr>
      <vt:lpstr>Управління проектами  (Project Management)</vt:lpstr>
      <vt:lpstr>Презентация PowerPoint</vt:lpstr>
      <vt:lpstr>Піраміда “арсеналу” управління проектом</vt:lpstr>
      <vt:lpstr>Етапи розвитку методів управління проектами</vt:lpstr>
      <vt:lpstr>Етапи розвитку методів управління проектами</vt:lpstr>
      <vt:lpstr>Відмінності між управлінням проектами і виробничим управлінням </vt:lpstr>
      <vt:lpstr>Відмінності між управлінням проектами і виробничим управлінням</vt:lpstr>
      <vt:lpstr>Відмінності між управлінням проектами і виробничим управлінням</vt:lpstr>
      <vt:lpstr>Відмінності між управлінням проектами і виробничим управлінням</vt:lpstr>
      <vt:lpstr>Відмінності між управлінням проектами і виробничим управлінням</vt:lpstr>
      <vt:lpstr>Наслідки зазначених відмінностей </vt:lpstr>
      <vt:lpstr>Закони управління проектами:</vt:lpstr>
      <vt:lpstr>В УП принципову роль відіграють чотири чинники:</vt:lpstr>
      <vt:lpstr>Основні параметри управління проектом:</vt:lpstr>
      <vt:lpstr>Планування - основа   успішного завершення проекту:</vt:lpstr>
      <vt:lpstr>Методи складання розкладу проекту:</vt:lpstr>
      <vt:lpstr>Призначення ресурсів</vt:lpstr>
      <vt:lpstr>Презентация PowerPoint</vt:lpstr>
      <vt:lpstr>1. Види стандартів та їх класифікація </vt:lpstr>
      <vt:lpstr>Законодавство</vt:lpstr>
      <vt:lpstr>Основні терміни, використовувані у законі “Про стандартизацію”</vt:lpstr>
      <vt:lpstr>Основні терміни</vt:lpstr>
      <vt:lpstr>Основні терміни</vt:lpstr>
      <vt:lpstr>Основні терміни</vt:lpstr>
      <vt:lpstr>Основні терміни</vt:lpstr>
      <vt:lpstr>Основні терміни</vt:lpstr>
      <vt:lpstr>Стандарти можна класифікувати за різними ознаками</vt:lpstr>
      <vt:lpstr>1. За предметом стандартизації розрізняють:</vt:lpstr>
      <vt:lpstr>2. Залежно від рівня суб'єкта стандартизації, який приймає чи схвалює стандарти, розрізняють:</vt:lpstr>
      <vt:lpstr>3. За методичним джерелом:</vt:lpstr>
      <vt:lpstr>Глобалізація стандартизації в галузі РМ розвивається в двох напрямках:</vt:lpstr>
      <vt:lpstr>Сучасні підходи до стандартизації в галузі РМ засновані на:</vt:lpstr>
      <vt:lpstr>Базові напрямки у міжнародній кооперації з розвитку ПМ:</vt:lpstr>
      <vt:lpstr>Всеохоплюючих систем міжнародних стандартів з РМ немає й, очевидно, бути не може</vt:lpstr>
      <vt:lpstr>Стандарти завжди мають зворотний бік.</vt:lpstr>
      <vt:lpstr>Міжнародні стандарти, що визначають норми й правила по управлінню процесами в проектах технічних систем, процесами життєвого циклу системи, процесами проектування тощо</vt:lpstr>
      <vt:lpstr>Міжнародні стандарти в галузі РМ</vt:lpstr>
      <vt:lpstr>Міжнародні стандарти в галузі РМ (продовження)</vt:lpstr>
      <vt:lpstr>Міжнародні стандарти в галузі РМ (продовження)</vt:lpstr>
      <vt:lpstr>Міжнародні стандарти в галузі РМ (закінчення)</vt:lpstr>
      <vt:lpstr>Ретроспектива розвитку британських національних стандартів з управління проектами</vt:lpstr>
      <vt:lpstr>3. Особливості управління різними класами проектів</vt:lpstr>
      <vt:lpstr>Презентация PowerPoint</vt:lpstr>
      <vt:lpstr>Організаційні проекти </vt:lpstr>
      <vt:lpstr>Економічні проекти:</vt:lpstr>
      <vt:lpstr>Соціальні проекти</vt:lpstr>
      <vt:lpstr>Інвестиційний проект - головною метою є створення або реновація основних фондів, що вимагає вкладення інвестицій </vt:lpstr>
      <vt:lpstr>Інноваційний </vt:lpstr>
      <vt:lpstr>Проекти дослідження і розвитку </vt:lpstr>
      <vt:lpstr>Поняття “нормального проекту" </vt:lpstr>
      <vt:lpstr>Особливості управління малими проектами </vt:lpstr>
      <vt:lpstr>Особливості управління малими проектами </vt:lpstr>
      <vt:lpstr>Особливості управління мегапроектами </vt:lpstr>
      <vt:lpstr>Особливості управління мегапроектами </vt:lpstr>
      <vt:lpstr>Особливості управління короткостроковими проектами </vt:lpstr>
      <vt:lpstr>Особливості управління короткостроковими проектами </vt:lpstr>
      <vt:lpstr>Особливості управління бездефектними проектами </vt:lpstr>
      <vt:lpstr>Особливості управління мультипроектами </vt:lpstr>
      <vt:lpstr>Особливості управління проектами модульного будівництва </vt:lpstr>
      <vt:lpstr>Особливості управління міжнародними проектами </vt:lpstr>
      <vt:lpstr>4. Життєвий цикл і фази проекту</vt:lpstr>
      <vt:lpstr>Презентация PowerPoint</vt:lpstr>
      <vt:lpstr>1 - Початкова фаза або концепція  Головний зміст робіт:</vt:lpstr>
      <vt:lpstr>2 - Фаза розробки - розробка основних компонент проекту і підготовка до його реалізації. Загальний зміст робіт:</vt:lpstr>
      <vt:lpstr>3 - Фаза реалізації проекту - виконання основних робіт по досягненню основних цілей проекту. Основні роботи:</vt:lpstr>
      <vt:lpstr>4 - Фаза завершення проекту - досягаються кінцеві цілі проекту, підведення підсумків вирішення конфліктів і закриття проекту. Основний зміст робіт:</vt:lpstr>
      <vt:lpstr>Розподіл ЖЦ проекту на фази може бути різноманітним, наприклад, за пропозицією ЮНІДО виділяються:</vt:lpstr>
      <vt:lpstr>Передінвестиційна фаза </vt:lpstr>
      <vt:lpstr>Інвестиційна фаза</vt:lpstr>
      <vt:lpstr>Експлуатаційна фаза</vt:lpstr>
      <vt:lpstr>Принципова схема чергування фаз реалізації проекту </vt:lpstr>
      <vt:lpstr>Презентация PowerPoint</vt:lpstr>
      <vt:lpstr>демонстрация 1</vt:lpstr>
    </vt:vector>
  </TitlesOfParts>
  <Company>KNEU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Автоматизація управління проектами</dc:title>
  <dc:creator>Лазарєва Світлана</dc:creator>
  <cp:lastModifiedBy>Пользователь</cp:lastModifiedBy>
  <cp:revision>53</cp:revision>
  <dcterms:created xsi:type="dcterms:W3CDTF">2000-10-31T15:49:53Z</dcterms:created>
  <dcterms:modified xsi:type="dcterms:W3CDTF">2021-08-23T12:53:38Z</dcterms:modified>
</cp:coreProperties>
</file>