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erriweather" panose="00000500000000000000" pitchFamily="2" charset="-52"/>
      <p:regular r:id="rId17"/>
      <p:bold r:id="rId1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10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1264" y="1367671"/>
            <a:ext cx="7514273" cy="2910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Презентація дисципліни "</a:t>
            </a:r>
            <a:r>
              <a:rPr lang="en-US" sz="4550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Фінансовий моніторинг в обліково-контрольній сфері</a:t>
            </a:r>
            <a:r>
              <a:rPr lang="en-US" sz="45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</a:t>
            </a:r>
            <a:endParaRPr lang="en-US" sz="4550" dirty="0"/>
          </a:p>
        </p:txBody>
      </p:sp>
      <p:sp>
        <p:nvSpPr>
          <p:cNvPr id="4" name="Text 1"/>
          <p:cNvSpPr/>
          <p:nvPr/>
        </p:nvSpPr>
        <p:spPr>
          <a:xfrm>
            <a:off x="6301263" y="4863913"/>
            <a:ext cx="7514273" cy="2234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Метою вивчення дисципліни є формування у студентів системи теоретичних знань і практичних вмінь у сфері функціонування системи протидії легалізації доходів, одержаних злочинним шляхом, фінансуванню тероризму і фінансуванню розповсюдження зброї масового знищення в Україні та світі.</a:t>
            </a:r>
            <a:endParaRPr lang="en-US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C33469-64EE-466F-B313-CD52E2582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449348"/>
            <a:ext cx="5573078" cy="616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Викладач дисципліни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2714149"/>
            <a:ext cx="3449241" cy="34492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22877" y="2683312"/>
            <a:ext cx="8851225" cy="2128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350"/>
              </a:lnSpc>
              <a:buNone/>
            </a:pPr>
            <a:r>
              <a:rPr lang="en-US" sz="67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Удодова Яна Вадимівна</a:t>
            </a:r>
            <a:endParaRPr lang="en-US" sz="6700" dirty="0"/>
          </a:p>
        </p:txBody>
      </p:sp>
      <p:sp>
        <p:nvSpPr>
          <p:cNvPr id="5" name="Text 2"/>
          <p:cNvSpPr/>
          <p:nvPr/>
        </p:nvSpPr>
        <p:spPr>
          <a:xfrm>
            <a:off x="4922877" y="5058966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к.е.н., доцент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4922877" y="5768578"/>
            <a:ext cx="8851225" cy="78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Доцент кафедри обліку та оподаткування Запорізького національного університету</a:t>
            </a:r>
            <a:endParaRPr lang="en-US" sz="1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E5067-D22B-45F9-AB32-D500BCA59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829" y="1085850"/>
            <a:ext cx="259949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Ключова мета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727829" y="1722596"/>
            <a:ext cx="13174742" cy="2690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50"/>
              </a:lnSpc>
              <a:buNone/>
            </a:pPr>
            <a:r>
              <a:rPr lang="en-US" sz="5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Протидія легалізації доходів, одержаних злочинним шляхом, та фінансуванню тероризму</a:t>
            </a:r>
            <a:endParaRPr lang="en-US" sz="5600" dirty="0"/>
          </a:p>
        </p:txBody>
      </p:sp>
      <p:sp>
        <p:nvSpPr>
          <p:cNvPr id="4" name="Text 2"/>
          <p:cNvSpPr/>
          <p:nvPr/>
        </p:nvSpPr>
        <p:spPr>
          <a:xfrm>
            <a:off x="727829" y="4724876"/>
            <a:ext cx="13174742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Тому у процесі вивчення цієї дисципліни студенти повинні засвоїти такі завдання: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727829" y="5291614"/>
            <a:ext cx="467916" cy="467916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05815" y="5330607"/>
            <a:ext cx="311944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450" dirty="0"/>
          </a:p>
        </p:txBody>
      </p:sp>
      <p:sp>
        <p:nvSpPr>
          <p:cNvPr id="7" name="Text 5"/>
          <p:cNvSpPr/>
          <p:nvPr/>
        </p:nvSpPr>
        <p:spPr>
          <a:xfrm>
            <a:off x="1403628" y="5363051"/>
            <a:ext cx="3542467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Визначення сутності та типології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1403628" y="6137434"/>
            <a:ext cx="3542467" cy="998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Визначення сутності, етапів та типології легалізації доходів, отриманих злочинним шляхом.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06008" y="5291614"/>
            <a:ext cx="467916" cy="467916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283994" y="5330607"/>
            <a:ext cx="311944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450" dirty="0"/>
          </a:p>
        </p:txBody>
      </p:sp>
      <p:sp>
        <p:nvSpPr>
          <p:cNvPr id="11" name="Text 9"/>
          <p:cNvSpPr/>
          <p:nvPr/>
        </p:nvSpPr>
        <p:spPr>
          <a:xfrm>
            <a:off x="5881807" y="5363051"/>
            <a:ext cx="259949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Міжнародні норми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5881807" y="5812631"/>
            <a:ext cx="3542467" cy="1331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Ознайомлення із міжнародними нормами у сфері протидії легалізації злочинних доходів і фінансування тероризму.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9684187" y="5291614"/>
            <a:ext cx="467916" cy="467916"/>
          </a:xfrm>
          <a:prstGeom prst="roundRect">
            <a:avLst>
              <a:gd name="adj" fmla="val 1866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762173" y="5330607"/>
            <a:ext cx="311944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450" dirty="0"/>
          </a:p>
        </p:txBody>
      </p:sp>
      <p:sp>
        <p:nvSpPr>
          <p:cNvPr id="15" name="Text 13"/>
          <p:cNvSpPr/>
          <p:nvPr/>
        </p:nvSpPr>
        <p:spPr>
          <a:xfrm>
            <a:off x="10359985" y="5363051"/>
            <a:ext cx="3542467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Сутність та види моніторингу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10359985" y="6137434"/>
            <a:ext cx="3542467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Вивчення сутності та видів фінансового моніторингу.</a:t>
            </a:r>
            <a:endParaRPr lang="en-US" sz="16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F1EB90-DEF5-4EEF-85EE-486727244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336" y="616982"/>
            <a:ext cx="8585002" cy="560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Завдання дисципліни (продовження)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36" y="1766768"/>
            <a:ext cx="6256139" cy="625613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0722" y="1773674"/>
            <a:ext cx="336471" cy="3364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25683" y="1766768"/>
            <a:ext cx="5527000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Система фінансового моніторингу в Україні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8325683" y="2692360"/>
            <a:ext cx="5527000" cy="1436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Ознайомлення із функціонуванням системи фінансового моніторингу в Україні, правами та обов'язками суб'єктів фінансового моніторингу.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0722" y="4584383"/>
            <a:ext cx="336471" cy="33647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325683" y="4577477"/>
            <a:ext cx="5274588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Організація моніторингу суб'єктами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325683" y="5152430"/>
            <a:ext cx="5527000" cy="1077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Вивчення особливостей організації фінансового моніторингу різними суб'єктами первинного фінансового моніторингу.</a:t>
            </a:r>
            <a:endParaRPr lang="en-US" sz="175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79B02D-099F-4030-AC9A-E6B62ABBE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397556"/>
            <a:ext cx="10651808" cy="616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Об'єкт та предмет навчальної дисципліни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63798" y="2508171"/>
            <a:ext cx="6327934" cy="4323874"/>
          </a:xfrm>
          <a:prstGeom prst="roundRect">
            <a:avLst>
              <a:gd name="adj" fmla="val 3384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01318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3318" y="2508171"/>
            <a:ext cx="121920" cy="4323874"/>
          </a:xfrm>
          <a:prstGeom prst="roundRect">
            <a:avLst>
              <a:gd name="adj" fmla="val 85031"/>
            </a:avLst>
          </a:prstGeom>
          <a:solidFill>
            <a:srgbClr val="013180"/>
          </a:solidFill>
          <a:ln/>
        </p:spPr>
      </p:sp>
      <p:sp>
        <p:nvSpPr>
          <p:cNvPr id="5" name="Text 3"/>
          <p:cNvSpPr/>
          <p:nvPr/>
        </p:nvSpPr>
        <p:spPr>
          <a:xfrm>
            <a:off x="1232535" y="2785467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Об'єкт</a:t>
            </a:r>
            <a:endParaRPr lang="en-US" sz="2900" dirty="0"/>
          </a:p>
        </p:txBody>
      </p:sp>
      <p:sp>
        <p:nvSpPr>
          <p:cNvPr id="6" name="Text 4"/>
          <p:cNvSpPr/>
          <p:nvPr/>
        </p:nvSpPr>
        <p:spPr>
          <a:xfrm>
            <a:off x="1232535" y="3396258"/>
            <a:ext cx="5681901" cy="3158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Специфічна сфера економічних відносин, пов'язаних із створенням і функціонуванням механізму виявлення і протидії фінансовим операціям, які можуть бути спрямовані на легалізацію доходів, одержаних злочинним шляхом, фінансування тероризму та фінансування розповсюдження зброї масового знищення.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7438549" y="2508171"/>
            <a:ext cx="6328053" cy="4323874"/>
          </a:xfrm>
          <a:prstGeom prst="roundRect">
            <a:avLst>
              <a:gd name="adj" fmla="val 3384"/>
            </a:avLst>
          </a:prstGeom>
          <a:solidFill>
            <a:srgbClr val="09151A">
              <a:alpha val="95000"/>
            </a:srgbClr>
          </a:solidFill>
          <a:ln w="30480">
            <a:solidFill>
              <a:srgbClr val="609DFF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08069" y="2508171"/>
            <a:ext cx="121920" cy="4323874"/>
          </a:xfrm>
          <a:prstGeom prst="roundRect">
            <a:avLst>
              <a:gd name="adj" fmla="val 85031"/>
            </a:avLst>
          </a:prstGeom>
          <a:solidFill>
            <a:srgbClr val="609DFF"/>
          </a:solidFill>
          <a:ln/>
        </p:spPr>
      </p:sp>
      <p:sp>
        <p:nvSpPr>
          <p:cNvPr id="9" name="Text 7"/>
          <p:cNvSpPr/>
          <p:nvPr/>
        </p:nvSpPr>
        <p:spPr>
          <a:xfrm>
            <a:off x="7807285" y="2785467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Предмет</a:t>
            </a:r>
            <a:endParaRPr lang="en-US" sz="2900" dirty="0"/>
          </a:p>
        </p:txBody>
      </p:sp>
      <p:sp>
        <p:nvSpPr>
          <p:cNvPr id="10" name="Text 8"/>
          <p:cNvSpPr/>
          <p:nvPr/>
        </p:nvSpPr>
        <p:spPr>
          <a:xfrm>
            <a:off x="7807285" y="3396258"/>
            <a:ext cx="5682020" cy="2368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Система заходів, що здійснюються суб'єктами фінансового моніторингу у сфері протидії легалізації доходів, отриманих злочинним шляхом, фінансуванню тероризму і фінансуванню розповсюдження зброї масового знищення.</a:t>
            </a:r>
            <a:endParaRPr lang="en-US" sz="19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3C42B7-D8BF-4B1E-A35E-C2ED5E14F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786527"/>
            <a:ext cx="5557242" cy="616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Значення дисципліни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3798" y="1773674"/>
            <a:ext cx="7416403" cy="2368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Знання основних положень дисципліни "</a:t>
            </a:r>
            <a:r>
              <a:rPr lang="en-US" sz="1900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Фінансовий моніторинг в обліково-контрольній сфері</a:t>
            </a: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 є необхідною складовою ухвалення правильних рішень як у сфері управління та контролю за економікою, так і під час виконання конкретних завдань фінансового менеджменту та аналізу на місцях.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3798" y="4420195"/>
            <a:ext cx="7416403" cy="3022759"/>
          </a:xfrm>
          <a:prstGeom prst="roundRect">
            <a:avLst>
              <a:gd name="adj" fmla="val 3430"/>
            </a:avLst>
          </a:prstGeom>
          <a:solidFill>
            <a:srgbClr val="001D4D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15" y="4794647"/>
            <a:ext cx="308491" cy="2468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65923" y="4728686"/>
            <a:ext cx="6367462" cy="2368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Необхідним елементом успішного оволодіння навчальним матеріалом дисципліни є самостійна робота студентів із нормативно-правовими актами, науковою літературою та іншими джерелами з питань здійснення фінансового моніторингу.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538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3085386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30853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3798" y="3784997"/>
            <a:ext cx="8860393" cy="616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Цільова аудиторія та застосування</a:t>
            </a:r>
            <a:endParaRPr lang="en-US" sz="3850" dirty="0"/>
          </a:p>
        </p:txBody>
      </p:sp>
      <p:sp>
        <p:nvSpPr>
          <p:cNvPr id="6" name="Text 2"/>
          <p:cNvSpPr/>
          <p:nvPr/>
        </p:nvSpPr>
        <p:spPr>
          <a:xfrm>
            <a:off x="863798" y="5018961"/>
            <a:ext cx="37023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Цільова аудиторія</a:t>
            </a:r>
            <a:endParaRPr lang="en-US" sz="2900" dirty="0"/>
          </a:p>
        </p:txBody>
      </p:sp>
      <p:sp>
        <p:nvSpPr>
          <p:cNvPr id="7" name="Text 3"/>
          <p:cNvSpPr/>
          <p:nvPr/>
        </p:nvSpPr>
        <p:spPr>
          <a:xfrm>
            <a:off x="863798" y="5728573"/>
            <a:ext cx="6150293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Навчальна дисципліна розрахована на студентів, які навчаються за освітньо-кваліфікаційними програмами підготовки </a:t>
            </a:r>
            <a:r>
              <a:rPr lang="en-US" sz="19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бакалавр</a:t>
            </a: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7623929" y="5018961"/>
            <a:ext cx="4781669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Додаткове використання</a:t>
            </a:r>
            <a:endParaRPr lang="en-US" sz="2900" dirty="0"/>
          </a:p>
        </p:txBody>
      </p:sp>
      <p:sp>
        <p:nvSpPr>
          <p:cNvPr id="9" name="Text 5"/>
          <p:cNvSpPr/>
          <p:nvPr/>
        </p:nvSpPr>
        <p:spPr>
          <a:xfrm>
            <a:off x="7623929" y="5728573"/>
            <a:ext cx="6150293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Вона може бути використана для проведення науково-методичних семінарів із працівниками фінансових установ та педагогічними працівниками вищих навчальних закладів.</a:t>
            </a:r>
            <a:endParaRPr lang="en-US" sz="19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E399F6-0BF4-4B5E-932D-7EE093923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312" y="791766"/>
            <a:ext cx="10888028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Результати засвоєння: Студент повинен </a:t>
            </a:r>
            <a:r>
              <a:rPr lang="en-US" sz="3500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ЗНАТИ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83312" y="2134553"/>
            <a:ext cx="6419969" cy="2371963"/>
          </a:xfrm>
          <a:prstGeom prst="roundRect">
            <a:avLst>
              <a:gd name="adj" fmla="val 6168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783312" y="2104073"/>
            <a:ext cx="6419969" cy="121920"/>
          </a:xfrm>
          <a:prstGeom prst="roundRect">
            <a:avLst>
              <a:gd name="adj" fmla="val 77106"/>
            </a:avLst>
          </a:prstGeom>
          <a:solidFill>
            <a:srgbClr val="609DFF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1798915"/>
            <a:ext cx="671393" cy="671393"/>
          </a:xfrm>
          <a:prstGeom prst="roundRect">
            <a:avLst>
              <a:gd name="adj" fmla="val 136194"/>
            </a:avLst>
          </a:prstGeom>
          <a:solidFill>
            <a:srgbClr val="609DFF"/>
          </a:solidFill>
          <a:ln/>
        </p:spPr>
      </p:sp>
      <p:sp>
        <p:nvSpPr>
          <p:cNvPr id="6" name="Text 4"/>
          <p:cNvSpPr/>
          <p:nvPr/>
        </p:nvSpPr>
        <p:spPr>
          <a:xfrm>
            <a:off x="3858994" y="1966793"/>
            <a:ext cx="268486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37511" y="2694027"/>
            <a:ext cx="3312319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Необхідність боротьби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37511" y="3177897"/>
            <a:ext cx="5911572" cy="1074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Необхідність боротьби із легалізацією доходів, отриманих злочинним шляхом, та фінансуванням тероризму.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7000" y="2134553"/>
            <a:ext cx="6420088" cy="2371963"/>
          </a:xfrm>
          <a:prstGeom prst="roundRect">
            <a:avLst>
              <a:gd name="adj" fmla="val 6168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7427000" y="2104073"/>
            <a:ext cx="6420088" cy="121920"/>
          </a:xfrm>
          <a:prstGeom prst="roundRect">
            <a:avLst>
              <a:gd name="adj" fmla="val 77106"/>
            </a:avLst>
          </a:prstGeom>
          <a:solidFill>
            <a:srgbClr val="609DFF"/>
          </a:solidFill>
          <a:ln/>
        </p:spPr>
      </p:sp>
      <p:sp>
        <p:nvSpPr>
          <p:cNvPr id="11" name="Shape 9"/>
          <p:cNvSpPr/>
          <p:nvPr/>
        </p:nvSpPr>
        <p:spPr>
          <a:xfrm>
            <a:off x="10301347" y="1798915"/>
            <a:ext cx="671393" cy="671393"/>
          </a:xfrm>
          <a:prstGeom prst="roundRect">
            <a:avLst>
              <a:gd name="adj" fmla="val 136194"/>
            </a:avLst>
          </a:prstGeom>
          <a:solidFill>
            <a:srgbClr val="609DFF"/>
          </a:solidFill>
          <a:ln/>
        </p:spPr>
      </p:sp>
      <p:sp>
        <p:nvSpPr>
          <p:cNvPr id="12" name="Text 10"/>
          <p:cNvSpPr/>
          <p:nvPr/>
        </p:nvSpPr>
        <p:spPr>
          <a:xfrm>
            <a:off x="10502801" y="1966793"/>
            <a:ext cx="268486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681198" y="2694027"/>
            <a:ext cx="3326844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Міжнародні відносини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1198" y="3177897"/>
            <a:ext cx="5911691" cy="1074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Етапи розвитку міжнародних відносин у сфері протидії відмиванню "брудних" грошей та основні міжнародні організації в цій сфері.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83312" y="5065871"/>
            <a:ext cx="6419969" cy="2371963"/>
          </a:xfrm>
          <a:prstGeom prst="roundRect">
            <a:avLst>
              <a:gd name="adj" fmla="val 6168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783312" y="5035391"/>
            <a:ext cx="6419969" cy="121920"/>
          </a:xfrm>
          <a:prstGeom prst="roundRect">
            <a:avLst>
              <a:gd name="adj" fmla="val 77106"/>
            </a:avLst>
          </a:prstGeom>
          <a:solidFill>
            <a:srgbClr val="609DFF"/>
          </a:solidFill>
          <a:ln/>
        </p:spPr>
      </p:sp>
      <p:sp>
        <p:nvSpPr>
          <p:cNvPr id="17" name="Shape 15"/>
          <p:cNvSpPr/>
          <p:nvPr/>
        </p:nvSpPr>
        <p:spPr>
          <a:xfrm>
            <a:off x="3657540" y="4730234"/>
            <a:ext cx="671393" cy="671393"/>
          </a:xfrm>
          <a:prstGeom prst="roundRect">
            <a:avLst>
              <a:gd name="adj" fmla="val 136194"/>
            </a:avLst>
          </a:prstGeom>
          <a:solidFill>
            <a:srgbClr val="609DFF"/>
          </a:solidFill>
          <a:ln/>
        </p:spPr>
      </p:sp>
      <p:sp>
        <p:nvSpPr>
          <p:cNvPr id="18" name="Text 16"/>
          <p:cNvSpPr/>
          <p:nvPr/>
        </p:nvSpPr>
        <p:spPr>
          <a:xfrm>
            <a:off x="3858994" y="4898112"/>
            <a:ext cx="268486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037511" y="5625346"/>
            <a:ext cx="3067645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Сутність та типології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037511" y="6109216"/>
            <a:ext cx="5911572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Сутність та типології легалізації доходів, отриманих злочинним шляхом.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7000" y="5065871"/>
            <a:ext cx="6420088" cy="2371963"/>
          </a:xfrm>
          <a:prstGeom prst="roundRect">
            <a:avLst>
              <a:gd name="adj" fmla="val 6168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7427000" y="5035391"/>
            <a:ext cx="6420088" cy="121920"/>
          </a:xfrm>
          <a:prstGeom prst="roundRect">
            <a:avLst>
              <a:gd name="adj" fmla="val 77106"/>
            </a:avLst>
          </a:prstGeom>
          <a:solidFill>
            <a:srgbClr val="609DFF"/>
          </a:solidFill>
          <a:ln/>
        </p:spPr>
      </p:sp>
      <p:sp>
        <p:nvSpPr>
          <p:cNvPr id="23" name="Shape 21"/>
          <p:cNvSpPr/>
          <p:nvPr/>
        </p:nvSpPr>
        <p:spPr>
          <a:xfrm>
            <a:off x="10301347" y="4730234"/>
            <a:ext cx="671393" cy="671393"/>
          </a:xfrm>
          <a:prstGeom prst="roundRect">
            <a:avLst>
              <a:gd name="adj" fmla="val 136194"/>
            </a:avLst>
          </a:prstGeom>
          <a:solidFill>
            <a:srgbClr val="609DFF"/>
          </a:solidFill>
          <a:ln/>
        </p:spPr>
      </p:sp>
      <p:sp>
        <p:nvSpPr>
          <p:cNvPr id="24" name="Text 22"/>
          <p:cNvSpPr/>
          <p:nvPr/>
        </p:nvSpPr>
        <p:spPr>
          <a:xfrm>
            <a:off x="10502801" y="4898112"/>
            <a:ext cx="268486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681198" y="5625346"/>
            <a:ext cx="2797731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Міжнародні норми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7681198" y="6109216"/>
            <a:ext cx="5911691" cy="1074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Основні міжнародні норми у сфері протидії легалізації доходів, одержаних в злочинний спосіб, і фінансування тероризму.</a:t>
            </a:r>
            <a:endParaRPr lang="en-US" sz="175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2215FD-E593-4002-AE88-8E83567B8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088" y="773192"/>
            <a:ext cx="12987814" cy="503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Результати засвоєння: Студент повинен </a:t>
            </a:r>
            <a:r>
              <a:rPr lang="en-US" sz="3150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ЗНАТИ</a:t>
            </a:r>
            <a:r>
              <a:rPr lang="en-US" sz="31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(продовження)</a:t>
            </a:r>
            <a:endParaRPr lang="en-US" sz="3150" dirty="0"/>
          </a:p>
        </p:txBody>
      </p:sp>
      <p:sp>
        <p:nvSpPr>
          <p:cNvPr id="3" name="Shape 1"/>
          <p:cNvSpPr/>
          <p:nvPr/>
        </p:nvSpPr>
        <p:spPr>
          <a:xfrm>
            <a:off x="705088" y="1679734"/>
            <a:ext cx="4272439" cy="2304098"/>
          </a:xfrm>
          <a:prstGeom prst="roundRect">
            <a:avLst>
              <a:gd name="adj" fmla="val 3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14162" y="1888808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609DFF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73" y="2054900"/>
            <a:ext cx="271939" cy="27193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14162" y="2694623"/>
            <a:ext cx="27115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Сутність та види ФМ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14162" y="3130153"/>
            <a:ext cx="3854291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Сутність та види фінансового моніторингу.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178981" y="1679734"/>
            <a:ext cx="4272439" cy="2304098"/>
          </a:xfrm>
          <a:prstGeom prst="roundRect">
            <a:avLst>
              <a:gd name="adj" fmla="val 3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388054" y="1888808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609DF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4266" y="2054900"/>
            <a:ext cx="271939" cy="27193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88054" y="2694623"/>
            <a:ext cx="3493532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Механізм функціонування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388054" y="3130153"/>
            <a:ext cx="3854291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Механізм функціонування системи фінансового моніторингу в Україні.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52873" y="1679734"/>
            <a:ext cx="4272439" cy="2304098"/>
          </a:xfrm>
          <a:prstGeom prst="roundRect">
            <a:avLst>
              <a:gd name="adj" fmla="val 367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61947" y="1888808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609DFF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28158" y="2054900"/>
            <a:ext cx="271939" cy="27193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1947" y="2694623"/>
            <a:ext cx="251829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Права та обов'язки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61947" y="3130153"/>
            <a:ext cx="3854291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Права та обов'язки суб'єктів фінансового моніторингу.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05088" y="4185285"/>
            <a:ext cx="6509385" cy="3271004"/>
          </a:xfrm>
          <a:prstGeom prst="roundRect">
            <a:avLst>
              <a:gd name="adj" fmla="val 258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914162" y="4394359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609DFF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373" y="4560451"/>
            <a:ext cx="271939" cy="271939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14162" y="5200174"/>
            <a:ext cx="251829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Організація ФМ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914162" y="5635704"/>
            <a:ext cx="6091238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Особливості організації фінансового моніторингу різними суб'єктами первинного фінансового моніторингу.</a:t>
            </a:r>
            <a:endParaRPr lang="en-US" sz="1550" dirty="0"/>
          </a:p>
        </p:txBody>
      </p:sp>
      <p:sp>
        <p:nvSpPr>
          <p:cNvPr id="23" name="Shape 17"/>
          <p:cNvSpPr/>
          <p:nvPr/>
        </p:nvSpPr>
        <p:spPr>
          <a:xfrm>
            <a:off x="7415927" y="4185285"/>
            <a:ext cx="6509385" cy="3271004"/>
          </a:xfrm>
          <a:prstGeom prst="roundRect">
            <a:avLst>
              <a:gd name="adj" fmla="val 2587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7625001" y="4394359"/>
            <a:ext cx="604361" cy="604361"/>
          </a:xfrm>
          <a:prstGeom prst="roundRect">
            <a:avLst>
              <a:gd name="adj" fmla="val 15128517"/>
            </a:avLst>
          </a:prstGeom>
          <a:solidFill>
            <a:srgbClr val="609DFF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1212" y="4560451"/>
            <a:ext cx="271939" cy="271939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625001" y="5200174"/>
            <a:ext cx="251829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Відповідальність</a:t>
            </a:r>
            <a:endParaRPr lang="en-US" sz="1950" dirty="0"/>
          </a:p>
        </p:txBody>
      </p:sp>
      <p:sp>
        <p:nvSpPr>
          <p:cNvPr id="27" name="Text 20"/>
          <p:cNvSpPr/>
          <p:nvPr/>
        </p:nvSpPr>
        <p:spPr>
          <a:xfrm>
            <a:off x="7625001" y="5635704"/>
            <a:ext cx="6091238" cy="1611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Відповідальність, що передбачена за порушення вимог законодавства щодо запобігання та протидії легалізації доходів, одержаних злочинним шляхом, фінансування тероризму, фінансування розповсюдження зброї масового знищення.</a:t>
            </a:r>
            <a:endParaRPr lang="en-US" sz="155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E4301E-7196-46D5-892F-BBA00ACAB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3758" y="427196"/>
            <a:ext cx="7558802" cy="388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Результати засвоєння: Студент повинен </a:t>
            </a:r>
            <a:r>
              <a:rPr lang="en-US" sz="2400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ВМІТИ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58" y="1126331"/>
            <a:ext cx="13542883" cy="60942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83801" y="1049828"/>
            <a:ext cx="2369972" cy="732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Застосування норм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2583801" y="1886480"/>
            <a:ext cx="2369972" cy="878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Використати законодавчі вимоги</a:t>
            </a:r>
            <a:endParaRPr lang="en-US" sz="10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2827" y="3039726"/>
            <a:ext cx="524942" cy="5249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927730" y="5620489"/>
            <a:ext cx="2382994" cy="732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Виявлення операцій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927730" y="6457141"/>
            <a:ext cx="2382994" cy="878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Ідентифікувати підозрілі транзакції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6756" y="4953934"/>
            <a:ext cx="524942" cy="5249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45614" y="1333867"/>
            <a:ext cx="2369973" cy="366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Оцінка ризиків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7245614" y="1804280"/>
            <a:ext cx="2369973" cy="585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Аналіз ризиків клієнта та операцій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13706" y="2987638"/>
            <a:ext cx="524942" cy="52494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89543" y="5620489"/>
            <a:ext cx="2369973" cy="732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Внутрішні документи</a:t>
            </a:r>
            <a:endParaRPr lang="en-US" sz="1350" dirty="0"/>
          </a:p>
        </p:txBody>
      </p:sp>
      <p:sp>
        <p:nvSpPr>
          <p:cNvPr id="14" name="Text 8"/>
          <p:cNvSpPr/>
          <p:nvPr/>
        </p:nvSpPr>
        <p:spPr>
          <a:xfrm>
            <a:off x="9589543" y="6457141"/>
            <a:ext cx="2369973" cy="878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Розробити політики та процедури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8569" y="4953934"/>
            <a:ext cx="524942" cy="52494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43758" y="7395329"/>
            <a:ext cx="13542883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Застосовувати норми законодавства з питань фінансового моніторингу та боротьби проти фінансування тероризму;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543758" y="7698224"/>
            <a:ext cx="13542883" cy="497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Виявляти фінансові операції з ознаками незвичайності, сумнівності та іншими, які спрямовані на використання фінансової установи в </a:t>
            </a:r>
            <a:endParaRPr lang="uk-UA" sz="1200" dirty="0">
              <a:solidFill>
                <a:srgbClr val="E2E6E9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algn="l">
              <a:lnSpc>
                <a:spcPts val="1950"/>
              </a:lnSpc>
              <a:buSzPct val="100000"/>
            </a:pPr>
            <a:r>
              <a:rPr lang="en-US" sz="12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схемі</a:t>
            </a: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з легалізації доходів, одержаних злочинним шляхом, фінансування тероризму;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543758" y="8249722"/>
            <a:ext cx="13542883" cy="497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Оцінювати ризики для фінансової установи – суб'єкта первинного фінансового моніторингу, бути використаною для відмивання "брудних" коштів або фінансування тероризму;</a:t>
            </a:r>
            <a:endParaRPr lang="en-US" sz="1200" dirty="0"/>
          </a:p>
        </p:txBody>
      </p:sp>
      <p:sp>
        <p:nvSpPr>
          <p:cNvPr id="19" name="Text 12"/>
          <p:cNvSpPr/>
          <p:nvPr/>
        </p:nvSpPr>
        <p:spPr>
          <a:xfrm>
            <a:off x="543758" y="8801219"/>
            <a:ext cx="13542883" cy="248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Розробляти внутрішні документи суб'єкта первинного фінансового моніторингу з питань фінансового моніторингу.</a:t>
            </a:r>
            <a:endParaRPr lang="en-US" sz="12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1C04CC-1838-42AC-8F4D-3AC727E413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6297" y="6861811"/>
            <a:ext cx="1904104" cy="13677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638</Words>
  <Application>Microsoft Office PowerPoint</Application>
  <PresentationFormat>Произвольный</PresentationFormat>
  <Paragraphs>84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Merriweather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cp:lastModifiedBy>Яна Удоодова</cp:lastModifiedBy>
  <cp:revision>2</cp:revision>
  <dcterms:created xsi:type="dcterms:W3CDTF">2025-10-26T15:50:16Z</dcterms:created>
  <dcterms:modified xsi:type="dcterms:W3CDTF">2025-10-26T15:52:51Z</dcterms:modified>
</cp:coreProperties>
</file>