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256" r:id="rId3"/>
    <p:sldId id="337" r:id="rId4"/>
    <p:sldId id="365" r:id="rId5"/>
    <p:sldId id="336" r:id="rId6"/>
    <p:sldId id="261" r:id="rId7"/>
    <p:sldId id="405" r:id="rId8"/>
    <p:sldId id="453" r:id="rId9"/>
    <p:sldId id="454" r:id="rId10"/>
    <p:sldId id="455" r:id="rId11"/>
    <p:sldId id="456" r:id="rId12"/>
    <p:sldId id="457" r:id="rId13"/>
    <p:sldId id="458" r:id="rId14"/>
    <p:sldId id="459" r:id="rId15"/>
    <p:sldId id="460" r:id="rId16"/>
    <p:sldId id="464" r:id="rId17"/>
    <p:sldId id="422" r:id="rId18"/>
    <p:sldId id="443" r:id="rId19"/>
    <p:sldId id="424" r:id="rId20"/>
    <p:sldId id="444" r:id="rId21"/>
    <p:sldId id="445" r:id="rId22"/>
    <p:sldId id="448" r:id="rId23"/>
    <p:sldId id="449" r:id="rId24"/>
    <p:sldId id="450" r:id="rId25"/>
    <p:sldId id="451" r:id="rId26"/>
    <p:sldId id="452" r:id="rId27"/>
    <p:sldId id="420" r:id="rId28"/>
    <p:sldId id="355" r:id="rId29"/>
    <p:sldId id="280" r:id="rId30"/>
    <p:sldId id="291" r:id="rId31"/>
    <p:sldId id="419" r:id="rId32"/>
    <p:sldId id="438" r:id="rId33"/>
    <p:sldId id="433" r:id="rId34"/>
    <p:sldId id="440" r:id="rId35"/>
    <p:sldId id="441" r:id="rId36"/>
    <p:sldId id="442" r:id="rId37"/>
    <p:sldId id="404" r:id="rId38"/>
    <p:sldId id="402" r:id="rId39"/>
    <p:sldId id="418" r:id="rId40"/>
    <p:sldId id="349" r:id="rId41"/>
    <p:sldId id="329" r:id="rId42"/>
    <p:sldId id="395" r:id="rId43"/>
    <p:sldId id="379" r:id="rId44"/>
    <p:sldId id="338" r:id="rId45"/>
    <p:sldId id="323" r:id="rId46"/>
    <p:sldId id="269" r:id="rId47"/>
    <p:sldId id="359" r:id="rId48"/>
    <p:sldId id="466" r:id="rId49"/>
    <p:sldId id="467" r:id="rId50"/>
    <p:sldId id="469" r:id="rId51"/>
    <p:sldId id="465" r:id="rId52"/>
    <p:sldId id="290" r:id="rId53"/>
    <p:sldId id="345" r:id="rId54"/>
    <p:sldId id="468" r:id="rId55"/>
    <p:sldId id="352" r:id="rId56"/>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870038"/>
    <a:srgbClr val="3E3E40"/>
    <a:srgbClr val="455E63"/>
    <a:srgbClr val="678C94"/>
    <a:srgbClr val="87888B"/>
    <a:srgbClr val="70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0" autoAdjust="0"/>
    <p:restoredTop sz="93011" autoAdjust="0"/>
  </p:normalViewPr>
  <p:slideViewPr>
    <p:cSldViewPr>
      <p:cViewPr varScale="1">
        <p:scale>
          <a:sx n="70" d="100"/>
          <a:sy n="70" d="100"/>
        </p:scale>
        <p:origin x="-1320" y="-96"/>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F3AACC-4EEA-4261-BEF7-D3B631C2792C}" type="datetimeFigureOut">
              <a:rPr lang="uk-UA"/>
              <a:pPr>
                <a:defRPr/>
              </a:pPr>
              <a:t>26.01.2022</a:t>
            </a:fld>
            <a:endParaRPr lang="uk-UA" dirty="0"/>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uk-UA" noProof="0" dirty="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191409-FECC-43C0-B70C-9C981D02029E}" type="slidenum">
              <a:rPr lang="uk-UA"/>
              <a:pPr>
                <a:defRPr/>
              </a:pPr>
              <a:t>‹#›</a:t>
            </a:fld>
            <a:endParaRPr lang="uk-UA" dirty="0"/>
          </a:p>
        </p:txBody>
      </p:sp>
    </p:spTree>
    <p:extLst>
      <p:ext uri="{BB962C8B-B14F-4D97-AF65-F5344CB8AC3E}">
        <p14:creationId xmlns:p14="http://schemas.microsoft.com/office/powerpoint/2010/main" val="2827240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endParaRPr lang="uk-UA"/>
          </a:p>
        </p:txBody>
      </p:sp>
      <p:sp>
        <p:nvSpPr>
          <p:cNvPr id="4" name="Номер слайда 3"/>
          <p:cNvSpPr>
            <a:spLocks noGrp="1"/>
          </p:cNvSpPr>
          <p:nvPr>
            <p:ph type="sldNum" sz="quarter" idx="5"/>
          </p:nvPr>
        </p:nvSpPr>
        <p:spPr/>
        <p:txBody>
          <a:bodyPr/>
          <a:lstStyle/>
          <a:p>
            <a:pPr>
              <a:defRPr/>
            </a:pPr>
            <a:fld id="{531559EA-D4DF-4915-B1CA-E26ABEF805B2}" type="slidenum">
              <a:rPr lang="uk-UA" smtClean="0"/>
              <a:pPr>
                <a:defRPr/>
              </a:pPr>
              <a:t>4</a:t>
            </a:fld>
            <a:endParaRPr lang="uk-UA" dirty="0"/>
          </a:p>
        </p:txBody>
      </p:sp>
    </p:spTree>
    <p:extLst>
      <p:ext uri="{BB962C8B-B14F-4D97-AF65-F5344CB8AC3E}">
        <p14:creationId xmlns:p14="http://schemas.microsoft.com/office/powerpoint/2010/main" val="365177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uk-UA" dirty="0"/>
              <a:t>5. Чи відображені ці ефекти у Ваших місцевих програмах розвитку МСП?</a:t>
            </a:r>
          </a:p>
          <a:p>
            <a:endParaRPr lang="ru-RU" dirty="0"/>
          </a:p>
        </p:txBody>
      </p:sp>
      <p:sp>
        <p:nvSpPr>
          <p:cNvPr id="4" name="Номер слайда 3"/>
          <p:cNvSpPr>
            <a:spLocks noGrp="1"/>
          </p:cNvSpPr>
          <p:nvPr>
            <p:ph type="sldNum" sz="quarter" idx="10"/>
          </p:nvPr>
        </p:nvSpPr>
        <p:spPr/>
        <p:txBody>
          <a:bodyPr/>
          <a:lstStyle/>
          <a:p>
            <a:pPr>
              <a:defRPr/>
            </a:pPr>
            <a:fld id="{1B191409-FECC-43C0-B70C-9C981D02029E}" type="slidenum">
              <a:rPr lang="uk-UA" smtClean="0"/>
              <a:pPr>
                <a:defRPr/>
              </a:pPr>
              <a:t>37</a:t>
            </a:fld>
            <a:endParaRPr lang="uk-UA" dirty="0"/>
          </a:p>
        </p:txBody>
      </p:sp>
    </p:spTree>
    <p:extLst>
      <p:ext uri="{BB962C8B-B14F-4D97-AF65-F5344CB8AC3E}">
        <p14:creationId xmlns:p14="http://schemas.microsoft.com/office/powerpoint/2010/main" val="4201493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ий слайд">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srcRect l="220" t="2950" r="93555"/>
          <a:stretch>
            <a:fillRect/>
          </a:stretch>
        </p:blipFill>
        <p:spPr bwMode="auto">
          <a:xfrm>
            <a:off x="0" y="5689600"/>
            <a:ext cx="9144000" cy="1195388"/>
          </a:xfrm>
          <a:prstGeom prst="rect">
            <a:avLst/>
          </a:prstGeom>
          <a:noFill/>
          <a:ln w="9525">
            <a:noFill/>
            <a:miter lim="800000"/>
            <a:headEnd/>
            <a:tailEnd/>
          </a:ln>
        </p:spPr>
      </p:pic>
      <p:pic>
        <p:nvPicPr>
          <p:cNvPr id="3" name="Рисунок 21"/>
          <p:cNvPicPr>
            <a:picLocks noChangeAspect="1" noChangeArrowheads="1"/>
          </p:cNvPicPr>
          <p:nvPr userDrawn="1"/>
        </p:nvPicPr>
        <p:blipFill>
          <a:blip r:embed="rId3"/>
          <a:srcRect l="13660" t="36472" r="9813" b="40846"/>
          <a:stretch>
            <a:fillRect/>
          </a:stretch>
        </p:blipFill>
        <p:spPr bwMode="auto">
          <a:xfrm>
            <a:off x="468313" y="292100"/>
            <a:ext cx="4281487" cy="904875"/>
          </a:xfrm>
          <a:prstGeom prst="rect">
            <a:avLst/>
          </a:prstGeom>
          <a:noFill/>
          <a:ln w="9525">
            <a:noFill/>
            <a:miter lim="800000"/>
            <a:headEnd/>
            <a:tailEnd/>
          </a:ln>
        </p:spPr>
      </p:pic>
      <p:pic>
        <p:nvPicPr>
          <p:cNvPr id="4" name="Picture 6"/>
          <p:cNvPicPr>
            <a:picLocks noChangeAspect="1" noChangeArrowheads="1"/>
          </p:cNvPicPr>
          <p:nvPr userDrawn="1"/>
        </p:nvPicPr>
        <p:blipFill>
          <a:blip r:embed="rId4"/>
          <a:srcRect l="-2" t="2950" r="3548"/>
          <a:stretch>
            <a:fillRect/>
          </a:stretch>
        </p:blipFill>
        <p:spPr bwMode="auto">
          <a:xfrm>
            <a:off x="376238" y="5689600"/>
            <a:ext cx="1298575" cy="1195388"/>
          </a:xfrm>
          <a:prstGeom prst="rect">
            <a:avLst/>
          </a:prstGeom>
          <a:noFill/>
          <a:ln w="9525">
            <a:noFill/>
            <a:miter lim="800000"/>
            <a:headEnd/>
            <a:tailEnd/>
          </a:ln>
        </p:spPr>
      </p:pic>
      <p:pic>
        <p:nvPicPr>
          <p:cNvPr id="5" name="Picture 8"/>
          <p:cNvPicPr>
            <a:picLocks noChangeAspect="1" noChangeArrowheads="1"/>
          </p:cNvPicPr>
          <p:nvPr userDrawn="1"/>
        </p:nvPicPr>
        <p:blipFill>
          <a:blip r:embed="rId5"/>
          <a:srcRect l="6834" t="2202" b="16710"/>
          <a:stretch>
            <a:fillRect/>
          </a:stretch>
        </p:blipFill>
        <p:spPr bwMode="auto">
          <a:xfrm>
            <a:off x="633413" y="5373688"/>
            <a:ext cx="1274762" cy="1195387"/>
          </a:xfrm>
          <a:prstGeom prst="rect">
            <a:avLst/>
          </a:prstGeom>
          <a:noFill/>
          <a:ln w="9525">
            <a:noFill/>
            <a:miter lim="800000"/>
            <a:headEnd/>
            <a:tailEnd/>
          </a:ln>
        </p:spPr>
      </p:pic>
      <p:pic>
        <p:nvPicPr>
          <p:cNvPr id="6" name="Рисунок 22"/>
          <p:cNvPicPr>
            <a:picLocks noChangeAspect="1" noChangeArrowheads="1"/>
          </p:cNvPicPr>
          <p:nvPr userDrawn="1"/>
        </p:nvPicPr>
        <p:blipFill>
          <a:blip r:embed="rId6"/>
          <a:srcRect l="-15234" t="-65079" r="-16672" b="-871"/>
          <a:stretch>
            <a:fillRect/>
          </a:stretch>
        </p:blipFill>
        <p:spPr bwMode="auto">
          <a:xfrm>
            <a:off x="4932363" y="663575"/>
            <a:ext cx="2076450" cy="457200"/>
          </a:xfrm>
          <a:prstGeom prst="rect">
            <a:avLst/>
          </a:prstGeom>
          <a:noFill/>
          <a:ln w="9525">
            <a:noFill/>
            <a:miter lim="800000"/>
            <a:headEnd/>
            <a:tailEnd/>
          </a:ln>
        </p:spPr>
      </p:pic>
      <p:pic>
        <p:nvPicPr>
          <p:cNvPr id="7" name="Рисунок 23"/>
          <p:cNvPicPr>
            <a:picLocks noChangeAspect="1" noChangeArrowheads="1"/>
          </p:cNvPicPr>
          <p:nvPr userDrawn="1"/>
        </p:nvPicPr>
        <p:blipFill>
          <a:blip r:embed="rId7"/>
          <a:srcRect l="-17857" t="-38290" r="-14999"/>
          <a:stretch>
            <a:fillRect/>
          </a:stretch>
        </p:blipFill>
        <p:spPr bwMode="auto">
          <a:xfrm>
            <a:off x="7258050" y="692150"/>
            <a:ext cx="1562100" cy="428625"/>
          </a:xfrm>
          <a:prstGeom prst="rect">
            <a:avLst/>
          </a:prstGeom>
          <a:noFill/>
          <a:ln w="9525">
            <a:noFill/>
            <a:miter lim="800000"/>
            <a:headEnd/>
            <a:tailEnd/>
          </a:ln>
        </p:spPr>
      </p:pic>
      <p:sp>
        <p:nvSpPr>
          <p:cNvPr id="8" name="TextBox 7"/>
          <p:cNvSpPr txBox="1"/>
          <p:nvPr userDrawn="1"/>
        </p:nvSpPr>
        <p:spPr>
          <a:xfrm>
            <a:off x="107950" y="5118100"/>
            <a:ext cx="1906588" cy="269875"/>
          </a:xfrm>
          <a:prstGeom prst="rect">
            <a:avLst/>
          </a:prstGeom>
          <a:noFill/>
        </p:spPr>
        <p:txBody>
          <a:bodyPr>
            <a:spAutoFit/>
          </a:bodyPr>
          <a:lstStyle/>
          <a:p>
            <a:pPr marL="447675" fontAlgn="auto">
              <a:spcBef>
                <a:spcPts val="0"/>
              </a:spcBef>
              <a:spcAft>
                <a:spcPts val="0"/>
              </a:spcAft>
              <a:defRPr/>
            </a:pPr>
            <a:r>
              <a:rPr lang="en-US" sz="1150" kern="180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B3F8A876-F6DE-4F26-8252-A468730FCC18}"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p:txBody>
          <a:bodyPr/>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дати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2759B7-1C84-4961-A11C-70F2DFF85EB9}" type="datetimeFigureOut">
              <a:rPr lang="en-US"/>
              <a:pPr>
                <a:defRPr/>
              </a:pPr>
              <a:t>1/26/2022</a:t>
            </a:fld>
            <a:endParaRPr lang="en-US" dirty="0"/>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2E57859A-48FE-4B44-A987-2B123A325A49}"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дати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6D7E86-F6D3-4E34-A64B-1D39782109BE}" type="datetimeFigureOut">
              <a:rPr lang="en-US"/>
              <a:pPr>
                <a:defRPr/>
              </a:pPr>
              <a:t>1/26/2022</a:t>
            </a:fld>
            <a:endParaRPr lang="en-US" dirty="0"/>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Заголовок розділу">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7B9C6B2E-9274-433E-ADEC-9F97FB136E5B}"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pic>
        <p:nvPicPr>
          <p:cNvPr id="5" name="Рисунок 21"/>
          <p:cNvPicPr>
            <a:picLocks noChangeAspect="1" noChangeArrowheads="1"/>
          </p:cNvPicPr>
          <p:nvPr userDrawn="1"/>
        </p:nvPicPr>
        <p:blipFill>
          <a:blip r:embed="rId2"/>
          <a:srcRect l="13239" t="36472" r="9813" b="42093"/>
          <a:stretch>
            <a:fillRect/>
          </a:stretch>
        </p:blipFill>
        <p:spPr bwMode="auto">
          <a:xfrm>
            <a:off x="482600" y="6092825"/>
            <a:ext cx="2505075" cy="498475"/>
          </a:xfrm>
          <a:prstGeom prst="rect">
            <a:avLst/>
          </a:prstGeom>
          <a:noFill/>
          <a:ln w="9525">
            <a:noFill/>
            <a:miter lim="800000"/>
            <a:headEnd/>
            <a:tailEnd/>
          </a:ln>
        </p:spPr>
      </p:pic>
      <p:cxnSp>
        <p:nvCxnSpPr>
          <p:cNvPr id="6" name="Пряма сполучна лінія 11"/>
          <p:cNvCxnSpPr/>
          <p:nvPr userDrawn="1"/>
        </p:nvCxnSpPr>
        <p:spPr>
          <a:xfrm>
            <a:off x="482600" y="6708775"/>
            <a:ext cx="8193088" cy="0"/>
          </a:xfrm>
          <a:prstGeom prst="line">
            <a:avLst/>
          </a:prstGeom>
          <a:ln w="28575">
            <a:solidFill>
              <a:srgbClr val="870038"/>
            </a:solidFill>
          </a:ln>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12"/>
          <p:cNvCxnSpPr/>
          <p:nvPr userDrawn="1"/>
        </p:nvCxnSpPr>
        <p:spPr>
          <a:xfrm>
            <a:off x="482600" y="6772275"/>
            <a:ext cx="8193088" cy="0"/>
          </a:xfrm>
          <a:prstGeom prst="line">
            <a:avLst/>
          </a:prstGeom>
          <a:ln w="28575">
            <a:solidFill>
              <a:srgbClr val="70CBD0"/>
            </a:solidFill>
          </a:ln>
        </p:spPr>
        <p:style>
          <a:lnRef idx="1">
            <a:schemeClr val="accent1"/>
          </a:lnRef>
          <a:fillRef idx="0">
            <a:schemeClr val="accent1"/>
          </a:fillRef>
          <a:effectRef idx="0">
            <a:schemeClr val="accent1"/>
          </a:effectRef>
          <a:fontRef idx="minor">
            <a:schemeClr val="tx1"/>
          </a:fontRef>
        </p:style>
      </p:cxnSp>
      <p:cxnSp>
        <p:nvCxnSpPr>
          <p:cNvPr id="10" name="Пряма сполучна лінія 9"/>
          <p:cNvCxnSpPr/>
          <p:nvPr userDrawn="1"/>
        </p:nvCxnSpPr>
        <p:spPr>
          <a:xfrm>
            <a:off x="250825" y="1412875"/>
            <a:ext cx="8642350" cy="0"/>
          </a:xfrm>
          <a:prstGeom prst="line">
            <a:avLst/>
          </a:prstGeom>
          <a:ln w="15875" cap="sq">
            <a:solidFill>
              <a:srgbClr val="870038"/>
            </a:solidFill>
            <a:prstDash val="sysDot"/>
          </a:ln>
        </p:spPr>
        <p:style>
          <a:lnRef idx="1">
            <a:schemeClr val="accent1"/>
          </a:lnRef>
          <a:fillRef idx="0">
            <a:schemeClr val="accent1"/>
          </a:fillRef>
          <a:effectRef idx="0">
            <a:schemeClr val="accent1"/>
          </a:effectRef>
          <a:fontRef idx="minor">
            <a:schemeClr val="tx1"/>
          </a:fontRef>
        </p:style>
      </p:cxnSp>
      <p:sp>
        <p:nvSpPr>
          <p:cNvPr id="8" name="Місце для вмісту 2"/>
          <p:cNvSpPr>
            <a:spLocks noGrp="1"/>
          </p:cNvSpPr>
          <p:nvPr>
            <p:ph idx="1"/>
          </p:nvPr>
        </p:nvSpPr>
        <p:spPr>
          <a:xfrm>
            <a:off x="251520" y="1600200"/>
            <a:ext cx="8640960" cy="4525963"/>
          </a:xfrm>
        </p:spPr>
        <p:txBody>
          <a:bodyPr/>
          <a:lstStyle>
            <a:lvl1pPr marL="360363" indent="-342900" algn="just">
              <a:buClr>
                <a:srgbClr val="658C91"/>
              </a:buClr>
              <a:defRPr>
                <a:solidFill>
                  <a:schemeClr val="tx1">
                    <a:lumMod val="85000"/>
                    <a:lumOff val="15000"/>
                  </a:schemeClr>
                </a:solidFill>
                <a:latin typeface="Arial" pitchFamily="34" charset="0"/>
                <a:cs typeface="Arial" pitchFamily="34" charset="0"/>
              </a:defRPr>
            </a:lvl1pPr>
            <a:lvl2pPr algn="just">
              <a:buClr>
                <a:srgbClr val="46BCC2"/>
              </a:buClr>
              <a:defRPr>
                <a:solidFill>
                  <a:schemeClr val="tx1">
                    <a:lumMod val="85000"/>
                    <a:lumOff val="15000"/>
                  </a:schemeClr>
                </a:solidFill>
                <a:latin typeface="Arial" pitchFamily="34" charset="0"/>
                <a:cs typeface="Arial" pitchFamily="34" charset="0"/>
              </a:defRPr>
            </a:lvl2pPr>
            <a:lvl3pPr algn="just">
              <a:buClr>
                <a:srgbClr val="355466"/>
              </a:buClr>
              <a:defRPr>
                <a:solidFill>
                  <a:schemeClr val="tx1">
                    <a:lumMod val="85000"/>
                    <a:lumOff val="15000"/>
                  </a:schemeClr>
                </a:solidFill>
                <a:latin typeface="Arial" pitchFamily="34" charset="0"/>
                <a:cs typeface="Arial" pitchFamily="34" charset="0"/>
              </a:defRPr>
            </a:lvl3pPr>
            <a:lvl4pPr algn="just">
              <a:buClr>
                <a:srgbClr val="C0E8EA"/>
              </a:buClr>
              <a:defRPr>
                <a:solidFill>
                  <a:schemeClr val="tx1">
                    <a:lumMod val="85000"/>
                    <a:lumOff val="15000"/>
                  </a:schemeClr>
                </a:solidFill>
                <a:latin typeface="Arial" pitchFamily="34" charset="0"/>
                <a:cs typeface="Arial" pitchFamily="34" charset="0"/>
              </a:defRPr>
            </a:lvl4pPr>
            <a:lvl5pPr algn="just">
              <a:buClr>
                <a:srgbClr val="46BCC2"/>
              </a:buClr>
              <a:defRPr>
                <a:solidFill>
                  <a:schemeClr val="tx1">
                    <a:lumMod val="85000"/>
                    <a:lumOff val="15000"/>
                  </a:schemeClr>
                </a:solidFill>
                <a:latin typeface="Arial" pitchFamily="34" charset="0"/>
                <a:cs typeface="Arial" pitchFamily="34" charset="0"/>
              </a:defRPr>
            </a:lvl5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9" name="Заголовок 1"/>
          <p:cNvSpPr>
            <a:spLocks noGrp="1"/>
          </p:cNvSpPr>
          <p:nvPr>
            <p:ph type="title"/>
          </p:nvPr>
        </p:nvSpPr>
        <p:spPr>
          <a:xfrm>
            <a:off x="251520" y="274638"/>
            <a:ext cx="8640960" cy="1143000"/>
          </a:xfrm>
        </p:spPr>
        <p:txBody>
          <a:bodyPr>
            <a:normAutofit/>
          </a:bodyPr>
          <a:lstStyle>
            <a:lvl1pPr>
              <a:defRPr sz="3200" b="1" cap="all" baseline="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uk-UA" dirty="0"/>
              <a:t>Зразок заголовка</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7FA971F2-912A-4B4A-88CC-FEA3F5210F84}"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ctrTitle"/>
          </p:nvPr>
        </p:nvSpPr>
        <p:spPr>
          <a:xfrm>
            <a:off x="685800" y="2130425"/>
            <a:ext cx="7772400" cy="1470025"/>
          </a:xfrm>
          <a:prstGeom prst="rect">
            <a:avLst/>
          </a:prstGeom>
        </p:spPr>
        <p:txBody>
          <a:bodyPr/>
          <a:lstStyle/>
          <a:p>
            <a:r>
              <a:rPr lang="uk-UA"/>
              <a:t>Зразок заголовка</a:t>
            </a:r>
            <a:endParaRPr lang="en-US"/>
          </a:p>
        </p:txBody>
      </p:sp>
      <p:sp>
        <p:nvSpPr>
          <p:cNvPr id="3" name="Пі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a:p>
        </p:txBody>
      </p:sp>
      <p:sp>
        <p:nvSpPr>
          <p:cNvPr id="5" name="Місце для дати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4A15D30-F43D-4A6B-96B0-DA50CFDEA78B}" type="datetimeFigureOut">
              <a:rPr lang="en-US"/>
              <a:pPr>
                <a:defRPr/>
              </a:pPr>
              <a:t>1/26/2022</a:t>
            </a:fld>
            <a:endParaRPr lang="en-US" dirty="0"/>
          </a:p>
        </p:txBody>
      </p:sp>
      <p:sp>
        <p:nvSpPr>
          <p:cNvPr id="6"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90EBF559-7E92-4158-8986-AF3EDE891187}"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3" name="Місце для вмісту 2"/>
          <p:cNvSpPr>
            <a:spLocks noGrp="1"/>
          </p:cNvSpPr>
          <p:nvPr>
            <p:ph idx="1"/>
          </p:nvPr>
        </p:nvSpPr>
        <p:spPr>
          <a:xfrm>
            <a:off x="457200" y="1600200"/>
            <a:ext cx="8229600" cy="4525963"/>
          </a:xfrm>
          <a:prstGeom prst="rect">
            <a:avLst/>
          </a:prstGeo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дати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30443E-7686-46B5-BCE4-C9FF826CB3EE}" type="datetimeFigureOut">
              <a:rPr lang="en-US"/>
              <a:pPr>
                <a:defRPr/>
              </a:pPr>
              <a:t>1/26/2022</a:t>
            </a:fld>
            <a:endParaRPr lang="en-US" dirty="0"/>
          </a:p>
        </p:txBody>
      </p:sp>
      <p:sp>
        <p:nvSpPr>
          <p:cNvPr id="6"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F1C6911A-A733-44C8-B853-924AA489AAE2}"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uk-UA"/>
              <a:t>Зразок заголовка</a:t>
            </a:r>
            <a:endParaRPr lang="en-US"/>
          </a:p>
        </p:txBody>
      </p:sp>
      <p:sp>
        <p:nvSpPr>
          <p:cNvPr id="3" name="Місце для тексту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5" name="Місце для дати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45F927-3910-4970-9338-A6E8EBAD4A9B}" type="datetimeFigureOut">
              <a:rPr lang="en-US"/>
              <a:pPr>
                <a:defRPr/>
              </a:pPr>
              <a:t>1/26/2022</a:t>
            </a:fld>
            <a:endParaRPr lang="en-US" dirty="0"/>
          </a:p>
        </p:txBody>
      </p:sp>
      <p:sp>
        <p:nvSpPr>
          <p:cNvPr id="6"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5"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D610CEAF-81F0-48B6-8F40-B72E2A1EB30E}"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3" name="Місце для вмісту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вмісту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6" name="Місце для дати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4A95B4-6902-4F57-85EF-23B9E6AC5475}" type="datetimeFigureOut">
              <a:rPr lang="en-US"/>
              <a:pPr>
                <a:defRPr/>
              </a:pPr>
              <a:t>1/26/2022</a:t>
            </a:fld>
            <a:endParaRPr lang="en-US" dirty="0"/>
          </a:p>
        </p:txBody>
      </p:sp>
      <p:sp>
        <p:nvSpPr>
          <p:cNvPr id="7" name="Місце для нижнього колонтитула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7"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24E97639-C193-47B3-9EE6-43864068FDE4}"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uk-UA"/>
              <a:t>Зразок заголовка</a:t>
            </a:r>
            <a:endParaRPr lang="en-US"/>
          </a:p>
        </p:txBody>
      </p:sp>
      <p:sp>
        <p:nvSpPr>
          <p:cNvPr id="3" name="Місце для тексту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тексту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8" name="Місце для дати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B4BFCE-1A25-4629-AD17-DA76A8BDD9C0}" type="datetimeFigureOut">
              <a:rPr lang="en-US"/>
              <a:pPr>
                <a:defRPr/>
              </a:pPr>
              <a:t>1/26/2022</a:t>
            </a:fld>
            <a:endParaRPr lang="en-US" dirty="0"/>
          </a:p>
        </p:txBody>
      </p:sp>
      <p:sp>
        <p:nvSpPr>
          <p:cNvPr id="9" name="Місце для нижнього колонтитула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3"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B006D0C4-B821-465E-A0A7-FEE3577E9188}"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4" name="Місце для дати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BB366A-6F20-4FA1-881E-558F394F67DE}" type="datetimeFigureOut">
              <a:rPr lang="en-US"/>
              <a:pPr>
                <a:defRPr/>
              </a:pPr>
              <a:t>1/26/2022</a:t>
            </a:fld>
            <a:endParaRPr lang="en-US" dirty="0"/>
          </a:p>
        </p:txBody>
      </p:sp>
      <p:sp>
        <p:nvSpPr>
          <p:cNvPr id="5" name="Місце для нижнього колонтитула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AAA0CF49-3668-4F07-8818-BDCA20CCF203}"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3" name="Місце для дати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1D050DA-7E88-44BF-879A-04FCEB5CA87E}" type="datetimeFigureOut">
              <a:rPr lang="en-US"/>
              <a:pPr>
                <a:defRPr/>
              </a:pPr>
              <a:t>1/26/2022</a:t>
            </a:fld>
            <a:endParaRPr lang="en-US" dirty="0"/>
          </a:p>
        </p:txBody>
      </p:sp>
      <p:sp>
        <p:nvSpPr>
          <p:cNvPr id="4" name="Місце для нижнього колонтитула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pic>
        <p:nvPicPr>
          <p:cNvPr id="4" name="Рисунок 21"/>
          <p:cNvPicPr>
            <a:picLocks noChangeAspect="1" noChangeArrowheads="1"/>
          </p:cNvPicPr>
          <p:nvPr userDrawn="1"/>
        </p:nvPicPr>
        <p:blipFill>
          <a:blip r:embed="rId2"/>
          <a:srcRect l="13239" t="36472" r="9813" b="42093"/>
          <a:stretch>
            <a:fillRect/>
          </a:stretch>
        </p:blipFill>
        <p:spPr bwMode="auto">
          <a:xfrm>
            <a:off x="482600" y="5846763"/>
            <a:ext cx="2505075" cy="496887"/>
          </a:xfrm>
          <a:prstGeom prst="rect">
            <a:avLst/>
          </a:prstGeom>
          <a:noFill/>
          <a:ln w="9525">
            <a:noFill/>
            <a:miter lim="800000"/>
            <a:headEnd/>
            <a:tailEnd/>
          </a:ln>
        </p:spPr>
      </p:pic>
      <p:cxnSp>
        <p:nvCxnSpPr>
          <p:cNvPr id="5" name="Пряма сполучна лінія 9"/>
          <p:cNvCxnSpPr/>
          <p:nvPr userDrawn="1"/>
        </p:nvCxnSpPr>
        <p:spPr>
          <a:xfrm>
            <a:off x="482600" y="1412875"/>
            <a:ext cx="8193088" cy="0"/>
          </a:xfrm>
          <a:prstGeom prst="line">
            <a:avLst/>
          </a:prstGeom>
          <a:ln w="15875" cap="sq">
            <a:solidFill>
              <a:srgbClr val="870038"/>
            </a:solidFill>
            <a:prstDash val="sysDot"/>
          </a:ln>
        </p:spPr>
        <p:style>
          <a:lnRef idx="1">
            <a:schemeClr val="accent1"/>
          </a:lnRef>
          <a:fillRef idx="0">
            <a:schemeClr val="accent1"/>
          </a:fillRef>
          <a:effectRef idx="0">
            <a:schemeClr val="accent1"/>
          </a:effectRef>
          <a:fontRef idx="minor">
            <a:schemeClr val="tx1"/>
          </a:fontRef>
        </p:style>
      </p:cxnSp>
      <p:sp>
        <p:nvSpPr>
          <p:cNvPr id="6"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C94F6B5D-B983-451B-8AD0-0D38C12D44C8}"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p:txBody>
          <a:bodyPr>
            <a:normAutofit/>
          </a:bodyPr>
          <a:lstStyle>
            <a:lvl1pPr>
              <a:defRPr sz="3200" b="1" cap="all" baseline="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uk-UA" dirty="0"/>
              <a:t>Зразок заголовка</a:t>
            </a:r>
            <a:endParaRPr lang="en-US" dirty="0"/>
          </a:p>
        </p:txBody>
      </p:sp>
      <p:sp>
        <p:nvSpPr>
          <p:cNvPr id="3" name="Місце для вмісту 2"/>
          <p:cNvSpPr>
            <a:spLocks noGrp="1"/>
          </p:cNvSpPr>
          <p:nvPr>
            <p:ph idx="1"/>
          </p:nvPr>
        </p:nvSpPr>
        <p:spPr>
          <a:xfrm>
            <a:off x="457200" y="1600201"/>
            <a:ext cx="8229600" cy="4246594"/>
          </a:xfrm>
        </p:spPr>
        <p:txBody>
          <a:bodyPr/>
          <a:lstStyle>
            <a:lvl1pPr marL="342900" indent="-342900">
              <a:buClr>
                <a:srgbClr val="678C94"/>
              </a:buClr>
              <a:buFont typeface="Wingdings" panose="05000000000000000000" pitchFamily="2" charset="2"/>
              <a:buChar char="§"/>
              <a:defRPr>
                <a:solidFill>
                  <a:srgbClr val="3E3E40"/>
                </a:solidFill>
                <a:latin typeface="Arial" panose="020B0604020202020204" pitchFamily="34" charset="0"/>
                <a:cs typeface="Arial" panose="020B0604020202020204" pitchFamily="34" charset="0"/>
              </a:defRPr>
            </a:lvl1pPr>
            <a:lvl2pPr>
              <a:defRPr>
                <a:solidFill>
                  <a:srgbClr val="3E3E40"/>
                </a:solidFill>
                <a:latin typeface="Arial" panose="020B0604020202020204" pitchFamily="34" charset="0"/>
                <a:cs typeface="Arial" panose="020B0604020202020204" pitchFamily="34" charset="0"/>
              </a:defRPr>
            </a:lvl2pPr>
            <a:lvl3pPr>
              <a:defRPr>
                <a:solidFill>
                  <a:srgbClr val="3E3E40"/>
                </a:solidFill>
                <a:latin typeface="Arial" panose="020B0604020202020204" pitchFamily="34" charset="0"/>
                <a:cs typeface="Arial" panose="020B0604020202020204" pitchFamily="34" charset="0"/>
              </a:defRPr>
            </a:lvl3pPr>
            <a:lvl4pPr>
              <a:defRPr>
                <a:solidFill>
                  <a:srgbClr val="3E3E40"/>
                </a:solidFill>
                <a:latin typeface="Arial" panose="020B0604020202020204" pitchFamily="34" charset="0"/>
                <a:cs typeface="Arial" panose="020B0604020202020204" pitchFamily="34" charset="0"/>
              </a:defRPr>
            </a:lvl4pPr>
            <a:lvl5pPr>
              <a:defRPr>
                <a:solidFill>
                  <a:srgbClr val="3E3E40"/>
                </a:solidFill>
                <a:latin typeface="Arial" panose="020B0604020202020204" pitchFamily="34" charset="0"/>
                <a:cs typeface="Arial" panose="020B0604020202020204" pitchFamily="34" charset="0"/>
              </a:defRPr>
            </a:lvl5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5"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898884A9-88FF-4E84-B797-38C8566C1CC7}"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uk-UA"/>
              <a:t>Зразок заголовка</a:t>
            </a:r>
            <a:endParaRPr lang="en-US"/>
          </a:p>
        </p:txBody>
      </p:sp>
      <p:sp>
        <p:nvSpPr>
          <p:cNvPr id="3" name="Місце для вмісту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тексту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6" name="Місце для дати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F59ED3-75C9-41AF-B265-C3680ED4BF2C}" type="datetimeFigureOut">
              <a:rPr lang="en-US"/>
              <a:pPr>
                <a:defRPr/>
              </a:pPr>
              <a:t>1/26/2022</a:t>
            </a:fld>
            <a:endParaRPr lang="en-US" dirty="0"/>
          </a:p>
        </p:txBody>
      </p:sp>
      <p:sp>
        <p:nvSpPr>
          <p:cNvPr id="7" name="Місце для нижнього колонтитула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5"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F39F58A1-92FC-4D16-8179-A76F39ACF59E}"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uk-UA"/>
              <a:t>Зразок заголовка</a:t>
            </a:r>
            <a:endParaRPr lang="en-US"/>
          </a:p>
        </p:txBody>
      </p:sp>
      <p:sp>
        <p:nvSpPr>
          <p:cNvPr id="3" name="Місце для зображення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Місце для тексту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6" name="Місце для дати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A7C4D91-C8B0-4149-BA15-B4B165C92D41}" type="datetimeFigureOut">
              <a:rPr lang="en-US"/>
              <a:pPr>
                <a:defRPr/>
              </a:pPr>
              <a:t>1/26/2022</a:t>
            </a:fld>
            <a:endParaRPr lang="en-US" dirty="0"/>
          </a:p>
        </p:txBody>
      </p:sp>
      <p:sp>
        <p:nvSpPr>
          <p:cNvPr id="7" name="Місце для нижнього колонтитула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BFA3453D-9FE8-4F4C-B4FC-395802E1DC52}"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457200" y="274638"/>
            <a:ext cx="8229600" cy="1143000"/>
          </a:xfrm>
          <a:prstGeom prst="rect">
            <a:avLst/>
          </a:prstGeom>
        </p:spPr>
        <p:txBody>
          <a:bodyPr/>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a:xfrm>
            <a:off x="457200" y="1600200"/>
            <a:ext cx="8229600" cy="4525963"/>
          </a:xfrm>
          <a:prstGeom prst="rect">
            <a:avLst/>
          </a:prstGeo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дати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CB0866-89F0-4A26-AC4E-DC7DE1A0BD78}" type="datetimeFigureOut">
              <a:rPr lang="en-US"/>
              <a:pPr>
                <a:defRPr/>
              </a:pPr>
              <a:t>1/26/2022</a:t>
            </a:fld>
            <a:endParaRPr lang="en-US" dirty="0"/>
          </a:p>
        </p:txBody>
      </p:sp>
      <p:sp>
        <p:nvSpPr>
          <p:cNvPr id="6"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4"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19524AD5-93C4-47CB-A936-5E5BAF181618}"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Вертикальний заголовок 1"/>
          <p:cNvSpPr>
            <a:spLocks noGrp="1"/>
          </p:cNvSpPr>
          <p:nvPr>
            <p:ph type="title" orient="vert"/>
          </p:nvPr>
        </p:nvSpPr>
        <p:spPr>
          <a:xfrm>
            <a:off x="6629400" y="274638"/>
            <a:ext cx="2057400" cy="5851525"/>
          </a:xfrm>
          <a:prstGeom prst="rect">
            <a:avLst/>
          </a:prstGeom>
        </p:spPr>
        <p:txBody>
          <a:bodyPr vert="eaVert"/>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51525"/>
          </a:xfrm>
          <a:prstGeom prst="rect">
            <a:avLst/>
          </a:prstGeo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дати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78DDAF-1809-4C5D-A2BC-4EB6BBF74A12}" type="datetimeFigureOut">
              <a:rPr lang="en-US"/>
              <a:pPr>
                <a:defRPr/>
              </a:pPr>
              <a:t>1/26/2022</a:t>
            </a:fld>
            <a:endParaRPr lang="en-US" dirty="0"/>
          </a:p>
        </p:txBody>
      </p:sp>
      <p:sp>
        <p:nvSpPr>
          <p:cNvPr id="6" name="Місце для нижнього колонтитула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озділу">
    <p:spTree>
      <p:nvGrpSpPr>
        <p:cNvPr id="1" name=""/>
        <p:cNvGrpSpPr/>
        <p:nvPr/>
      </p:nvGrpSpPr>
      <p:grpSpPr>
        <a:xfrm>
          <a:off x="0" y="0"/>
          <a:ext cx="0" cy="0"/>
          <a:chOff x="0" y="0"/>
          <a:chExt cx="0" cy="0"/>
        </a:xfrm>
      </p:grpSpPr>
      <p:sp>
        <p:nvSpPr>
          <p:cNvPr id="2" name="Підзаголовок 2"/>
          <p:cNvSpPr txBox="1">
            <a:spLocks/>
          </p:cNvSpPr>
          <p:nvPr userDrawn="1"/>
        </p:nvSpPr>
        <p:spPr>
          <a:xfrm>
            <a:off x="0" y="3213100"/>
            <a:ext cx="9144000" cy="3314700"/>
          </a:xfrm>
          <a:prstGeom prst="rect">
            <a:avLst/>
          </a:prstGeom>
        </p:spPr>
        <p:txBody>
          <a:bodyPr/>
          <a:lstStyle/>
          <a:p>
            <a:pPr marL="1790700">
              <a:spcBef>
                <a:spcPct val="20000"/>
              </a:spcBef>
              <a:buFont typeface="Arial" charset="0"/>
              <a:buNone/>
              <a:defRPr/>
            </a:pPr>
            <a:r>
              <a:rPr lang="uk-UA" sz="1400">
                <a:solidFill>
                  <a:srgbClr val="3E3E40"/>
                </a:solidFill>
                <a:latin typeface="Tahoma" pitchFamily="34" charset="0"/>
                <a:cs typeface="Tahoma" pitchFamily="34" charset="0"/>
              </a:rPr>
              <a:t>ПРОЕКТ «ПАРТНЕРСТВО ДЛЯ РОЗВИТКУ МІСТ» </a:t>
            </a:r>
            <a:br>
              <a:rPr lang="uk-UA" sz="1400">
                <a:solidFill>
                  <a:srgbClr val="3E3E40"/>
                </a:solidFill>
                <a:latin typeface="Tahoma" pitchFamily="34" charset="0"/>
                <a:cs typeface="Tahoma" pitchFamily="34" charset="0"/>
              </a:rPr>
            </a:br>
            <a:r>
              <a:rPr lang="uk-UA" sz="1400">
                <a:solidFill>
                  <a:srgbClr val="3E3E40"/>
                </a:solidFill>
                <a:latin typeface="Tahoma" pitchFamily="34" charset="0"/>
                <a:cs typeface="Tahoma" pitchFamily="34" charset="0"/>
              </a:rPr>
              <a:t>впроваджує Федерація канадських муніципалітетів </a:t>
            </a:r>
            <a:br>
              <a:rPr lang="uk-UA" sz="1400">
                <a:solidFill>
                  <a:srgbClr val="3E3E40"/>
                </a:solidFill>
                <a:latin typeface="Tahoma" pitchFamily="34" charset="0"/>
                <a:cs typeface="Tahoma" pitchFamily="34" charset="0"/>
              </a:rPr>
            </a:br>
            <a:r>
              <a:rPr lang="uk-UA" sz="1400">
                <a:solidFill>
                  <a:srgbClr val="3E3E40"/>
                </a:solidFill>
                <a:latin typeface="Tahoma" pitchFamily="34" charset="0"/>
                <a:cs typeface="Tahoma" pitchFamily="34" charset="0"/>
              </a:rPr>
              <a:t>за фінансової підтримки Уряду Канади </a:t>
            </a:r>
          </a:p>
          <a:p>
            <a:pPr marL="1790700">
              <a:spcBef>
                <a:spcPct val="20000"/>
              </a:spcBef>
              <a:buFont typeface="Arial" charset="0"/>
              <a:buNone/>
              <a:defRPr/>
            </a:pPr>
            <a:r>
              <a:rPr lang="uk-UA" sz="1400">
                <a:solidFill>
                  <a:srgbClr val="3E3E40"/>
                </a:solidFill>
                <a:latin typeface="Tahoma" pitchFamily="34" charset="0"/>
                <a:cs typeface="Tahoma" pitchFamily="34" charset="0"/>
              </a:rPr>
              <a:t/>
            </a:r>
            <a:br>
              <a:rPr lang="uk-UA" sz="1400">
                <a:solidFill>
                  <a:srgbClr val="3E3E40"/>
                </a:solidFill>
                <a:latin typeface="Tahoma" pitchFamily="34" charset="0"/>
                <a:cs typeface="Tahoma" pitchFamily="34" charset="0"/>
              </a:rPr>
            </a:br>
            <a:r>
              <a:rPr lang="uk-UA" sz="1400">
                <a:solidFill>
                  <a:srgbClr val="3E3E40"/>
                </a:solidFill>
                <a:latin typeface="Tahoma" pitchFamily="34" charset="0"/>
                <a:cs typeface="Tahoma" pitchFamily="34" charset="0"/>
              </a:rPr>
              <a:t>вул. Щекавицька, 30/39, офіс 27, Київ, 04071</a:t>
            </a:r>
          </a:p>
          <a:p>
            <a:pPr marL="1790700">
              <a:spcBef>
                <a:spcPct val="20000"/>
              </a:spcBef>
              <a:buFont typeface="Arial" charset="0"/>
              <a:buNone/>
              <a:defRPr/>
            </a:pPr>
            <a:r>
              <a:rPr lang="uk-UA" sz="1400">
                <a:solidFill>
                  <a:srgbClr val="3E3E40"/>
                </a:solidFill>
                <a:latin typeface="Tahoma" pitchFamily="34" charset="0"/>
                <a:cs typeface="Tahoma" pitchFamily="34" charset="0"/>
              </a:rPr>
              <a:t>тел. +38 044 2071282, факс +38 044 2071283</a:t>
            </a:r>
          </a:p>
          <a:p>
            <a:pPr marL="1790700">
              <a:spcBef>
                <a:spcPct val="20000"/>
              </a:spcBef>
              <a:buFont typeface="Arial" charset="0"/>
              <a:buNone/>
              <a:defRPr/>
            </a:pPr>
            <a:r>
              <a:rPr lang="uk-UA" sz="1400">
                <a:solidFill>
                  <a:srgbClr val="3E3E40"/>
                </a:solidFill>
                <a:latin typeface="Tahoma" pitchFamily="34" charset="0"/>
                <a:cs typeface="Tahoma" pitchFamily="34" charset="0"/>
              </a:rPr>
              <a:t>office@pleddg.org.ua</a:t>
            </a:r>
            <a:endParaRPr lang="en-US" sz="1400">
              <a:solidFill>
                <a:srgbClr val="3E3E40"/>
              </a:solidFill>
              <a:latin typeface="Tahoma" pitchFamily="34" charset="0"/>
              <a:cs typeface="Tahoma" pitchFamily="34" charset="0"/>
            </a:endParaRPr>
          </a:p>
          <a:p>
            <a:pPr marL="1790700">
              <a:spcBef>
                <a:spcPct val="20000"/>
              </a:spcBef>
              <a:buFont typeface="Arial" charset="0"/>
              <a:buNone/>
              <a:defRPr/>
            </a:pPr>
            <a:r>
              <a:rPr lang="en-US" sz="1400">
                <a:solidFill>
                  <a:srgbClr val="3E3E40"/>
                </a:solidFill>
                <a:latin typeface="Tahoma" pitchFamily="34" charset="0"/>
                <a:cs typeface="Tahoma" pitchFamily="34" charset="0"/>
              </a:rPr>
              <a:t>www.pleddg.org.ua</a:t>
            </a:r>
          </a:p>
          <a:p>
            <a:pPr marL="1790700">
              <a:spcBef>
                <a:spcPct val="20000"/>
              </a:spcBef>
              <a:buFont typeface="Arial" charset="0"/>
              <a:buNone/>
              <a:defRPr/>
            </a:pPr>
            <a:endParaRPr lang="uk-UA" sz="1400">
              <a:solidFill>
                <a:srgbClr val="7F7F7F"/>
              </a:solidFill>
              <a:latin typeface="Tahoma" pitchFamily="34" charset="0"/>
              <a:cs typeface="Tahoma" pitchFamily="34" charset="0"/>
            </a:endParaRPr>
          </a:p>
          <a:p>
            <a:pPr marL="1790700" algn="ctr">
              <a:spcBef>
                <a:spcPct val="20000"/>
              </a:spcBef>
              <a:buFont typeface="Arial" charset="0"/>
              <a:buNone/>
              <a:defRPr/>
            </a:pPr>
            <a:endParaRPr lang="uk-UA" sz="1400">
              <a:solidFill>
                <a:srgbClr val="595959"/>
              </a:solidFill>
              <a:latin typeface="Tahoma" pitchFamily="34" charset="0"/>
              <a:cs typeface="Tahoma" pitchFamily="34" charset="0"/>
            </a:endParaRPr>
          </a:p>
        </p:txBody>
      </p:sp>
      <p:sp>
        <p:nvSpPr>
          <p:cNvPr id="3" name="Заголовок 1"/>
          <p:cNvSpPr txBox="1">
            <a:spLocks/>
          </p:cNvSpPr>
          <p:nvPr userDrawn="1"/>
        </p:nvSpPr>
        <p:spPr>
          <a:xfrm>
            <a:off x="0" y="2060575"/>
            <a:ext cx="9144000" cy="1081088"/>
          </a:xfrm>
          <a:prstGeom prst="rect">
            <a:avLst/>
          </a:prstGeom>
        </p:spPr>
        <p:txBody>
          <a:bodyPr/>
          <a:lstStyle/>
          <a:p>
            <a:pPr marL="1790700">
              <a:defRPr/>
            </a:pPr>
            <a:r>
              <a:rPr lang="uk-UA" sz="3200" b="1">
                <a:solidFill>
                  <a:srgbClr val="870038"/>
                </a:solidFill>
                <a:effectLst>
                  <a:outerShdw blurRad="38100" dist="38100" dir="2700000" algn="tl">
                    <a:srgbClr val="C0C0C0"/>
                  </a:outerShdw>
                </a:effectLst>
                <a:latin typeface="Tahoma" pitchFamily="34" charset="0"/>
                <a:cs typeface="Tahoma" pitchFamily="34" charset="0"/>
              </a:rPr>
              <a:t>ДЯКУЄМО ЗА УВАГУ!</a:t>
            </a:r>
          </a:p>
        </p:txBody>
      </p:sp>
      <p:pic>
        <p:nvPicPr>
          <p:cNvPr id="4" name="Рисунок 21"/>
          <p:cNvPicPr>
            <a:picLocks noChangeAspect="1" noChangeArrowheads="1"/>
          </p:cNvPicPr>
          <p:nvPr userDrawn="1"/>
        </p:nvPicPr>
        <p:blipFill>
          <a:blip r:embed="rId2"/>
          <a:srcRect l="13660" t="36472" r="9813" b="40846"/>
          <a:stretch>
            <a:fillRect/>
          </a:stretch>
        </p:blipFill>
        <p:spPr bwMode="auto">
          <a:xfrm>
            <a:off x="468313" y="292100"/>
            <a:ext cx="4281487" cy="904875"/>
          </a:xfrm>
          <a:prstGeom prst="rect">
            <a:avLst/>
          </a:prstGeom>
          <a:noFill/>
          <a:ln w="9525">
            <a:noFill/>
            <a:miter lim="800000"/>
            <a:headEnd/>
            <a:tailEnd/>
          </a:ln>
        </p:spPr>
      </p:pic>
      <p:pic>
        <p:nvPicPr>
          <p:cNvPr id="5" name="Рисунок 22"/>
          <p:cNvPicPr>
            <a:picLocks noChangeAspect="1" noChangeArrowheads="1"/>
          </p:cNvPicPr>
          <p:nvPr userDrawn="1"/>
        </p:nvPicPr>
        <p:blipFill>
          <a:blip r:embed="rId3"/>
          <a:srcRect l="-15234" t="-65079" r="-16672" b="-871"/>
          <a:stretch>
            <a:fillRect/>
          </a:stretch>
        </p:blipFill>
        <p:spPr bwMode="auto">
          <a:xfrm>
            <a:off x="4932363" y="663575"/>
            <a:ext cx="2076450" cy="457200"/>
          </a:xfrm>
          <a:prstGeom prst="rect">
            <a:avLst/>
          </a:prstGeom>
          <a:noFill/>
          <a:ln w="9525">
            <a:noFill/>
            <a:miter lim="800000"/>
            <a:headEnd/>
            <a:tailEnd/>
          </a:ln>
        </p:spPr>
      </p:pic>
      <p:pic>
        <p:nvPicPr>
          <p:cNvPr id="6" name="Рисунок 23"/>
          <p:cNvPicPr>
            <a:picLocks noChangeAspect="1" noChangeArrowheads="1"/>
          </p:cNvPicPr>
          <p:nvPr userDrawn="1"/>
        </p:nvPicPr>
        <p:blipFill>
          <a:blip r:embed="rId4"/>
          <a:srcRect l="-17857" t="-38290" r="-14999"/>
          <a:stretch>
            <a:fillRect/>
          </a:stretch>
        </p:blipFill>
        <p:spPr bwMode="auto">
          <a:xfrm>
            <a:off x="7258050" y="692150"/>
            <a:ext cx="1562100" cy="428625"/>
          </a:xfrm>
          <a:prstGeom prst="rect">
            <a:avLst/>
          </a:prstGeom>
          <a:noFill/>
          <a:ln w="9525">
            <a:noFill/>
            <a:miter lim="800000"/>
            <a:headEnd/>
            <a:tailEnd/>
          </a:ln>
        </p:spPr>
      </p:pic>
      <p:pic>
        <p:nvPicPr>
          <p:cNvPr id="7" name="Picture 6"/>
          <p:cNvPicPr>
            <a:picLocks noChangeAspect="1" noChangeArrowheads="1"/>
          </p:cNvPicPr>
          <p:nvPr userDrawn="1"/>
        </p:nvPicPr>
        <p:blipFill>
          <a:blip r:embed="rId5"/>
          <a:srcRect l="-2" t="2950" r="3548"/>
          <a:stretch>
            <a:fillRect/>
          </a:stretch>
        </p:blipFill>
        <p:spPr bwMode="auto">
          <a:xfrm>
            <a:off x="376238" y="5689600"/>
            <a:ext cx="1298575" cy="1195388"/>
          </a:xfrm>
          <a:prstGeom prst="rect">
            <a:avLst/>
          </a:prstGeom>
          <a:noFill/>
          <a:ln w="9525">
            <a:noFill/>
            <a:miter lim="800000"/>
            <a:headEnd/>
            <a:tailEnd/>
          </a:ln>
        </p:spPr>
      </p:pic>
      <p:pic>
        <p:nvPicPr>
          <p:cNvPr id="8" name="Picture 8"/>
          <p:cNvPicPr>
            <a:picLocks noChangeAspect="1" noChangeArrowheads="1"/>
          </p:cNvPicPr>
          <p:nvPr userDrawn="1"/>
        </p:nvPicPr>
        <p:blipFill>
          <a:blip r:embed="rId6"/>
          <a:srcRect l="6834" t="2202" b="16710"/>
          <a:stretch>
            <a:fillRect/>
          </a:stretch>
        </p:blipFill>
        <p:spPr bwMode="auto">
          <a:xfrm>
            <a:off x="633413" y="5373688"/>
            <a:ext cx="1274762" cy="1195387"/>
          </a:xfrm>
          <a:prstGeom prst="rect">
            <a:avLst/>
          </a:prstGeom>
          <a:noFill/>
          <a:ln w="9525">
            <a:noFill/>
            <a:miter lim="800000"/>
            <a:headEnd/>
            <a:tailEnd/>
          </a:ln>
        </p:spPr>
      </p:pic>
      <p:sp>
        <p:nvSpPr>
          <p:cNvPr id="9"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240EA2E5-04C0-4564-B2DA-E0E2526FF7EF}"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Два об'єкти">
    <p:spTree>
      <p:nvGrpSpPr>
        <p:cNvPr id="1" name=""/>
        <p:cNvGrpSpPr/>
        <p:nvPr/>
      </p:nvGrpSpPr>
      <p:grpSpPr>
        <a:xfrm>
          <a:off x="0" y="0"/>
          <a:ext cx="0" cy="0"/>
          <a:chOff x="0" y="0"/>
          <a:chExt cx="0" cy="0"/>
        </a:xfrm>
      </p:grpSpPr>
      <p:pic>
        <p:nvPicPr>
          <p:cNvPr id="5" name="Рисунок 21"/>
          <p:cNvPicPr>
            <a:picLocks noChangeAspect="1" noChangeArrowheads="1"/>
          </p:cNvPicPr>
          <p:nvPr userDrawn="1"/>
        </p:nvPicPr>
        <p:blipFill>
          <a:blip r:embed="rId2"/>
          <a:srcRect l="13239" t="36472" r="9813" b="42093"/>
          <a:stretch>
            <a:fillRect/>
          </a:stretch>
        </p:blipFill>
        <p:spPr bwMode="auto">
          <a:xfrm>
            <a:off x="482600" y="5905500"/>
            <a:ext cx="2505075" cy="496888"/>
          </a:xfrm>
          <a:prstGeom prst="rect">
            <a:avLst/>
          </a:prstGeom>
          <a:noFill/>
          <a:ln w="9525">
            <a:noFill/>
            <a:miter lim="800000"/>
            <a:headEnd/>
            <a:tailEnd/>
          </a:ln>
        </p:spPr>
      </p:pic>
      <p:cxnSp>
        <p:nvCxnSpPr>
          <p:cNvPr id="6" name="Пряма сполучна лінія 11"/>
          <p:cNvCxnSpPr/>
          <p:nvPr userDrawn="1"/>
        </p:nvCxnSpPr>
        <p:spPr>
          <a:xfrm>
            <a:off x="482600" y="6521450"/>
            <a:ext cx="8193088" cy="0"/>
          </a:xfrm>
          <a:prstGeom prst="line">
            <a:avLst/>
          </a:prstGeom>
          <a:ln w="28575">
            <a:solidFill>
              <a:srgbClr val="870038"/>
            </a:solidFill>
          </a:ln>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12"/>
          <p:cNvCxnSpPr/>
          <p:nvPr userDrawn="1"/>
        </p:nvCxnSpPr>
        <p:spPr>
          <a:xfrm>
            <a:off x="482600" y="6583363"/>
            <a:ext cx="8193088" cy="0"/>
          </a:xfrm>
          <a:prstGeom prst="line">
            <a:avLst/>
          </a:prstGeom>
          <a:ln w="28575">
            <a:solidFill>
              <a:srgbClr val="70CBD0"/>
            </a:solidFill>
          </a:ln>
        </p:spPr>
        <p:style>
          <a:lnRef idx="1">
            <a:schemeClr val="accent1"/>
          </a:lnRef>
          <a:fillRef idx="0">
            <a:schemeClr val="accent1"/>
          </a:fillRef>
          <a:effectRef idx="0">
            <a:schemeClr val="accent1"/>
          </a:effectRef>
          <a:fontRef idx="minor">
            <a:schemeClr val="tx1"/>
          </a:fontRef>
        </p:style>
      </p:cxnSp>
      <p:cxnSp>
        <p:nvCxnSpPr>
          <p:cNvPr id="8" name="Пряма сполучна лінія 13"/>
          <p:cNvCxnSpPr/>
          <p:nvPr userDrawn="1"/>
        </p:nvCxnSpPr>
        <p:spPr>
          <a:xfrm>
            <a:off x="482600" y="1470025"/>
            <a:ext cx="8193088" cy="0"/>
          </a:xfrm>
          <a:prstGeom prst="line">
            <a:avLst/>
          </a:prstGeom>
          <a:ln w="28575">
            <a:solidFill>
              <a:srgbClr val="678C94"/>
            </a:solidFill>
          </a:ln>
        </p:spPr>
        <p:style>
          <a:lnRef idx="1">
            <a:schemeClr val="accent1"/>
          </a:lnRef>
          <a:fillRef idx="0">
            <a:schemeClr val="accent1"/>
          </a:fillRef>
          <a:effectRef idx="0">
            <a:schemeClr val="accent1"/>
          </a:effectRef>
          <a:fontRef idx="minor">
            <a:schemeClr val="tx1"/>
          </a:fontRef>
        </p:style>
      </p:cxnSp>
      <p:sp>
        <p:nvSpPr>
          <p:cNvPr id="9" name="Заголовок 1"/>
          <p:cNvSpPr txBox="1">
            <a:spLocks/>
          </p:cNvSpPr>
          <p:nvPr userDrawn="1"/>
        </p:nvSpPr>
        <p:spPr>
          <a:xfrm>
            <a:off x="457200" y="333375"/>
            <a:ext cx="8229600" cy="1143000"/>
          </a:xfrm>
          <a:prstGeom prst="rect">
            <a:avLst/>
          </a:prstGeom>
        </p:spPr>
        <p:txBody>
          <a:bodyPr anchor="ctr">
            <a:normAutofit/>
          </a:bodyPr>
          <a:lstStyle>
            <a:lvl1pPr algn="ctr" defTabSz="914400" rtl="0" eaLnBrk="1" latinLnBrk="0" hangingPunct="1">
              <a:spcBef>
                <a:spcPct val="0"/>
              </a:spcBef>
              <a:buNone/>
              <a:defRPr sz="3600" b="1" kern="1200">
                <a:solidFill>
                  <a:srgbClr val="678C94"/>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fontAlgn="auto">
              <a:spcAft>
                <a:spcPts val="0"/>
              </a:spcAft>
              <a:defRPr/>
            </a:pPr>
            <a:r>
              <a:rPr lang="uk-UA" dirty="0"/>
              <a:t>Зразок заголовка</a:t>
            </a:r>
            <a:endParaRPr lang="en-US" dirty="0"/>
          </a:p>
        </p:txBody>
      </p:sp>
      <p:sp>
        <p:nvSpPr>
          <p:cNvPr id="10"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C315A59C-AAF8-4F47-B8A6-CE573A78B0D2}"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4" name="Місце для вмісту 3"/>
          <p:cNvSpPr>
            <a:spLocks noGrp="1"/>
          </p:cNvSpPr>
          <p:nvPr>
            <p:ph sz="half" idx="2"/>
          </p:nvPr>
        </p:nvSpPr>
        <p:spPr>
          <a:xfrm>
            <a:off x="4648200" y="1600201"/>
            <a:ext cx="4038600" cy="4304612"/>
          </a:xfrm>
        </p:spPr>
        <p:txBody>
          <a:bodyPr/>
          <a:lstStyle>
            <a:lvl1pPr>
              <a:buClr>
                <a:srgbClr val="678C94"/>
              </a:buCl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16" name="Місце для вмісту 2"/>
          <p:cNvSpPr>
            <a:spLocks noGrp="1"/>
          </p:cNvSpPr>
          <p:nvPr>
            <p:ph sz="half" idx="1"/>
          </p:nvPr>
        </p:nvSpPr>
        <p:spPr>
          <a:xfrm>
            <a:off x="457200" y="1600201"/>
            <a:ext cx="4038600" cy="4304612"/>
          </a:xfrm>
        </p:spPr>
        <p:txBody>
          <a:bodyPr/>
          <a:lstStyle>
            <a:lvl1pPr>
              <a:buClr>
                <a:srgbClr val="678C94"/>
              </a:buCl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7"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A5FC7497-3A20-474E-9D52-C3ED3705D93B}"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p:txBody>
          <a:bodyPr/>
          <a:lstStyle>
            <a:lvl1pPr>
              <a:defRPr/>
            </a:lvl1pPr>
          </a:lstStyle>
          <a:p>
            <a:r>
              <a:rPr lang="uk-UA"/>
              <a:t>Зразок заголовка</a:t>
            </a:r>
            <a:endParaRPr lang="en-US"/>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8" name="Місце для дати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95BF2C-6A39-4C00-B5FF-3AAC6D340180}" type="datetimeFigureOut">
              <a:rPr lang="en-US"/>
              <a:pPr>
                <a:defRPr/>
              </a:pPr>
              <a:t>1/26/2022</a:t>
            </a:fld>
            <a:endParaRPr lang="en-US" dirty="0"/>
          </a:p>
        </p:txBody>
      </p:sp>
      <p:sp>
        <p:nvSpPr>
          <p:cNvPr id="9" name="Місце для нижнього колонтитула 7"/>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3"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8405C883-6F4D-4833-90E3-B6C9D161507C}"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p:txBody>
          <a:bodyPr/>
          <a:lstStyle/>
          <a:p>
            <a:r>
              <a:rPr lang="uk-UA"/>
              <a:t>Зразок заголовка</a:t>
            </a:r>
            <a:endParaRPr lang="en-US"/>
          </a:p>
        </p:txBody>
      </p:sp>
      <p:sp>
        <p:nvSpPr>
          <p:cNvPr id="4" name="Місце для дати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E583C2-A042-4A81-8023-0A4686781602}" type="datetimeFigureOut">
              <a:rPr lang="en-US"/>
              <a:pPr>
                <a:defRPr/>
              </a:pPr>
              <a:t>1/26/2022</a:t>
            </a:fld>
            <a:endParaRPr lang="en-US" dirty="0"/>
          </a:p>
        </p:txBody>
      </p:sp>
      <p:sp>
        <p:nvSpPr>
          <p:cNvPr id="5" name="Місце для нижнього колонтитула 3"/>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BF9363E5-4966-4612-93E0-2EB2C48FC34B}"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3" name="Місце для дати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5FE37E2-6402-4A89-8ECC-79D9ED33A454}" type="datetimeFigureOut">
              <a:rPr lang="en-US"/>
              <a:pPr>
                <a:defRPr/>
              </a:pPr>
              <a:t>1/26/2022</a:t>
            </a:fld>
            <a:endParaRPr lang="en-US" dirty="0"/>
          </a:p>
        </p:txBody>
      </p:sp>
      <p:sp>
        <p:nvSpPr>
          <p:cNvPr id="4" name="Місце для нижнього колонтитула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5"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7F405025-7ACC-4011-9CB1-2F3858F08DA9}"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endParaRPr lang="en-US"/>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6" name="Місце для дати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E77500-7D33-4F8B-BF4E-B01E023BE085}" type="datetimeFigureOut">
              <a:rPr lang="en-US"/>
              <a:pPr>
                <a:defRPr/>
              </a:pPr>
              <a:t>1/26/2022</a:t>
            </a:fld>
            <a:endParaRPr lang="en-US" dirty="0"/>
          </a:p>
        </p:txBody>
      </p:sp>
      <p:sp>
        <p:nvSpPr>
          <p:cNvPr id="7" name="Місце для нижнього колонтитула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5"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F5A5D19B-F68A-4EB3-B98E-7ED87FE4DD74}"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endParaRPr lang="en-US"/>
          </a:p>
        </p:txBody>
      </p:sp>
      <p:sp>
        <p:nvSpPr>
          <p:cNvPr id="3" name="Місце для зображення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6" name="Місце для дати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841BDEF-2BD2-4B87-8B39-808D24846A17}" type="datetimeFigureOut">
              <a:rPr lang="en-US"/>
              <a:pPr>
                <a:defRPr/>
              </a:pPr>
              <a:t>1/26/2022</a:t>
            </a:fld>
            <a:endParaRPr lang="en-US" dirty="0"/>
          </a:p>
        </p:txBody>
      </p:sp>
      <p:sp>
        <p:nvSpPr>
          <p:cNvPr id="7" name="Місце для нижнього колонтитула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t>Зразок заголовка</a:t>
            </a:r>
            <a:endParaRPr lang="en-US"/>
          </a:p>
        </p:txBody>
      </p:sp>
      <p:sp>
        <p:nvSpPr>
          <p:cNvPr id="1027" name="Місце для тексту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7"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9F54DF0C-B44E-46C9-8505-68994F22F103}"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Місце для номера слайда 3"/>
          <p:cNvSpPr txBox="1">
            <a:spLocks/>
          </p:cNvSpPr>
          <p:nvPr userDrawn="1"/>
        </p:nvSpPr>
        <p:spPr bwMode="auto">
          <a:xfrm>
            <a:off x="7010400" y="6492875"/>
            <a:ext cx="2133600" cy="365125"/>
          </a:xfrm>
          <a:prstGeom prst="rect">
            <a:avLst/>
          </a:prstGeom>
          <a:noFill/>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53DE696B-4916-4048-BDAC-F11F09B4D3E9}" type="slidenum">
              <a:rPr lang="en-US" sz="1400" smtClean="0">
                <a:solidFill>
                  <a:srgbClr val="355466"/>
                </a:solidFill>
                <a:latin typeface="Arial" charset="0"/>
              </a:rPr>
              <a:pPr eaLnBrk="1" fontAlgn="base" hangingPunct="1">
                <a:spcBef>
                  <a:spcPct val="0"/>
                </a:spcBef>
                <a:spcAft>
                  <a:spcPct val="0"/>
                </a:spcAft>
                <a:defRPr/>
              </a:pPr>
              <a:t>‹#›</a:t>
            </a:fld>
            <a:endParaRPr lang="en-US" sz="1400" dirty="0">
              <a:solidFill>
                <a:srgbClr val="355466"/>
              </a:solidFill>
              <a:latin typeface="Arial" charset="0"/>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oingbusiness.org/" TargetMode="External"/><Relationship Id="rId2" Type="http://schemas.openxmlformats.org/officeDocument/2006/relationships/hyperlink" Target="http://www.easybusiness.in.ua/" TargetMode="External"/><Relationship Id="rId1" Type="http://schemas.openxmlformats.org/officeDocument/2006/relationships/slideLayout" Target="../slideLayouts/slideLayout2.xml"/><Relationship Id="rId4" Type="http://schemas.openxmlformats.org/officeDocument/2006/relationships/hyperlink" Target="http://platforma-msb.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regulation.gov.ua/" TargetMode="External"/><Relationship Id="rId2" Type="http://schemas.openxmlformats.org/officeDocument/2006/relationships/hyperlink" Target="http://www.drs.gov.u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mtest.com.u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hyperlink" Target="http://stina.org.ua/" TargetMode="External"/><Relationship Id="rId9" Type="http://schemas.openxmlformats.org/officeDocument/2006/relationships/image" Target="../media/image36.png"/><Relationship Id="rId1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hyperlink" Target="http://www.dkrp.gov.ua/info/49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izcenter.rv.ua/"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innovateinlviv.com/" TargetMode="External"/><Relationship Id="rId13" Type="http://schemas.openxmlformats.org/officeDocument/2006/relationships/image" Target="../media/image46.png"/><Relationship Id="rId3" Type="http://schemas.openxmlformats.org/officeDocument/2006/relationships/hyperlink" Target="http://spark.kpi.ua/" TargetMode="External"/><Relationship Id="rId7" Type="http://schemas.openxmlformats.org/officeDocument/2006/relationships/hyperlink" Target="http://startupdepot.lviv.ua/" TargetMode="External"/><Relationship Id="rId12" Type="http://schemas.openxmlformats.org/officeDocument/2006/relationships/hyperlink" Target="http://1991.vc/" TargetMode="External"/><Relationship Id="rId2" Type="http://schemas.openxmlformats.org/officeDocument/2006/relationships/hyperlink" Target="http://ihub.com.ua/" TargetMode="External"/><Relationship Id="rId1" Type="http://schemas.openxmlformats.org/officeDocument/2006/relationships/slideLayout" Target="../slideLayouts/slideLayout2.xml"/><Relationship Id="rId6" Type="http://schemas.openxmlformats.org/officeDocument/2006/relationships/hyperlink" Target="http://wannabiz.com.ua/" TargetMode="External"/><Relationship Id="rId11" Type="http://schemas.openxmlformats.org/officeDocument/2006/relationships/hyperlink" Target="http://1991.vc/about/" TargetMode="External"/><Relationship Id="rId5" Type="http://schemas.openxmlformats.org/officeDocument/2006/relationships/hyperlink" Target="http://happyfarm.com.ua/en" TargetMode="External"/><Relationship Id="rId10" Type="http://schemas.openxmlformats.org/officeDocument/2006/relationships/hyperlink" Target="http://acceleratorcentre.com/" TargetMode="External"/><Relationship Id="rId4" Type="http://schemas.openxmlformats.org/officeDocument/2006/relationships/hyperlink" Target="http://growthup.com/uk" TargetMode="External"/><Relationship Id="rId9" Type="http://schemas.openxmlformats.org/officeDocument/2006/relationships/hyperlink" Target="http://bi.krogerc.info/index.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bit.ly/2ijIQ2V" TargetMode="External"/><Relationship Id="rId3" Type="http://schemas.openxmlformats.org/officeDocument/2006/relationships/hyperlink" Target="http://bit.ly/2vhtDk2" TargetMode="External"/><Relationship Id="rId7" Type="http://schemas.openxmlformats.org/officeDocument/2006/relationships/hyperlink" Target="http://bit.ly/2wq79lR" TargetMode="External"/><Relationship Id="rId2" Type="http://schemas.openxmlformats.org/officeDocument/2006/relationships/hyperlink" Target="http://bit.ly/2uYj2yY" TargetMode="External"/><Relationship Id="rId1" Type="http://schemas.openxmlformats.org/officeDocument/2006/relationships/slideLayout" Target="../slideLayouts/slideLayout2.xml"/><Relationship Id="rId6" Type="http://schemas.openxmlformats.org/officeDocument/2006/relationships/hyperlink" Target="http://bit.ly/2vWIeTW" TargetMode="External"/><Relationship Id="rId5" Type="http://schemas.openxmlformats.org/officeDocument/2006/relationships/hyperlink" Target="http://bit.ly/2wgVRjA" TargetMode="External"/><Relationship Id="rId10" Type="http://schemas.openxmlformats.org/officeDocument/2006/relationships/hyperlink" Target="http://www.me.gov.ua/Documents/Detail?lang=uk-UA&amp;id=fd7fb228-3d3c-43d6-a9a5-34eea3e04718&amp;title=PidtrimkaMalogoISerednogoPidprimnitstvaNaDerzhavnomuRivni" TargetMode="External"/><Relationship Id="rId4" Type="http://schemas.openxmlformats.org/officeDocument/2006/relationships/hyperlink" Target="http://bit.ly/2uYqLgx" TargetMode="External"/><Relationship Id="rId9" Type="http://schemas.openxmlformats.org/officeDocument/2006/relationships/hyperlink" Target="http://bit.ly/2wq5z3j"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regulation.gov.ua/regulator/index" TargetMode="External"/><Relationship Id="rId2" Type="http://schemas.openxmlformats.org/officeDocument/2006/relationships/hyperlink" Target="http://regulation.gov.ua/startup/inde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me.gov.ua/Documents/Detail?lang=uk-UA&amp;id=ad30a624-6ef3-484b-b76d-3f29b82f4cdc&amp;title=PidtrimkaMalogoISerednogoPidprimnitstvaNaRegionalnomuRivni" TargetMode="External"/><Relationship Id="rId3" Type="http://schemas.openxmlformats.org/officeDocument/2006/relationships/hyperlink" Target="http://www.me.gov.ua/Documents/Detail?lang=uk-UA&amp;id=4c27289d-48fa-4af0-818d-dfbcce1bc160&amp;title=ProgramaNaukovikhDoslidzhenTaNavchanniavropeiskogoSpivtovaristvaZAtomnoiEnergiiGorizont2020-2014-2018-" TargetMode="External"/><Relationship Id="rId7" Type="http://schemas.openxmlformats.org/officeDocument/2006/relationships/hyperlink" Target="http://www.me.gov.ua/Documents/Detail?lang=uk-UA&amp;id=aba8ec4d-7a97-4b6c-9065-22aae227d6d7&amp;title=BankivskiProduktiTaProgramiDopomogiMalomuISerednomuPidprimnitstvu" TargetMode="External"/><Relationship Id="rId2" Type="http://schemas.openxmlformats.org/officeDocument/2006/relationships/hyperlink" Target="http://www.eu4business.eu/uk" TargetMode="External"/><Relationship Id="rId1" Type="http://schemas.openxmlformats.org/officeDocument/2006/relationships/slideLayout" Target="../slideLayouts/slideLayout2.xml"/><Relationship Id="rId6" Type="http://schemas.openxmlformats.org/officeDocument/2006/relationships/hyperlink" Target="http://www.me.gov.ua/Documents/Detail?lang=uk-UA&amp;id=1606ea27-a3c5-429d-b164-7c5a8026ba67&amp;title=PidtrimkaMalogoISerednogoPidprimnitstvaNaMizhnarodnomuRivni-mizhnarodniKreditniLinii-" TargetMode="External"/><Relationship Id="rId5" Type="http://schemas.openxmlformats.org/officeDocument/2006/relationships/hyperlink" Target="http://www.me.gov.ua/Documents/Detail?lang=uk-UA&amp;id=9f7e4bdd-b03d-40c0-b099-9f392cdb0e28&amp;title=ProgramaDliaUpravlinskikhKadrivSferiPidprimnitstvaUkraini-fitForPartnershipWithGermany-" TargetMode="External"/><Relationship Id="rId4" Type="http://schemas.openxmlformats.org/officeDocument/2006/relationships/hyperlink" Target="http://www.me.gov.ua/Documents/Detail?lang=uk-UA&amp;id=dd165392-1d18-438d-9d60-91f1c7d3501d&amp;title=Programas-konkurentospromozhnistPidprimstvMalogoISerednogoBiznesu-cosme-2014-2020-" TargetMode="External"/><Relationship Id="rId9" Type="http://schemas.openxmlformats.org/officeDocument/2006/relationships/hyperlink" Target="http://www.me.gov.ua/Documents/Detail?lang=uk-UA&amp;id=fd7fb228-3d3c-43d6-a9a5-34eea3e04718&amp;title=PidtrimkaMalogoISerednogoPidprimnitstvaNaDerzhavnomuRivni"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ardvin.org.u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eximb.com/ukr/sme/loans/eib/" TargetMode="External"/><Relationship Id="rId2" Type="http://schemas.openxmlformats.org/officeDocument/2006/relationships/hyperlink" Target="http://www.ufpp.gov.ua/" TargetMode="External"/><Relationship Id="rId1" Type="http://schemas.openxmlformats.org/officeDocument/2006/relationships/slideLayout" Target="../slideLayouts/slideLayout2.xml"/><Relationship Id="rId4" Type="http://schemas.openxmlformats.org/officeDocument/2006/relationships/hyperlink" Target="http://www.oschadbank.ua/ua/corporate/credit/ei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Заголовок 1"/>
          <p:cNvSpPr>
            <a:spLocks noGrp="1"/>
          </p:cNvSpPr>
          <p:nvPr>
            <p:ph type="ctrTitle" idx="4294967295"/>
          </p:nvPr>
        </p:nvSpPr>
        <p:spPr>
          <a:xfrm>
            <a:off x="1115616" y="1772816"/>
            <a:ext cx="7291387" cy="2109787"/>
          </a:xfrm>
        </p:spPr>
        <p:txBody>
          <a:bodyPr>
            <a:normAutofit fontScale="90000"/>
          </a:bodyPr>
          <a:lstStyle/>
          <a:p>
            <a:pPr algn="l" eaLnBrk="1" hangingPunct="1">
              <a:defRPr/>
            </a:pPr>
            <a:r>
              <a:rPr lang="uk-UA" sz="4000" b="1" dirty="0">
                <a:solidFill>
                  <a:srgbClr val="870038"/>
                </a:solidFill>
                <a:effectLst>
                  <a:outerShdw blurRad="38100" dist="38100" dir="2700000" algn="tl">
                    <a:srgbClr val="C0C0C0"/>
                  </a:outerShdw>
                </a:effectLst>
                <a:latin typeface="Tahoma" pitchFamily="34" charset="0"/>
                <a:cs typeface="Tahoma" pitchFamily="34" charset="0"/>
              </a:rPr>
              <a:t>Тема 5. </a:t>
            </a:r>
            <a:r>
              <a:rPr lang="uk-UA" sz="4000" b="1" dirty="0">
                <a:solidFill>
                  <a:srgbClr val="870038"/>
                </a:solidFill>
                <a:effectLst>
                  <a:outerShdw blurRad="38100" dist="38100" dir="2700000" algn="tl">
                    <a:srgbClr val="C0C0C0"/>
                  </a:outerShdw>
                </a:effectLst>
                <a:latin typeface="Tahoma" pitchFamily="34" charset="0"/>
                <a:cs typeface="Tahoma" pitchFamily="34" charset="0"/>
              </a:rPr>
              <a:t>Підтримка розвитку місцевого бізнесу та </a:t>
            </a:r>
            <a:r>
              <a:rPr lang="uk-UA" sz="4000" b="1" dirty="0" smtClean="0">
                <a:solidFill>
                  <a:srgbClr val="870038"/>
                </a:solidFill>
                <a:effectLst>
                  <a:outerShdw blurRad="38100" dist="38100" dir="2700000" algn="tl">
                    <a:srgbClr val="C0C0C0"/>
                  </a:outerShdw>
                </a:effectLst>
                <a:latin typeface="Tahoma" pitchFamily="34" charset="0"/>
                <a:cs typeface="Tahoma" pitchFamily="34" charset="0"/>
              </a:rPr>
              <a:t>підприємництва</a:t>
            </a:r>
            <a:br>
              <a:rPr lang="uk-UA" sz="4000" b="1" dirty="0" smtClean="0">
                <a:solidFill>
                  <a:srgbClr val="870038"/>
                </a:solidFill>
                <a:effectLst>
                  <a:outerShdw blurRad="38100" dist="38100" dir="2700000" algn="tl">
                    <a:srgbClr val="C0C0C0"/>
                  </a:outerShdw>
                </a:effectLst>
                <a:latin typeface="Tahoma" pitchFamily="34" charset="0"/>
                <a:cs typeface="Tahoma" pitchFamily="34" charset="0"/>
              </a:rPr>
            </a:br>
            <a:r>
              <a:rPr lang="uk-UA" sz="4000" b="1" dirty="0">
                <a:solidFill>
                  <a:srgbClr val="870038"/>
                </a:solidFill>
                <a:effectLst>
                  <a:outerShdw blurRad="38100" dist="38100" dir="2700000" algn="tl">
                    <a:srgbClr val="C0C0C0"/>
                  </a:outerShdw>
                </a:effectLst>
                <a:latin typeface="Tahoma" pitchFamily="34" charset="0"/>
                <a:cs typeface="Tahoma" pitchFamily="34" charset="0"/>
              </a:rPr>
              <a:t/>
            </a:r>
            <a:br>
              <a:rPr lang="uk-UA" sz="4000" b="1" dirty="0">
                <a:solidFill>
                  <a:srgbClr val="870038"/>
                </a:solidFill>
                <a:effectLst>
                  <a:outerShdw blurRad="38100" dist="38100" dir="2700000" algn="tl">
                    <a:srgbClr val="C0C0C0"/>
                  </a:outerShdw>
                </a:effectLst>
                <a:latin typeface="Tahoma" pitchFamily="34" charset="0"/>
                <a:cs typeface="Tahoma" pitchFamily="34" charset="0"/>
              </a:rPr>
            </a:br>
            <a:r>
              <a:rPr lang="uk-UA" sz="4000" b="1" dirty="0">
                <a:solidFill>
                  <a:srgbClr val="870038"/>
                </a:solidFill>
                <a:effectLst>
                  <a:outerShdw blurRad="38100" dist="38100" dir="2700000" algn="tl">
                    <a:srgbClr val="C0C0C0"/>
                  </a:outerShdw>
                </a:effectLst>
                <a:latin typeface="Tahoma" pitchFamily="34" charset="0"/>
                <a:cs typeface="Tahoma" pitchFamily="34" charset="0"/>
              </a:rPr>
              <a:t>5.1. </a:t>
            </a:r>
            <a:r>
              <a:rPr lang="uk-UA" sz="4000" b="1" dirty="0">
                <a:solidFill>
                  <a:srgbClr val="870038"/>
                </a:solidFill>
                <a:effectLst>
                  <a:outerShdw blurRad="38100" dist="38100" dir="2700000" algn="tl">
                    <a:srgbClr val="C0C0C0"/>
                  </a:outerShdw>
                </a:effectLst>
                <a:latin typeface="Tahoma" pitchFamily="34" charset="0"/>
                <a:cs typeface="Tahoma" pitchFamily="34" charset="0"/>
              </a:rPr>
              <a:t>Створення сприятливого бізнес-клімату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pic>
        <p:nvPicPr>
          <p:cNvPr id="6" name="Рисунок 5">
            <a:extLst>
              <a:ext uri="{FF2B5EF4-FFF2-40B4-BE49-F238E27FC236}">
                <a16:creationId xmlns="" xmlns:a16="http://schemas.microsoft.com/office/drawing/2014/main" id="{49F3489B-73C1-42D6-BEFE-15B515566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5397"/>
            <a:ext cx="8507288" cy="5661398"/>
          </a:xfrm>
          <a:prstGeom prst="rect">
            <a:avLst/>
          </a:prstGeom>
        </p:spPr>
      </p:pic>
    </p:spTree>
    <p:extLst>
      <p:ext uri="{BB962C8B-B14F-4D97-AF65-F5344CB8AC3E}">
        <p14:creationId xmlns:p14="http://schemas.microsoft.com/office/powerpoint/2010/main" val="252163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pic>
        <p:nvPicPr>
          <p:cNvPr id="3" name="Рисунок 2">
            <a:extLst>
              <a:ext uri="{FF2B5EF4-FFF2-40B4-BE49-F238E27FC236}">
                <a16:creationId xmlns="" xmlns:a16="http://schemas.microsoft.com/office/drawing/2014/main" id="{B7B217AF-9CC8-4814-BCB8-A18A27FB1099}"/>
              </a:ext>
            </a:extLst>
          </p:cNvPr>
          <p:cNvPicPr>
            <a:picLocks noChangeAspect="1"/>
          </p:cNvPicPr>
          <p:nvPr/>
        </p:nvPicPr>
        <p:blipFill>
          <a:blip r:embed="rId2"/>
          <a:stretch>
            <a:fillRect/>
          </a:stretch>
        </p:blipFill>
        <p:spPr>
          <a:xfrm>
            <a:off x="323528" y="476673"/>
            <a:ext cx="8507288" cy="5376440"/>
          </a:xfrm>
          <a:prstGeom prst="rect">
            <a:avLst/>
          </a:prstGeom>
        </p:spPr>
      </p:pic>
    </p:spTree>
    <p:extLst>
      <p:ext uri="{BB962C8B-B14F-4D97-AF65-F5344CB8AC3E}">
        <p14:creationId xmlns:p14="http://schemas.microsoft.com/office/powerpoint/2010/main" val="286615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pic>
        <p:nvPicPr>
          <p:cNvPr id="7" name="Рисунок 6">
            <a:extLst>
              <a:ext uri="{FF2B5EF4-FFF2-40B4-BE49-F238E27FC236}">
                <a16:creationId xmlns="" xmlns:a16="http://schemas.microsoft.com/office/drawing/2014/main" id="{C134DE8A-83D0-440C-AB23-79E1E1C0A678}"/>
              </a:ext>
            </a:extLst>
          </p:cNvPr>
          <p:cNvPicPr>
            <a:picLocks noChangeAspect="1"/>
          </p:cNvPicPr>
          <p:nvPr/>
        </p:nvPicPr>
        <p:blipFill>
          <a:blip r:embed="rId2"/>
          <a:stretch>
            <a:fillRect/>
          </a:stretch>
        </p:blipFill>
        <p:spPr>
          <a:xfrm>
            <a:off x="359948" y="404664"/>
            <a:ext cx="8507288" cy="5760639"/>
          </a:xfrm>
          <a:prstGeom prst="rect">
            <a:avLst/>
          </a:prstGeom>
        </p:spPr>
      </p:pic>
    </p:spTree>
    <p:extLst>
      <p:ext uri="{BB962C8B-B14F-4D97-AF65-F5344CB8AC3E}">
        <p14:creationId xmlns:p14="http://schemas.microsoft.com/office/powerpoint/2010/main" val="254483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pic>
        <p:nvPicPr>
          <p:cNvPr id="7" name="Рисунок 6">
            <a:extLst>
              <a:ext uri="{FF2B5EF4-FFF2-40B4-BE49-F238E27FC236}">
                <a16:creationId xmlns="" xmlns:a16="http://schemas.microsoft.com/office/drawing/2014/main" id="{16E9F91F-A59C-4AA2-A423-2769EEB09977}"/>
              </a:ext>
            </a:extLst>
          </p:cNvPr>
          <p:cNvPicPr>
            <a:picLocks noChangeAspect="1"/>
          </p:cNvPicPr>
          <p:nvPr/>
        </p:nvPicPr>
        <p:blipFill>
          <a:blip r:embed="rId2"/>
          <a:stretch>
            <a:fillRect/>
          </a:stretch>
        </p:blipFill>
        <p:spPr>
          <a:xfrm>
            <a:off x="602430" y="260647"/>
            <a:ext cx="8224594" cy="5586147"/>
          </a:xfrm>
          <a:prstGeom prst="rect">
            <a:avLst/>
          </a:prstGeom>
        </p:spPr>
      </p:pic>
    </p:spTree>
    <p:extLst>
      <p:ext uri="{BB962C8B-B14F-4D97-AF65-F5344CB8AC3E}">
        <p14:creationId xmlns:p14="http://schemas.microsoft.com/office/powerpoint/2010/main" val="399252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pic>
        <p:nvPicPr>
          <p:cNvPr id="6" name="Рисунок 5">
            <a:extLst>
              <a:ext uri="{FF2B5EF4-FFF2-40B4-BE49-F238E27FC236}">
                <a16:creationId xmlns="" xmlns:a16="http://schemas.microsoft.com/office/drawing/2014/main" id="{DB2A3910-A661-4E51-9CE4-7B53D3ECC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8712968" cy="5586147"/>
          </a:xfrm>
          <a:prstGeom prst="rect">
            <a:avLst/>
          </a:prstGeom>
        </p:spPr>
      </p:pic>
    </p:spTree>
    <p:extLst>
      <p:ext uri="{BB962C8B-B14F-4D97-AF65-F5344CB8AC3E}">
        <p14:creationId xmlns:p14="http://schemas.microsoft.com/office/powerpoint/2010/main" val="249997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a:effectLst>
                  <a:outerShdw blurRad="38100" dist="38100" dir="2700000" algn="tl">
                    <a:srgbClr val="C0C0C0"/>
                  </a:outerShdw>
                </a:effectLst>
              </a:rPr>
              <a:t>КОМПЛЕКСНА ОЦІНКА ПІДПРИЄМНИЦЬКОГО СЕРЕДОВИЩА </a:t>
            </a:r>
          </a:p>
        </p:txBody>
      </p:sp>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pPr marL="0" indent="0" algn="ctr">
              <a:buNone/>
            </a:pPr>
            <a:r>
              <a:rPr lang="uk-UA" sz="2400" dirty="0">
                <a:solidFill>
                  <a:srgbClr val="FF0000"/>
                </a:solidFill>
              </a:rPr>
              <a:t>Створення сприятливих умов для підприємницької діяльності є більш важливим, ніж  пряма державна підтримка:</a:t>
            </a:r>
          </a:p>
          <a:p>
            <a:pPr>
              <a:buFont typeface="Wingdings" panose="05000000000000000000" pitchFamily="2" charset="2"/>
              <a:buChar char="Ø"/>
            </a:pPr>
            <a:r>
              <a:rPr lang="uk-UA" sz="2400" dirty="0">
                <a:solidFill>
                  <a:srgbClr val="455E63"/>
                </a:solidFill>
              </a:rPr>
              <a:t>зменшення кількості документів;</a:t>
            </a:r>
          </a:p>
          <a:p>
            <a:pPr>
              <a:buFont typeface="Wingdings" panose="05000000000000000000" pitchFamily="2" charset="2"/>
              <a:buChar char="Ø"/>
            </a:pPr>
            <a:r>
              <a:rPr lang="uk-UA" sz="2400" dirty="0">
                <a:solidFill>
                  <a:srgbClr val="455E63"/>
                </a:solidFill>
              </a:rPr>
              <a:t>зменшення податкового адміністрування;</a:t>
            </a:r>
          </a:p>
          <a:p>
            <a:pPr>
              <a:buFont typeface="Wingdings" panose="05000000000000000000" pitchFamily="2" charset="2"/>
              <a:buChar char="Ø"/>
            </a:pPr>
            <a:r>
              <a:rPr lang="uk-UA" sz="2400" dirty="0">
                <a:solidFill>
                  <a:srgbClr val="455E63"/>
                </a:solidFill>
              </a:rPr>
              <a:t>створення єдиного інформаційного ресурсу;</a:t>
            </a:r>
          </a:p>
          <a:p>
            <a:pPr>
              <a:buFont typeface="Wingdings" panose="05000000000000000000" pitchFamily="2" charset="2"/>
              <a:buChar char="Ø"/>
            </a:pPr>
            <a:r>
              <a:rPr lang="uk-UA" sz="2400" dirty="0">
                <a:solidFill>
                  <a:srgbClr val="455E63"/>
                </a:solidFill>
              </a:rPr>
              <a:t>створення рівних умов для всіх суб'єктів;</a:t>
            </a:r>
          </a:p>
          <a:p>
            <a:pPr>
              <a:buFont typeface="Wingdings" panose="05000000000000000000" pitchFamily="2" charset="2"/>
              <a:buChar char="Ø"/>
            </a:pPr>
            <a:r>
              <a:rPr lang="uk-UA" sz="2400" dirty="0">
                <a:solidFill>
                  <a:srgbClr val="455E63"/>
                </a:solidFill>
              </a:rPr>
              <a:t>державна підтримка впровадження енергозберігаючих технологій;</a:t>
            </a:r>
          </a:p>
          <a:p>
            <a:pPr>
              <a:buFont typeface="Wingdings" panose="05000000000000000000" pitchFamily="2" charset="2"/>
              <a:buChar char="Ø"/>
            </a:pPr>
            <a:r>
              <a:rPr lang="uk-UA" sz="2400" dirty="0">
                <a:solidFill>
                  <a:srgbClr val="455E63"/>
                </a:solidFill>
              </a:rPr>
              <a:t>трирічний мораторій на зміни законів, що стосуються господарської діяльності.</a:t>
            </a:r>
          </a:p>
          <a:p>
            <a:pPr>
              <a:buFont typeface="Wingdings" panose="05000000000000000000" pitchFamily="2" charset="2"/>
              <a:buChar char="Ø"/>
            </a:pPr>
            <a:endParaRPr lang="uk-UA" sz="2800" dirty="0">
              <a:solidFill>
                <a:srgbClr val="455E63"/>
              </a:solidFill>
            </a:endParaRPr>
          </a:p>
          <a:p>
            <a:endParaRPr lang="uk-UA" sz="2800" dirty="0">
              <a:solidFill>
                <a:srgbClr val="FF0000"/>
              </a:solidFill>
            </a:endParaRPr>
          </a:p>
        </p:txBody>
      </p:sp>
    </p:spTree>
    <p:extLst>
      <p:ext uri="{BB962C8B-B14F-4D97-AF65-F5344CB8AC3E}">
        <p14:creationId xmlns:p14="http://schemas.microsoft.com/office/powerpoint/2010/main" val="36271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a:effectLst>
                  <a:outerShdw blurRad="38100" dist="38100" dir="2700000" algn="tl">
                    <a:srgbClr val="C0C0C0"/>
                  </a:outerShdw>
                </a:effectLst>
              </a:rPr>
              <a:t>ПОКАЗНИКИ</a:t>
            </a:r>
          </a:p>
        </p:txBody>
      </p:sp>
      <p:sp>
        <p:nvSpPr>
          <p:cNvPr id="52226" name="Содержимое 2"/>
          <p:cNvSpPr>
            <a:spLocks noGrp="1"/>
          </p:cNvSpPr>
          <p:nvPr>
            <p:ph idx="1"/>
          </p:nvPr>
        </p:nvSpPr>
        <p:spPr>
          <a:xfrm>
            <a:off x="0" y="1428750"/>
            <a:ext cx="9144000" cy="4400550"/>
          </a:xfrm>
        </p:spPr>
        <p:txBody>
          <a:bodyPr/>
          <a:lstStyle/>
          <a:p>
            <a:pPr algn="just">
              <a:spcBef>
                <a:spcPct val="0"/>
              </a:spcBef>
            </a:pPr>
            <a:r>
              <a:rPr lang="uk-UA" sz="1600" b="1" u="sng" dirty="0">
                <a:solidFill>
                  <a:schemeClr val="tx1"/>
                </a:solidFill>
                <a:latin typeface="Arial" charset="0"/>
                <a:cs typeface="Arial" charset="0"/>
              </a:rPr>
              <a:t>Індекс змін ділового середовища </a:t>
            </a:r>
            <a:r>
              <a:rPr lang="uk-UA" sz="1600" dirty="0">
                <a:solidFill>
                  <a:schemeClr val="tx1"/>
                </a:solidFill>
                <a:latin typeface="Arial" charset="0"/>
                <a:cs typeface="Arial" charset="0"/>
              </a:rPr>
              <a:t>– вимірює оцінки щодо короткострокових змін середовища для ведення бізнесу  (протягом трьох місяців); </a:t>
            </a:r>
          </a:p>
          <a:p>
            <a:pPr algn="just">
              <a:spcBef>
                <a:spcPct val="0"/>
              </a:spcBef>
            </a:pPr>
            <a:r>
              <a:rPr lang="uk-UA" sz="1600" b="1" u="sng" dirty="0">
                <a:solidFill>
                  <a:schemeClr val="tx1"/>
                </a:solidFill>
                <a:latin typeface="Arial" charset="0"/>
                <a:cs typeface="Arial" charset="0"/>
              </a:rPr>
              <a:t>Індекс очікуваних змін ділового середовища </a:t>
            </a:r>
            <a:r>
              <a:rPr lang="uk-UA" sz="1600" dirty="0">
                <a:solidFill>
                  <a:schemeClr val="tx1"/>
                </a:solidFill>
                <a:latin typeface="Arial" charset="0"/>
                <a:cs typeface="Arial" charset="0"/>
              </a:rPr>
              <a:t>– вимірює прогнози щодо змін ділового середовища для ведення бізнесу (протягом шести місяців),  </a:t>
            </a:r>
          </a:p>
          <a:p>
            <a:pPr algn="just">
              <a:spcBef>
                <a:spcPct val="0"/>
              </a:spcBef>
            </a:pPr>
            <a:r>
              <a:rPr lang="uk-UA" sz="1600" b="1" u="sng" dirty="0">
                <a:solidFill>
                  <a:schemeClr val="tx1"/>
                </a:solidFill>
                <a:latin typeface="Arial" charset="0"/>
                <a:cs typeface="Arial" charset="0"/>
              </a:rPr>
              <a:t>Індекс ділової активності підприємства </a:t>
            </a:r>
            <a:r>
              <a:rPr lang="uk-UA" sz="1600" b="1" dirty="0">
                <a:solidFill>
                  <a:schemeClr val="tx1"/>
                </a:solidFill>
                <a:latin typeface="Arial" charset="0"/>
                <a:cs typeface="Arial" charset="0"/>
              </a:rPr>
              <a:t>– </a:t>
            </a:r>
            <a:r>
              <a:rPr lang="uk-UA" sz="1600" dirty="0">
                <a:solidFill>
                  <a:schemeClr val="tx1"/>
                </a:solidFill>
                <a:latin typeface="Arial" charset="0"/>
                <a:cs typeface="Arial" charset="0"/>
              </a:rPr>
              <a:t>вимірює оцінки щодо короткострокових змін фінансово-економічної ситуації на опитаних підприємствах (протягом трьох місяців); </a:t>
            </a:r>
          </a:p>
          <a:p>
            <a:pPr algn="just">
              <a:spcBef>
                <a:spcPct val="0"/>
              </a:spcBef>
            </a:pPr>
            <a:r>
              <a:rPr lang="uk-UA" sz="1600" b="1" u="sng" dirty="0">
                <a:solidFill>
                  <a:schemeClr val="tx1"/>
                </a:solidFill>
                <a:latin typeface="Arial" charset="0"/>
                <a:cs typeface="Arial" charset="0"/>
              </a:rPr>
              <a:t>Індекс очікуваних змін ділової активності підприємств </a:t>
            </a:r>
            <a:r>
              <a:rPr lang="uk-UA" sz="1600" dirty="0">
                <a:solidFill>
                  <a:schemeClr val="tx1"/>
                </a:solidFill>
                <a:latin typeface="Arial" charset="0"/>
                <a:cs typeface="Arial" charset="0"/>
              </a:rPr>
              <a:t>– вимірює прогнози щодо короткострокових змін фінансово-економічної ситуації на опитаних підприємствах (протягом трьох місяців) </a:t>
            </a:r>
          </a:p>
          <a:p>
            <a:pPr algn="just">
              <a:spcBef>
                <a:spcPct val="0"/>
              </a:spcBef>
            </a:pPr>
            <a:r>
              <a:rPr lang="uk-UA" sz="1600" b="1" u="sng" dirty="0">
                <a:solidFill>
                  <a:schemeClr val="tx1"/>
                </a:solidFill>
                <a:latin typeface="Arial" charset="0"/>
                <a:cs typeface="Arial" charset="0"/>
              </a:rPr>
              <a:t>Індекс стану (якості) ділового середовища </a:t>
            </a:r>
            <a:r>
              <a:rPr lang="uk-UA" sz="1600" dirty="0">
                <a:solidFill>
                  <a:schemeClr val="tx1"/>
                </a:solidFill>
                <a:latin typeface="Arial" charset="0"/>
                <a:cs typeface="Arial" charset="0"/>
              </a:rPr>
              <a:t>– вимірює оцінки щодо поточного стану середовища для ведення бізнесу.</a:t>
            </a:r>
          </a:p>
          <a:p>
            <a:pPr algn="just">
              <a:spcBef>
                <a:spcPct val="0"/>
              </a:spcBef>
            </a:pPr>
            <a:r>
              <a:rPr lang="uk-UA" sz="1600" dirty="0">
                <a:solidFill>
                  <a:schemeClr val="tx1"/>
                </a:solidFill>
                <a:latin typeface="Arial" charset="0"/>
                <a:cs typeface="Arial" charset="0"/>
              </a:rPr>
              <a:t> </a:t>
            </a:r>
            <a:r>
              <a:rPr lang="uk-UA" sz="1600" b="1" u="sng" dirty="0">
                <a:solidFill>
                  <a:schemeClr val="tx1"/>
                </a:solidFill>
                <a:latin typeface="Arial" charset="0"/>
                <a:cs typeface="Arial" charset="0"/>
              </a:rPr>
              <a:t>Індекс стану (якості) ділової активності </a:t>
            </a:r>
            <a:r>
              <a:rPr lang="uk-UA" sz="1600" dirty="0">
                <a:solidFill>
                  <a:schemeClr val="tx1"/>
                </a:solidFill>
                <a:latin typeface="Arial" charset="0"/>
                <a:cs typeface="Arial" charset="0"/>
              </a:rPr>
              <a:t>– вимірює оцінки щодо поточного стану фінансово-економічної ситуації на опитаних підприємствах. </a:t>
            </a:r>
          </a:p>
          <a:p>
            <a:pPr algn="just">
              <a:spcBef>
                <a:spcPct val="0"/>
              </a:spcBef>
            </a:pPr>
            <a:r>
              <a:rPr lang="uk-UA" sz="1600" b="1" u="sng" dirty="0">
                <a:solidFill>
                  <a:schemeClr val="tx1"/>
                </a:solidFill>
                <a:latin typeface="Arial" charset="0"/>
                <a:cs typeface="Arial" charset="0"/>
              </a:rPr>
              <a:t>Агрегований показник </a:t>
            </a:r>
            <a:r>
              <a:rPr lang="uk-UA" sz="1600" u="sng" dirty="0">
                <a:solidFill>
                  <a:schemeClr val="tx1"/>
                </a:solidFill>
                <a:latin typeface="Arial" charset="0"/>
                <a:cs typeface="Arial" charset="0"/>
              </a:rPr>
              <a:t>перспектив промисловості </a:t>
            </a:r>
            <a:r>
              <a:rPr lang="uk-UA" sz="1600" dirty="0">
                <a:solidFill>
                  <a:schemeClr val="tx1"/>
                </a:solidFill>
                <a:latin typeface="Arial" charset="0"/>
                <a:cs typeface="Arial" charset="0"/>
              </a:rPr>
              <a:t>(</a:t>
            </a:r>
            <a:r>
              <a:rPr lang="en-US" sz="1600" dirty="0">
                <a:solidFill>
                  <a:schemeClr val="tx1"/>
                </a:solidFill>
                <a:latin typeface="Arial" charset="0"/>
                <a:cs typeface="Arial" charset="0"/>
              </a:rPr>
              <a:t>industrial confidence indicator) </a:t>
            </a:r>
            <a:r>
              <a:rPr lang="uk-UA" sz="1600" dirty="0">
                <a:solidFill>
                  <a:schemeClr val="tx1"/>
                </a:solidFill>
                <a:latin typeface="Arial" charset="0"/>
                <a:cs typeface="Arial" charset="0"/>
              </a:rPr>
              <a:t>розраховується як середнє арифметичне індексів очікуваних змін виробництва, оцінки обсягу нових замовлень та оцінки запасів готової продукції (останній зі знаком мінус).  </a:t>
            </a:r>
          </a:p>
        </p:txBody>
      </p:sp>
    </p:spTree>
    <p:extLst>
      <p:ext uri="{BB962C8B-B14F-4D97-AF65-F5344CB8AC3E}">
        <p14:creationId xmlns:p14="http://schemas.microsoft.com/office/powerpoint/2010/main" val="291869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a:effectLst>
                  <a:outerShdw blurRad="38100" dist="38100" dir="2700000" algn="tl">
                    <a:srgbClr val="C0C0C0"/>
                  </a:outerShdw>
                </a:effectLst>
              </a:rPr>
              <a:t>ПОКАЗНИКИ</a:t>
            </a:r>
          </a:p>
        </p:txBody>
      </p:sp>
      <p:sp>
        <p:nvSpPr>
          <p:cNvPr id="52226" name="Содержимое 2"/>
          <p:cNvSpPr>
            <a:spLocks noGrp="1"/>
          </p:cNvSpPr>
          <p:nvPr>
            <p:ph idx="1"/>
          </p:nvPr>
        </p:nvSpPr>
        <p:spPr>
          <a:xfrm>
            <a:off x="0" y="1428750"/>
            <a:ext cx="9144000" cy="3152378"/>
          </a:xfrm>
        </p:spPr>
        <p:txBody>
          <a:bodyPr/>
          <a:lstStyle/>
          <a:p>
            <a:pPr algn="just">
              <a:spcBef>
                <a:spcPct val="0"/>
              </a:spcBef>
            </a:pPr>
            <a:r>
              <a:rPr lang="uk-UA" sz="1600" dirty="0">
                <a:solidFill>
                  <a:schemeClr val="tx1"/>
                </a:solidFill>
                <a:latin typeface="Arial" charset="0"/>
                <a:cs typeface="Arial" charset="0"/>
              </a:rPr>
              <a:t> </a:t>
            </a:r>
            <a:r>
              <a:rPr lang="uk-UA" sz="1600" b="1" u="sng" dirty="0">
                <a:solidFill>
                  <a:schemeClr val="tx1"/>
                </a:solidFill>
                <a:latin typeface="Arial" charset="0"/>
                <a:cs typeface="Arial" charset="0"/>
              </a:rPr>
              <a:t>Загальний показник “несприятливий регуляторний клімат</a:t>
            </a:r>
            <a:r>
              <a:rPr lang="uk-UA" sz="1600" b="1" dirty="0">
                <a:solidFill>
                  <a:schemeClr val="tx1"/>
                </a:solidFill>
                <a:latin typeface="Arial" charset="0"/>
                <a:cs typeface="Arial" charset="0"/>
              </a:rPr>
              <a:t>” </a:t>
            </a:r>
            <a:r>
              <a:rPr lang="uk-UA" sz="1600" dirty="0">
                <a:solidFill>
                  <a:schemeClr val="tx1"/>
                </a:solidFill>
                <a:latin typeface="Arial" charset="0"/>
                <a:cs typeface="Arial" charset="0"/>
              </a:rPr>
              <a:t>складається з трьох компонентів: </a:t>
            </a:r>
          </a:p>
          <a:p>
            <a:pPr algn="just">
              <a:spcBef>
                <a:spcPct val="0"/>
              </a:spcBef>
            </a:pPr>
            <a:r>
              <a:rPr lang="uk-UA" sz="1600" dirty="0">
                <a:solidFill>
                  <a:schemeClr val="tx1"/>
                </a:solidFill>
                <a:latin typeface="Arial" charset="0"/>
                <a:cs typeface="Arial" charset="0"/>
              </a:rPr>
              <a:t>(1) високий регуляторний тиск, </a:t>
            </a:r>
          </a:p>
          <a:p>
            <a:pPr algn="just">
              <a:spcBef>
                <a:spcPct val="0"/>
              </a:spcBef>
            </a:pPr>
            <a:r>
              <a:rPr lang="uk-UA" sz="1600" dirty="0">
                <a:solidFill>
                  <a:schemeClr val="tx1"/>
                </a:solidFill>
                <a:latin typeface="Arial" charset="0"/>
                <a:cs typeface="Arial" charset="0"/>
              </a:rPr>
              <a:t>(2) часті зміни в законодавстві та </a:t>
            </a:r>
          </a:p>
          <a:p>
            <a:pPr algn="just">
              <a:spcBef>
                <a:spcPct val="0"/>
              </a:spcBef>
            </a:pPr>
            <a:r>
              <a:rPr lang="uk-UA" sz="1600" dirty="0">
                <a:solidFill>
                  <a:schemeClr val="tx1"/>
                </a:solidFill>
                <a:latin typeface="Arial" charset="0"/>
                <a:cs typeface="Arial" charset="0"/>
              </a:rPr>
              <a:t>(3) корупція, і відображає частку респондентів, які вибрали принаймні один з перерахованих вище факторів. </a:t>
            </a:r>
          </a:p>
          <a:p>
            <a:pPr algn="just">
              <a:spcBef>
                <a:spcPct val="0"/>
              </a:spcBef>
            </a:pPr>
            <a:r>
              <a:rPr lang="uk-UA" sz="1600" b="1" u="sng" dirty="0">
                <a:solidFill>
                  <a:schemeClr val="tx1"/>
                </a:solidFill>
                <a:latin typeface="Arial" charset="0"/>
                <a:cs typeface="Arial" charset="0"/>
              </a:rPr>
              <a:t>Індекси конкурентного тиску </a:t>
            </a:r>
            <a:r>
              <a:rPr lang="uk-UA" sz="1600" dirty="0">
                <a:solidFill>
                  <a:schemeClr val="tx1"/>
                </a:solidFill>
                <a:latin typeface="Arial" charset="0"/>
                <a:cs typeface="Arial" charset="0"/>
              </a:rPr>
              <a:t>обраховуються за подібною до інших індексів методологією. </a:t>
            </a:r>
          </a:p>
          <a:p>
            <a:pPr algn="just">
              <a:spcBef>
                <a:spcPct val="0"/>
              </a:spcBef>
            </a:pPr>
            <a:r>
              <a:rPr lang="uk-UA" sz="1600" dirty="0">
                <a:solidFill>
                  <a:schemeClr val="tx1"/>
                </a:solidFill>
                <a:latin typeface="Arial" charset="0"/>
                <a:cs typeface="Arial" charset="0"/>
              </a:rPr>
              <a:t>Шкала: -1 — немає або низький тиск, </a:t>
            </a:r>
          </a:p>
          <a:p>
            <a:pPr algn="just">
              <a:spcBef>
                <a:spcPct val="0"/>
              </a:spcBef>
            </a:pPr>
            <a:r>
              <a:rPr lang="uk-UA" sz="1600" dirty="0">
                <a:solidFill>
                  <a:schemeClr val="tx1"/>
                </a:solidFill>
                <a:latin typeface="Arial" charset="0"/>
                <a:cs typeface="Arial" charset="0"/>
              </a:rPr>
              <a:t>0 — помірний тиск, </a:t>
            </a:r>
          </a:p>
          <a:p>
            <a:pPr algn="just">
              <a:spcBef>
                <a:spcPct val="0"/>
              </a:spcBef>
            </a:pPr>
            <a:r>
              <a:rPr lang="uk-UA" sz="1600" dirty="0">
                <a:solidFill>
                  <a:schemeClr val="tx1"/>
                </a:solidFill>
                <a:latin typeface="Arial" charset="0"/>
                <a:cs typeface="Arial" charset="0"/>
              </a:rPr>
              <a:t>1 — високий тиск. </a:t>
            </a:r>
          </a:p>
          <a:p>
            <a:pPr algn="just">
              <a:spcBef>
                <a:spcPct val="0"/>
              </a:spcBef>
            </a:pPr>
            <a:r>
              <a:rPr lang="uk-UA" sz="1600" b="1" u="sng" dirty="0">
                <a:solidFill>
                  <a:schemeClr val="tx1"/>
                </a:solidFill>
                <a:latin typeface="Arial" charset="0"/>
                <a:cs typeface="Arial" charset="0"/>
              </a:rPr>
              <a:t>Розрахунок кожного індикатора </a:t>
            </a:r>
            <a:r>
              <a:rPr lang="uk-UA" sz="1600" dirty="0">
                <a:solidFill>
                  <a:schemeClr val="tx1"/>
                </a:solidFill>
                <a:latin typeface="Arial" charset="0"/>
                <a:cs typeface="Arial" charset="0"/>
              </a:rPr>
              <a:t>використовується як чистий баланс (</a:t>
            </a:r>
            <a:r>
              <a:rPr lang="en-US" sz="1600" dirty="0">
                <a:solidFill>
                  <a:schemeClr val="tx1"/>
                </a:solidFill>
                <a:latin typeface="Arial" charset="0"/>
                <a:cs typeface="Arial" charset="0"/>
              </a:rPr>
              <a:t>net balance). </a:t>
            </a:r>
            <a:r>
              <a:rPr lang="uk-UA" sz="1600" dirty="0">
                <a:solidFill>
                  <a:schemeClr val="tx1"/>
                </a:solidFill>
                <a:latin typeface="Arial" charset="0"/>
                <a:cs typeface="Arial" charset="0"/>
              </a:rPr>
              <a:t>Коли керівник підприємства відповідає, що показник збільшився зараховуються відповіді як +1, якщо він не змінився — 0 і -1 — якщо зменшився. Наприклад, якщо зі 100 респондентів, 20 вказали на зростання виробництва, 50 респондентів звітували про його скорочення, і 30 зазначили, що все залишилося без змін, то відповідне значення індексу буде 0,30. </a:t>
            </a:r>
            <a:r>
              <a:rPr lang="uk-UA" sz="1600" b="1" dirty="0">
                <a:solidFill>
                  <a:srgbClr val="C00000"/>
                </a:solidFill>
                <a:latin typeface="Arial" charset="0"/>
                <a:cs typeface="Arial" charset="0"/>
              </a:rPr>
              <a:t>Додатне (від’ємне) значення індексу означає</a:t>
            </a:r>
            <a:r>
              <a:rPr lang="uk-UA" sz="1600" dirty="0">
                <a:solidFill>
                  <a:schemeClr val="tx1"/>
                </a:solidFill>
                <a:latin typeface="Arial" charset="0"/>
                <a:cs typeface="Arial" charset="0"/>
              </a:rPr>
              <a:t>, що частка підприємств, де зросло виробництво, є більшою (меншою), ніж кількість тих, де виробництво скоротилось. </a:t>
            </a:r>
          </a:p>
        </p:txBody>
      </p:sp>
    </p:spTree>
    <p:extLst>
      <p:ext uri="{BB962C8B-B14F-4D97-AF65-F5344CB8AC3E}">
        <p14:creationId xmlns:p14="http://schemas.microsoft.com/office/powerpoint/2010/main" val="406927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a:effectLst>
                  <a:outerShdw blurRad="38100" dist="38100" dir="2700000" algn="tl">
                    <a:srgbClr val="C0C0C0"/>
                  </a:outerShdw>
                </a:effectLst>
              </a:rPr>
              <a:t>МЕТОДИКА ДОСЛІДЖЕННЯ СТАНУ</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БІЗНЕС-КЛІМАТУ В УКРАЇНІ</a:t>
            </a:r>
          </a:p>
        </p:txBody>
      </p:sp>
      <p:sp>
        <p:nvSpPr>
          <p:cNvPr id="52226" name="Содержимое 2"/>
          <p:cNvSpPr>
            <a:spLocks noGrp="1"/>
          </p:cNvSpPr>
          <p:nvPr>
            <p:ph idx="1"/>
          </p:nvPr>
        </p:nvSpPr>
        <p:spPr>
          <a:xfrm>
            <a:off x="0" y="1428750"/>
            <a:ext cx="9144000" cy="4400550"/>
          </a:xfrm>
        </p:spPr>
        <p:txBody>
          <a:bodyPr/>
          <a:lstStyle/>
          <a:p>
            <a:pPr algn="just">
              <a:spcBef>
                <a:spcPct val="0"/>
              </a:spcBef>
            </a:pPr>
            <a:r>
              <a:rPr lang="uk-UA" sz="2800" b="1" u="sng" dirty="0">
                <a:solidFill>
                  <a:schemeClr val="accent4">
                    <a:lumMod val="75000"/>
                  </a:schemeClr>
                </a:solidFill>
                <a:latin typeface="Arial" charset="0"/>
                <a:cs typeface="Arial" charset="0"/>
              </a:rPr>
              <a:t>Основні висновки </a:t>
            </a:r>
          </a:p>
          <a:p>
            <a:pPr algn="just">
              <a:spcBef>
                <a:spcPct val="0"/>
              </a:spcBef>
            </a:pPr>
            <a:r>
              <a:rPr lang="uk-UA" sz="2800" b="1" dirty="0">
                <a:solidFill>
                  <a:schemeClr val="accent4">
                    <a:lumMod val="75000"/>
                  </a:schemeClr>
                </a:solidFill>
                <a:latin typeface="Arial" charset="0"/>
                <a:cs typeface="Arial" charset="0"/>
              </a:rPr>
              <a:t>В четвертому кварталі 2017: Оцінка керівників промислових підприємств ділової активності та ділового середовища для ведення бізнесу </a:t>
            </a:r>
            <a:r>
              <a:rPr lang="uk-UA" sz="2800" b="1" u="sng" dirty="0">
                <a:solidFill>
                  <a:schemeClr val="accent4">
                    <a:lumMod val="75000"/>
                  </a:schemeClr>
                </a:solidFill>
                <a:latin typeface="Arial" charset="0"/>
                <a:cs typeface="Arial" charset="0"/>
              </a:rPr>
              <a:t>суттєво не змінилась</a:t>
            </a:r>
            <a:r>
              <a:rPr lang="uk-UA" sz="2800" b="1" dirty="0">
                <a:solidFill>
                  <a:schemeClr val="accent4">
                    <a:lumMod val="75000"/>
                  </a:schemeClr>
                </a:solidFill>
                <a:latin typeface="Arial" charset="0"/>
                <a:cs typeface="Arial" charset="0"/>
              </a:rPr>
              <a:t>, порівняно з минулим кварталом, </a:t>
            </a:r>
            <a:r>
              <a:rPr lang="uk-UA" sz="2800" b="1" u="sng" dirty="0">
                <a:solidFill>
                  <a:schemeClr val="accent4">
                    <a:lumMod val="75000"/>
                  </a:schemeClr>
                </a:solidFill>
                <a:latin typeface="Arial" charset="0"/>
                <a:cs typeface="Arial" charset="0"/>
              </a:rPr>
              <a:t>та залишається негативною</a:t>
            </a:r>
            <a:r>
              <a:rPr lang="uk-UA" sz="2800" b="1" dirty="0">
                <a:solidFill>
                  <a:schemeClr val="accent4">
                    <a:lumMod val="75000"/>
                  </a:schemeClr>
                </a:solidFill>
                <a:latin typeface="Arial" charset="0"/>
                <a:cs typeface="Arial" charset="0"/>
              </a:rPr>
              <a:t>. </a:t>
            </a:r>
          </a:p>
          <a:p>
            <a:pPr algn="just">
              <a:spcBef>
                <a:spcPct val="0"/>
              </a:spcBef>
            </a:pPr>
            <a:r>
              <a:rPr lang="uk-UA" sz="2800" b="1" dirty="0">
                <a:solidFill>
                  <a:schemeClr val="accent4">
                    <a:lumMod val="75000"/>
                  </a:schemeClr>
                </a:solidFill>
                <a:latin typeface="Arial" charset="0"/>
                <a:cs typeface="Arial" charset="0"/>
              </a:rPr>
              <a:t>Брак обігових коштів стає вагомішою перешкодою зростанню виробництва на підприємствах. </a:t>
            </a:r>
          </a:p>
        </p:txBody>
      </p:sp>
    </p:spTree>
    <p:extLst>
      <p:ext uri="{BB962C8B-B14F-4D97-AF65-F5344CB8AC3E}">
        <p14:creationId xmlns:p14="http://schemas.microsoft.com/office/powerpoint/2010/main" val="399807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a:effectLst>
                  <a:outerShdw blurRad="38100" dist="38100" dir="2700000" algn="tl">
                    <a:srgbClr val="C0C0C0"/>
                  </a:outerShdw>
                </a:effectLst>
              </a:rPr>
              <a:t>МЕТОДИКА ДОСЛІДЖЕННЯ СТАНУ</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БІЗНЕС-КЛІМАТУ В УКРАЇНІ</a:t>
            </a:r>
          </a:p>
        </p:txBody>
      </p:sp>
      <p:sp>
        <p:nvSpPr>
          <p:cNvPr id="52226" name="Содержимое 2"/>
          <p:cNvSpPr>
            <a:spLocks noGrp="1"/>
          </p:cNvSpPr>
          <p:nvPr>
            <p:ph idx="1"/>
          </p:nvPr>
        </p:nvSpPr>
        <p:spPr>
          <a:xfrm>
            <a:off x="0" y="1428750"/>
            <a:ext cx="9144000" cy="4400550"/>
          </a:xfrm>
        </p:spPr>
        <p:txBody>
          <a:bodyPr/>
          <a:lstStyle/>
          <a:p>
            <a:pPr algn="just">
              <a:spcBef>
                <a:spcPct val="0"/>
              </a:spcBef>
            </a:pPr>
            <a:r>
              <a:rPr lang="uk-UA" sz="2800" b="1" dirty="0">
                <a:solidFill>
                  <a:schemeClr val="accent4">
                    <a:lumMod val="75000"/>
                  </a:schemeClr>
                </a:solidFill>
                <a:latin typeface="Arial" charset="0"/>
                <a:cs typeface="Arial" charset="0"/>
              </a:rPr>
              <a:t>Керівники підприємств більш оптимістичні щодо </a:t>
            </a:r>
            <a:r>
              <a:rPr lang="uk-UA" sz="2800" b="1" u="sng" dirty="0">
                <a:solidFill>
                  <a:schemeClr val="accent4">
                    <a:lumMod val="75000"/>
                  </a:schemeClr>
                </a:solidFill>
                <a:latin typeface="Arial" charset="0"/>
                <a:cs typeface="Arial" charset="0"/>
              </a:rPr>
              <a:t>покращення фінансово-економічного становища підприємств</a:t>
            </a:r>
            <a:r>
              <a:rPr lang="uk-UA" sz="2800" b="1" dirty="0">
                <a:solidFill>
                  <a:schemeClr val="accent4">
                    <a:lumMod val="75000"/>
                  </a:schemeClr>
                </a:solidFill>
                <a:latin typeface="Arial" charset="0"/>
                <a:cs typeface="Arial" charset="0"/>
              </a:rPr>
              <a:t>, ніж щодо позитивної зміни кон’юнктури для ведення бізнесу протягом наступного півріччя</a:t>
            </a:r>
          </a:p>
        </p:txBody>
      </p:sp>
    </p:spTree>
    <p:extLst>
      <p:ext uri="{BB962C8B-B14F-4D97-AF65-F5344CB8AC3E}">
        <p14:creationId xmlns:p14="http://schemas.microsoft.com/office/powerpoint/2010/main" val="25235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5" name="Місце для вмісту 1"/>
          <p:cNvSpPr>
            <a:spLocks noGrp="1"/>
          </p:cNvSpPr>
          <p:nvPr>
            <p:ph idx="1"/>
          </p:nvPr>
        </p:nvSpPr>
        <p:spPr>
          <a:xfrm>
            <a:off x="259978" y="1431950"/>
            <a:ext cx="8642350" cy="4949378"/>
          </a:xfrm>
        </p:spPr>
        <p:txBody>
          <a:bodyPr/>
          <a:lstStyle/>
          <a:p>
            <a:pPr marL="269875" indent="-269875">
              <a:spcAft>
                <a:spcPts val="600"/>
              </a:spcAft>
              <a:buFontTx/>
              <a:buChar char="•"/>
              <a:defRPr/>
            </a:pPr>
            <a:r>
              <a:rPr lang="uk-UA" altLang="uk-UA" dirty="0"/>
              <a:t>показники та методика дослідження стану бізнес-клімату в Україні та на місцевому рівні</a:t>
            </a:r>
          </a:p>
          <a:p>
            <a:pPr marL="269875" indent="-269875">
              <a:spcAft>
                <a:spcPts val="600"/>
              </a:spcAft>
              <a:buFontTx/>
              <a:buChar char="•"/>
              <a:defRPr/>
            </a:pPr>
            <a:r>
              <a:rPr lang="uk-UA" altLang="uk-UA" dirty="0"/>
              <a:t>створення сприятливого бізнес-клімату </a:t>
            </a:r>
          </a:p>
          <a:p>
            <a:pPr marL="269875" indent="-269875">
              <a:spcAft>
                <a:spcPts val="600"/>
              </a:spcAft>
              <a:buFontTx/>
              <a:buChar char="•"/>
              <a:defRPr/>
            </a:pPr>
            <a:r>
              <a:rPr lang="uk-UA" altLang="uk-UA" dirty="0"/>
              <a:t>регуляторна політика</a:t>
            </a:r>
          </a:p>
          <a:p>
            <a:pPr marL="269875" indent="-269875">
              <a:buFont typeface="Arial" pitchFamily="34" charset="0"/>
              <a:buChar char="•"/>
              <a:defRPr/>
            </a:pPr>
            <a:r>
              <a:rPr lang="uk-UA" altLang="uk-UA" dirty="0"/>
              <a:t>інструменти стимулювання та підтримки малого і середнього підприємництва</a:t>
            </a:r>
          </a:p>
        </p:txBody>
      </p:sp>
      <p:sp>
        <p:nvSpPr>
          <p:cNvPr id="2" name="Заголовок 1"/>
          <p:cNvSpPr>
            <a:spLocks noGrp="1"/>
          </p:cNvSpPr>
          <p:nvPr>
            <p:ph type="title"/>
          </p:nvPr>
        </p:nvSpPr>
        <p:spPr>
          <a:xfrm>
            <a:off x="250825" y="274638"/>
            <a:ext cx="8642350" cy="1143000"/>
          </a:xfrm>
        </p:spPr>
        <p:txBody>
          <a:bodyPr/>
          <a:lstStyle/>
          <a:p>
            <a:r>
              <a:rPr lang="uk-UA" altLang="uk-UA" sz="4800" cap="none" dirty="0">
                <a:effectLst>
                  <a:outerShdw blurRad="38100" dist="38100" dir="2700000" algn="tl">
                    <a:srgbClr val="C0C0C0"/>
                  </a:outerShdw>
                </a:effectLst>
              </a:rPr>
              <a:t>ЗМІСТ</a:t>
            </a:r>
            <a:endParaRPr lang="en-US" altLang="uk-UA" sz="4800" cap="none" dirty="0">
              <a:effectLst>
                <a:outerShdw blurRad="38100" dist="38100" dir="2700000" algn="tl">
                  <a:srgbClr val="C0C0C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err="1">
                <a:effectLst>
                  <a:outerShdw blurRad="38100" dist="38100" dir="2700000" algn="tl">
                    <a:srgbClr val="C0C0C0"/>
                  </a:outerShdw>
                </a:effectLst>
              </a:rPr>
              <a:t>ОСНОВНі</a:t>
            </a:r>
            <a:r>
              <a:rPr lang="uk-UA" cap="none" dirty="0">
                <a:effectLst>
                  <a:outerShdw blurRad="38100" dist="38100" dir="2700000" algn="tl">
                    <a:srgbClr val="C0C0C0"/>
                  </a:outerShdw>
                </a:effectLst>
              </a:rPr>
              <a:t> ПЕРЕШКОДИ</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БІЗНЕС-КЛІМАТУ В УКРАЇНІ</a:t>
            </a:r>
          </a:p>
        </p:txBody>
      </p:sp>
      <p:pic>
        <p:nvPicPr>
          <p:cNvPr id="3" name="Объект 2">
            <a:extLst>
              <a:ext uri="{FF2B5EF4-FFF2-40B4-BE49-F238E27FC236}">
                <a16:creationId xmlns="" xmlns:a16="http://schemas.microsoft.com/office/drawing/2014/main" id="{51366889-5EDE-4EFA-8C0A-E5967A735D3B}"/>
              </a:ext>
            </a:extLst>
          </p:cNvPr>
          <p:cNvPicPr>
            <a:picLocks noGrp="1" noChangeAspect="1"/>
          </p:cNvPicPr>
          <p:nvPr>
            <p:ph idx="1"/>
          </p:nvPr>
        </p:nvPicPr>
        <p:blipFill>
          <a:blip r:embed="rId2"/>
          <a:stretch>
            <a:fillRect/>
          </a:stretch>
        </p:blipFill>
        <p:spPr>
          <a:xfrm>
            <a:off x="527770" y="1196752"/>
            <a:ext cx="8364710" cy="4752528"/>
          </a:xfrm>
          <a:prstGeom prst="rect">
            <a:avLst/>
          </a:prstGeom>
        </p:spPr>
      </p:pic>
    </p:spTree>
    <p:extLst>
      <p:ext uri="{BB962C8B-B14F-4D97-AF65-F5344CB8AC3E}">
        <p14:creationId xmlns:p14="http://schemas.microsoft.com/office/powerpoint/2010/main" val="213267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err="1">
                <a:effectLst>
                  <a:outerShdw blurRad="38100" dist="38100" dir="2700000" algn="tl">
                    <a:srgbClr val="C0C0C0"/>
                  </a:outerShdw>
                </a:effectLst>
              </a:rPr>
              <a:t>ОСНОВНі</a:t>
            </a:r>
            <a:r>
              <a:rPr lang="uk-UA" cap="none" dirty="0">
                <a:effectLst>
                  <a:outerShdw blurRad="38100" dist="38100" dir="2700000" algn="tl">
                    <a:srgbClr val="C0C0C0"/>
                  </a:outerShdw>
                </a:effectLst>
              </a:rPr>
              <a:t> ПЕРЕШКОДИ</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БІЗНЕС-КЛІМАТУ В УКРАЇНІ</a:t>
            </a:r>
          </a:p>
        </p:txBody>
      </p:sp>
      <p:pic>
        <p:nvPicPr>
          <p:cNvPr id="3" name="Объект 2">
            <a:extLst>
              <a:ext uri="{FF2B5EF4-FFF2-40B4-BE49-F238E27FC236}">
                <a16:creationId xmlns="" xmlns:a16="http://schemas.microsoft.com/office/drawing/2014/main" id="{2BD800F3-944A-45AA-89AF-005A5DCF9BFE}"/>
              </a:ext>
            </a:extLst>
          </p:cNvPr>
          <p:cNvPicPr>
            <a:picLocks noGrp="1" noChangeAspect="1"/>
          </p:cNvPicPr>
          <p:nvPr>
            <p:ph idx="1"/>
          </p:nvPr>
        </p:nvPicPr>
        <p:blipFill>
          <a:blip r:embed="rId2"/>
          <a:stretch>
            <a:fillRect/>
          </a:stretch>
        </p:blipFill>
        <p:spPr>
          <a:xfrm>
            <a:off x="655349" y="1380023"/>
            <a:ext cx="7833301" cy="4246563"/>
          </a:xfrm>
          <a:prstGeom prst="rect">
            <a:avLst/>
          </a:prstGeom>
        </p:spPr>
      </p:pic>
    </p:spTree>
    <p:extLst>
      <p:ext uri="{BB962C8B-B14F-4D97-AF65-F5344CB8AC3E}">
        <p14:creationId xmlns:p14="http://schemas.microsoft.com/office/powerpoint/2010/main" val="218843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err="1">
                <a:effectLst>
                  <a:outerShdw blurRad="38100" dist="38100" dir="2700000" algn="tl">
                    <a:srgbClr val="C0C0C0"/>
                  </a:outerShdw>
                </a:effectLst>
              </a:rPr>
              <a:t>ОСНОВНі</a:t>
            </a:r>
            <a:r>
              <a:rPr lang="uk-UA" cap="none" dirty="0">
                <a:effectLst>
                  <a:outerShdw blurRad="38100" dist="38100" dir="2700000" algn="tl">
                    <a:srgbClr val="C0C0C0"/>
                  </a:outerShdw>
                </a:effectLst>
              </a:rPr>
              <a:t> ПЕРЕШКОДИ</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БІЗНЕС-КЛІМАТУ В УКРАЇНІ</a:t>
            </a:r>
          </a:p>
        </p:txBody>
      </p:sp>
      <p:sp>
        <p:nvSpPr>
          <p:cNvPr id="5" name="Объект 4">
            <a:extLst>
              <a:ext uri="{FF2B5EF4-FFF2-40B4-BE49-F238E27FC236}">
                <a16:creationId xmlns="" xmlns:a16="http://schemas.microsoft.com/office/drawing/2014/main" id="{5A08F4E0-76AE-427D-ADD2-07DC16A7F3BD}"/>
              </a:ext>
            </a:extLst>
          </p:cNvPr>
          <p:cNvSpPr>
            <a:spLocks noGrp="1"/>
          </p:cNvSpPr>
          <p:nvPr>
            <p:ph idx="1"/>
          </p:nvPr>
        </p:nvSpPr>
        <p:spPr/>
        <p:txBody>
          <a:bodyPr/>
          <a:lstStyle/>
          <a:p>
            <a:endParaRPr lang="uk-UA"/>
          </a:p>
        </p:txBody>
      </p:sp>
      <p:pic>
        <p:nvPicPr>
          <p:cNvPr id="6" name="Рисунок 5">
            <a:extLst>
              <a:ext uri="{FF2B5EF4-FFF2-40B4-BE49-F238E27FC236}">
                <a16:creationId xmlns="" xmlns:a16="http://schemas.microsoft.com/office/drawing/2014/main" id="{C754D246-34FF-4B74-A459-9D333AFEB3A3}"/>
              </a:ext>
            </a:extLst>
          </p:cNvPr>
          <p:cNvPicPr>
            <a:picLocks noChangeAspect="1"/>
          </p:cNvPicPr>
          <p:nvPr/>
        </p:nvPicPr>
        <p:blipFill>
          <a:blip r:embed="rId2"/>
          <a:stretch>
            <a:fillRect/>
          </a:stretch>
        </p:blipFill>
        <p:spPr>
          <a:xfrm>
            <a:off x="242887" y="1357290"/>
            <a:ext cx="8658225" cy="4791075"/>
          </a:xfrm>
          <a:prstGeom prst="rect">
            <a:avLst/>
          </a:prstGeom>
        </p:spPr>
      </p:pic>
    </p:spTree>
    <p:extLst>
      <p:ext uri="{BB962C8B-B14F-4D97-AF65-F5344CB8AC3E}">
        <p14:creationId xmlns:p14="http://schemas.microsoft.com/office/powerpoint/2010/main" val="339795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err="1">
                <a:effectLst>
                  <a:outerShdw blurRad="38100" dist="38100" dir="2700000" algn="tl">
                    <a:srgbClr val="C0C0C0"/>
                  </a:outerShdw>
                </a:effectLst>
              </a:rPr>
              <a:t>ОСНОВНі</a:t>
            </a:r>
            <a:r>
              <a:rPr lang="uk-UA" cap="none" dirty="0">
                <a:effectLst>
                  <a:outerShdw blurRad="38100" dist="38100" dir="2700000" algn="tl">
                    <a:srgbClr val="C0C0C0"/>
                  </a:outerShdw>
                </a:effectLst>
              </a:rPr>
              <a:t> ПЕРЕШКОДИ</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БІЗНЕС-КЛІМАТУ В УКРАЇНІ</a:t>
            </a:r>
          </a:p>
        </p:txBody>
      </p:sp>
      <p:sp>
        <p:nvSpPr>
          <p:cNvPr id="5" name="Объект 4">
            <a:extLst>
              <a:ext uri="{FF2B5EF4-FFF2-40B4-BE49-F238E27FC236}">
                <a16:creationId xmlns="" xmlns:a16="http://schemas.microsoft.com/office/drawing/2014/main" id="{5A08F4E0-76AE-427D-ADD2-07DC16A7F3BD}"/>
              </a:ext>
            </a:extLst>
          </p:cNvPr>
          <p:cNvSpPr>
            <a:spLocks noGrp="1"/>
          </p:cNvSpPr>
          <p:nvPr>
            <p:ph idx="1"/>
          </p:nvPr>
        </p:nvSpPr>
        <p:spPr/>
        <p:txBody>
          <a:bodyPr/>
          <a:lstStyle/>
          <a:p>
            <a:endParaRPr lang="uk-UA"/>
          </a:p>
        </p:txBody>
      </p:sp>
      <p:pic>
        <p:nvPicPr>
          <p:cNvPr id="3" name="Рисунок 2">
            <a:extLst>
              <a:ext uri="{FF2B5EF4-FFF2-40B4-BE49-F238E27FC236}">
                <a16:creationId xmlns="" xmlns:a16="http://schemas.microsoft.com/office/drawing/2014/main" id="{15E8EBC5-A2FA-4D93-A609-1F1CA173ADA6}"/>
              </a:ext>
            </a:extLst>
          </p:cNvPr>
          <p:cNvPicPr>
            <a:picLocks noChangeAspect="1"/>
          </p:cNvPicPr>
          <p:nvPr/>
        </p:nvPicPr>
        <p:blipFill>
          <a:blip r:embed="rId2"/>
          <a:stretch>
            <a:fillRect/>
          </a:stretch>
        </p:blipFill>
        <p:spPr>
          <a:xfrm>
            <a:off x="242887" y="1494648"/>
            <a:ext cx="8658225" cy="4457700"/>
          </a:xfrm>
          <a:prstGeom prst="rect">
            <a:avLst/>
          </a:prstGeom>
        </p:spPr>
      </p:pic>
    </p:spTree>
    <p:extLst>
      <p:ext uri="{BB962C8B-B14F-4D97-AF65-F5344CB8AC3E}">
        <p14:creationId xmlns:p14="http://schemas.microsoft.com/office/powerpoint/2010/main" val="116042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uk-UA" cap="none" dirty="0" err="1">
                <a:effectLst>
                  <a:outerShdw blurRad="38100" dist="38100" dir="2700000" algn="tl">
                    <a:srgbClr val="C0C0C0"/>
                  </a:outerShdw>
                </a:effectLst>
              </a:rPr>
              <a:t>ОСНОВНі</a:t>
            </a:r>
            <a:r>
              <a:rPr lang="uk-UA" cap="none" dirty="0">
                <a:effectLst>
                  <a:outerShdw blurRad="38100" dist="38100" dir="2700000" algn="tl">
                    <a:srgbClr val="C0C0C0"/>
                  </a:outerShdw>
                </a:effectLst>
              </a:rPr>
              <a:t> ПЕРЕШКОДИ</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БІЗНЕС-КЛІМАТУ В УКРАЇНІ</a:t>
            </a:r>
          </a:p>
        </p:txBody>
      </p:sp>
      <p:sp>
        <p:nvSpPr>
          <p:cNvPr id="5" name="Объект 4">
            <a:extLst>
              <a:ext uri="{FF2B5EF4-FFF2-40B4-BE49-F238E27FC236}">
                <a16:creationId xmlns="" xmlns:a16="http://schemas.microsoft.com/office/drawing/2014/main" id="{5A08F4E0-76AE-427D-ADD2-07DC16A7F3BD}"/>
              </a:ext>
            </a:extLst>
          </p:cNvPr>
          <p:cNvSpPr>
            <a:spLocks noGrp="1"/>
          </p:cNvSpPr>
          <p:nvPr>
            <p:ph idx="1"/>
          </p:nvPr>
        </p:nvSpPr>
        <p:spPr/>
        <p:txBody>
          <a:bodyPr/>
          <a:lstStyle/>
          <a:p>
            <a:endParaRPr lang="uk-UA"/>
          </a:p>
        </p:txBody>
      </p:sp>
      <p:pic>
        <p:nvPicPr>
          <p:cNvPr id="4" name="Рисунок 3">
            <a:extLst>
              <a:ext uri="{FF2B5EF4-FFF2-40B4-BE49-F238E27FC236}">
                <a16:creationId xmlns="" xmlns:a16="http://schemas.microsoft.com/office/drawing/2014/main" id="{BFF65473-51C2-4C9E-8D0C-FA553C5C6653}"/>
              </a:ext>
            </a:extLst>
          </p:cNvPr>
          <p:cNvPicPr>
            <a:picLocks noChangeAspect="1"/>
          </p:cNvPicPr>
          <p:nvPr/>
        </p:nvPicPr>
        <p:blipFill>
          <a:blip r:embed="rId2"/>
          <a:stretch>
            <a:fillRect/>
          </a:stretch>
        </p:blipFill>
        <p:spPr>
          <a:xfrm>
            <a:off x="238125" y="1319212"/>
            <a:ext cx="8667750" cy="4219575"/>
          </a:xfrm>
          <a:prstGeom prst="rect">
            <a:avLst/>
          </a:prstGeom>
        </p:spPr>
      </p:pic>
    </p:spTree>
    <p:extLst>
      <p:ext uri="{BB962C8B-B14F-4D97-AF65-F5344CB8AC3E}">
        <p14:creationId xmlns:p14="http://schemas.microsoft.com/office/powerpoint/2010/main" val="1211371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5A08F4E0-76AE-427D-ADD2-07DC16A7F3BD}"/>
              </a:ext>
            </a:extLst>
          </p:cNvPr>
          <p:cNvSpPr>
            <a:spLocks noGrp="1"/>
          </p:cNvSpPr>
          <p:nvPr>
            <p:ph idx="1"/>
          </p:nvPr>
        </p:nvSpPr>
        <p:spPr/>
        <p:txBody>
          <a:bodyPr/>
          <a:lstStyle/>
          <a:p>
            <a:endParaRPr lang="uk-UA"/>
          </a:p>
        </p:txBody>
      </p:sp>
      <p:pic>
        <p:nvPicPr>
          <p:cNvPr id="3" name="Рисунок 2">
            <a:extLst>
              <a:ext uri="{FF2B5EF4-FFF2-40B4-BE49-F238E27FC236}">
                <a16:creationId xmlns="" xmlns:a16="http://schemas.microsoft.com/office/drawing/2014/main" id="{B18E2AFF-E09B-4F7F-A4F6-F9F38DDA69A6}"/>
              </a:ext>
            </a:extLst>
          </p:cNvPr>
          <p:cNvPicPr>
            <a:picLocks noChangeAspect="1"/>
          </p:cNvPicPr>
          <p:nvPr/>
        </p:nvPicPr>
        <p:blipFill>
          <a:blip r:embed="rId2"/>
          <a:stretch>
            <a:fillRect/>
          </a:stretch>
        </p:blipFill>
        <p:spPr>
          <a:xfrm>
            <a:off x="171450" y="404664"/>
            <a:ext cx="8801100" cy="5112568"/>
          </a:xfrm>
          <a:prstGeom prst="rect">
            <a:avLst/>
          </a:prstGeom>
        </p:spPr>
      </p:pic>
    </p:spTree>
    <p:extLst>
      <p:ext uri="{BB962C8B-B14F-4D97-AF65-F5344CB8AC3E}">
        <p14:creationId xmlns:p14="http://schemas.microsoft.com/office/powerpoint/2010/main" val="151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 y="22940"/>
            <a:ext cx="9112829" cy="1143000"/>
          </a:xfrm>
        </p:spPr>
        <p:txBody>
          <a:bodyPr>
            <a:normAutofit/>
          </a:bodyPr>
          <a:lstStyle/>
          <a:p>
            <a:r>
              <a:rPr lang="uk-UA" dirty="0">
                <a:effectLst/>
              </a:rPr>
              <a:t>Структура експрес-аналізу місцевого бізнес-клімату</a:t>
            </a:r>
            <a:r>
              <a:rPr lang="uk-UA" dirty="0"/>
              <a:t> </a:t>
            </a:r>
          </a:p>
        </p:txBody>
      </p:sp>
      <p:pic>
        <p:nvPicPr>
          <p:cNvPr id="5" name="Рисунок 4"/>
          <p:cNvPicPr>
            <a:picLocks noChangeAspect="1"/>
          </p:cNvPicPr>
          <p:nvPr/>
        </p:nvPicPr>
        <p:blipFill>
          <a:blip r:embed="rId2"/>
          <a:stretch>
            <a:fillRect/>
          </a:stretch>
        </p:blipFill>
        <p:spPr>
          <a:xfrm>
            <a:off x="31170" y="1052736"/>
            <a:ext cx="9144000" cy="5565287"/>
          </a:xfrm>
          <a:prstGeom prst="rect">
            <a:avLst/>
          </a:prstGeom>
        </p:spPr>
      </p:pic>
    </p:spTree>
    <p:extLst>
      <p:ext uri="{BB962C8B-B14F-4D97-AF65-F5344CB8AC3E}">
        <p14:creationId xmlns:p14="http://schemas.microsoft.com/office/powerpoint/2010/main" val="122750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Прямоугольник 5"/>
          <p:cNvSpPr>
            <a:spLocks noChangeArrowheads="1"/>
          </p:cNvSpPr>
          <p:nvPr/>
        </p:nvSpPr>
        <p:spPr bwMode="auto">
          <a:xfrm>
            <a:off x="359278" y="692290"/>
            <a:ext cx="8676202" cy="1631216"/>
          </a:xfrm>
          <a:prstGeom prst="rect">
            <a:avLst/>
          </a:prstGeom>
          <a:noFill/>
          <a:ln w="9525">
            <a:noFill/>
            <a:miter lim="800000"/>
            <a:headEnd/>
            <a:tailEnd/>
          </a:ln>
        </p:spPr>
        <p:txBody>
          <a:bodyPr wrap="square">
            <a:spAutoFit/>
          </a:bodyPr>
          <a:lstStyle/>
          <a:p>
            <a:r>
              <a:rPr lang="pl-PL" sz="2000" dirty="0"/>
              <a:t>Doing</a:t>
            </a:r>
            <a:r>
              <a:rPr lang="uk-UA" sz="2000" dirty="0"/>
              <a:t> </a:t>
            </a:r>
            <a:r>
              <a:rPr lang="pl-PL" sz="2000" dirty="0"/>
              <a:t>business</a:t>
            </a:r>
            <a:r>
              <a:rPr lang="uk-UA" sz="2000" dirty="0"/>
              <a:t> – </a:t>
            </a:r>
            <a:r>
              <a:rPr lang="uk-UA" sz="2000" b="1" dirty="0"/>
              <a:t>оцінка бізнес-регулювання. Позиція України на 2018 рік у рейтингу</a:t>
            </a:r>
            <a:r>
              <a:rPr lang="uk-UA" sz="2000" dirty="0"/>
              <a:t> </a:t>
            </a:r>
            <a:r>
              <a:rPr lang="uk-UA" sz="2000" b="1" dirty="0"/>
              <a:t>легкості ведення бізнесу </a:t>
            </a:r>
            <a:r>
              <a:rPr lang="uk-UA" sz="2000" dirty="0"/>
              <a:t>–</a:t>
            </a:r>
            <a:r>
              <a:rPr lang="uk-UA" sz="2000" b="1" dirty="0">
                <a:solidFill>
                  <a:srgbClr val="FF0000"/>
                </a:solidFill>
              </a:rPr>
              <a:t> 76</a:t>
            </a:r>
            <a:r>
              <a:rPr lang="uk-UA" sz="2000" dirty="0"/>
              <a:t> </a:t>
            </a:r>
            <a:r>
              <a:rPr lang="uk-UA" sz="2000" dirty="0">
                <a:solidFill>
                  <a:srgbClr val="FF0000"/>
                </a:solidFill>
              </a:rPr>
              <a:t>місце</a:t>
            </a:r>
            <a:r>
              <a:rPr lang="uk-UA" sz="2000" dirty="0"/>
              <a:t> (з 190 країн)</a:t>
            </a:r>
          </a:p>
          <a:p>
            <a:endParaRPr lang="uk-UA" sz="2000" dirty="0"/>
          </a:p>
          <a:p>
            <a:r>
              <a:rPr lang="uk-UA" sz="2000" dirty="0"/>
              <a:t>В рейтингу за 2017 рік – 80 місце;  2016 рік -  на 83 місці, в 2015-м – на  87, в  2011-2013 – на 149-152 місцях.</a:t>
            </a:r>
            <a:endParaRPr lang="uk-UA" dirty="0">
              <a:hlinkClick r:id="rId2"/>
            </a:endParaRPr>
          </a:p>
        </p:txBody>
      </p:sp>
      <p:sp>
        <p:nvSpPr>
          <p:cNvPr id="7" name="Заголовок 1"/>
          <p:cNvSpPr txBox="1">
            <a:spLocks/>
          </p:cNvSpPr>
          <p:nvPr/>
        </p:nvSpPr>
        <p:spPr bwMode="auto">
          <a:xfrm>
            <a:off x="0" y="-18"/>
            <a:ext cx="9035480" cy="6927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200" b="1" kern="1200" cap="all" baseline="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uk-UA" sz="4000" cap="none" dirty="0">
                <a:effectLst>
                  <a:outerShdw blurRad="38100" dist="38100" dir="2700000" algn="tl">
                    <a:srgbClr val="C0C0C0"/>
                  </a:outerShdw>
                </a:effectLst>
              </a:rPr>
              <a:t>ІНДИКАТОРИ БІЗНЕС-КЛІМАТУ</a:t>
            </a:r>
            <a:endParaRPr lang="ru-RU" sz="4000" cap="none" dirty="0">
              <a:effectLst>
                <a:outerShdw blurRad="38100" dist="38100" dir="2700000" algn="tl">
                  <a:srgbClr val="C0C0C0"/>
                </a:outerShdw>
              </a:effectLst>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036497799"/>
              </p:ext>
            </p:extLst>
          </p:nvPr>
        </p:nvGraphicFramePr>
        <p:xfrm>
          <a:off x="413538" y="2392221"/>
          <a:ext cx="8316924" cy="3593193"/>
        </p:xfrm>
        <a:graphic>
          <a:graphicData uri="http://schemas.openxmlformats.org/drawingml/2006/table">
            <a:tbl>
              <a:tblPr/>
              <a:tblGrid>
                <a:gridCol w="5439400">
                  <a:extLst>
                    <a:ext uri="{9D8B030D-6E8A-4147-A177-3AD203B41FA5}">
                      <a16:colId xmlns="" xmlns:a16="http://schemas.microsoft.com/office/drawing/2014/main" val="20000"/>
                    </a:ext>
                  </a:extLst>
                </a:gridCol>
                <a:gridCol w="826835">
                  <a:extLst>
                    <a:ext uri="{9D8B030D-6E8A-4147-A177-3AD203B41FA5}">
                      <a16:colId xmlns="" xmlns:a16="http://schemas.microsoft.com/office/drawing/2014/main" val="20001"/>
                    </a:ext>
                  </a:extLst>
                </a:gridCol>
                <a:gridCol w="952105">
                  <a:extLst>
                    <a:ext uri="{9D8B030D-6E8A-4147-A177-3AD203B41FA5}">
                      <a16:colId xmlns="" xmlns:a16="http://schemas.microsoft.com/office/drawing/2014/main" val="20002"/>
                    </a:ext>
                  </a:extLst>
                </a:gridCol>
                <a:gridCol w="1098584">
                  <a:extLst>
                    <a:ext uri="{9D8B030D-6E8A-4147-A177-3AD203B41FA5}">
                      <a16:colId xmlns="" xmlns:a16="http://schemas.microsoft.com/office/drawing/2014/main" val="20003"/>
                    </a:ext>
                  </a:extLst>
                </a:gridCol>
              </a:tblGrid>
              <a:tr h="239478">
                <a:tc>
                  <a:txBody>
                    <a:bodyPr/>
                    <a:lstStyle/>
                    <a:p>
                      <a:pPr algn="ctr"/>
                      <a:r>
                        <a:rPr lang="uk-UA" sz="1600" i="1" noProof="0">
                          <a:solidFill>
                            <a:schemeClr val="accent5">
                              <a:lumMod val="50000"/>
                            </a:schemeClr>
                          </a:solidFill>
                          <a:latin typeface="Arial" panose="020B0604020202020204" pitchFamily="34" charset="0"/>
                          <a:cs typeface="Arial" panose="020B0604020202020204" pitchFamily="34" charset="0"/>
                        </a:rPr>
                        <a:t>Показники</a:t>
                      </a:r>
                      <a:r>
                        <a:rPr lang="uk-UA" sz="1600" baseline="0" noProof="0">
                          <a:solidFill>
                            <a:schemeClr val="accent5">
                              <a:lumMod val="50000"/>
                            </a:schemeClr>
                          </a:solidFill>
                          <a:latin typeface="Arial" panose="020B0604020202020204" pitchFamily="34" charset="0"/>
                          <a:cs typeface="Arial" panose="020B0604020202020204" pitchFamily="34" charset="0"/>
                        </a:rPr>
                        <a:t> \ </a:t>
                      </a:r>
                      <a:r>
                        <a:rPr lang="uk-UA" sz="1600" i="1" baseline="0" noProof="0">
                          <a:solidFill>
                            <a:schemeClr val="accent5">
                              <a:lumMod val="50000"/>
                            </a:schemeClr>
                          </a:solidFill>
                          <a:latin typeface="Arial" panose="020B0604020202020204" pitchFamily="34" charset="0"/>
                          <a:cs typeface="Arial" panose="020B0604020202020204" pitchFamily="34" charset="0"/>
                        </a:rPr>
                        <a:t>Рейтинг бізнес-клімату </a:t>
                      </a:r>
                      <a:endParaRPr lang="uk-UA" sz="1600" i="1" noProof="0" dirty="0">
                        <a:solidFill>
                          <a:schemeClr val="accent5">
                            <a:lumMod val="50000"/>
                          </a:schemeClr>
                        </a:solidFill>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i="1" noProof="0" dirty="0">
                          <a:solidFill>
                            <a:schemeClr val="accent5">
                              <a:lumMod val="50000"/>
                            </a:schemeClr>
                          </a:solidFill>
                          <a:latin typeface="Arial" panose="020B0604020202020204" pitchFamily="34" charset="0"/>
                          <a:cs typeface="Arial" panose="020B0604020202020204" pitchFamily="34" charset="0"/>
                        </a:rPr>
                        <a:t>2015</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i="1" noProof="0" dirty="0">
                          <a:solidFill>
                            <a:schemeClr val="accent5">
                              <a:lumMod val="50000"/>
                            </a:schemeClr>
                          </a:solidFill>
                          <a:latin typeface="Arial" panose="020B0604020202020204" pitchFamily="34" charset="0"/>
                          <a:cs typeface="Arial" panose="020B0604020202020204" pitchFamily="34" charset="0"/>
                        </a:rPr>
                        <a:t>2016</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i="1" noProof="0" dirty="0">
                          <a:solidFill>
                            <a:schemeClr val="accent5">
                              <a:lumMod val="50000"/>
                            </a:schemeClr>
                          </a:solidFill>
                          <a:latin typeface="Arial" panose="020B0604020202020204" pitchFamily="34" charset="0"/>
                          <a:cs typeface="Arial" panose="020B0604020202020204" pitchFamily="34" charset="0"/>
                        </a:rPr>
                        <a:t>2018</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03890">
                <a:tc>
                  <a:txBody>
                    <a:bodyPr/>
                    <a:lstStyle/>
                    <a:p>
                      <a:r>
                        <a:rPr lang="uk-UA" sz="1600" noProof="0" dirty="0">
                          <a:latin typeface="Arial" panose="020B0604020202020204" pitchFamily="34" charset="0"/>
                          <a:cs typeface="Arial" panose="020B0604020202020204" pitchFamily="34" charset="0"/>
                        </a:rPr>
                        <a:t>1 Реєстрація підприємств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70</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30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solidFill>
                            <a:schemeClr val="tx1"/>
                          </a:solidFill>
                          <a:effectLst/>
                          <a:latin typeface="Arial" panose="020B0604020202020204" pitchFamily="34" charset="0"/>
                          <a:cs typeface="Arial" panose="020B0604020202020204" pitchFamily="34" charset="0"/>
                        </a:rPr>
                        <a:t>52</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03890">
                <a:tc>
                  <a:txBody>
                    <a:bodyPr/>
                    <a:lstStyle/>
                    <a:p>
                      <a:r>
                        <a:rPr lang="uk-UA" sz="1600" noProof="0">
                          <a:latin typeface="Arial" panose="020B0604020202020204" pitchFamily="34" charset="0"/>
                          <a:cs typeface="Arial" panose="020B0604020202020204" pitchFamily="34" charset="0"/>
                        </a:rPr>
                        <a:t>2 Отримання дозволу на будівництво  </a:t>
                      </a:r>
                      <a:endParaRPr lang="uk-UA" sz="1600" noProof="0" dirty="0">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139</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140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solidFill>
                            <a:srgbClr val="00B050"/>
                          </a:solidFill>
                          <a:effectLst/>
                          <a:latin typeface="Arial" panose="020B0604020202020204" pitchFamily="34" charset="0"/>
                          <a:cs typeface="Arial" panose="020B0604020202020204" pitchFamily="34" charset="0"/>
                        </a:rPr>
                        <a:t>35</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66701">
                <a:tc>
                  <a:txBody>
                    <a:bodyPr/>
                    <a:lstStyle/>
                    <a:p>
                      <a:r>
                        <a:rPr lang="uk-UA" sz="1600" noProof="0" dirty="0">
                          <a:latin typeface="Arial" panose="020B0604020202020204" pitchFamily="34" charset="0"/>
                          <a:cs typeface="Arial" panose="020B0604020202020204" pitchFamily="34" charset="0"/>
                        </a:rPr>
                        <a:t>3 Підключення до системи електропостачання</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138</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137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solidFill>
                            <a:srgbClr val="00B050"/>
                          </a:solidFill>
                          <a:effectLst/>
                          <a:latin typeface="Arial" panose="020B0604020202020204" pitchFamily="34" charset="0"/>
                          <a:cs typeface="Arial" panose="020B0604020202020204" pitchFamily="34" charset="0"/>
                        </a:rPr>
                        <a:t>128</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03890">
                <a:tc>
                  <a:txBody>
                    <a:bodyPr/>
                    <a:lstStyle/>
                    <a:p>
                      <a:r>
                        <a:rPr lang="uk-UA" sz="1600" noProof="0">
                          <a:latin typeface="Arial" panose="020B0604020202020204" pitchFamily="34" charset="0"/>
                          <a:cs typeface="Arial" panose="020B0604020202020204" pitchFamily="34" charset="0"/>
                        </a:rPr>
                        <a:t>4 Реєстрація власності</a:t>
                      </a:r>
                      <a:endParaRPr lang="uk-UA" sz="1600" noProof="0" dirty="0">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64</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61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solidFill>
                            <a:schemeClr val="tx1"/>
                          </a:solidFill>
                          <a:effectLst/>
                          <a:latin typeface="Arial" panose="020B0604020202020204" pitchFamily="34" charset="0"/>
                          <a:cs typeface="Arial" panose="020B0604020202020204" pitchFamily="34" charset="0"/>
                        </a:rPr>
                        <a:t>64</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03890">
                <a:tc>
                  <a:txBody>
                    <a:bodyPr/>
                    <a:lstStyle/>
                    <a:p>
                      <a:r>
                        <a:rPr lang="uk-UA" sz="1600" noProof="0">
                          <a:latin typeface="Arial" panose="020B0604020202020204" pitchFamily="34" charset="0"/>
                          <a:cs typeface="Arial" panose="020B0604020202020204" pitchFamily="34" charset="0"/>
                        </a:rPr>
                        <a:t>5 Отримання кредитів</a:t>
                      </a:r>
                      <a:endParaRPr lang="uk-UA" sz="1600" noProof="0" dirty="0">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17</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19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29</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03890">
                <a:tc>
                  <a:txBody>
                    <a:bodyPr/>
                    <a:lstStyle/>
                    <a:p>
                      <a:r>
                        <a:rPr lang="uk-UA" sz="1600" noProof="0">
                          <a:latin typeface="Arial" panose="020B0604020202020204" pitchFamily="34" charset="0"/>
                          <a:cs typeface="Arial" panose="020B0604020202020204" pitchFamily="34" charset="0"/>
                        </a:rPr>
                        <a:t>6 Захист міноритарних інвесторів    </a:t>
                      </a:r>
                      <a:endParaRPr lang="uk-UA" sz="1600" noProof="0" dirty="0">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87</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88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solidFill>
                            <a:srgbClr val="00B050"/>
                          </a:solidFill>
                          <a:latin typeface="Arial" panose="020B0604020202020204" pitchFamily="34" charset="0"/>
                          <a:cs typeface="Arial" panose="020B0604020202020204" pitchFamily="34" charset="0"/>
                        </a:rPr>
                        <a:t>81</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03890">
                <a:tc>
                  <a:txBody>
                    <a:bodyPr/>
                    <a:lstStyle/>
                    <a:p>
                      <a:r>
                        <a:rPr lang="uk-UA" sz="1600" noProof="0">
                          <a:latin typeface="Arial" panose="020B0604020202020204" pitchFamily="34" charset="0"/>
                          <a:cs typeface="Arial" panose="020B0604020202020204" pitchFamily="34" charset="0"/>
                        </a:rPr>
                        <a:t>7 Оподаткування</a:t>
                      </a:r>
                      <a:endParaRPr lang="uk-UA" sz="1600" noProof="0" dirty="0">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106</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107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solidFill>
                            <a:srgbClr val="00B050"/>
                          </a:solidFill>
                          <a:latin typeface="Arial" panose="020B0604020202020204" pitchFamily="34" charset="0"/>
                          <a:cs typeface="Arial" panose="020B0604020202020204" pitchFamily="34" charset="0"/>
                        </a:rPr>
                        <a:t>43</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03890">
                <a:tc>
                  <a:txBody>
                    <a:bodyPr/>
                    <a:lstStyle/>
                    <a:p>
                      <a:r>
                        <a:rPr lang="uk-UA" sz="1600" noProof="0">
                          <a:latin typeface="Arial" panose="020B0604020202020204" pitchFamily="34" charset="0"/>
                          <a:cs typeface="Arial" panose="020B0604020202020204" pitchFamily="34" charset="0"/>
                        </a:rPr>
                        <a:t>8 Міжнародна торгівля</a:t>
                      </a:r>
                      <a:endParaRPr lang="uk-UA" sz="1600" noProof="0" dirty="0">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109</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109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119</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03890">
                <a:tc>
                  <a:txBody>
                    <a:bodyPr/>
                    <a:lstStyle/>
                    <a:p>
                      <a:r>
                        <a:rPr lang="uk-UA" sz="1600" noProof="0">
                          <a:latin typeface="Arial" panose="020B0604020202020204" pitchFamily="34" charset="0"/>
                          <a:cs typeface="Arial" panose="020B0604020202020204" pitchFamily="34" charset="0"/>
                        </a:rPr>
                        <a:t>9 Забезпечення виконання контрактів    </a:t>
                      </a:r>
                      <a:endParaRPr lang="uk-UA" sz="1600" noProof="0" dirty="0">
                        <a:latin typeface="Arial" panose="020B0604020202020204" pitchFamily="34" charset="0"/>
                        <a:cs typeface="Arial" panose="020B0604020202020204" pitchFamily="34" charset="0"/>
                      </a:endParaRP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98</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98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solidFill>
                            <a:srgbClr val="00B050"/>
                          </a:solidFill>
                          <a:latin typeface="Arial" panose="020B0604020202020204" pitchFamily="34" charset="0"/>
                          <a:cs typeface="Arial" panose="020B0604020202020204" pitchFamily="34" charset="0"/>
                        </a:rPr>
                        <a:t>82</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03890">
                <a:tc>
                  <a:txBody>
                    <a:bodyPr/>
                    <a:lstStyle/>
                    <a:p>
                      <a:r>
                        <a:rPr lang="uk-UA" sz="1600" noProof="0" dirty="0">
                          <a:solidFill>
                            <a:schemeClr val="tx1"/>
                          </a:solidFill>
                          <a:latin typeface="Arial" panose="020B0604020202020204" pitchFamily="34" charset="0"/>
                          <a:cs typeface="Arial" panose="020B0604020202020204" pitchFamily="34" charset="0"/>
                        </a:rPr>
                        <a:t>10 Дозвіл</a:t>
                      </a:r>
                      <a:r>
                        <a:rPr lang="uk-UA" sz="1600" baseline="0" noProof="0" dirty="0">
                          <a:solidFill>
                            <a:srgbClr val="FF0000"/>
                          </a:solidFill>
                          <a:latin typeface="Arial" panose="020B0604020202020204" pitchFamily="34" charset="0"/>
                          <a:cs typeface="Arial" panose="020B0604020202020204" pitchFamily="34" charset="0"/>
                        </a:rPr>
                        <a:t> </a:t>
                      </a:r>
                      <a:r>
                        <a:rPr lang="uk-UA" sz="1600" noProof="0" dirty="0">
                          <a:latin typeface="Arial" panose="020B0604020202020204" pitchFamily="34" charset="0"/>
                          <a:cs typeface="Arial" panose="020B0604020202020204" pitchFamily="34" charset="0"/>
                        </a:rPr>
                        <a:t>неплатоспроможності</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141</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141 </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600" noProof="0" dirty="0">
                          <a:latin typeface="Arial" panose="020B0604020202020204" pitchFamily="34" charset="0"/>
                          <a:cs typeface="Arial" panose="020B0604020202020204" pitchFamily="34" charset="0"/>
                        </a:rPr>
                        <a:t>149</a:t>
                      </a:r>
                    </a:p>
                  </a:txBody>
                  <a:tcPr marL="47642" marR="47642" marT="23821" marB="238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2" name="Прямоугольник 1">
            <a:extLst>
              <a:ext uri="{FF2B5EF4-FFF2-40B4-BE49-F238E27FC236}">
                <a16:creationId xmlns="" xmlns:a16="http://schemas.microsoft.com/office/drawing/2014/main" id="{F6C21D36-79BC-42C3-A2AE-D23DFAA1DB9F}"/>
              </a:ext>
            </a:extLst>
          </p:cNvPr>
          <p:cNvSpPr/>
          <p:nvPr/>
        </p:nvSpPr>
        <p:spPr>
          <a:xfrm>
            <a:off x="2843808" y="5980774"/>
            <a:ext cx="6167061" cy="646331"/>
          </a:xfrm>
          <a:prstGeom prst="rect">
            <a:avLst/>
          </a:prstGeom>
        </p:spPr>
        <p:txBody>
          <a:bodyPr wrap="square">
            <a:spAutoFit/>
          </a:bodyPr>
          <a:lstStyle/>
          <a:p>
            <a:r>
              <a:rPr lang="uk-UA" dirty="0"/>
              <a:t>Платформи МСП – </a:t>
            </a:r>
            <a:r>
              <a:rPr lang="en-US" dirty="0">
                <a:hlinkClick r:id="rId3"/>
              </a:rPr>
              <a:t>http://www.doingbusiness.org</a:t>
            </a:r>
            <a:r>
              <a:rPr lang="uk-UA" dirty="0"/>
              <a:t> </a:t>
            </a:r>
            <a:endParaRPr lang="uk-UA" b="1" dirty="0"/>
          </a:p>
          <a:p>
            <a:r>
              <a:rPr lang="en-US" dirty="0"/>
              <a:t> </a:t>
            </a:r>
            <a:r>
              <a:rPr lang="en-US" dirty="0">
                <a:hlinkClick r:id="rId4"/>
              </a:rPr>
              <a:t>http://platforma-msb.org/</a:t>
            </a:r>
            <a:r>
              <a:rPr lang="uk-UA" dirty="0"/>
              <a:t>     </a:t>
            </a:r>
            <a:r>
              <a:rPr lang="pl-PL" dirty="0">
                <a:hlinkClick r:id="rId2"/>
              </a:rPr>
              <a:t>http://www.easybusiness.in.ua</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188913"/>
            <a:ext cx="9144000" cy="1077218"/>
          </a:xfrm>
          <a:prstGeom prst="rect">
            <a:avLst/>
          </a:prstGeom>
        </p:spPr>
        <p:txBody>
          <a:bodyPr>
            <a:spAutoFit/>
          </a:bodyPr>
          <a:lstStyle/>
          <a:p>
            <a:pPr algn="ctr">
              <a:defRPr/>
            </a:pPr>
            <a:r>
              <a:rPr lang="uk-UA" sz="3200" b="1" dirty="0">
                <a:solidFill>
                  <a:srgbClr val="870038"/>
                </a:solidFill>
                <a:effectLst>
                  <a:outerShdw blurRad="38100" dist="38100" dir="2700000" algn="tl">
                    <a:srgbClr val="C0C0C0"/>
                  </a:outerShdw>
                </a:effectLst>
                <a:latin typeface="Tahoma" pitchFamily="34" charset="0"/>
                <a:cs typeface="Tahoma" pitchFamily="34" charset="0"/>
              </a:rPr>
              <a:t>РЕГУЛЯТОРНА ПОЛІТИКА ТА </a:t>
            </a:r>
          </a:p>
          <a:p>
            <a:pPr algn="ctr">
              <a:defRPr/>
            </a:pPr>
            <a:r>
              <a:rPr lang="uk-UA" sz="3200" b="1" dirty="0">
                <a:solidFill>
                  <a:srgbClr val="870038"/>
                </a:solidFill>
                <a:effectLst>
                  <a:outerShdw blurRad="38100" dist="38100" dir="2700000" algn="tl">
                    <a:srgbClr val="C0C0C0"/>
                  </a:outerShdw>
                </a:effectLst>
                <a:latin typeface="Tahoma" pitchFamily="34" charset="0"/>
                <a:cs typeface="Tahoma" pitchFamily="34" charset="0"/>
              </a:rPr>
              <a:t>РОЗВИТОК ПІДПРИЄМНИЦТВА </a:t>
            </a:r>
          </a:p>
        </p:txBody>
      </p:sp>
      <p:sp>
        <p:nvSpPr>
          <p:cNvPr id="46085" name="TextBox 7"/>
          <p:cNvSpPr txBox="1">
            <a:spLocks noChangeArrowheads="1"/>
          </p:cNvSpPr>
          <p:nvPr/>
        </p:nvSpPr>
        <p:spPr bwMode="auto">
          <a:xfrm>
            <a:off x="248089" y="1459230"/>
            <a:ext cx="8712200" cy="3939540"/>
          </a:xfrm>
          <a:prstGeom prst="rect">
            <a:avLst/>
          </a:prstGeom>
          <a:noFill/>
          <a:ln w="9525">
            <a:noFill/>
            <a:miter lim="800000"/>
            <a:headEnd/>
            <a:tailEnd/>
          </a:ln>
        </p:spPr>
        <p:txBody>
          <a:bodyPr>
            <a:spAutoFit/>
          </a:bodyPr>
          <a:lstStyle/>
          <a:p>
            <a:pPr algn="just">
              <a:spcBef>
                <a:spcPts val="1200"/>
              </a:spcBef>
            </a:pPr>
            <a:r>
              <a:rPr lang="uk-UA" sz="2000" dirty="0"/>
              <a:t>-- </a:t>
            </a:r>
            <a:r>
              <a:rPr lang="uk-UA" sz="1900" dirty="0"/>
              <a:t>ЗУ «Про засади державної регуляторної політики у сфері господарської діяльності» від 11.09.</a:t>
            </a:r>
            <a:r>
              <a:rPr lang="uk-UA" sz="1900" b="1" dirty="0"/>
              <a:t>2003</a:t>
            </a:r>
            <a:r>
              <a:rPr lang="uk-UA" sz="1900" dirty="0"/>
              <a:t>; </a:t>
            </a:r>
          </a:p>
          <a:p>
            <a:pPr algn="just">
              <a:spcBef>
                <a:spcPts val="1200"/>
              </a:spcBef>
            </a:pPr>
            <a:r>
              <a:rPr lang="uk-UA" sz="1900" dirty="0"/>
              <a:t>-- Постанова КМУ «Про затвердження методик проведення аналізу впливу та відстеження результативності регуляторного акту» від 11.03.</a:t>
            </a:r>
            <a:r>
              <a:rPr lang="uk-UA" sz="1900" b="1" dirty="0"/>
              <a:t>2004</a:t>
            </a:r>
            <a:r>
              <a:rPr lang="uk-UA" sz="1900" dirty="0"/>
              <a:t> № 308; </a:t>
            </a:r>
          </a:p>
          <a:p>
            <a:pPr algn="just">
              <a:spcBef>
                <a:spcPts val="1200"/>
              </a:spcBef>
            </a:pPr>
            <a:r>
              <a:rPr lang="uk-UA" sz="1900" dirty="0"/>
              <a:t>-- ЗУ «Про прискорений перегляд регуляторних актів, прийнятих органами та посадовими особами місцевого самоврядування» від 14.12</a:t>
            </a:r>
            <a:r>
              <a:rPr lang="uk-UA" sz="1900" b="1" dirty="0"/>
              <a:t>.2010</a:t>
            </a:r>
            <a:r>
              <a:rPr lang="uk-UA" sz="1900" dirty="0"/>
              <a:t>.</a:t>
            </a:r>
          </a:p>
          <a:p>
            <a:pPr algn="just">
              <a:spcBef>
                <a:spcPts val="1200"/>
              </a:spcBef>
            </a:pPr>
            <a:r>
              <a:rPr lang="uk-UA" sz="1900" dirty="0"/>
              <a:t>-- Наказ Мінекономіки “Про затвердження Методичних рекомендацій щодо організації і проведення моніторингу умов ведення бізнесу” від 19.07.</a:t>
            </a:r>
            <a:r>
              <a:rPr lang="uk-UA" sz="1900" b="1" dirty="0"/>
              <a:t>2013</a:t>
            </a:r>
            <a:r>
              <a:rPr lang="uk-UA" sz="1900" dirty="0"/>
              <a:t> №</a:t>
            </a:r>
            <a:r>
              <a:rPr lang="pl-PL" sz="1900" dirty="0"/>
              <a:t> 849</a:t>
            </a:r>
            <a:r>
              <a:rPr lang="uk-UA" sz="1900" dirty="0"/>
              <a:t>.</a:t>
            </a:r>
          </a:p>
          <a:p>
            <a:pPr algn="just">
              <a:spcBef>
                <a:spcPts val="1200"/>
              </a:spcBef>
            </a:pPr>
            <a:r>
              <a:rPr lang="uk-UA" sz="1900" dirty="0"/>
              <a:t>-- П</a:t>
            </a:r>
            <a:r>
              <a:rPr lang="en-US" sz="1900" dirty="0"/>
              <a:t>o</a:t>
            </a:r>
            <a:r>
              <a:rPr lang="uk-UA" sz="1900" dirty="0" err="1"/>
              <a:t>ст</a:t>
            </a:r>
            <a:r>
              <a:rPr lang="en-US" sz="1900" dirty="0"/>
              <a:t>a</a:t>
            </a:r>
            <a:r>
              <a:rPr lang="uk-UA" sz="1900" dirty="0"/>
              <a:t>н</a:t>
            </a:r>
            <a:r>
              <a:rPr lang="en-US" sz="1900" dirty="0"/>
              <a:t>o</a:t>
            </a:r>
            <a:r>
              <a:rPr lang="uk-UA" sz="1900" dirty="0"/>
              <a:t>в</a:t>
            </a:r>
            <a:r>
              <a:rPr lang="en-US" sz="1900" dirty="0"/>
              <a:t>a KM</a:t>
            </a:r>
            <a:r>
              <a:rPr lang="uk-UA" sz="1900" dirty="0"/>
              <a:t>У від 16.12.</a:t>
            </a:r>
            <a:r>
              <a:rPr lang="uk-UA" sz="1900" b="1" dirty="0"/>
              <a:t>2015</a:t>
            </a:r>
            <a:r>
              <a:rPr lang="en-US" sz="1900" dirty="0"/>
              <a:t> </a:t>
            </a:r>
            <a:r>
              <a:rPr lang="uk-UA" sz="1900" dirty="0"/>
              <a:t>№ 1151</a:t>
            </a:r>
          </a:p>
        </p:txBody>
      </p:sp>
      <p:sp>
        <p:nvSpPr>
          <p:cNvPr id="3" name="TextBox 2"/>
          <p:cNvSpPr txBox="1"/>
          <p:nvPr/>
        </p:nvSpPr>
        <p:spPr>
          <a:xfrm>
            <a:off x="4245767" y="6150940"/>
            <a:ext cx="4714522" cy="646331"/>
          </a:xfrm>
          <a:prstGeom prst="rect">
            <a:avLst/>
          </a:prstGeom>
          <a:noFill/>
        </p:spPr>
        <p:txBody>
          <a:bodyPr wrap="square" rtlCol="0">
            <a:spAutoFit/>
          </a:bodyPr>
          <a:lstStyle/>
          <a:p>
            <a:r>
              <a:rPr lang="uk-UA" b="1" dirty="0">
                <a:solidFill>
                  <a:srgbClr val="870038"/>
                </a:solidFill>
              </a:rPr>
              <a:t>ДЕРЖАВНА РЕГУЛЯТОРНА СЛУЖБА - </a:t>
            </a:r>
            <a:r>
              <a:rPr lang="en-GB" b="1" dirty="0">
                <a:hlinkClick r:id="rId2"/>
              </a:rPr>
              <a:t>http://www.drs.gov.ua/</a:t>
            </a:r>
            <a:endParaRPr lang="uk-UA" b="1" dirty="0"/>
          </a:p>
        </p:txBody>
      </p:sp>
      <p:sp>
        <p:nvSpPr>
          <p:cNvPr id="4" name="Прямоугольник 3"/>
          <p:cNvSpPr/>
          <p:nvPr/>
        </p:nvSpPr>
        <p:spPr>
          <a:xfrm>
            <a:off x="2843808" y="5365267"/>
            <a:ext cx="5578618" cy="615553"/>
          </a:xfrm>
          <a:prstGeom prst="rect">
            <a:avLst/>
          </a:prstGeom>
        </p:spPr>
        <p:txBody>
          <a:bodyPr wrap="square">
            <a:spAutoFit/>
          </a:bodyPr>
          <a:lstStyle/>
          <a:p>
            <a:r>
              <a:rPr lang="ru-RU" sz="1600" b="1" dirty="0">
                <a:effectLst>
                  <a:outerShdw blurRad="38100" dist="38100" dir="2700000" algn="tl">
                    <a:srgbClr val="000000">
                      <a:alpha val="43137"/>
                    </a:srgbClr>
                  </a:outerShdw>
                </a:effectLst>
              </a:rPr>
              <a:t>ПЛАТФОРМА ЕФЕКТИВНОГО РЕГУЛЮВАННЯ PRO: </a:t>
            </a:r>
            <a:r>
              <a:rPr lang="en-GB" b="1" dirty="0">
                <a:effectLst>
                  <a:outerShdw blurRad="38100" dist="38100" dir="2700000" algn="tl">
                    <a:srgbClr val="000000">
                      <a:alpha val="43137"/>
                    </a:srgbClr>
                  </a:outerShdw>
                </a:effectLst>
                <a:hlinkClick r:id="rId3"/>
              </a:rPr>
              <a:t>https://regulation.gov.ua/</a:t>
            </a:r>
            <a:r>
              <a:rPr lang="en-GB" b="1" dirty="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4461" y="1453158"/>
            <a:ext cx="9144000" cy="4421579"/>
          </a:xfrm>
          <a:prstGeom prst="rect">
            <a:avLst/>
          </a:prstGeom>
          <a:noFill/>
          <a:ln w="9525">
            <a:noFill/>
            <a:miter lim="800000"/>
            <a:headEnd/>
            <a:tailEnd/>
          </a:ln>
        </p:spPr>
      </p:pic>
      <p:sp>
        <p:nvSpPr>
          <p:cNvPr id="3" name="Прямоугольник 2"/>
          <p:cNvSpPr/>
          <p:nvPr/>
        </p:nvSpPr>
        <p:spPr>
          <a:xfrm>
            <a:off x="395287" y="1020814"/>
            <a:ext cx="8353425" cy="461665"/>
          </a:xfrm>
          <a:prstGeom prst="rect">
            <a:avLst/>
          </a:prstGeom>
        </p:spPr>
        <p:txBody>
          <a:bodyPr>
            <a:spAutoFit/>
          </a:bodyPr>
          <a:lstStyle/>
          <a:p>
            <a:pPr algn="ctr">
              <a:defRPr/>
            </a:pPr>
            <a:r>
              <a:rPr lang="uk-UA" sz="2400" b="1" dirty="0">
                <a:solidFill>
                  <a:srgbClr val="678C94"/>
                </a:solidFill>
                <a:effectLst>
                  <a:outerShdw blurRad="38100" dist="38100" dir="2700000" algn="tl">
                    <a:srgbClr val="C0C0C0"/>
                  </a:outerShdw>
                </a:effectLst>
                <a:cs typeface="Tahoma" pitchFamily="34" charset="0"/>
              </a:rPr>
              <a:t>РЕГІОНАЛЬНИЙ ТА МІСЦЕВИЙ РІВЕНЬ</a:t>
            </a:r>
          </a:p>
        </p:txBody>
      </p:sp>
      <p:sp>
        <p:nvSpPr>
          <p:cNvPr id="5" name="Прямоугольник 4"/>
          <p:cNvSpPr/>
          <p:nvPr/>
        </p:nvSpPr>
        <p:spPr>
          <a:xfrm>
            <a:off x="0" y="0"/>
            <a:ext cx="9144000" cy="954107"/>
          </a:xfrm>
          <a:prstGeom prst="rect">
            <a:avLst/>
          </a:prstGeom>
        </p:spPr>
        <p:txBody>
          <a:bodyPr>
            <a:spAutoFit/>
          </a:bodyPr>
          <a:lstStyle/>
          <a:p>
            <a:pPr algn="ctr">
              <a:defRPr/>
            </a:pPr>
            <a:r>
              <a:rPr lang="uk-UA" sz="2800" b="1" dirty="0">
                <a:solidFill>
                  <a:srgbClr val="870038"/>
                </a:solidFill>
                <a:effectLst>
                  <a:outerShdw blurRad="38100" dist="38100" dir="2700000" algn="tl">
                    <a:srgbClr val="C0C0C0"/>
                  </a:outerShdw>
                </a:effectLst>
                <a:latin typeface="Tahoma" pitchFamily="34" charset="0"/>
                <a:cs typeface="Tahoma" pitchFamily="34" charset="0"/>
              </a:rPr>
              <a:t>РЕГУЛЯТОРНА ПОЛІТИКА – </a:t>
            </a:r>
          </a:p>
          <a:p>
            <a:pPr algn="ctr">
              <a:defRPr/>
            </a:pPr>
            <a:r>
              <a:rPr lang="uk-UA" sz="2800" b="1" dirty="0">
                <a:solidFill>
                  <a:srgbClr val="870038"/>
                </a:solidFill>
                <a:effectLst>
                  <a:outerShdw blurRad="38100" dist="38100" dir="2700000" algn="tl">
                    <a:srgbClr val="C0C0C0"/>
                  </a:outerShdw>
                </a:effectLst>
                <a:latin typeface="Tahoma" pitchFamily="34" charset="0"/>
                <a:cs typeface="Tahoma" pitchFamily="34" charset="0"/>
              </a:rPr>
              <a:t>ЕТАПИ ПРОВЕДЕННЯ М-ТЕСТУ </a:t>
            </a:r>
          </a:p>
        </p:txBody>
      </p:sp>
      <p:pic>
        <p:nvPicPr>
          <p:cNvPr id="6" name="Picture 2"/>
          <p:cNvPicPr>
            <a:picLocks noChangeAspect="1" noChangeArrowheads="1"/>
          </p:cNvPicPr>
          <p:nvPr/>
        </p:nvPicPr>
        <p:blipFill>
          <a:blip r:embed="rId3"/>
          <a:srcRect/>
          <a:stretch>
            <a:fillRect/>
          </a:stretch>
        </p:blipFill>
        <p:spPr bwMode="auto">
          <a:xfrm>
            <a:off x="-14461" y="1020815"/>
            <a:ext cx="9129539" cy="4853922"/>
          </a:xfrm>
          <a:prstGeom prst="rect">
            <a:avLst/>
          </a:prstGeom>
          <a:noFill/>
          <a:ln w="9525">
            <a:noFill/>
            <a:miter lim="800000"/>
            <a:headEnd/>
            <a:tailEnd/>
          </a:ln>
        </p:spPr>
      </p:pic>
      <p:sp>
        <p:nvSpPr>
          <p:cNvPr id="2" name="Прямоугольник 1"/>
          <p:cNvSpPr/>
          <p:nvPr/>
        </p:nvSpPr>
        <p:spPr>
          <a:xfrm>
            <a:off x="3059832" y="6004456"/>
            <a:ext cx="6084167" cy="830997"/>
          </a:xfrm>
          <a:prstGeom prst="rect">
            <a:avLst/>
          </a:prstGeom>
        </p:spPr>
        <p:txBody>
          <a:bodyPr wrap="square">
            <a:spAutoFit/>
          </a:bodyPr>
          <a:lstStyle/>
          <a:p>
            <a:r>
              <a:rPr lang="ru-RU" sz="1600" b="1" dirty="0" err="1">
                <a:hlinkClick r:id="rId4"/>
              </a:rPr>
              <a:t>Розрахунок</a:t>
            </a:r>
            <a:r>
              <a:rPr lang="ru-RU" sz="1600" b="1" dirty="0">
                <a:hlinkClick r:id="rId4"/>
              </a:rPr>
              <a:t> </a:t>
            </a:r>
            <a:r>
              <a:rPr lang="ru-RU" sz="1600" b="1" dirty="0" err="1">
                <a:hlinkClick r:id="rId4"/>
              </a:rPr>
              <a:t>стандартних</a:t>
            </a:r>
            <a:r>
              <a:rPr lang="ru-RU" sz="1600" b="1" dirty="0">
                <a:hlinkClick r:id="rId4"/>
              </a:rPr>
              <a:t> </a:t>
            </a:r>
            <a:r>
              <a:rPr lang="ru-RU" sz="1600" b="1" dirty="0" err="1">
                <a:hlinkClick r:id="rId4"/>
              </a:rPr>
              <a:t>витрат</a:t>
            </a:r>
            <a:r>
              <a:rPr lang="ru-RU" sz="1600" b="1" dirty="0">
                <a:hlinkClick r:id="rId4"/>
              </a:rPr>
              <a:t> </a:t>
            </a:r>
            <a:r>
              <a:rPr lang="ru-RU" sz="1600" b="1" dirty="0" err="1">
                <a:hlinkClick r:id="rId4"/>
              </a:rPr>
              <a:t>суб'єктів</a:t>
            </a:r>
            <a:r>
              <a:rPr lang="ru-RU" sz="1600" b="1" dirty="0">
                <a:hlinkClick r:id="rId4"/>
              </a:rPr>
              <a:t> малого </a:t>
            </a:r>
            <a:r>
              <a:rPr lang="ru-RU" sz="1600" b="1" dirty="0" err="1">
                <a:hlinkClick r:id="rId4"/>
              </a:rPr>
              <a:t>підприємництва</a:t>
            </a:r>
            <a:r>
              <a:rPr lang="ru-RU" sz="1600" b="1" dirty="0">
                <a:hlinkClick r:id="rId4"/>
              </a:rPr>
              <a:t> </a:t>
            </a:r>
            <a:r>
              <a:rPr lang="ru-RU" sz="1600" b="1" dirty="0" err="1">
                <a:hlinkClick r:id="rId4"/>
              </a:rPr>
              <a:t>щодо</a:t>
            </a:r>
            <a:r>
              <a:rPr lang="ru-RU" sz="1600" b="1" dirty="0">
                <a:hlinkClick r:id="rId4"/>
              </a:rPr>
              <a:t> </a:t>
            </a:r>
            <a:r>
              <a:rPr lang="ru-RU" sz="1600" b="1" dirty="0" err="1">
                <a:hlinkClick r:id="rId4"/>
              </a:rPr>
              <a:t>виконання</a:t>
            </a:r>
            <a:r>
              <a:rPr lang="ru-RU" sz="1600" b="1" dirty="0">
                <a:hlinkClick r:id="rId4"/>
              </a:rPr>
              <a:t> </a:t>
            </a:r>
            <a:r>
              <a:rPr lang="ru-RU" sz="1600" b="1" dirty="0" err="1">
                <a:hlinkClick r:id="rId4"/>
              </a:rPr>
              <a:t>регулювання</a:t>
            </a:r>
            <a:endParaRPr lang="ru-RU" sz="1600" b="1" dirty="0">
              <a:hlinkClick r:id="rId4"/>
            </a:endParaRPr>
          </a:p>
          <a:p>
            <a:r>
              <a:rPr lang="uk-UA" sz="1600" b="1" dirty="0"/>
              <a:t>http://mtest.com.ua/</a:t>
            </a:r>
          </a:p>
        </p:txBody>
      </p:sp>
    </p:spTree>
    <p:extLst>
      <p:ext uri="{BB962C8B-B14F-4D97-AF65-F5344CB8AC3E}">
        <p14:creationId xmlns:p14="http://schemas.microsoft.com/office/powerpoint/2010/main" val="18715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750" y="115888"/>
            <a:ext cx="8229600" cy="1143000"/>
          </a:xfrm>
        </p:spPr>
        <p:txBody>
          <a:bodyPr>
            <a:noAutofit/>
          </a:bodyPr>
          <a:lstStyle/>
          <a:p>
            <a:pPr eaLnBrk="1" hangingPunct="1"/>
            <a:r>
              <a:rPr lang="uk-UA" sz="3600" cap="none" dirty="0">
                <a:effectLst>
                  <a:outerShdw blurRad="38100" dist="38100" dir="2700000" algn="tl">
                    <a:srgbClr val="C0C0C0"/>
                  </a:outerShdw>
                </a:effectLst>
              </a:rPr>
              <a:t>ЯК ВИ СПРИЙМАЄТЕ ПІДПРИЄМЦЯ?</a:t>
            </a:r>
          </a:p>
        </p:txBody>
      </p:sp>
      <p:pic>
        <p:nvPicPr>
          <p:cNvPr id="29698" name="Picture 2" descr="https://nationalpostcom.files.wordpress.com/2015/01/britain_churchill-copy.jpg?w=620"/>
          <p:cNvPicPr>
            <a:picLocks noChangeAspect="1" noChangeArrowheads="1"/>
          </p:cNvPicPr>
          <p:nvPr/>
        </p:nvPicPr>
        <p:blipFill>
          <a:blip r:embed="rId2"/>
          <a:srcRect/>
          <a:stretch>
            <a:fillRect/>
          </a:stretch>
        </p:blipFill>
        <p:spPr bwMode="auto">
          <a:xfrm>
            <a:off x="4143375" y="1487488"/>
            <a:ext cx="4892675" cy="3670300"/>
          </a:xfrm>
          <a:prstGeom prst="rect">
            <a:avLst/>
          </a:prstGeom>
          <a:noFill/>
          <a:ln w="9525">
            <a:noFill/>
            <a:miter lim="800000"/>
            <a:headEnd/>
            <a:tailEnd/>
          </a:ln>
        </p:spPr>
      </p:pic>
      <p:sp>
        <p:nvSpPr>
          <p:cNvPr id="2" name="TextBox 1"/>
          <p:cNvSpPr txBox="1"/>
          <p:nvPr/>
        </p:nvSpPr>
        <p:spPr>
          <a:xfrm>
            <a:off x="0" y="1500188"/>
            <a:ext cx="3995738" cy="3538537"/>
          </a:xfrm>
          <a:prstGeom prst="rect">
            <a:avLst/>
          </a:prstGeom>
          <a:noFill/>
        </p:spPr>
        <p:txBody>
          <a:bodyPr>
            <a:spAutoFit/>
          </a:bodyPr>
          <a:lstStyle/>
          <a:p>
            <a:pPr algn="r" fontAlgn="auto">
              <a:spcBef>
                <a:spcPts val="0"/>
              </a:spcBef>
              <a:spcAft>
                <a:spcPts val="0"/>
              </a:spcAft>
              <a:defRPr/>
            </a:pPr>
            <a:r>
              <a:rPr lang="uk-UA" sz="3200" dirty="0">
                <a:solidFill>
                  <a:schemeClr val="accent5">
                    <a:lumMod val="50000"/>
                  </a:schemeClr>
                </a:solidFill>
                <a:latin typeface="Arial" panose="020B0604020202020204" pitchFamily="34" charset="0"/>
                <a:cs typeface="Arial" panose="020B0604020202020204" pitchFamily="34" charset="0"/>
              </a:rPr>
              <a:t>Одні бачать у підприємці вовка, якого слід убити.</a:t>
            </a:r>
          </a:p>
          <a:p>
            <a:pPr algn="r" fontAlgn="auto">
              <a:spcBef>
                <a:spcPts val="0"/>
              </a:spcBef>
              <a:spcAft>
                <a:spcPts val="0"/>
              </a:spcAft>
              <a:defRPr/>
            </a:pPr>
            <a:r>
              <a:rPr lang="uk-UA" sz="3200" dirty="0">
                <a:solidFill>
                  <a:schemeClr val="accent5">
                    <a:lumMod val="50000"/>
                  </a:schemeClr>
                </a:solidFill>
                <a:latin typeface="Arial" panose="020B0604020202020204" pitchFamily="34" charset="0"/>
                <a:cs typeface="Arial" panose="020B0604020202020204" pitchFamily="34" charset="0"/>
              </a:rPr>
              <a:t>Інші вважають, що підприємець – корова, яку можна нескінченно доїти.</a:t>
            </a:r>
          </a:p>
        </p:txBody>
      </p:sp>
      <p:sp>
        <p:nvSpPr>
          <p:cNvPr id="7" name="TextBox 6"/>
          <p:cNvSpPr txBox="1"/>
          <p:nvPr/>
        </p:nvSpPr>
        <p:spPr>
          <a:xfrm>
            <a:off x="3203575" y="5229225"/>
            <a:ext cx="5724525" cy="1077913"/>
          </a:xfrm>
          <a:prstGeom prst="rect">
            <a:avLst/>
          </a:prstGeom>
          <a:noFill/>
        </p:spPr>
        <p:txBody>
          <a:bodyPr>
            <a:spAutoFit/>
          </a:bodyPr>
          <a:lstStyle/>
          <a:p>
            <a:pPr algn="r" fontAlgn="auto">
              <a:spcBef>
                <a:spcPts val="0"/>
              </a:spcBef>
              <a:spcAft>
                <a:spcPts val="0"/>
              </a:spcAft>
              <a:defRPr/>
            </a:pPr>
            <a:r>
              <a:rPr lang="uk-UA" sz="3200" dirty="0">
                <a:solidFill>
                  <a:schemeClr val="accent5">
                    <a:lumMod val="50000"/>
                  </a:schemeClr>
                </a:solidFill>
                <a:latin typeface="Arial" panose="020B0604020202020204" pitchFamily="34" charset="0"/>
                <a:cs typeface="Arial" panose="020B0604020202020204" pitchFamily="34" charset="0"/>
              </a:rPr>
              <a:t>І лише дехто бачить у ньому коня, який тягне віз.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880" y="351808"/>
            <a:ext cx="8229600" cy="870395"/>
          </a:xfrm>
        </p:spPr>
        <p:txBody>
          <a:bodyPr>
            <a:normAutofit fontScale="90000"/>
          </a:bodyPr>
          <a:lstStyle/>
          <a:p>
            <a:r>
              <a:rPr lang="uk-UA" dirty="0">
                <a:effectLst>
                  <a:outerShdw blurRad="38100" dist="38100" dir="2700000" algn="tl">
                    <a:srgbClr val="C0C0C0"/>
                  </a:outerShdw>
                </a:effectLst>
                <a:ea typeface="+mn-ea"/>
              </a:rPr>
              <a:t>Тест малого бізнесу (М-тест) – </a:t>
            </a:r>
            <a:r>
              <a:rPr lang="uk-UA" sz="2700" dirty="0">
                <a:effectLst>
                  <a:outerShdw blurRad="38100" dist="38100" dir="2700000" algn="tl">
                    <a:srgbClr val="C0C0C0"/>
                  </a:outerShdw>
                </a:effectLst>
                <a:ea typeface="+mn-ea"/>
              </a:rPr>
              <a:t>частина оцінки регуляторного впливу</a:t>
            </a:r>
          </a:p>
        </p:txBody>
      </p:sp>
      <p:sp>
        <p:nvSpPr>
          <p:cNvPr id="4" name="Прямоугольник 3"/>
          <p:cNvSpPr/>
          <p:nvPr/>
        </p:nvSpPr>
        <p:spPr>
          <a:xfrm>
            <a:off x="457200" y="1388967"/>
            <a:ext cx="8435280" cy="1938992"/>
          </a:xfrm>
          <a:prstGeom prst="rect">
            <a:avLst/>
          </a:prstGeom>
        </p:spPr>
        <p:txBody>
          <a:bodyPr wrap="square">
            <a:spAutoFit/>
          </a:bodyPr>
          <a:lstStyle/>
          <a:p>
            <a:pPr indent="450215" algn="just">
              <a:spcAft>
                <a:spcPts val="0"/>
              </a:spcAft>
            </a:pPr>
            <a:r>
              <a:rPr lang="uk-UA" sz="2000" dirty="0">
                <a:latin typeface="Times New Roman" panose="02020603050405020304" pitchFamily="18" charset="0"/>
                <a:ea typeface="Times New Roman" panose="02020603050405020304" pitchFamily="18" charset="0"/>
              </a:rPr>
              <a:t>Розроблено на виконання вимог Угоди про асоціацію між Україною та Європейським Союзом (ст. 378) та Порядку денного асоціації між Україною та ЄС для підготовки та сприяння імплементації Угоди про асоціацію (п. 7.7), відповідно до </a:t>
            </a:r>
            <a:r>
              <a:rPr lang="uk-UA" sz="2000" u="sng" dirty="0">
                <a:latin typeface="Times New Roman" panose="02020603050405020304" pitchFamily="18" charset="0"/>
                <a:ea typeface="Times New Roman" panose="02020603050405020304" pitchFamily="18" charset="0"/>
              </a:rPr>
              <a:t>норм Європейського законодавства щодо малого та середнього підприємництва, зокрема норм акту </a:t>
            </a:r>
            <a:r>
              <a:rPr lang="en-US" sz="2000" u="sng" dirty="0">
                <a:latin typeface="Times New Roman" panose="02020603050405020304" pitchFamily="18" charset="0"/>
                <a:ea typeface="Times New Roman" panose="02020603050405020304" pitchFamily="18" charset="0"/>
              </a:rPr>
              <a:t>Small Business Act </a:t>
            </a:r>
            <a:r>
              <a:rPr lang="uk-UA" sz="2000" u="sng" dirty="0">
                <a:latin typeface="Times New Roman" panose="02020603050405020304" pitchFamily="18" charset="0"/>
                <a:ea typeface="Times New Roman" panose="02020603050405020304" pitchFamily="18" charset="0"/>
              </a:rPr>
              <a:t>«</a:t>
            </a:r>
            <a:r>
              <a:rPr lang="en-US" sz="2000" u="sng" dirty="0">
                <a:latin typeface="Times New Roman" panose="02020603050405020304" pitchFamily="18" charset="0"/>
                <a:ea typeface="Times New Roman" panose="02020603050405020304" pitchFamily="18" charset="0"/>
              </a:rPr>
              <a:t>Think Small First</a:t>
            </a:r>
            <a:r>
              <a:rPr lang="uk-UA" sz="2000" u="sng" dirty="0">
                <a:latin typeface="Times New Roman" panose="02020603050405020304" pitchFamily="18" charset="0"/>
                <a:ea typeface="Times New Roman" panose="02020603050405020304" pitchFamily="18" charset="0"/>
              </a:rPr>
              <a:t>» («Спочатку думай про малих», 2008 р.).</a:t>
            </a:r>
            <a:endParaRPr lang="uk-UA" sz="2000" u="sng" dirty="0">
              <a:effectLst/>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2915816" y="6093296"/>
            <a:ext cx="6372200" cy="646331"/>
          </a:xfrm>
          <a:prstGeom prst="rect">
            <a:avLst/>
          </a:prstGeom>
        </p:spPr>
        <p:txBody>
          <a:bodyPr wrap="square">
            <a:spAutoFit/>
          </a:bodyPr>
          <a:lstStyle/>
          <a:p>
            <a:pPr lvl="0" eaLnBrk="0" hangingPunct="0"/>
            <a:r>
              <a:rPr lang="uk-UA" altLang="uk-UA" b="1" i="1" dirty="0">
                <a:solidFill>
                  <a:schemeClr val="accent5">
                    <a:lumMod val="75000"/>
                  </a:schemeClr>
                </a:solidFill>
                <a:latin typeface="Arial" panose="020B0604020202020204" pitchFamily="34" charset="0"/>
              </a:rPr>
              <a:t>Постанова Кабінету Міністрів України від 11.03.2004 р. № 308 (із змінами) </a:t>
            </a:r>
          </a:p>
        </p:txBody>
      </p:sp>
      <p:pic>
        <p:nvPicPr>
          <p:cNvPr id="5" name="Рисунок 4">
            <a:extLst>
              <a:ext uri="{FF2B5EF4-FFF2-40B4-BE49-F238E27FC236}">
                <a16:creationId xmlns="" xmlns:a16="http://schemas.microsoft.com/office/drawing/2014/main" id="{C15736B9-E9FD-4121-AAA9-17B6B2C8C4DD}"/>
              </a:ext>
            </a:extLst>
          </p:cNvPr>
          <p:cNvPicPr>
            <a:picLocks noChangeAspect="1"/>
          </p:cNvPicPr>
          <p:nvPr/>
        </p:nvPicPr>
        <p:blipFill>
          <a:blip r:embed="rId2"/>
          <a:stretch>
            <a:fillRect/>
          </a:stretch>
        </p:blipFill>
        <p:spPr>
          <a:xfrm>
            <a:off x="6709592" y="3501370"/>
            <a:ext cx="2182888" cy="2591925"/>
          </a:xfrm>
          <a:prstGeom prst="rect">
            <a:avLst/>
          </a:prstGeom>
        </p:spPr>
      </p:pic>
      <p:sp>
        <p:nvSpPr>
          <p:cNvPr id="3" name="Прямоугольник 2">
            <a:extLst>
              <a:ext uri="{FF2B5EF4-FFF2-40B4-BE49-F238E27FC236}">
                <a16:creationId xmlns="" xmlns:a16="http://schemas.microsoft.com/office/drawing/2014/main" id="{3B162D82-A19C-4F5C-AA5F-9521201D6F3F}"/>
              </a:ext>
            </a:extLst>
          </p:cNvPr>
          <p:cNvSpPr/>
          <p:nvPr/>
        </p:nvSpPr>
        <p:spPr>
          <a:xfrm>
            <a:off x="439812" y="3429000"/>
            <a:ext cx="6102932" cy="2462213"/>
          </a:xfrm>
          <a:prstGeom prst="rect">
            <a:avLst/>
          </a:prstGeom>
        </p:spPr>
        <p:txBody>
          <a:bodyPr wrap="square">
            <a:spAutoFit/>
          </a:bodyPr>
          <a:lstStyle/>
          <a:p>
            <a:pPr marL="0" indent="0" algn="just">
              <a:spcAft>
                <a:spcPts val="600"/>
              </a:spcAft>
              <a:buNone/>
              <a:defRPr/>
            </a:pPr>
            <a:r>
              <a:rPr lang="uk-UA" altLang="uk-UA" b="1" dirty="0">
                <a:solidFill>
                  <a:srgbClr val="678C94"/>
                </a:solidFill>
              </a:rPr>
              <a:t>   </a:t>
            </a:r>
            <a:r>
              <a:rPr lang="uk-UA" altLang="uk-UA" b="1" dirty="0">
                <a:solidFill>
                  <a:schemeClr val="accent5">
                    <a:lumMod val="75000"/>
                  </a:schemeClr>
                </a:solidFill>
              </a:rPr>
              <a:t>ІНСТРУМЕНТ – за його допомогою можна обрахувати витрати малого бізнесу на запровадження нового регулювання</a:t>
            </a:r>
          </a:p>
          <a:p>
            <a:pPr marL="0" indent="0" algn="just">
              <a:spcAft>
                <a:spcPts val="600"/>
              </a:spcAft>
              <a:buNone/>
              <a:defRPr/>
            </a:pPr>
            <a:r>
              <a:rPr lang="uk-UA" altLang="uk-UA" b="1" dirty="0">
                <a:solidFill>
                  <a:schemeClr val="accent5">
                    <a:lumMod val="75000"/>
                  </a:schemeClr>
                </a:solidFill>
              </a:rPr>
              <a:t>   ФІЛЬТР – що дозволяє виявити та вчасно зупинити регулювання, які руйнують або стримують малий бізнес</a:t>
            </a:r>
          </a:p>
          <a:p>
            <a:pPr marL="0" indent="0" algn="just">
              <a:spcAft>
                <a:spcPts val="600"/>
              </a:spcAft>
              <a:buNone/>
              <a:defRPr/>
            </a:pPr>
            <a:r>
              <a:rPr lang="uk-UA" altLang="uk-UA" b="1" dirty="0">
                <a:solidFill>
                  <a:srgbClr val="C00000"/>
                </a:solidFill>
              </a:rPr>
              <a:t>ОСНОВНА МЕТА – зменшення вартості державного регулювання для </a:t>
            </a:r>
            <a:r>
              <a:rPr lang="uk-UA" altLang="uk-UA" b="1" dirty="0" err="1">
                <a:solidFill>
                  <a:srgbClr val="C00000"/>
                </a:solidFill>
              </a:rPr>
              <a:t>суб</a:t>
            </a:r>
            <a:r>
              <a:rPr lang="en-US" altLang="uk-UA" b="1" dirty="0">
                <a:solidFill>
                  <a:srgbClr val="C00000"/>
                </a:solidFill>
              </a:rPr>
              <a:t>’</a:t>
            </a:r>
            <a:r>
              <a:rPr lang="uk-UA" altLang="uk-UA" b="1" dirty="0" err="1">
                <a:solidFill>
                  <a:srgbClr val="C00000"/>
                </a:solidFill>
              </a:rPr>
              <a:t>єктів</a:t>
            </a:r>
            <a:r>
              <a:rPr lang="uk-UA" altLang="uk-UA" b="1" dirty="0">
                <a:solidFill>
                  <a:srgbClr val="C00000"/>
                </a:solidFill>
              </a:rPr>
              <a:t> малого бізнесу</a:t>
            </a:r>
          </a:p>
        </p:txBody>
      </p:sp>
    </p:spTree>
    <p:extLst>
      <p:ext uri="{BB962C8B-B14F-4D97-AF65-F5344CB8AC3E}">
        <p14:creationId xmlns:p14="http://schemas.microsoft.com/office/powerpoint/2010/main" val="2801003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188913"/>
            <a:ext cx="9144000" cy="1077218"/>
          </a:xfrm>
          <a:prstGeom prst="rect">
            <a:avLst/>
          </a:prstGeom>
        </p:spPr>
        <p:txBody>
          <a:bodyPr>
            <a:spAutoFit/>
          </a:bodyPr>
          <a:lstStyle/>
          <a:p>
            <a:pPr algn="ctr">
              <a:defRPr/>
            </a:pPr>
            <a:r>
              <a:rPr lang="uk-UA" sz="3200" b="1" dirty="0">
                <a:solidFill>
                  <a:srgbClr val="870038"/>
                </a:solidFill>
                <a:effectLst>
                  <a:outerShdw blurRad="38100" dist="38100" dir="2700000" algn="tl">
                    <a:srgbClr val="C0C0C0"/>
                  </a:outerShdw>
                </a:effectLst>
                <a:latin typeface="Tahoma" pitchFamily="34" charset="0"/>
                <a:cs typeface="Tahoma" pitchFamily="34" charset="0"/>
              </a:rPr>
              <a:t>РЕГУЛЯТОРНА ПОЛІТИКА ТА </a:t>
            </a:r>
          </a:p>
          <a:p>
            <a:pPr algn="ctr">
              <a:defRPr/>
            </a:pPr>
            <a:r>
              <a:rPr lang="uk-UA" sz="3200" b="1" dirty="0">
                <a:solidFill>
                  <a:srgbClr val="870038"/>
                </a:solidFill>
                <a:effectLst>
                  <a:outerShdw blurRad="38100" dist="38100" dir="2700000" algn="tl">
                    <a:srgbClr val="C0C0C0"/>
                  </a:outerShdw>
                </a:effectLst>
                <a:latin typeface="Tahoma" pitchFamily="34" charset="0"/>
                <a:cs typeface="Tahoma" pitchFamily="34" charset="0"/>
              </a:rPr>
              <a:t>РОЗВИТОК ПІДПРИЄМНИЦТВА </a:t>
            </a:r>
          </a:p>
        </p:txBody>
      </p:sp>
      <p:sp>
        <p:nvSpPr>
          <p:cNvPr id="8" name="Місце для вмісту 1">
            <a:extLst>
              <a:ext uri="{FF2B5EF4-FFF2-40B4-BE49-F238E27FC236}">
                <a16:creationId xmlns="" xmlns:a16="http://schemas.microsoft.com/office/drawing/2014/main" id="{1620ED0F-D9E5-4542-BC61-ED23BFB19E99}"/>
              </a:ext>
            </a:extLst>
          </p:cNvPr>
          <p:cNvSpPr>
            <a:spLocks noGrp="1"/>
          </p:cNvSpPr>
          <p:nvPr>
            <p:ph idx="1"/>
          </p:nvPr>
        </p:nvSpPr>
        <p:spPr>
          <a:xfrm>
            <a:off x="323528" y="1412776"/>
            <a:ext cx="8578800" cy="4968552"/>
          </a:xfrm>
        </p:spPr>
        <p:txBody>
          <a:bodyPr/>
          <a:lstStyle/>
          <a:p>
            <a:pPr marL="0" indent="0" algn="ctr">
              <a:spcAft>
                <a:spcPts val="600"/>
              </a:spcAft>
              <a:buNone/>
              <a:defRPr/>
            </a:pPr>
            <a:r>
              <a:rPr lang="uk-UA" altLang="uk-UA" sz="2400" b="1" u="sng" dirty="0">
                <a:solidFill>
                  <a:schemeClr val="accent5">
                    <a:lumMod val="75000"/>
                  </a:schemeClr>
                </a:solidFill>
              </a:rPr>
              <a:t>МЕТОД СТАНДАРТНИХ ВИТРАТ – 3 СКЛАДОВІ:</a:t>
            </a:r>
          </a:p>
          <a:p>
            <a:pPr marL="457200" indent="-457200">
              <a:spcAft>
                <a:spcPts val="600"/>
              </a:spcAft>
              <a:buAutoNum type="arabicPeriod"/>
              <a:defRPr/>
            </a:pPr>
            <a:r>
              <a:rPr lang="uk-UA" altLang="uk-UA" sz="2400" dirty="0">
                <a:solidFill>
                  <a:srgbClr val="C00000"/>
                </a:solidFill>
              </a:rPr>
              <a:t>Розрахунок прямих витрат СМБ </a:t>
            </a:r>
            <a:r>
              <a:rPr lang="uk-UA" altLang="uk-UA" sz="2400" dirty="0">
                <a:solidFill>
                  <a:schemeClr val="tx1"/>
                </a:solidFill>
              </a:rPr>
              <a:t>(обладнання, підключення, обслуговування, експлуатація);</a:t>
            </a:r>
          </a:p>
          <a:p>
            <a:pPr marL="457200" indent="-457200">
              <a:spcAft>
                <a:spcPts val="600"/>
              </a:spcAft>
              <a:buAutoNum type="arabicPeriod"/>
              <a:defRPr/>
            </a:pPr>
            <a:r>
              <a:rPr lang="uk-UA" altLang="uk-UA" sz="2400" dirty="0">
                <a:solidFill>
                  <a:srgbClr val="C00000"/>
                </a:solidFill>
              </a:rPr>
              <a:t>Розрахунок адміністративних витрат СМБ </a:t>
            </a:r>
            <a:r>
              <a:rPr lang="uk-UA" altLang="uk-UA" sz="2400" dirty="0">
                <a:solidFill>
                  <a:schemeClr val="tx1"/>
                </a:solidFill>
              </a:rPr>
              <a:t>– вартість 1 години робочого часу: час на спілкування з регулятором, час на вивчення, час на заповнення форм, час на черги до регулятора. </a:t>
            </a:r>
          </a:p>
          <a:p>
            <a:pPr marL="457200" indent="-457200">
              <a:spcAft>
                <a:spcPts val="600"/>
              </a:spcAft>
              <a:buAutoNum type="arabicPeriod"/>
              <a:defRPr/>
            </a:pPr>
            <a:r>
              <a:rPr lang="uk-UA" altLang="uk-UA" sz="2400" dirty="0">
                <a:solidFill>
                  <a:srgbClr val="C00000"/>
                </a:solidFill>
              </a:rPr>
              <a:t>Розрахунок адміністративних витрат регуляторного органу: </a:t>
            </a:r>
            <a:r>
              <a:rPr lang="uk-UA" altLang="uk-UA" sz="2400" dirty="0">
                <a:solidFill>
                  <a:schemeClr val="tx1"/>
                </a:solidFill>
              </a:rPr>
              <a:t>програмне забезпечення, консультування, перевірки, оскарження, </a:t>
            </a:r>
          </a:p>
        </p:txBody>
      </p:sp>
    </p:spTree>
    <p:extLst>
      <p:ext uri="{BB962C8B-B14F-4D97-AF65-F5344CB8AC3E}">
        <p14:creationId xmlns:p14="http://schemas.microsoft.com/office/powerpoint/2010/main" val="420536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188913"/>
            <a:ext cx="9144000" cy="6432530"/>
          </a:xfrm>
          <a:prstGeom prst="rect">
            <a:avLst/>
          </a:prstGeom>
        </p:spPr>
        <p:txBody>
          <a:bodyPr>
            <a:spAutoFit/>
          </a:bodyPr>
          <a:lstStyle/>
          <a:p>
            <a:pPr algn="ctr">
              <a:defRPr/>
            </a:pPr>
            <a:r>
              <a:rPr lang="uk-UA" sz="3200" b="1" dirty="0">
                <a:solidFill>
                  <a:srgbClr val="870038"/>
                </a:solidFill>
                <a:effectLst>
                  <a:outerShdw blurRad="38100" dist="38100" dir="2700000" algn="tl">
                    <a:srgbClr val="C0C0C0"/>
                  </a:outerShdw>
                </a:effectLst>
                <a:latin typeface="Tahoma" pitchFamily="34" charset="0"/>
                <a:cs typeface="Tahoma" pitchFamily="34" charset="0"/>
              </a:rPr>
              <a:t>ЗМЕНШЕННЯ ВИТРАТ МАЛОГО БІЗНЕСУ ЗА ДОПОМОГОЮ М-ТЕСТУ</a:t>
            </a:r>
          </a:p>
          <a:p>
            <a:pPr algn="ctr">
              <a:defRPr/>
            </a:pPr>
            <a:endParaRPr lang="uk-UA" sz="3200" b="1" dirty="0">
              <a:solidFill>
                <a:srgbClr val="870038"/>
              </a:solidFill>
              <a:effectLst>
                <a:outerShdw blurRad="38100" dist="38100" dir="2700000" algn="tl">
                  <a:srgbClr val="C0C0C0"/>
                </a:outerShdw>
              </a:effectLst>
              <a:latin typeface="Tahoma" pitchFamily="34" charset="0"/>
              <a:cs typeface="Tahoma" pitchFamily="34" charset="0"/>
            </a:endParaRPr>
          </a:p>
          <a:p>
            <a:pPr algn="just">
              <a:defRPr/>
            </a:pPr>
            <a:r>
              <a:rPr lang="uk-UA" sz="3200" b="1" dirty="0">
                <a:solidFill>
                  <a:srgbClr val="870038"/>
                </a:solidFill>
                <a:effectLst>
                  <a:outerShdw blurRad="38100" dist="38100" dir="2700000" algn="tl">
                    <a:srgbClr val="C0C0C0"/>
                  </a:outerShdw>
                </a:effectLst>
                <a:latin typeface="Tahoma" pitchFamily="34" charset="0"/>
                <a:cs typeface="Tahoma" pitchFamily="34" charset="0"/>
              </a:rPr>
              <a:t>М-ТЕСТ: </a:t>
            </a:r>
          </a:p>
          <a:p>
            <a:pPr algn="just">
              <a:defRPr/>
            </a:pPr>
            <a:r>
              <a:rPr lang="uk-UA" sz="2000" b="1" dirty="0">
                <a:solidFill>
                  <a:schemeClr val="accent5">
                    <a:lumMod val="50000"/>
                  </a:schemeClr>
                </a:solidFill>
                <a:effectLst>
                  <a:outerShdw blurRad="38100" dist="38100" dir="2700000" algn="tl">
                    <a:srgbClr val="C0C0C0"/>
                  </a:outerShdw>
                </a:effectLst>
                <a:latin typeface="Tahoma" pitchFamily="34" charset="0"/>
                <a:cs typeface="Tahoma" pitchFamily="34" charset="0"/>
              </a:rPr>
              <a:t> - виявлення надмірного           навантаження на МБ;</a:t>
            </a:r>
          </a:p>
          <a:p>
            <a:pPr algn="just">
              <a:defRPr/>
            </a:pPr>
            <a:r>
              <a:rPr lang="uk-UA" sz="2000" b="1" dirty="0">
                <a:solidFill>
                  <a:schemeClr val="accent5">
                    <a:lumMod val="50000"/>
                  </a:schemeClr>
                </a:solidFill>
                <a:effectLst>
                  <a:outerShdw blurRad="38100" dist="38100" dir="2700000" algn="tl">
                    <a:srgbClr val="C0C0C0"/>
                  </a:outerShdw>
                </a:effectLst>
                <a:latin typeface="Tahoma" pitchFamily="34" charset="0"/>
                <a:cs typeface="Tahoma" pitchFamily="34" charset="0"/>
              </a:rPr>
              <a:t> -розробка пом'якшувальних заходів (спрощення          регулювання, зміна періодичності звітування, обмеження дій регулювання); </a:t>
            </a:r>
          </a:p>
          <a:p>
            <a:pPr algn="just">
              <a:defRPr/>
            </a:pPr>
            <a:r>
              <a:rPr lang="uk-UA" sz="2000" b="1" dirty="0">
                <a:solidFill>
                  <a:schemeClr val="accent5">
                    <a:lumMod val="50000"/>
                  </a:schemeClr>
                </a:solidFill>
                <a:effectLst>
                  <a:outerShdw blurRad="38100" dist="38100" dir="2700000" algn="tl">
                    <a:srgbClr val="C0C0C0"/>
                  </a:outerShdw>
                </a:effectLst>
                <a:latin typeface="Tahoma" pitchFamily="34" charset="0"/>
                <a:cs typeface="Tahoma" pitchFamily="34" charset="0"/>
              </a:rPr>
              <a:t> - зменшення навантаження на малий бізнес.</a:t>
            </a:r>
          </a:p>
          <a:p>
            <a:pPr algn="just">
              <a:defRPr/>
            </a:pPr>
            <a:endParaRPr lang="uk-UA" sz="2000" b="1" dirty="0">
              <a:solidFill>
                <a:schemeClr val="accent5">
                  <a:lumMod val="50000"/>
                </a:schemeClr>
              </a:solidFill>
              <a:effectLst>
                <a:outerShdw blurRad="38100" dist="38100" dir="2700000" algn="tl">
                  <a:srgbClr val="C0C0C0"/>
                </a:outerShdw>
              </a:effectLst>
              <a:latin typeface="Tahoma" pitchFamily="34" charset="0"/>
              <a:cs typeface="Tahoma" pitchFamily="34" charset="0"/>
            </a:endParaRPr>
          </a:p>
          <a:p>
            <a:pPr algn="just">
              <a:defRPr/>
            </a:pPr>
            <a:r>
              <a:rPr lang="uk-UA" sz="2800" b="1" dirty="0">
                <a:solidFill>
                  <a:srgbClr val="870038"/>
                </a:solidFill>
              </a:rPr>
              <a:t>Тест є </a:t>
            </a:r>
            <a:r>
              <a:rPr lang="uk-UA" sz="2800" b="1" dirty="0" err="1">
                <a:solidFill>
                  <a:srgbClr val="870038"/>
                </a:solidFill>
              </a:rPr>
              <a:t>обов</a:t>
            </a:r>
            <a:r>
              <a:rPr lang="en-US" sz="2800" b="1" dirty="0">
                <a:solidFill>
                  <a:srgbClr val="870038"/>
                </a:solidFill>
              </a:rPr>
              <a:t>’</a:t>
            </a:r>
            <a:r>
              <a:rPr lang="uk-UA" sz="2800" b="1" dirty="0" err="1">
                <a:solidFill>
                  <a:srgbClr val="870038"/>
                </a:solidFill>
              </a:rPr>
              <a:t>язковим</a:t>
            </a:r>
            <a:r>
              <a:rPr lang="uk-UA" sz="2800" b="1" dirty="0">
                <a:solidFill>
                  <a:srgbClr val="870038"/>
                </a:solidFill>
              </a:rPr>
              <a:t> для виконання його розробником регуляторного акту та добровільним для бізнес-асоціацій, неурядових центрів, груп.</a:t>
            </a:r>
          </a:p>
          <a:p>
            <a:pPr algn="just">
              <a:defRPr/>
            </a:pPr>
            <a:endParaRPr lang="uk-UA" sz="2000" b="1" dirty="0">
              <a:solidFill>
                <a:schemeClr val="accent5">
                  <a:lumMod val="50000"/>
                </a:schemeClr>
              </a:solidFill>
              <a:effectLst>
                <a:outerShdw blurRad="38100" dist="38100" dir="2700000" algn="tl">
                  <a:srgbClr val="C0C0C0"/>
                </a:outerShdw>
              </a:effectLst>
              <a:latin typeface="Tahoma" pitchFamily="34" charset="0"/>
              <a:cs typeface="Tahoma" pitchFamily="34" charset="0"/>
            </a:endParaRPr>
          </a:p>
          <a:p>
            <a:pPr algn="ctr">
              <a:defRPr/>
            </a:pPr>
            <a:endParaRPr lang="uk-UA" sz="3200" b="1" dirty="0">
              <a:solidFill>
                <a:srgbClr val="870038"/>
              </a:solidFill>
              <a:effectLst>
                <a:outerShdw blurRad="38100" dist="38100" dir="2700000" algn="tl">
                  <a:srgbClr val="C0C0C0"/>
                </a:outerShdw>
              </a:effectLst>
              <a:latin typeface="Tahoma" pitchFamily="34" charset="0"/>
              <a:cs typeface="Tahoma" pitchFamily="34" charset="0"/>
            </a:endParaRPr>
          </a:p>
        </p:txBody>
      </p:sp>
    </p:spTree>
    <p:extLst>
      <p:ext uri="{BB962C8B-B14F-4D97-AF65-F5344CB8AC3E}">
        <p14:creationId xmlns:p14="http://schemas.microsoft.com/office/powerpoint/2010/main" val="229846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8919" y="22503"/>
            <a:ext cx="9144000" cy="1446550"/>
          </a:xfrm>
          <a:prstGeom prst="rect">
            <a:avLst/>
          </a:prstGeom>
        </p:spPr>
        <p:txBody>
          <a:bodyPr>
            <a:spAutoFit/>
          </a:bodyPr>
          <a:lstStyle/>
          <a:p>
            <a:pPr algn="ctr">
              <a:defRPr/>
            </a:pPr>
            <a:r>
              <a:rPr lang="uk-UA" sz="2800" b="1" dirty="0">
                <a:solidFill>
                  <a:srgbClr val="870038"/>
                </a:solidFill>
                <a:effectLst>
                  <a:outerShdw blurRad="38100" dist="38100" dir="2700000" algn="tl">
                    <a:srgbClr val="C0C0C0"/>
                  </a:outerShdw>
                </a:effectLst>
                <a:latin typeface="Tahoma" pitchFamily="34" charset="0"/>
                <a:cs typeface="Tahoma" pitchFamily="34" charset="0"/>
              </a:rPr>
              <a:t>РЕГУЛЯТОРНА ПОЛІТИКА – </a:t>
            </a:r>
          </a:p>
          <a:p>
            <a:pPr algn="ctr">
              <a:defRPr/>
            </a:pPr>
            <a:r>
              <a:rPr lang="uk-UA" sz="2800" b="1" dirty="0">
                <a:solidFill>
                  <a:srgbClr val="870038"/>
                </a:solidFill>
                <a:effectLst>
                  <a:outerShdw blurRad="38100" dist="38100" dir="2700000" algn="tl">
                    <a:srgbClr val="C0C0C0"/>
                  </a:outerShdw>
                </a:effectLst>
                <a:latin typeface="Tahoma" pitchFamily="34" charset="0"/>
                <a:cs typeface="Tahoma" pitchFamily="34" charset="0"/>
              </a:rPr>
              <a:t>СУЧАСНІ ВИКЛИКИ</a:t>
            </a:r>
          </a:p>
          <a:p>
            <a:pPr algn="ctr">
              <a:defRPr/>
            </a:pPr>
            <a:r>
              <a:rPr lang="uk-UA" sz="3200" b="1" dirty="0">
                <a:solidFill>
                  <a:schemeClr val="accent5">
                    <a:lumMod val="50000"/>
                  </a:schemeClr>
                </a:solidFill>
                <a:effectLst>
                  <a:outerShdw blurRad="38100" dist="38100" dir="2700000" algn="tl">
                    <a:srgbClr val="C0C0C0"/>
                  </a:outerShdw>
                </a:effectLst>
                <a:latin typeface="Tahoma" pitchFamily="34" charset="0"/>
                <a:cs typeface="Tahoma" pitchFamily="34" charset="0"/>
              </a:rPr>
              <a:t>(Суми-Вінниця- Івано-Франківськ)</a:t>
            </a:r>
          </a:p>
        </p:txBody>
      </p:sp>
      <p:pic>
        <p:nvPicPr>
          <p:cNvPr id="5" name="Объект 4">
            <a:extLst>
              <a:ext uri="{FF2B5EF4-FFF2-40B4-BE49-F238E27FC236}">
                <a16:creationId xmlns="" xmlns:a16="http://schemas.microsoft.com/office/drawing/2014/main" id="{4D4EBAA6-8555-4FFC-8157-3B6703CF816A}"/>
              </a:ext>
            </a:extLst>
          </p:cNvPr>
          <p:cNvPicPr>
            <a:picLocks noGrp="1" noChangeAspect="1"/>
          </p:cNvPicPr>
          <p:nvPr>
            <p:ph idx="1"/>
          </p:nvPr>
        </p:nvPicPr>
        <p:blipFill>
          <a:blip r:embed="rId2"/>
          <a:stretch>
            <a:fillRect/>
          </a:stretch>
        </p:blipFill>
        <p:spPr>
          <a:xfrm>
            <a:off x="611560" y="1844823"/>
            <a:ext cx="3436507" cy="4056039"/>
          </a:xfrm>
          <a:prstGeom prst="rect">
            <a:avLst/>
          </a:prstGeom>
        </p:spPr>
      </p:pic>
      <p:pic>
        <p:nvPicPr>
          <p:cNvPr id="6" name="Рисунок 5">
            <a:extLst>
              <a:ext uri="{FF2B5EF4-FFF2-40B4-BE49-F238E27FC236}">
                <a16:creationId xmlns="" xmlns:a16="http://schemas.microsoft.com/office/drawing/2014/main" id="{2FB7FEEA-D09E-4C0F-A871-2E462C9BB501}"/>
              </a:ext>
            </a:extLst>
          </p:cNvPr>
          <p:cNvPicPr>
            <a:picLocks noChangeAspect="1"/>
          </p:cNvPicPr>
          <p:nvPr/>
        </p:nvPicPr>
        <p:blipFill>
          <a:blip r:embed="rId3"/>
          <a:stretch>
            <a:fillRect/>
          </a:stretch>
        </p:blipFill>
        <p:spPr>
          <a:xfrm>
            <a:off x="4607396" y="1844823"/>
            <a:ext cx="4285084" cy="4680521"/>
          </a:xfrm>
          <a:prstGeom prst="rect">
            <a:avLst/>
          </a:prstGeom>
          <a:ln w="9525">
            <a:solidFill>
              <a:schemeClr val="tx1"/>
            </a:solidFill>
          </a:ln>
        </p:spPr>
      </p:pic>
    </p:spTree>
    <p:extLst>
      <p:ext uri="{BB962C8B-B14F-4D97-AF65-F5344CB8AC3E}">
        <p14:creationId xmlns:p14="http://schemas.microsoft.com/office/powerpoint/2010/main" val="95125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79511" y="188913"/>
            <a:ext cx="2300543" cy="4585871"/>
          </a:xfrm>
          <a:prstGeom prst="rect">
            <a:avLst/>
          </a:prstGeom>
        </p:spPr>
        <p:txBody>
          <a:bodyPr wrap="square">
            <a:spAutoFit/>
          </a:bodyPr>
          <a:lstStyle/>
          <a:p>
            <a:r>
              <a:rPr lang="uk-UA" sz="2000" b="1" dirty="0">
                <a:solidFill>
                  <a:schemeClr val="accent5">
                    <a:lumMod val="75000"/>
                  </a:schemeClr>
                </a:solidFill>
              </a:rPr>
              <a:t>Інфографіка</a:t>
            </a:r>
          </a:p>
          <a:p>
            <a:r>
              <a:rPr lang="uk-UA" sz="2000" b="1" dirty="0">
                <a:solidFill>
                  <a:schemeClr val="accent5">
                    <a:lumMod val="75000"/>
                  </a:schemeClr>
                </a:solidFill>
              </a:rPr>
              <a:t>процедури</a:t>
            </a:r>
          </a:p>
          <a:p>
            <a:r>
              <a:rPr lang="uk-UA" sz="2000" b="1" dirty="0">
                <a:solidFill>
                  <a:schemeClr val="accent5">
                    <a:lumMod val="75000"/>
                  </a:schemeClr>
                </a:solidFill>
              </a:rPr>
              <a:t>громадської</a:t>
            </a:r>
          </a:p>
          <a:p>
            <a:r>
              <a:rPr lang="uk-UA" sz="2000" b="1" dirty="0">
                <a:solidFill>
                  <a:schemeClr val="accent5">
                    <a:lumMod val="75000"/>
                  </a:schemeClr>
                </a:solidFill>
              </a:rPr>
              <a:t>антикорупційної</a:t>
            </a:r>
          </a:p>
          <a:p>
            <a:r>
              <a:rPr lang="uk-UA" sz="2000" b="1" dirty="0">
                <a:solidFill>
                  <a:schemeClr val="accent5">
                    <a:lumMod val="75000"/>
                  </a:schemeClr>
                </a:solidFill>
              </a:rPr>
              <a:t>експертизи НПА </a:t>
            </a:r>
          </a:p>
          <a:p>
            <a:r>
              <a:rPr lang="uk-UA" sz="2000" b="1" dirty="0">
                <a:solidFill>
                  <a:schemeClr val="accent5">
                    <a:lumMod val="75000"/>
                  </a:schemeClr>
                </a:solidFill>
              </a:rPr>
              <a:t>у  Вінниці, підготовлена</a:t>
            </a:r>
          </a:p>
          <a:p>
            <a:r>
              <a:rPr lang="uk-UA" sz="2000" b="1" dirty="0">
                <a:solidFill>
                  <a:schemeClr val="accent5">
                    <a:lumMod val="75000"/>
                  </a:schemeClr>
                </a:solidFill>
              </a:rPr>
              <a:t>об’єднанням</a:t>
            </a:r>
          </a:p>
          <a:p>
            <a:r>
              <a:rPr lang="uk-UA" sz="2000" b="1" dirty="0">
                <a:solidFill>
                  <a:schemeClr val="accent5">
                    <a:lumMod val="75000"/>
                  </a:schemeClr>
                </a:solidFill>
              </a:rPr>
              <a:t>підприємців</a:t>
            </a:r>
          </a:p>
          <a:p>
            <a:r>
              <a:rPr lang="uk-UA" sz="2000" b="1" dirty="0">
                <a:solidFill>
                  <a:schemeClr val="accent5">
                    <a:lumMod val="75000"/>
                  </a:schemeClr>
                </a:solidFill>
              </a:rPr>
              <a:t>"СТІНА«</a:t>
            </a:r>
          </a:p>
          <a:p>
            <a:r>
              <a:rPr lang="uk-UA" dirty="0"/>
              <a:t>Керівник</a:t>
            </a:r>
          </a:p>
          <a:p>
            <a:r>
              <a:rPr lang="uk-UA" dirty="0"/>
              <a:t>проекту	у</a:t>
            </a:r>
          </a:p>
          <a:p>
            <a:r>
              <a:rPr lang="uk-UA" dirty="0"/>
              <a:t>регіоні:</a:t>
            </a:r>
          </a:p>
          <a:p>
            <a:r>
              <a:rPr lang="uk-UA" dirty="0"/>
              <a:t>Олександр</a:t>
            </a:r>
          </a:p>
          <a:p>
            <a:r>
              <a:rPr lang="uk-UA" dirty="0" err="1"/>
              <a:t>Печалін</a:t>
            </a:r>
            <a:endParaRPr lang="uk-UA" sz="2000" dirty="0">
              <a:solidFill>
                <a:schemeClr val="accent5">
                  <a:lumMod val="75000"/>
                </a:schemeClr>
              </a:solidFill>
            </a:endParaRPr>
          </a:p>
        </p:txBody>
      </p:sp>
      <p:pic>
        <p:nvPicPr>
          <p:cNvPr id="8" name="Picture 19608">
            <a:extLst>
              <a:ext uri="{FF2B5EF4-FFF2-40B4-BE49-F238E27FC236}">
                <a16:creationId xmlns="" xmlns:a16="http://schemas.microsoft.com/office/drawing/2014/main" id="{E1B66477-A05C-4EDB-8120-B37DE2139CC3}"/>
              </a:ext>
            </a:extLst>
          </p:cNvPr>
          <p:cNvPicPr/>
          <p:nvPr/>
        </p:nvPicPr>
        <p:blipFill>
          <a:blip r:embed="rId2"/>
          <a:stretch>
            <a:fillRect/>
          </a:stretch>
        </p:blipFill>
        <p:spPr>
          <a:xfrm>
            <a:off x="2544712" y="107485"/>
            <a:ext cx="6419776" cy="5887500"/>
          </a:xfrm>
          <a:prstGeom prst="rect">
            <a:avLst/>
          </a:prstGeom>
        </p:spPr>
      </p:pic>
    </p:spTree>
    <p:extLst>
      <p:ext uri="{BB962C8B-B14F-4D97-AF65-F5344CB8AC3E}">
        <p14:creationId xmlns:p14="http://schemas.microsoft.com/office/powerpoint/2010/main" val="4016534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Объект 7">
            <a:extLst>
              <a:ext uri="{FF2B5EF4-FFF2-40B4-BE49-F238E27FC236}">
                <a16:creationId xmlns="" xmlns:a16="http://schemas.microsoft.com/office/drawing/2014/main" id="{86193402-6343-4A76-8268-813E17BC0F4E}"/>
              </a:ext>
            </a:extLst>
          </p:cNvPr>
          <p:cNvSpPr>
            <a:spLocks noGrp="1"/>
          </p:cNvSpPr>
          <p:nvPr>
            <p:ph idx="1"/>
          </p:nvPr>
        </p:nvSpPr>
        <p:spPr>
          <a:xfrm>
            <a:off x="202316" y="1963144"/>
            <a:ext cx="8647822" cy="1193659"/>
          </a:xfrm>
        </p:spPr>
        <p:txBody>
          <a:bodyPr/>
          <a:lstStyle/>
          <a:p>
            <a:pPr marL="0" indent="0" algn="just">
              <a:buNone/>
            </a:pPr>
            <a:r>
              <a:rPr lang="uk-UA" sz="2000" b="1" dirty="0">
                <a:solidFill>
                  <a:srgbClr val="870038"/>
                </a:solidFill>
              </a:rPr>
              <a:t>Необґрунтоване рішення дискреційних повноважень та їх тлумачення, нечіткість визначення прав і зобов'язань уповноваженого органу, прийняття нормативно-правого акту за межами компетенції уповноваженого органу/особи</a:t>
            </a:r>
          </a:p>
          <a:p>
            <a:pPr marL="0" indent="0" algn="r">
              <a:buNone/>
            </a:pPr>
            <a:r>
              <a:rPr lang="uk-UA" sz="2000" b="1" dirty="0">
                <a:solidFill>
                  <a:srgbClr val="002060"/>
                </a:solidFill>
              </a:rPr>
              <a:t>Виконавчий комітет Вінницької міської ради </a:t>
            </a:r>
          </a:p>
          <a:p>
            <a:pPr marL="0" indent="0" algn="r">
              <a:buNone/>
            </a:pPr>
            <a:r>
              <a:rPr lang="uk-UA" sz="2000" b="1" dirty="0">
                <a:solidFill>
                  <a:srgbClr val="002060"/>
                </a:solidFill>
              </a:rPr>
              <a:t>ухвалив рішення №2015 від 10.092015 р. про скасування 11 стандартів адміністративних послуг, у яких громадська антикорупційна експертиза виявила </a:t>
            </a:r>
            <a:r>
              <a:rPr lang="uk-UA" sz="2000" b="1" dirty="0" err="1">
                <a:solidFill>
                  <a:srgbClr val="002060"/>
                </a:solidFill>
              </a:rPr>
              <a:t>корупціогенні</a:t>
            </a:r>
            <a:r>
              <a:rPr lang="uk-UA" sz="2000" b="1" dirty="0">
                <a:solidFill>
                  <a:srgbClr val="002060"/>
                </a:solidFill>
              </a:rPr>
              <a:t> фактори </a:t>
            </a:r>
          </a:p>
          <a:p>
            <a:pPr marL="0" indent="0" algn="r">
              <a:buNone/>
            </a:pPr>
            <a:r>
              <a:rPr lang="uk-UA" sz="2000" b="1" dirty="0">
                <a:solidFill>
                  <a:srgbClr val="002060"/>
                </a:solidFill>
              </a:rPr>
              <a:t> </a:t>
            </a:r>
            <a:r>
              <a:rPr lang="uk-UA" sz="2000" b="1" dirty="0">
                <a:solidFill>
                  <a:srgbClr val="870038"/>
                </a:solidFill>
              </a:rPr>
              <a:t> </a:t>
            </a:r>
          </a:p>
        </p:txBody>
      </p:sp>
      <p:grpSp>
        <p:nvGrpSpPr>
          <p:cNvPr id="9" name="Group 17711">
            <a:extLst>
              <a:ext uri="{FF2B5EF4-FFF2-40B4-BE49-F238E27FC236}">
                <a16:creationId xmlns="" xmlns:a16="http://schemas.microsoft.com/office/drawing/2014/main" id="{7F4A8D4C-596E-4E1E-A01F-127A8D1A3480}"/>
              </a:ext>
            </a:extLst>
          </p:cNvPr>
          <p:cNvGrpSpPr/>
          <p:nvPr/>
        </p:nvGrpSpPr>
        <p:grpSpPr>
          <a:xfrm>
            <a:off x="293862" y="0"/>
            <a:ext cx="7662514" cy="1803400"/>
            <a:chOff x="0" y="0"/>
            <a:chExt cx="6384061" cy="1803400"/>
          </a:xfrm>
        </p:grpSpPr>
        <p:pic>
          <p:nvPicPr>
            <p:cNvPr id="10" name="Picture 1445">
              <a:extLst>
                <a:ext uri="{FF2B5EF4-FFF2-40B4-BE49-F238E27FC236}">
                  <a16:creationId xmlns="" xmlns:a16="http://schemas.microsoft.com/office/drawing/2014/main" id="{4B3413F1-9A9D-402A-8ADE-64084DD860FE}"/>
                </a:ext>
              </a:extLst>
            </p:cNvPr>
            <p:cNvPicPr/>
            <p:nvPr/>
          </p:nvPicPr>
          <p:blipFill>
            <a:blip r:embed="rId2"/>
            <a:stretch>
              <a:fillRect/>
            </a:stretch>
          </p:blipFill>
          <p:spPr>
            <a:xfrm>
              <a:off x="0" y="0"/>
              <a:ext cx="6108700" cy="1803400"/>
            </a:xfrm>
            <a:prstGeom prst="rect">
              <a:avLst/>
            </a:prstGeom>
          </p:spPr>
        </p:pic>
        <p:pic>
          <p:nvPicPr>
            <p:cNvPr id="11" name="Picture 19621">
              <a:extLst>
                <a:ext uri="{FF2B5EF4-FFF2-40B4-BE49-F238E27FC236}">
                  <a16:creationId xmlns="" xmlns:a16="http://schemas.microsoft.com/office/drawing/2014/main" id="{B381BEAD-0228-4517-905C-D5952531B448}"/>
                </a:ext>
              </a:extLst>
            </p:cNvPr>
            <p:cNvPicPr/>
            <p:nvPr/>
          </p:nvPicPr>
          <p:blipFill>
            <a:blip r:embed="rId3"/>
            <a:stretch>
              <a:fillRect/>
            </a:stretch>
          </p:blipFill>
          <p:spPr>
            <a:xfrm>
              <a:off x="662940" y="316484"/>
              <a:ext cx="816864" cy="1075944"/>
            </a:xfrm>
            <a:prstGeom prst="rect">
              <a:avLst/>
            </a:prstGeom>
          </p:spPr>
        </p:pic>
        <p:sp>
          <p:nvSpPr>
            <p:cNvPr id="12" name="Rectangle 1448">
              <a:extLst>
                <a:ext uri="{FF2B5EF4-FFF2-40B4-BE49-F238E27FC236}">
                  <a16:creationId xmlns="" xmlns:a16="http://schemas.microsoft.com/office/drawing/2014/main" id="{EE31B824-26AA-4514-892F-B5FE430F60D6}"/>
                </a:ext>
              </a:extLst>
            </p:cNvPr>
            <p:cNvSpPr/>
            <p:nvPr/>
          </p:nvSpPr>
          <p:spPr>
            <a:xfrm>
              <a:off x="4969758" y="59730"/>
              <a:ext cx="1414303" cy="494854"/>
            </a:xfrm>
            <a:prstGeom prst="rect">
              <a:avLst/>
            </a:prstGeom>
            <a:ln>
              <a:noFill/>
            </a:ln>
          </p:spPr>
          <p:txBody>
            <a:bodyPr vert="horz" lIns="0" tIns="0" rIns="0" bIns="0" rtlCol="0">
              <a:noAutofit/>
            </a:bodyPr>
            <a:lstStyle/>
            <a:p>
              <a:pPr algn="ctr">
                <a:lnSpc>
                  <a:spcPct val="107000"/>
                </a:lnSpc>
                <a:spcAft>
                  <a:spcPts val="800"/>
                </a:spcAft>
              </a:pPr>
              <a:r>
                <a:rPr lang="uk-UA" sz="2400">
                  <a:solidFill>
                    <a:srgbClr val="FFFFFF"/>
                  </a:solidFill>
                  <a:effectLst/>
                  <a:latin typeface="Corbel" panose="020B0503020204020204" pitchFamily="34" charset="0"/>
                  <a:ea typeface="Corbel" panose="020B0503020204020204" pitchFamily="34" charset="0"/>
                  <a:cs typeface="Corbel" panose="020B0503020204020204" pitchFamily="34" charset="0"/>
                </a:rPr>
                <a:t>Вінниця</a:t>
              </a:r>
              <a:endParaRPr lang="uk-UA" sz="1100">
                <a:solidFill>
                  <a:srgbClr val="000000"/>
                </a:solidFill>
                <a:effectLst/>
                <a:latin typeface="Calibri" panose="020F0502020204030204" pitchFamily="34" charset="0"/>
                <a:ea typeface="Calibri" panose="020F0502020204030204" pitchFamily="34" charset="0"/>
              </a:endParaRPr>
            </a:p>
          </p:txBody>
        </p:sp>
        <p:sp>
          <p:nvSpPr>
            <p:cNvPr id="13" name="Rectangle 1449">
              <a:extLst>
                <a:ext uri="{FF2B5EF4-FFF2-40B4-BE49-F238E27FC236}">
                  <a16:creationId xmlns="" xmlns:a16="http://schemas.microsoft.com/office/drawing/2014/main" id="{E0CB31D4-10DA-44C0-8724-7C1E29D0EBF4}"/>
                </a:ext>
              </a:extLst>
            </p:cNvPr>
            <p:cNvSpPr/>
            <p:nvPr/>
          </p:nvSpPr>
          <p:spPr>
            <a:xfrm>
              <a:off x="2374900" y="670123"/>
              <a:ext cx="3652240" cy="329902"/>
            </a:xfrm>
            <a:prstGeom prst="rect">
              <a:avLst/>
            </a:prstGeom>
            <a:ln>
              <a:noFill/>
            </a:ln>
          </p:spPr>
          <p:txBody>
            <a:bodyPr vert="horz" lIns="0" tIns="0" rIns="0" bIns="0" rtlCol="0">
              <a:noAutofit/>
            </a:bodyPr>
            <a:lstStyle/>
            <a:p>
              <a:pPr algn="ctr">
                <a:lnSpc>
                  <a:spcPct val="107000"/>
                </a:lnSpc>
                <a:spcAft>
                  <a:spcPts val="800"/>
                </a:spcAft>
              </a:pPr>
              <a:r>
                <a:rPr lang="uk-UA" sz="1600" dirty="0">
                  <a:solidFill>
                    <a:srgbClr val="FFFFFF"/>
                  </a:solidFill>
                  <a:effectLst/>
                  <a:latin typeface="Corbel" panose="020B0503020204020204" pitchFamily="34" charset="0"/>
                  <a:ea typeface="Corbel" panose="020B0503020204020204" pitchFamily="34" charset="0"/>
                  <a:cs typeface="Corbel" panose="020B0503020204020204" pitchFamily="34" charset="0"/>
                </a:rPr>
                <a:t>Виконавець	Проекту	у	регіоні:		</a:t>
              </a:r>
              <a:endParaRPr lang="uk-UA" sz="1100" dirty="0">
                <a:solidFill>
                  <a:srgbClr val="000000"/>
                </a:solidFill>
                <a:effectLst/>
                <a:latin typeface="Calibri" panose="020F0502020204030204" pitchFamily="34" charset="0"/>
                <a:ea typeface="Calibri" panose="020F0502020204030204" pitchFamily="34" charset="0"/>
              </a:endParaRPr>
            </a:p>
          </p:txBody>
        </p:sp>
        <p:sp>
          <p:nvSpPr>
            <p:cNvPr id="14" name="Rectangle 1450">
              <a:extLst>
                <a:ext uri="{FF2B5EF4-FFF2-40B4-BE49-F238E27FC236}">
                  <a16:creationId xmlns="" xmlns:a16="http://schemas.microsoft.com/office/drawing/2014/main" id="{8010C5E9-76B0-477F-84E5-DA648F8D331C}"/>
                </a:ext>
              </a:extLst>
            </p:cNvPr>
            <p:cNvSpPr/>
            <p:nvPr/>
          </p:nvSpPr>
          <p:spPr>
            <a:xfrm>
              <a:off x="2374900" y="936823"/>
              <a:ext cx="3702778" cy="329902"/>
            </a:xfrm>
            <a:prstGeom prst="rect">
              <a:avLst/>
            </a:prstGeom>
            <a:ln>
              <a:noFill/>
            </a:ln>
          </p:spPr>
          <p:txBody>
            <a:bodyPr vert="horz" lIns="0" tIns="0" rIns="0" bIns="0" rtlCol="0">
              <a:noAutofit/>
            </a:bodyPr>
            <a:lstStyle/>
            <a:p>
              <a:pPr algn="ctr">
                <a:lnSpc>
                  <a:spcPct val="107000"/>
                </a:lnSpc>
                <a:spcAft>
                  <a:spcPts val="800"/>
                </a:spcAft>
              </a:pPr>
              <a:r>
                <a:rPr lang="uk-UA" sz="1600">
                  <a:solidFill>
                    <a:srgbClr val="FFFFFF"/>
                  </a:solidFill>
                  <a:effectLst/>
                  <a:latin typeface="Corbel" panose="020B0503020204020204" pitchFamily="34" charset="0"/>
                  <a:ea typeface="Corbel" panose="020B0503020204020204" pitchFamily="34" charset="0"/>
                  <a:cs typeface="Corbel" panose="020B0503020204020204" pitchFamily="34" charset="0"/>
                </a:rPr>
                <a:t>Вінницька	обласна	організація		</a:t>
              </a:r>
              <a:endParaRPr lang="uk-UA" sz="1100">
                <a:solidFill>
                  <a:srgbClr val="000000"/>
                </a:solidFill>
                <a:effectLst/>
                <a:latin typeface="Calibri" panose="020F0502020204030204" pitchFamily="34" charset="0"/>
                <a:ea typeface="Calibri" panose="020F0502020204030204" pitchFamily="34" charset="0"/>
              </a:endParaRPr>
            </a:p>
          </p:txBody>
        </p:sp>
        <p:sp>
          <p:nvSpPr>
            <p:cNvPr id="15" name="Rectangle 1501">
              <a:extLst>
                <a:ext uri="{FF2B5EF4-FFF2-40B4-BE49-F238E27FC236}">
                  <a16:creationId xmlns="" xmlns:a16="http://schemas.microsoft.com/office/drawing/2014/main" id="{4A22AF4D-A450-4689-9426-C052FC184395}"/>
                </a:ext>
              </a:extLst>
            </p:cNvPr>
            <p:cNvSpPr/>
            <p:nvPr/>
          </p:nvSpPr>
          <p:spPr>
            <a:xfrm>
              <a:off x="2374900" y="1203524"/>
              <a:ext cx="3105350" cy="329902"/>
            </a:xfrm>
            <a:prstGeom prst="rect">
              <a:avLst/>
            </a:prstGeom>
            <a:ln>
              <a:noFill/>
            </a:ln>
          </p:spPr>
          <p:txBody>
            <a:bodyPr vert="horz" lIns="0" tIns="0" rIns="0" bIns="0" rtlCol="0">
              <a:noAutofit/>
            </a:bodyPr>
            <a:lstStyle/>
            <a:p>
              <a:pPr algn="ctr">
                <a:lnSpc>
                  <a:spcPct val="107000"/>
                </a:lnSpc>
                <a:spcAft>
                  <a:spcPts val="800"/>
                </a:spcAft>
              </a:pPr>
              <a:r>
                <a:rPr lang="uk-UA" sz="1600" u="none" strike="noStrike" dirty="0">
                  <a:solidFill>
                    <a:srgbClr val="FEFFFE"/>
                  </a:solidFill>
                  <a:effectLst/>
                  <a:latin typeface="Corbel" panose="020B0503020204020204" pitchFamily="34" charset="0"/>
                  <a:ea typeface="Corbel" panose="020B0503020204020204" pitchFamily="34" charset="0"/>
                  <a:cs typeface="Corbel" panose="020B0503020204020204" pitchFamily="34" charset="0"/>
                  <a:hlinkClick r:id="rId4"/>
                </a:rPr>
                <a:t>"</a:t>
              </a:r>
              <a:r>
                <a:rPr lang="uk-UA" sz="1600" u="none" strike="noStrike" dirty="0">
                  <a:solidFill>
                    <a:schemeClr val="bg1"/>
                  </a:solidFill>
                  <a:effectLst/>
                  <a:latin typeface="Corbel" panose="020B0503020204020204" pitchFamily="34" charset="0"/>
                  <a:ea typeface="Corbel" panose="020B0503020204020204" pitchFamily="34" charset="0"/>
                  <a:cs typeface="Corbel" panose="020B0503020204020204" pitchFamily="34" charset="0"/>
                  <a:hlinkClick r:id="rId4">
                    <a:extLst>
                      <a:ext uri="{A12FA001-AC4F-418D-AE19-62706E023703}">
                        <ahyp:hlinkClr xmlns="" xmlns:ahyp="http://schemas.microsoft.com/office/drawing/2018/hyperlinkcolor" val="tx"/>
                      </a:ext>
                    </a:extLst>
                  </a:hlinkClick>
                </a:rPr>
                <a:t>Спілка	підприємців	"Стіна</a:t>
              </a:r>
              <a:endParaRPr lang="uk-UA" sz="1100" dirty="0">
                <a:solidFill>
                  <a:schemeClr val="bg1"/>
                </a:solidFill>
                <a:effectLst/>
                <a:latin typeface="Calibri" panose="020F0502020204030204" pitchFamily="34" charset="0"/>
                <a:ea typeface="Calibri" panose="020F0502020204030204" pitchFamily="34" charset="0"/>
              </a:endParaRPr>
            </a:p>
          </p:txBody>
        </p:sp>
        <p:sp>
          <p:nvSpPr>
            <p:cNvPr id="16" name="Rectangle 1502">
              <a:extLst>
                <a:ext uri="{FF2B5EF4-FFF2-40B4-BE49-F238E27FC236}">
                  <a16:creationId xmlns="" xmlns:a16="http://schemas.microsoft.com/office/drawing/2014/main" id="{EB3F2E93-8C96-4747-B89B-176FE3ED48B7}"/>
                </a:ext>
              </a:extLst>
            </p:cNvPr>
            <p:cNvSpPr/>
            <p:nvPr/>
          </p:nvSpPr>
          <p:spPr>
            <a:xfrm>
              <a:off x="4709689" y="1203524"/>
              <a:ext cx="97833" cy="329902"/>
            </a:xfrm>
            <a:prstGeom prst="rect">
              <a:avLst/>
            </a:prstGeom>
            <a:ln>
              <a:noFill/>
            </a:ln>
          </p:spPr>
          <p:txBody>
            <a:bodyPr vert="horz" lIns="0" tIns="0" rIns="0" bIns="0" rtlCol="0">
              <a:noAutofit/>
            </a:bodyPr>
            <a:lstStyle/>
            <a:p>
              <a:pPr algn="ctr">
                <a:lnSpc>
                  <a:spcPct val="107000"/>
                </a:lnSpc>
                <a:spcAft>
                  <a:spcPts val="800"/>
                </a:spcAft>
              </a:pPr>
              <a:r>
                <a:rPr lang="uk-UA" sz="1600" u="none" strike="noStrike">
                  <a:solidFill>
                    <a:srgbClr val="FEFFFE"/>
                  </a:solidFill>
                  <a:effectLst/>
                  <a:latin typeface="Corbel" panose="020B0503020204020204" pitchFamily="34" charset="0"/>
                  <a:ea typeface="Corbel" panose="020B0503020204020204" pitchFamily="34" charset="0"/>
                  <a:cs typeface="Corbel" panose="020B0503020204020204" pitchFamily="34" charset="0"/>
                  <a:hlinkClick r:id="rId4"/>
                </a:rPr>
                <a:t>"</a:t>
              </a:r>
              <a:endParaRPr lang="uk-UA" sz="1100">
                <a:solidFill>
                  <a:srgbClr val="000000"/>
                </a:solidFill>
                <a:effectLst/>
                <a:latin typeface="Calibri" panose="020F0502020204030204" pitchFamily="34" charset="0"/>
                <a:ea typeface="Calibri" panose="020F0502020204030204" pitchFamily="34" charset="0"/>
              </a:endParaRPr>
            </a:p>
          </p:txBody>
        </p:sp>
        <p:sp>
          <p:nvSpPr>
            <p:cNvPr id="17" name="Rectangle 1500">
              <a:extLst>
                <a:ext uri="{FF2B5EF4-FFF2-40B4-BE49-F238E27FC236}">
                  <a16:creationId xmlns="" xmlns:a16="http://schemas.microsoft.com/office/drawing/2014/main" id="{E6CD4AAE-8E88-41BE-BF1F-188E4DC93107}"/>
                </a:ext>
              </a:extLst>
            </p:cNvPr>
            <p:cNvSpPr/>
            <p:nvPr/>
          </p:nvSpPr>
          <p:spPr>
            <a:xfrm>
              <a:off x="4783308" y="1203524"/>
              <a:ext cx="54051" cy="329902"/>
            </a:xfrm>
            <a:prstGeom prst="rect">
              <a:avLst/>
            </a:prstGeom>
            <a:ln>
              <a:noFill/>
            </a:ln>
          </p:spPr>
          <p:txBody>
            <a:bodyPr vert="horz" lIns="0" tIns="0" rIns="0" bIns="0" rtlCol="0">
              <a:noAutofit/>
            </a:bodyPr>
            <a:lstStyle/>
            <a:p>
              <a:pPr algn="ctr">
                <a:lnSpc>
                  <a:spcPct val="107000"/>
                </a:lnSpc>
                <a:spcAft>
                  <a:spcPts val="800"/>
                </a:spcAft>
              </a:pPr>
              <a:r>
                <a:rPr lang="uk-UA" sz="1600" u="none" strike="noStrike">
                  <a:solidFill>
                    <a:srgbClr val="FEFFFE"/>
                  </a:solidFill>
                  <a:effectLst/>
                  <a:latin typeface="Corbel" panose="020B0503020204020204" pitchFamily="34" charset="0"/>
                  <a:ea typeface="Corbel" panose="020B0503020204020204" pitchFamily="34" charset="0"/>
                  <a:cs typeface="Corbel" panose="020B0503020204020204" pitchFamily="34" charset="0"/>
                  <a:hlinkClick r:id="rId4"/>
                </a:rPr>
                <a:t>	</a:t>
              </a:r>
              <a:endParaRPr lang="uk-UA" sz="1100">
                <a:solidFill>
                  <a:srgbClr val="000000"/>
                </a:solidFill>
                <a:effectLst/>
                <a:latin typeface="Calibri" panose="020F0502020204030204" pitchFamily="34" charset="0"/>
                <a:ea typeface="Calibri" panose="020F0502020204030204" pitchFamily="34" charset="0"/>
              </a:endParaRPr>
            </a:p>
          </p:txBody>
        </p:sp>
      </p:grpSp>
      <p:grpSp>
        <p:nvGrpSpPr>
          <p:cNvPr id="18" name="Group 18387">
            <a:extLst>
              <a:ext uri="{FF2B5EF4-FFF2-40B4-BE49-F238E27FC236}">
                <a16:creationId xmlns="" xmlns:a16="http://schemas.microsoft.com/office/drawing/2014/main" id="{4D8F3A4E-95A7-453D-8B29-885C429BFA3B}"/>
              </a:ext>
            </a:extLst>
          </p:cNvPr>
          <p:cNvGrpSpPr/>
          <p:nvPr/>
        </p:nvGrpSpPr>
        <p:grpSpPr>
          <a:xfrm>
            <a:off x="2627784" y="4310182"/>
            <a:ext cx="7920880" cy="1610995"/>
            <a:chOff x="0" y="0"/>
            <a:chExt cx="8020304" cy="1611215"/>
          </a:xfrm>
        </p:grpSpPr>
        <p:sp>
          <p:nvSpPr>
            <p:cNvPr id="19" name="Rectangle 18056">
              <a:extLst>
                <a:ext uri="{FF2B5EF4-FFF2-40B4-BE49-F238E27FC236}">
                  <a16:creationId xmlns="" xmlns:a16="http://schemas.microsoft.com/office/drawing/2014/main" id="{79C4CECF-CA30-4078-8D77-D50EF0D52910}"/>
                </a:ext>
              </a:extLst>
            </p:cNvPr>
            <p:cNvSpPr/>
            <p:nvPr/>
          </p:nvSpPr>
          <p:spPr>
            <a:xfrm>
              <a:off x="6104751" y="0"/>
              <a:ext cx="44592" cy="206189"/>
            </a:xfrm>
            <a:prstGeom prst="rect">
              <a:avLst/>
            </a:prstGeom>
            <a:ln>
              <a:noFill/>
            </a:ln>
          </p:spPr>
          <p:txBody>
            <a:bodyPr vert="horz" lIns="0" tIns="0" rIns="0" bIns="0" rtlCol="0">
              <a:noAutofit/>
            </a:bodyPr>
            <a:lstStyle/>
            <a:p>
              <a:pPr>
                <a:lnSpc>
                  <a:spcPct val="107000"/>
                </a:lnSpc>
                <a:spcAft>
                  <a:spcPts val="800"/>
                </a:spcAft>
              </a:pPr>
              <a:r>
                <a:rPr lang="uk-UA" sz="1000">
                  <a:solidFill>
                    <a:srgbClr val="252525"/>
                  </a:solidFill>
                  <a:effectLst/>
                  <a:latin typeface="Corbel" panose="020B0503020204020204" pitchFamily="34" charset="0"/>
                  <a:ea typeface="Corbel" panose="020B0503020204020204" pitchFamily="34" charset="0"/>
                  <a:cs typeface="Corbel" panose="020B0503020204020204" pitchFamily="34" charset="0"/>
                </a:rPr>
                <a:t>:</a:t>
              </a:r>
              <a:endParaRPr lang="uk-UA" sz="1100">
                <a:solidFill>
                  <a:srgbClr val="000000"/>
                </a:solidFill>
                <a:effectLst/>
                <a:latin typeface="Calibri" panose="020F0502020204030204" pitchFamily="34" charset="0"/>
                <a:ea typeface="Calibri" panose="020F0502020204030204" pitchFamily="34" charset="0"/>
              </a:endParaRPr>
            </a:p>
          </p:txBody>
        </p:sp>
        <p:sp>
          <p:nvSpPr>
            <p:cNvPr id="20" name="Rectangle 18055">
              <a:extLst>
                <a:ext uri="{FF2B5EF4-FFF2-40B4-BE49-F238E27FC236}">
                  <a16:creationId xmlns="" xmlns:a16="http://schemas.microsoft.com/office/drawing/2014/main" id="{48DB3DC0-74B4-4461-8F7E-EE8D2A3FEEDB}"/>
                </a:ext>
              </a:extLst>
            </p:cNvPr>
            <p:cNvSpPr/>
            <p:nvPr/>
          </p:nvSpPr>
          <p:spPr>
            <a:xfrm>
              <a:off x="54700" y="0"/>
              <a:ext cx="326520" cy="206189"/>
            </a:xfrm>
            <a:prstGeom prst="rect">
              <a:avLst/>
            </a:prstGeom>
            <a:ln>
              <a:noFill/>
            </a:ln>
          </p:spPr>
          <p:txBody>
            <a:bodyPr vert="horz" lIns="0" tIns="0" rIns="0" bIns="0" rtlCol="0">
              <a:noAutofit/>
            </a:bodyPr>
            <a:lstStyle/>
            <a:p>
              <a:pPr>
                <a:lnSpc>
                  <a:spcPct val="107000"/>
                </a:lnSpc>
                <a:spcAft>
                  <a:spcPts val="800"/>
                </a:spcAft>
              </a:pPr>
              <a:endParaRPr lang="uk-UA" sz="1100" dirty="0">
                <a:solidFill>
                  <a:srgbClr val="000000"/>
                </a:solidFill>
                <a:effectLst/>
                <a:latin typeface="Calibri" panose="020F0502020204030204" pitchFamily="34" charset="0"/>
                <a:ea typeface="Calibri" panose="020F0502020204030204" pitchFamily="34" charset="0"/>
              </a:endParaRPr>
            </a:p>
          </p:txBody>
        </p:sp>
        <p:sp>
          <p:nvSpPr>
            <p:cNvPr id="21" name="Rectangle 18057">
              <a:extLst>
                <a:ext uri="{FF2B5EF4-FFF2-40B4-BE49-F238E27FC236}">
                  <a16:creationId xmlns="" xmlns:a16="http://schemas.microsoft.com/office/drawing/2014/main" id="{2285E92B-FBF5-4287-B105-DDFDBAF4C0CE}"/>
                </a:ext>
              </a:extLst>
            </p:cNvPr>
            <p:cNvSpPr/>
            <p:nvPr/>
          </p:nvSpPr>
          <p:spPr>
            <a:xfrm>
              <a:off x="300204" y="0"/>
              <a:ext cx="7720100" cy="206189"/>
            </a:xfrm>
            <a:prstGeom prst="rect">
              <a:avLst/>
            </a:prstGeom>
            <a:ln>
              <a:noFill/>
            </a:ln>
          </p:spPr>
          <p:txBody>
            <a:bodyPr vert="horz" lIns="0" tIns="0" rIns="0" bIns="0" rtlCol="0">
              <a:noAutofit/>
            </a:bodyPr>
            <a:lstStyle/>
            <a:p>
              <a:pPr>
                <a:lnSpc>
                  <a:spcPct val="107000"/>
                </a:lnSpc>
                <a:spcAft>
                  <a:spcPts val="800"/>
                </a:spcAft>
              </a:pPr>
              <a:r>
                <a:rPr lang="uk-UA" sz="1000" dirty="0">
                  <a:solidFill>
                    <a:srgbClr val="252525"/>
                  </a:solidFill>
                  <a:effectLst/>
                  <a:latin typeface="Corbel" panose="020B0503020204020204" pitchFamily="34" charset="0"/>
                  <a:ea typeface="Corbel" panose="020B0503020204020204" pitchFamily="34" charset="0"/>
                  <a:cs typeface="Corbel" panose="020B0503020204020204" pitchFamily="34" charset="0"/>
                </a:rPr>
                <a:t>	</a:t>
              </a:r>
              <a:endParaRPr lang="uk-UA" sz="1100" dirty="0">
                <a:solidFill>
                  <a:srgbClr val="000000"/>
                </a:solidFill>
                <a:effectLst/>
                <a:latin typeface="Calibri" panose="020F0502020204030204" pitchFamily="34" charset="0"/>
                <a:ea typeface="Calibri" panose="020F0502020204030204" pitchFamily="34" charset="0"/>
              </a:endParaRPr>
            </a:p>
          </p:txBody>
        </p:sp>
        <p:pic>
          <p:nvPicPr>
            <p:cNvPr id="22" name="Picture 1644">
              <a:extLst>
                <a:ext uri="{FF2B5EF4-FFF2-40B4-BE49-F238E27FC236}">
                  <a16:creationId xmlns="" xmlns:a16="http://schemas.microsoft.com/office/drawing/2014/main" id="{127A7046-7582-4E45-87D0-84181403501D}"/>
                </a:ext>
              </a:extLst>
            </p:cNvPr>
            <p:cNvPicPr/>
            <p:nvPr/>
          </p:nvPicPr>
          <p:blipFill>
            <a:blip r:embed="rId5"/>
            <a:stretch>
              <a:fillRect/>
            </a:stretch>
          </p:blipFill>
          <p:spPr>
            <a:xfrm>
              <a:off x="0" y="418368"/>
              <a:ext cx="2041489" cy="491807"/>
            </a:xfrm>
            <a:prstGeom prst="rect">
              <a:avLst/>
            </a:prstGeom>
          </p:spPr>
        </p:pic>
        <p:pic>
          <p:nvPicPr>
            <p:cNvPr id="23" name="Picture 19628">
              <a:extLst>
                <a:ext uri="{FF2B5EF4-FFF2-40B4-BE49-F238E27FC236}">
                  <a16:creationId xmlns="" xmlns:a16="http://schemas.microsoft.com/office/drawing/2014/main" id="{80580BBE-C8FB-4B79-97F2-5AAFED0961B4}"/>
                </a:ext>
              </a:extLst>
            </p:cNvPr>
            <p:cNvPicPr/>
            <p:nvPr/>
          </p:nvPicPr>
          <p:blipFill>
            <a:blip r:embed="rId6"/>
            <a:stretch>
              <a:fillRect/>
            </a:stretch>
          </p:blipFill>
          <p:spPr>
            <a:xfrm>
              <a:off x="34380" y="427755"/>
              <a:ext cx="1969008" cy="417576"/>
            </a:xfrm>
            <a:prstGeom prst="rect">
              <a:avLst/>
            </a:prstGeom>
          </p:spPr>
        </p:pic>
        <p:pic>
          <p:nvPicPr>
            <p:cNvPr id="24" name="Picture 1648">
              <a:extLst>
                <a:ext uri="{FF2B5EF4-FFF2-40B4-BE49-F238E27FC236}">
                  <a16:creationId xmlns="" xmlns:a16="http://schemas.microsoft.com/office/drawing/2014/main" id="{8483C914-B870-4FDA-AD2D-D18AFC6016A6}"/>
                </a:ext>
              </a:extLst>
            </p:cNvPr>
            <p:cNvPicPr/>
            <p:nvPr/>
          </p:nvPicPr>
          <p:blipFill>
            <a:blip r:embed="rId7"/>
            <a:stretch>
              <a:fillRect/>
            </a:stretch>
          </p:blipFill>
          <p:spPr>
            <a:xfrm>
              <a:off x="778600" y="552723"/>
              <a:ext cx="495300" cy="190500"/>
            </a:xfrm>
            <a:prstGeom prst="rect">
              <a:avLst/>
            </a:prstGeom>
          </p:spPr>
        </p:pic>
        <p:sp>
          <p:nvSpPr>
            <p:cNvPr id="25" name="Rectangle 1649">
              <a:extLst>
                <a:ext uri="{FF2B5EF4-FFF2-40B4-BE49-F238E27FC236}">
                  <a16:creationId xmlns="" xmlns:a16="http://schemas.microsoft.com/office/drawing/2014/main" id="{F460F6BD-A7EE-4EF2-B837-78ADA79F54B7}"/>
                </a:ext>
              </a:extLst>
            </p:cNvPr>
            <p:cNvSpPr/>
            <p:nvPr/>
          </p:nvSpPr>
          <p:spPr>
            <a:xfrm>
              <a:off x="791300" y="575072"/>
              <a:ext cx="596766"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СУМИ</a:t>
              </a:r>
              <a:endParaRPr lang="uk-UA" sz="1100">
                <a:solidFill>
                  <a:srgbClr val="000000"/>
                </a:solidFill>
                <a:effectLst/>
                <a:latin typeface="Calibri" panose="020F0502020204030204" pitchFamily="34" charset="0"/>
                <a:ea typeface="Calibri" panose="020F0502020204030204" pitchFamily="34" charset="0"/>
              </a:endParaRPr>
            </a:p>
          </p:txBody>
        </p:sp>
        <p:pic>
          <p:nvPicPr>
            <p:cNvPr id="26" name="Picture 1651">
              <a:extLst>
                <a:ext uri="{FF2B5EF4-FFF2-40B4-BE49-F238E27FC236}">
                  <a16:creationId xmlns="" xmlns:a16="http://schemas.microsoft.com/office/drawing/2014/main" id="{1478E04C-4FBF-4F38-835E-C5130BBC2963}"/>
                </a:ext>
              </a:extLst>
            </p:cNvPr>
            <p:cNvPicPr/>
            <p:nvPr/>
          </p:nvPicPr>
          <p:blipFill>
            <a:blip r:embed="rId5"/>
            <a:stretch>
              <a:fillRect/>
            </a:stretch>
          </p:blipFill>
          <p:spPr>
            <a:xfrm>
              <a:off x="2088305" y="418368"/>
              <a:ext cx="2041489" cy="491807"/>
            </a:xfrm>
            <a:prstGeom prst="rect">
              <a:avLst/>
            </a:prstGeom>
          </p:spPr>
        </p:pic>
        <p:pic>
          <p:nvPicPr>
            <p:cNvPr id="27" name="Picture 19629">
              <a:extLst>
                <a:ext uri="{FF2B5EF4-FFF2-40B4-BE49-F238E27FC236}">
                  <a16:creationId xmlns="" xmlns:a16="http://schemas.microsoft.com/office/drawing/2014/main" id="{248E69C2-D6F8-4D87-AC71-AB696DBF9390}"/>
                </a:ext>
              </a:extLst>
            </p:cNvPr>
            <p:cNvPicPr/>
            <p:nvPr/>
          </p:nvPicPr>
          <p:blipFill>
            <a:blip r:embed="rId8"/>
            <a:stretch>
              <a:fillRect/>
            </a:stretch>
          </p:blipFill>
          <p:spPr>
            <a:xfrm>
              <a:off x="2124292" y="427755"/>
              <a:ext cx="1965960" cy="417576"/>
            </a:xfrm>
            <a:prstGeom prst="rect">
              <a:avLst/>
            </a:prstGeom>
          </p:spPr>
        </p:pic>
        <p:pic>
          <p:nvPicPr>
            <p:cNvPr id="28" name="Picture 1655">
              <a:extLst>
                <a:ext uri="{FF2B5EF4-FFF2-40B4-BE49-F238E27FC236}">
                  <a16:creationId xmlns="" xmlns:a16="http://schemas.microsoft.com/office/drawing/2014/main" id="{FC09B0D9-2DD9-40D1-956A-226F780ECA46}"/>
                </a:ext>
              </a:extLst>
            </p:cNvPr>
            <p:cNvPicPr/>
            <p:nvPr/>
          </p:nvPicPr>
          <p:blipFill>
            <a:blip r:embed="rId9"/>
            <a:stretch>
              <a:fillRect/>
            </a:stretch>
          </p:blipFill>
          <p:spPr>
            <a:xfrm>
              <a:off x="2747100" y="565423"/>
              <a:ext cx="749300" cy="190500"/>
            </a:xfrm>
            <a:prstGeom prst="rect">
              <a:avLst/>
            </a:prstGeom>
          </p:spPr>
        </p:pic>
        <p:sp>
          <p:nvSpPr>
            <p:cNvPr id="29" name="Rectangle 1656">
              <a:extLst>
                <a:ext uri="{FF2B5EF4-FFF2-40B4-BE49-F238E27FC236}">
                  <a16:creationId xmlns="" xmlns:a16="http://schemas.microsoft.com/office/drawing/2014/main" id="{57D74DE4-4740-48D6-8D35-FA27B04DA23F}"/>
                </a:ext>
              </a:extLst>
            </p:cNvPr>
            <p:cNvSpPr/>
            <p:nvPr/>
          </p:nvSpPr>
          <p:spPr>
            <a:xfrm>
              <a:off x="2759800" y="575072"/>
              <a:ext cx="938099" cy="202692"/>
            </a:xfrm>
            <a:prstGeom prst="rect">
              <a:avLst/>
            </a:prstGeom>
            <a:ln>
              <a:noFill/>
            </a:ln>
          </p:spPr>
          <p:txBody>
            <a:bodyPr vert="horz" lIns="0" tIns="0" rIns="0" bIns="0" rtlCol="0">
              <a:noAutofit/>
            </a:bodyPr>
            <a:lstStyle/>
            <a:p>
              <a:pPr>
                <a:lnSpc>
                  <a:spcPct val="107000"/>
                </a:lnSpc>
                <a:spcAft>
                  <a:spcPts val="800"/>
                </a:spcAft>
              </a:pPr>
              <a:r>
                <a:rPr lang="uk-UA" sz="1200" b="1">
                  <a:solidFill>
                    <a:srgbClr val="FEFFFF"/>
                  </a:solidFill>
                  <a:effectLst/>
                  <a:latin typeface="Arial" panose="020B0604020202020204" pitchFamily="34" charset="0"/>
                  <a:ea typeface="Arial" panose="020B0604020202020204" pitchFamily="34" charset="0"/>
                </a:rPr>
                <a:t>ВІННИЦЯ</a:t>
              </a:r>
              <a:endParaRPr lang="uk-UA" sz="1100">
                <a:solidFill>
                  <a:srgbClr val="000000"/>
                </a:solidFill>
                <a:effectLst/>
                <a:latin typeface="Calibri" panose="020F0502020204030204" pitchFamily="34" charset="0"/>
                <a:ea typeface="Calibri" panose="020F0502020204030204" pitchFamily="34" charset="0"/>
              </a:endParaRPr>
            </a:p>
          </p:txBody>
        </p:sp>
        <p:pic>
          <p:nvPicPr>
            <p:cNvPr id="30" name="Picture 1658">
              <a:extLst>
                <a:ext uri="{FF2B5EF4-FFF2-40B4-BE49-F238E27FC236}">
                  <a16:creationId xmlns="" xmlns:a16="http://schemas.microsoft.com/office/drawing/2014/main" id="{D47E4165-E6AE-429F-961D-587163017365}"/>
                </a:ext>
              </a:extLst>
            </p:cNvPr>
            <p:cNvPicPr/>
            <p:nvPr/>
          </p:nvPicPr>
          <p:blipFill>
            <a:blip r:embed="rId5"/>
            <a:stretch>
              <a:fillRect/>
            </a:stretch>
          </p:blipFill>
          <p:spPr>
            <a:xfrm>
              <a:off x="4163911" y="418368"/>
              <a:ext cx="2041490" cy="491807"/>
            </a:xfrm>
            <a:prstGeom prst="rect">
              <a:avLst/>
            </a:prstGeom>
          </p:spPr>
        </p:pic>
        <p:pic>
          <p:nvPicPr>
            <p:cNvPr id="31" name="Picture 19630">
              <a:extLst>
                <a:ext uri="{FF2B5EF4-FFF2-40B4-BE49-F238E27FC236}">
                  <a16:creationId xmlns="" xmlns:a16="http://schemas.microsoft.com/office/drawing/2014/main" id="{F4EB63B4-48A1-451F-A36A-E2A5EF69557F}"/>
                </a:ext>
              </a:extLst>
            </p:cNvPr>
            <p:cNvPicPr/>
            <p:nvPr/>
          </p:nvPicPr>
          <p:blipFill>
            <a:blip r:embed="rId10"/>
            <a:stretch>
              <a:fillRect/>
            </a:stretch>
          </p:blipFill>
          <p:spPr>
            <a:xfrm>
              <a:off x="4199980" y="427755"/>
              <a:ext cx="1965960" cy="417576"/>
            </a:xfrm>
            <a:prstGeom prst="rect">
              <a:avLst/>
            </a:prstGeom>
          </p:spPr>
        </p:pic>
        <p:pic>
          <p:nvPicPr>
            <p:cNvPr id="32" name="Picture 1662">
              <a:extLst>
                <a:ext uri="{FF2B5EF4-FFF2-40B4-BE49-F238E27FC236}">
                  <a16:creationId xmlns="" xmlns:a16="http://schemas.microsoft.com/office/drawing/2014/main" id="{555793C8-204F-411A-B0F6-C614CA817003}"/>
                </a:ext>
              </a:extLst>
            </p:cNvPr>
            <p:cNvPicPr/>
            <p:nvPr/>
          </p:nvPicPr>
          <p:blipFill>
            <a:blip r:embed="rId11"/>
            <a:stretch>
              <a:fillRect/>
            </a:stretch>
          </p:blipFill>
          <p:spPr>
            <a:xfrm>
              <a:off x="4385400" y="552723"/>
              <a:ext cx="1625600" cy="190500"/>
            </a:xfrm>
            <a:prstGeom prst="rect">
              <a:avLst/>
            </a:prstGeom>
          </p:spPr>
        </p:pic>
        <p:sp>
          <p:nvSpPr>
            <p:cNvPr id="33" name="Rectangle 1663">
              <a:extLst>
                <a:ext uri="{FF2B5EF4-FFF2-40B4-BE49-F238E27FC236}">
                  <a16:creationId xmlns="" xmlns:a16="http://schemas.microsoft.com/office/drawing/2014/main" id="{8B6DE1B8-52B7-4E5A-BF70-584E2B75B44A}"/>
                </a:ext>
              </a:extLst>
            </p:cNvPr>
            <p:cNvSpPr/>
            <p:nvPr/>
          </p:nvSpPr>
          <p:spPr>
            <a:xfrm>
              <a:off x="4398100" y="575072"/>
              <a:ext cx="653155" cy="202692"/>
            </a:xfrm>
            <a:prstGeom prst="rect">
              <a:avLst/>
            </a:prstGeom>
            <a:ln>
              <a:noFill/>
            </a:ln>
          </p:spPr>
          <p:txBody>
            <a:bodyPr vert="horz" lIns="0" tIns="0" rIns="0" bIns="0" rtlCol="0">
              <a:noAutofit/>
            </a:bodyPr>
            <a:lstStyle/>
            <a:p>
              <a:pPr>
                <a:lnSpc>
                  <a:spcPct val="107000"/>
                </a:lnSpc>
                <a:spcAft>
                  <a:spcPts val="800"/>
                </a:spcAft>
              </a:pPr>
              <a:r>
                <a:rPr lang="uk-UA" sz="1200" b="1">
                  <a:solidFill>
                    <a:srgbClr val="FEFFFF"/>
                  </a:solidFill>
                  <a:effectLst/>
                  <a:latin typeface="Arial" panose="020B0604020202020204" pitchFamily="34" charset="0"/>
                  <a:ea typeface="Arial" panose="020B0604020202020204" pitchFamily="34" charset="0"/>
                </a:rPr>
                <a:t>ІВАНО</a:t>
              </a:r>
              <a:endParaRPr lang="uk-UA" sz="1100">
                <a:solidFill>
                  <a:srgbClr val="000000"/>
                </a:solidFill>
                <a:effectLst/>
                <a:latin typeface="Calibri" panose="020F0502020204030204" pitchFamily="34" charset="0"/>
                <a:ea typeface="Calibri" panose="020F0502020204030204" pitchFamily="34" charset="0"/>
              </a:endParaRPr>
            </a:p>
          </p:txBody>
        </p:sp>
        <p:sp>
          <p:nvSpPr>
            <p:cNvPr id="34" name="Rectangle 1664">
              <a:extLst>
                <a:ext uri="{FF2B5EF4-FFF2-40B4-BE49-F238E27FC236}">
                  <a16:creationId xmlns="" xmlns:a16="http://schemas.microsoft.com/office/drawing/2014/main" id="{B3B4DFC9-5E3A-4AA6-8878-152D30CE64CD}"/>
                </a:ext>
              </a:extLst>
            </p:cNvPr>
            <p:cNvSpPr/>
            <p:nvPr/>
          </p:nvSpPr>
          <p:spPr>
            <a:xfrm>
              <a:off x="4889163" y="575072"/>
              <a:ext cx="67496" cy="202692"/>
            </a:xfrm>
            <a:prstGeom prst="rect">
              <a:avLst/>
            </a:prstGeom>
            <a:ln>
              <a:noFill/>
            </a:ln>
          </p:spPr>
          <p:txBody>
            <a:bodyPr vert="horz" lIns="0" tIns="0" rIns="0" bIns="0" rtlCol="0">
              <a:noAutofit/>
            </a:bodyPr>
            <a:lstStyle/>
            <a:p>
              <a:pPr>
                <a:lnSpc>
                  <a:spcPct val="107000"/>
                </a:lnSpc>
                <a:spcAft>
                  <a:spcPts val="800"/>
                </a:spcAft>
              </a:pPr>
              <a:r>
                <a:rPr lang="uk-UA" sz="1200" b="1">
                  <a:solidFill>
                    <a:srgbClr val="FEFFFF"/>
                  </a:solidFill>
                  <a:effectLst/>
                  <a:latin typeface="Arial" panose="020B0604020202020204" pitchFamily="34" charset="0"/>
                  <a:ea typeface="Arial" panose="020B0604020202020204" pitchFamily="34" charset="0"/>
                </a:rPr>
                <a:t>-</a:t>
              </a:r>
              <a:endParaRPr lang="uk-UA" sz="1100">
                <a:solidFill>
                  <a:srgbClr val="000000"/>
                </a:solidFill>
                <a:effectLst/>
                <a:latin typeface="Calibri" panose="020F0502020204030204" pitchFamily="34" charset="0"/>
                <a:ea typeface="Calibri" panose="020F0502020204030204" pitchFamily="34" charset="0"/>
              </a:endParaRPr>
            </a:p>
          </p:txBody>
        </p:sp>
        <p:sp>
          <p:nvSpPr>
            <p:cNvPr id="35" name="Rectangle 1665">
              <a:extLst>
                <a:ext uri="{FF2B5EF4-FFF2-40B4-BE49-F238E27FC236}">
                  <a16:creationId xmlns="" xmlns:a16="http://schemas.microsoft.com/office/drawing/2014/main" id="{84EA22C2-29AE-43D6-94F1-DFE44E7E5C8D}"/>
                </a:ext>
              </a:extLst>
            </p:cNvPr>
            <p:cNvSpPr/>
            <p:nvPr/>
          </p:nvSpPr>
          <p:spPr>
            <a:xfrm>
              <a:off x="4939913" y="575072"/>
              <a:ext cx="1374008" cy="202692"/>
            </a:xfrm>
            <a:prstGeom prst="rect">
              <a:avLst/>
            </a:prstGeom>
            <a:ln>
              <a:noFill/>
            </a:ln>
          </p:spPr>
          <p:txBody>
            <a:bodyPr vert="horz" lIns="0" tIns="0" rIns="0" bIns="0" rtlCol="0">
              <a:noAutofit/>
            </a:bodyPr>
            <a:lstStyle/>
            <a:p>
              <a:pPr>
                <a:lnSpc>
                  <a:spcPct val="107000"/>
                </a:lnSpc>
                <a:spcAft>
                  <a:spcPts val="800"/>
                </a:spcAft>
              </a:pPr>
              <a:r>
                <a:rPr lang="uk-UA" sz="1200" b="1" dirty="0">
                  <a:solidFill>
                    <a:srgbClr val="FEFFFF"/>
                  </a:solidFill>
                  <a:effectLst/>
                  <a:latin typeface="Arial" panose="020B0604020202020204" pitchFamily="34" charset="0"/>
                  <a:ea typeface="Arial" panose="020B0604020202020204" pitchFamily="34" charset="0"/>
                </a:rPr>
                <a:t>ФРАНКІВСЬК</a:t>
              </a:r>
              <a:endParaRPr lang="uk-UA" sz="1100" dirty="0">
                <a:solidFill>
                  <a:srgbClr val="000000"/>
                </a:solidFill>
                <a:effectLst/>
                <a:latin typeface="Calibri" panose="020F0502020204030204" pitchFamily="34" charset="0"/>
                <a:ea typeface="Calibri" panose="020F0502020204030204" pitchFamily="34" charset="0"/>
              </a:endParaRPr>
            </a:p>
          </p:txBody>
        </p:sp>
        <p:pic>
          <p:nvPicPr>
            <p:cNvPr id="36" name="Picture 1667">
              <a:extLst>
                <a:ext uri="{FF2B5EF4-FFF2-40B4-BE49-F238E27FC236}">
                  <a16:creationId xmlns="" xmlns:a16="http://schemas.microsoft.com/office/drawing/2014/main" id="{25EC6365-30A3-4CBF-BFD8-8CAD9467EB0C}"/>
                </a:ext>
              </a:extLst>
            </p:cNvPr>
            <p:cNvPicPr/>
            <p:nvPr/>
          </p:nvPicPr>
          <p:blipFill>
            <a:blip r:embed="rId5"/>
            <a:stretch>
              <a:fillRect/>
            </a:stretch>
          </p:blipFill>
          <p:spPr>
            <a:xfrm>
              <a:off x="12700" y="1119408"/>
              <a:ext cx="2041489" cy="491807"/>
            </a:xfrm>
            <a:prstGeom prst="rect">
              <a:avLst/>
            </a:prstGeom>
          </p:spPr>
        </p:pic>
        <p:sp>
          <p:nvSpPr>
            <p:cNvPr id="37" name="Shape 20427">
              <a:extLst>
                <a:ext uri="{FF2B5EF4-FFF2-40B4-BE49-F238E27FC236}">
                  <a16:creationId xmlns="" xmlns:a16="http://schemas.microsoft.com/office/drawing/2014/main" id="{3543895B-FA84-4F25-813A-890816D001D1}"/>
                </a:ext>
              </a:extLst>
            </p:cNvPr>
            <p:cNvSpPr/>
            <p:nvPr/>
          </p:nvSpPr>
          <p:spPr>
            <a:xfrm>
              <a:off x="50800" y="1132107"/>
              <a:ext cx="1965289" cy="415608"/>
            </a:xfrm>
            <a:custGeom>
              <a:avLst/>
              <a:gdLst/>
              <a:ahLst/>
              <a:cxnLst/>
              <a:rect l="0" t="0" r="0" b="0"/>
              <a:pathLst>
                <a:path w="1965289" h="415608">
                  <a:moveTo>
                    <a:pt x="0" y="0"/>
                  </a:moveTo>
                  <a:lnTo>
                    <a:pt x="1965289" y="0"/>
                  </a:lnTo>
                  <a:lnTo>
                    <a:pt x="1965289" y="415608"/>
                  </a:lnTo>
                  <a:lnTo>
                    <a:pt x="0" y="415608"/>
                  </a:lnTo>
                  <a:lnTo>
                    <a:pt x="0" y="0"/>
                  </a:lnTo>
                </a:path>
              </a:pathLst>
            </a:custGeom>
            <a:ln w="0" cap="flat">
              <a:miter lim="127000"/>
            </a:ln>
          </p:spPr>
          <p:style>
            <a:lnRef idx="0">
              <a:srgbClr val="000000">
                <a:alpha val="0"/>
              </a:srgbClr>
            </a:lnRef>
            <a:fillRef idx="1">
              <a:srgbClr val="357CA2"/>
            </a:fillRef>
            <a:effectRef idx="0">
              <a:scrgbClr r="0" g="0" b="0"/>
            </a:effectRef>
            <a:fontRef idx="none"/>
          </p:style>
          <p:txBody>
            <a:bodyPr/>
            <a:lstStyle/>
            <a:p>
              <a:endParaRPr lang="uk-UA"/>
            </a:p>
          </p:txBody>
        </p:sp>
        <p:pic>
          <p:nvPicPr>
            <p:cNvPr id="38" name="Picture 1670">
              <a:extLst>
                <a:ext uri="{FF2B5EF4-FFF2-40B4-BE49-F238E27FC236}">
                  <a16:creationId xmlns="" xmlns:a16="http://schemas.microsoft.com/office/drawing/2014/main" id="{6FA8AA54-428E-42CD-AD3E-E7165272869D}"/>
                </a:ext>
              </a:extLst>
            </p:cNvPr>
            <p:cNvPicPr/>
            <p:nvPr/>
          </p:nvPicPr>
          <p:blipFill>
            <a:blip r:embed="rId12"/>
            <a:stretch>
              <a:fillRect/>
            </a:stretch>
          </p:blipFill>
          <p:spPr>
            <a:xfrm>
              <a:off x="473800" y="1251223"/>
              <a:ext cx="1143000" cy="203200"/>
            </a:xfrm>
            <a:prstGeom prst="rect">
              <a:avLst/>
            </a:prstGeom>
          </p:spPr>
        </p:pic>
        <p:sp>
          <p:nvSpPr>
            <p:cNvPr id="39" name="Rectangle 18059">
              <a:extLst>
                <a:ext uri="{FF2B5EF4-FFF2-40B4-BE49-F238E27FC236}">
                  <a16:creationId xmlns="" xmlns:a16="http://schemas.microsoft.com/office/drawing/2014/main" id="{9FB7C10F-0E33-46F0-B993-03A3FB0DEA72}"/>
                </a:ext>
              </a:extLst>
            </p:cNvPr>
            <p:cNvSpPr/>
            <p:nvPr/>
          </p:nvSpPr>
          <p:spPr>
            <a:xfrm>
              <a:off x="571265"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40" name="Rectangle 18058">
              <a:extLst>
                <a:ext uri="{FF2B5EF4-FFF2-40B4-BE49-F238E27FC236}">
                  <a16:creationId xmlns="" xmlns:a16="http://schemas.microsoft.com/office/drawing/2014/main" id="{6FCB917C-1984-4B49-A330-E2493D692216}"/>
                </a:ext>
              </a:extLst>
            </p:cNvPr>
            <p:cNvSpPr/>
            <p:nvPr/>
          </p:nvSpPr>
          <p:spPr>
            <a:xfrm>
              <a:off x="486500" y="1273572"/>
              <a:ext cx="112697"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4</a:t>
              </a:r>
              <a:endParaRPr lang="uk-UA" sz="1100">
                <a:solidFill>
                  <a:srgbClr val="000000"/>
                </a:solidFill>
                <a:effectLst/>
                <a:latin typeface="Calibri" panose="020F0502020204030204" pitchFamily="34" charset="0"/>
                <a:ea typeface="Calibri" panose="020F0502020204030204" pitchFamily="34" charset="0"/>
              </a:endParaRPr>
            </a:p>
          </p:txBody>
        </p:sp>
        <p:sp>
          <p:nvSpPr>
            <p:cNvPr id="41" name="Rectangle 1672">
              <a:extLst>
                <a:ext uri="{FF2B5EF4-FFF2-40B4-BE49-F238E27FC236}">
                  <a16:creationId xmlns="" xmlns:a16="http://schemas.microsoft.com/office/drawing/2014/main" id="{A260BB94-DB3C-4CEC-859C-FD85F2CAEA49}"/>
                </a:ext>
              </a:extLst>
            </p:cNvPr>
            <p:cNvSpPr/>
            <p:nvPr/>
          </p:nvSpPr>
          <p:spPr>
            <a:xfrm>
              <a:off x="613601" y="1273572"/>
              <a:ext cx="512284"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зміни</a:t>
              </a:r>
              <a:endParaRPr lang="uk-UA" sz="1100">
                <a:solidFill>
                  <a:srgbClr val="000000"/>
                </a:solidFill>
                <a:effectLst/>
                <a:latin typeface="Calibri" panose="020F0502020204030204" pitchFamily="34" charset="0"/>
                <a:ea typeface="Calibri" panose="020F0502020204030204" pitchFamily="34" charset="0"/>
              </a:endParaRPr>
            </a:p>
          </p:txBody>
        </p:sp>
        <p:sp>
          <p:nvSpPr>
            <p:cNvPr id="42" name="Rectangle 1673">
              <a:extLst>
                <a:ext uri="{FF2B5EF4-FFF2-40B4-BE49-F238E27FC236}">
                  <a16:creationId xmlns="" xmlns:a16="http://schemas.microsoft.com/office/drawing/2014/main" id="{ACAB3B57-7EC9-4808-90EB-9DFE56F64CB3}"/>
                </a:ext>
              </a:extLst>
            </p:cNvPr>
            <p:cNvSpPr/>
            <p:nvPr/>
          </p:nvSpPr>
          <p:spPr>
            <a:xfrm>
              <a:off x="998854"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43" name="Rectangle 1674">
              <a:extLst>
                <a:ext uri="{FF2B5EF4-FFF2-40B4-BE49-F238E27FC236}">
                  <a16:creationId xmlns="" xmlns:a16="http://schemas.microsoft.com/office/drawing/2014/main" id="{6675C855-639E-474B-A6A0-844A4972016F}"/>
                </a:ext>
              </a:extLst>
            </p:cNvPr>
            <p:cNvSpPr/>
            <p:nvPr/>
          </p:nvSpPr>
          <p:spPr>
            <a:xfrm>
              <a:off x="1041190" y="1273572"/>
              <a:ext cx="23552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до</a:t>
              </a:r>
              <a:endParaRPr lang="uk-UA" sz="1100">
                <a:solidFill>
                  <a:srgbClr val="000000"/>
                </a:solidFill>
                <a:effectLst/>
                <a:latin typeface="Calibri" panose="020F0502020204030204" pitchFamily="34" charset="0"/>
                <a:ea typeface="Calibri" panose="020F0502020204030204" pitchFamily="34" charset="0"/>
              </a:endParaRPr>
            </a:p>
          </p:txBody>
        </p:sp>
        <p:sp>
          <p:nvSpPr>
            <p:cNvPr id="44" name="Rectangle 1675">
              <a:extLst>
                <a:ext uri="{FF2B5EF4-FFF2-40B4-BE49-F238E27FC236}">
                  <a16:creationId xmlns="" xmlns:a16="http://schemas.microsoft.com/office/drawing/2014/main" id="{F89B9677-1D0C-4005-9E57-4CEB2513EAE3}"/>
                </a:ext>
              </a:extLst>
            </p:cNvPr>
            <p:cNvSpPr/>
            <p:nvPr/>
          </p:nvSpPr>
          <p:spPr>
            <a:xfrm>
              <a:off x="1218310"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45" name="Rectangle 1676">
              <a:extLst>
                <a:ext uri="{FF2B5EF4-FFF2-40B4-BE49-F238E27FC236}">
                  <a16:creationId xmlns="" xmlns:a16="http://schemas.microsoft.com/office/drawing/2014/main" id="{04714C3A-012F-4DC0-9DA3-EB4BEFFB114E}"/>
                </a:ext>
              </a:extLst>
            </p:cNvPr>
            <p:cNvSpPr/>
            <p:nvPr/>
          </p:nvSpPr>
          <p:spPr>
            <a:xfrm>
              <a:off x="1260646" y="1273572"/>
              <a:ext cx="430193"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НПА</a:t>
              </a:r>
              <a:endParaRPr lang="uk-UA" sz="1100">
                <a:solidFill>
                  <a:srgbClr val="000000"/>
                </a:solidFill>
                <a:effectLst/>
                <a:latin typeface="Calibri" panose="020F0502020204030204" pitchFamily="34" charset="0"/>
                <a:ea typeface="Calibri" panose="020F0502020204030204" pitchFamily="34" charset="0"/>
              </a:endParaRPr>
            </a:p>
          </p:txBody>
        </p:sp>
        <p:pic>
          <p:nvPicPr>
            <p:cNvPr id="46" name="Picture 1678">
              <a:extLst>
                <a:ext uri="{FF2B5EF4-FFF2-40B4-BE49-F238E27FC236}">
                  <a16:creationId xmlns="" xmlns:a16="http://schemas.microsoft.com/office/drawing/2014/main" id="{F9E65DB4-E638-410A-ACE2-3987D481025D}"/>
                </a:ext>
              </a:extLst>
            </p:cNvPr>
            <p:cNvPicPr/>
            <p:nvPr/>
          </p:nvPicPr>
          <p:blipFill>
            <a:blip r:embed="rId5"/>
            <a:stretch>
              <a:fillRect/>
            </a:stretch>
          </p:blipFill>
          <p:spPr>
            <a:xfrm>
              <a:off x="2088305" y="1119408"/>
              <a:ext cx="2041489" cy="491807"/>
            </a:xfrm>
            <a:prstGeom prst="rect">
              <a:avLst/>
            </a:prstGeom>
          </p:spPr>
        </p:pic>
        <p:sp>
          <p:nvSpPr>
            <p:cNvPr id="47" name="Shape 20428">
              <a:extLst>
                <a:ext uri="{FF2B5EF4-FFF2-40B4-BE49-F238E27FC236}">
                  <a16:creationId xmlns="" xmlns:a16="http://schemas.microsoft.com/office/drawing/2014/main" id="{1FE19FDB-EF10-4D18-A06F-3CC39778079B}"/>
                </a:ext>
              </a:extLst>
            </p:cNvPr>
            <p:cNvSpPr/>
            <p:nvPr/>
          </p:nvSpPr>
          <p:spPr>
            <a:xfrm>
              <a:off x="2126405" y="1132107"/>
              <a:ext cx="1965289" cy="415608"/>
            </a:xfrm>
            <a:custGeom>
              <a:avLst/>
              <a:gdLst/>
              <a:ahLst/>
              <a:cxnLst/>
              <a:rect l="0" t="0" r="0" b="0"/>
              <a:pathLst>
                <a:path w="1965289" h="415608">
                  <a:moveTo>
                    <a:pt x="0" y="0"/>
                  </a:moveTo>
                  <a:lnTo>
                    <a:pt x="1965289" y="0"/>
                  </a:lnTo>
                  <a:lnTo>
                    <a:pt x="1965289" y="415608"/>
                  </a:lnTo>
                  <a:lnTo>
                    <a:pt x="0" y="415608"/>
                  </a:lnTo>
                  <a:lnTo>
                    <a:pt x="0" y="0"/>
                  </a:lnTo>
                </a:path>
              </a:pathLst>
            </a:custGeom>
            <a:ln w="0" cap="flat">
              <a:miter lim="127000"/>
            </a:ln>
          </p:spPr>
          <p:style>
            <a:lnRef idx="0">
              <a:srgbClr val="000000">
                <a:alpha val="0"/>
              </a:srgbClr>
            </a:lnRef>
            <a:fillRef idx="1">
              <a:srgbClr val="AD1915"/>
            </a:fillRef>
            <a:effectRef idx="0">
              <a:scrgbClr r="0" g="0" b="0"/>
            </a:effectRef>
            <a:fontRef idx="none"/>
          </p:style>
          <p:txBody>
            <a:bodyPr/>
            <a:lstStyle/>
            <a:p>
              <a:endParaRPr lang="uk-UA"/>
            </a:p>
          </p:txBody>
        </p:sp>
        <p:pic>
          <p:nvPicPr>
            <p:cNvPr id="48" name="Picture 1681">
              <a:extLst>
                <a:ext uri="{FF2B5EF4-FFF2-40B4-BE49-F238E27FC236}">
                  <a16:creationId xmlns="" xmlns:a16="http://schemas.microsoft.com/office/drawing/2014/main" id="{42CDA263-AFEB-4037-90E0-ED6191BD7938}"/>
                </a:ext>
              </a:extLst>
            </p:cNvPr>
            <p:cNvPicPr/>
            <p:nvPr/>
          </p:nvPicPr>
          <p:blipFill>
            <a:blip r:embed="rId13"/>
            <a:stretch>
              <a:fillRect/>
            </a:stretch>
          </p:blipFill>
          <p:spPr>
            <a:xfrm>
              <a:off x="2277200" y="1251223"/>
              <a:ext cx="1714500" cy="215900"/>
            </a:xfrm>
            <a:prstGeom prst="rect">
              <a:avLst/>
            </a:prstGeom>
          </p:spPr>
        </p:pic>
        <p:sp>
          <p:nvSpPr>
            <p:cNvPr id="49" name="Rectangle 18060">
              <a:extLst>
                <a:ext uri="{FF2B5EF4-FFF2-40B4-BE49-F238E27FC236}">
                  <a16:creationId xmlns="" xmlns:a16="http://schemas.microsoft.com/office/drawing/2014/main" id="{FCDBFF93-714E-403C-A742-42904A2B899C}"/>
                </a:ext>
              </a:extLst>
            </p:cNvPr>
            <p:cNvSpPr/>
            <p:nvPr/>
          </p:nvSpPr>
          <p:spPr>
            <a:xfrm>
              <a:off x="2277200" y="1273572"/>
              <a:ext cx="210475"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11</a:t>
              </a:r>
              <a:endParaRPr lang="uk-UA" sz="1100">
                <a:solidFill>
                  <a:srgbClr val="000000"/>
                </a:solidFill>
                <a:effectLst/>
                <a:latin typeface="Calibri" panose="020F0502020204030204" pitchFamily="34" charset="0"/>
                <a:ea typeface="Calibri" panose="020F0502020204030204" pitchFamily="34" charset="0"/>
              </a:endParaRPr>
            </a:p>
          </p:txBody>
        </p:sp>
        <p:sp>
          <p:nvSpPr>
            <p:cNvPr id="50" name="Rectangle 18061">
              <a:extLst>
                <a:ext uri="{FF2B5EF4-FFF2-40B4-BE49-F238E27FC236}">
                  <a16:creationId xmlns="" xmlns:a16="http://schemas.microsoft.com/office/drawing/2014/main" id="{A0CA4D2F-413E-4047-927D-C3DFDDD068A8}"/>
                </a:ext>
              </a:extLst>
            </p:cNvPr>
            <p:cNvSpPr/>
            <p:nvPr/>
          </p:nvSpPr>
          <p:spPr>
            <a:xfrm>
              <a:off x="2435483"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51" name="Rectangle 1683">
              <a:extLst>
                <a:ext uri="{FF2B5EF4-FFF2-40B4-BE49-F238E27FC236}">
                  <a16:creationId xmlns="" xmlns:a16="http://schemas.microsoft.com/office/drawing/2014/main" id="{110EA833-599B-4879-9AD4-7C722623142D}"/>
                </a:ext>
              </a:extLst>
            </p:cNvPr>
            <p:cNvSpPr/>
            <p:nvPr/>
          </p:nvSpPr>
          <p:spPr>
            <a:xfrm>
              <a:off x="2477819" y="1273572"/>
              <a:ext cx="916877"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регуляцій</a:t>
              </a:r>
              <a:endParaRPr lang="uk-UA" sz="1100">
                <a:solidFill>
                  <a:srgbClr val="000000"/>
                </a:solidFill>
                <a:effectLst/>
                <a:latin typeface="Calibri" panose="020F0502020204030204" pitchFamily="34" charset="0"/>
                <a:ea typeface="Calibri" panose="020F0502020204030204" pitchFamily="34" charset="0"/>
              </a:endParaRPr>
            </a:p>
          </p:txBody>
        </p:sp>
        <p:sp>
          <p:nvSpPr>
            <p:cNvPr id="52" name="Rectangle 1684">
              <a:extLst>
                <a:ext uri="{FF2B5EF4-FFF2-40B4-BE49-F238E27FC236}">
                  <a16:creationId xmlns="" xmlns:a16="http://schemas.microsoft.com/office/drawing/2014/main" id="{3275EE9E-5596-4F57-8695-F7F36C0EB6DF}"/>
                </a:ext>
              </a:extLst>
            </p:cNvPr>
            <p:cNvSpPr/>
            <p:nvPr/>
          </p:nvSpPr>
          <p:spPr>
            <a:xfrm>
              <a:off x="3167277"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53" name="Rectangle 1685">
              <a:extLst>
                <a:ext uri="{FF2B5EF4-FFF2-40B4-BE49-F238E27FC236}">
                  <a16:creationId xmlns="" xmlns:a16="http://schemas.microsoft.com/office/drawing/2014/main" id="{321E93D9-E432-40FE-A55A-20E88BC4D84C}"/>
                </a:ext>
              </a:extLst>
            </p:cNvPr>
            <p:cNvSpPr/>
            <p:nvPr/>
          </p:nvSpPr>
          <p:spPr>
            <a:xfrm>
              <a:off x="3209614" y="1273572"/>
              <a:ext cx="9884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скасовано</a:t>
              </a:r>
              <a:endParaRPr lang="uk-UA" sz="1100">
                <a:solidFill>
                  <a:srgbClr val="000000"/>
                </a:solidFill>
                <a:effectLst/>
                <a:latin typeface="Calibri" panose="020F0502020204030204" pitchFamily="34" charset="0"/>
                <a:ea typeface="Calibri" panose="020F0502020204030204" pitchFamily="34" charset="0"/>
              </a:endParaRPr>
            </a:p>
          </p:txBody>
        </p:sp>
        <p:pic>
          <p:nvPicPr>
            <p:cNvPr id="54" name="Picture 1687">
              <a:extLst>
                <a:ext uri="{FF2B5EF4-FFF2-40B4-BE49-F238E27FC236}">
                  <a16:creationId xmlns="" xmlns:a16="http://schemas.microsoft.com/office/drawing/2014/main" id="{44123552-9FCF-4D34-BC20-524CBC58F94F}"/>
                </a:ext>
              </a:extLst>
            </p:cNvPr>
            <p:cNvPicPr/>
            <p:nvPr/>
          </p:nvPicPr>
          <p:blipFill>
            <a:blip r:embed="rId5"/>
            <a:stretch>
              <a:fillRect/>
            </a:stretch>
          </p:blipFill>
          <p:spPr>
            <a:xfrm>
              <a:off x="4163911" y="1119408"/>
              <a:ext cx="2041490" cy="491807"/>
            </a:xfrm>
            <a:prstGeom prst="rect">
              <a:avLst/>
            </a:prstGeom>
          </p:spPr>
        </p:pic>
        <p:sp>
          <p:nvSpPr>
            <p:cNvPr id="55" name="Shape 20429">
              <a:extLst>
                <a:ext uri="{FF2B5EF4-FFF2-40B4-BE49-F238E27FC236}">
                  <a16:creationId xmlns="" xmlns:a16="http://schemas.microsoft.com/office/drawing/2014/main" id="{7DADF629-8C74-4B9E-9024-5976BA68F43F}"/>
                </a:ext>
              </a:extLst>
            </p:cNvPr>
            <p:cNvSpPr/>
            <p:nvPr/>
          </p:nvSpPr>
          <p:spPr>
            <a:xfrm>
              <a:off x="4202011" y="1132107"/>
              <a:ext cx="1965290" cy="415608"/>
            </a:xfrm>
            <a:custGeom>
              <a:avLst/>
              <a:gdLst/>
              <a:ahLst/>
              <a:cxnLst/>
              <a:rect l="0" t="0" r="0" b="0"/>
              <a:pathLst>
                <a:path w="1965290" h="415608">
                  <a:moveTo>
                    <a:pt x="0" y="0"/>
                  </a:moveTo>
                  <a:lnTo>
                    <a:pt x="1965290" y="0"/>
                  </a:lnTo>
                  <a:lnTo>
                    <a:pt x="1965290" y="415608"/>
                  </a:lnTo>
                  <a:lnTo>
                    <a:pt x="0" y="415608"/>
                  </a:lnTo>
                  <a:lnTo>
                    <a:pt x="0" y="0"/>
                  </a:lnTo>
                </a:path>
              </a:pathLst>
            </a:custGeom>
            <a:ln w="0" cap="flat">
              <a:miter lim="127000"/>
            </a:ln>
          </p:spPr>
          <p:style>
            <a:lnRef idx="0">
              <a:srgbClr val="000000">
                <a:alpha val="0"/>
              </a:srgbClr>
            </a:lnRef>
            <a:fillRef idx="1">
              <a:srgbClr val="D17E14"/>
            </a:fillRef>
            <a:effectRef idx="0">
              <a:scrgbClr r="0" g="0" b="0"/>
            </a:effectRef>
            <a:fontRef idx="none"/>
          </p:style>
          <p:txBody>
            <a:bodyPr/>
            <a:lstStyle/>
            <a:p>
              <a:endParaRPr lang="uk-UA"/>
            </a:p>
          </p:txBody>
        </p:sp>
        <p:pic>
          <p:nvPicPr>
            <p:cNvPr id="56" name="Picture 1690">
              <a:extLst>
                <a:ext uri="{FF2B5EF4-FFF2-40B4-BE49-F238E27FC236}">
                  <a16:creationId xmlns="" xmlns:a16="http://schemas.microsoft.com/office/drawing/2014/main" id="{24CCD442-B45B-40A5-B507-EF4A131EEE2B}"/>
                </a:ext>
              </a:extLst>
            </p:cNvPr>
            <p:cNvPicPr/>
            <p:nvPr/>
          </p:nvPicPr>
          <p:blipFill>
            <a:blip r:embed="rId14"/>
            <a:stretch>
              <a:fillRect/>
            </a:stretch>
          </p:blipFill>
          <p:spPr>
            <a:xfrm>
              <a:off x="4639400" y="1251223"/>
              <a:ext cx="1130300" cy="203200"/>
            </a:xfrm>
            <a:prstGeom prst="rect">
              <a:avLst/>
            </a:prstGeom>
          </p:spPr>
        </p:pic>
        <p:sp>
          <p:nvSpPr>
            <p:cNvPr id="57" name="Rectangle 18062">
              <a:extLst>
                <a:ext uri="{FF2B5EF4-FFF2-40B4-BE49-F238E27FC236}">
                  <a16:creationId xmlns="" xmlns:a16="http://schemas.microsoft.com/office/drawing/2014/main" id="{DC2EF98F-246E-4B53-9952-B2FD52356E81}"/>
                </a:ext>
              </a:extLst>
            </p:cNvPr>
            <p:cNvSpPr/>
            <p:nvPr/>
          </p:nvSpPr>
          <p:spPr>
            <a:xfrm>
              <a:off x="4639400" y="1273572"/>
              <a:ext cx="112697"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1</a:t>
              </a:r>
              <a:endParaRPr lang="uk-UA" sz="1100">
                <a:solidFill>
                  <a:srgbClr val="000000"/>
                </a:solidFill>
                <a:effectLst/>
                <a:latin typeface="Calibri" panose="020F0502020204030204" pitchFamily="34" charset="0"/>
                <a:ea typeface="Calibri" panose="020F0502020204030204" pitchFamily="34" charset="0"/>
              </a:endParaRPr>
            </a:p>
          </p:txBody>
        </p:sp>
        <p:sp>
          <p:nvSpPr>
            <p:cNvPr id="58" name="Rectangle 18063">
              <a:extLst>
                <a:ext uri="{FF2B5EF4-FFF2-40B4-BE49-F238E27FC236}">
                  <a16:creationId xmlns="" xmlns:a16="http://schemas.microsoft.com/office/drawing/2014/main" id="{96035B3C-6DE2-470A-8745-A30E43E175F7}"/>
                </a:ext>
              </a:extLst>
            </p:cNvPr>
            <p:cNvSpPr/>
            <p:nvPr/>
          </p:nvSpPr>
          <p:spPr>
            <a:xfrm>
              <a:off x="4724165"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59" name="Rectangle 1692">
              <a:extLst>
                <a:ext uri="{FF2B5EF4-FFF2-40B4-BE49-F238E27FC236}">
                  <a16:creationId xmlns="" xmlns:a16="http://schemas.microsoft.com/office/drawing/2014/main" id="{2F36CE8F-98FE-4A12-8870-C7FBD9D5BF16}"/>
                </a:ext>
              </a:extLst>
            </p:cNvPr>
            <p:cNvSpPr/>
            <p:nvPr/>
          </p:nvSpPr>
          <p:spPr>
            <a:xfrm>
              <a:off x="4766502" y="1273572"/>
              <a:ext cx="506811"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зміна</a:t>
              </a:r>
              <a:endParaRPr lang="uk-UA" sz="1100">
                <a:solidFill>
                  <a:srgbClr val="000000"/>
                </a:solidFill>
                <a:effectLst/>
                <a:latin typeface="Calibri" panose="020F0502020204030204" pitchFamily="34" charset="0"/>
                <a:ea typeface="Calibri" panose="020F0502020204030204" pitchFamily="34" charset="0"/>
              </a:endParaRPr>
            </a:p>
          </p:txBody>
        </p:sp>
        <p:sp>
          <p:nvSpPr>
            <p:cNvPr id="60" name="Rectangle 1693">
              <a:extLst>
                <a:ext uri="{FF2B5EF4-FFF2-40B4-BE49-F238E27FC236}">
                  <a16:creationId xmlns="" xmlns:a16="http://schemas.microsoft.com/office/drawing/2014/main" id="{F7FA0432-164D-43F1-8F0F-9CD30FE37B40}"/>
                </a:ext>
              </a:extLst>
            </p:cNvPr>
            <p:cNvSpPr/>
            <p:nvPr/>
          </p:nvSpPr>
          <p:spPr>
            <a:xfrm>
              <a:off x="5147593"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61" name="Rectangle 1694">
              <a:extLst>
                <a:ext uri="{FF2B5EF4-FFF2-40B4-BE49-F238E27FC236}">
                  <a16:creationId xmlns="" xmlns:a16="http://schemas.microsoft.com/office/drawing/2014/main" id="{4FBF9A7E-5AA4-4DEA-BCE7-E0B1285BE469}"/>
                </a:ext>
              </a:extLst>
            </p:cNvPr>
            <p:cNvSpPr/>
            <p:nvPr/>
          </p:nvSpPr>
          <p:spPr>
            <a:xfrm>
              <a:off x="5189930" y="1273572"/>
              <a:ext cx="23552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до</a:t>
              </a:r>
              <a:endParaRPr lang="uk-UA" sz="1100">
                <a:solidFill>
                  <a:srgbClr val="000000"/>
                </a:solidFill>
                <a:effectLst/>
                <a:latin typeface="Calibri" panose="020F0502020204030204" pitchFamily="34" charset="0"/>
                <a:ea typeface="Calibri" panose="020F0502020204030204" pitchFamily="34" charset="0"/>
              </a:endParaRPr>
            </a:p>
          </p:txBody>
        </p:sp>
        <p:sp>
          <p:nvSpPr>
            <p:cNvPr id="62" name="Rectangle 1695">
              <a:extLst>
                <a:ext uri="{FF2B5EF4-FFF2-40B4-BE49-F238E27FC236}">
                  <a16:creationId xmlns="" xmlns:a16="http://schemas.microsoft.com/office/drawing/2014/main" id="{93B0B007-E64C-48E0-9D14-9993B9763EB9}"/>
                </a:ext>
              </a:extLst>
            </p:cNvPr>
            <p:cNvSpPr/>
            <p:nvPr/>
          </p:nvSpPr>
          <p:spPr>
            <a:xfrm>
              <a:off x="5367049" y="1273572"/>
              <a:ext cx="56348"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 </a:t>
              </a:r>
              <a:endParaRPr lang="uk-UA" sz="1100">
                <a:solidFill>
                  <a:srgbClr val="000000"/>
                </a:solidFill>
                <a:effectLst/>
                <a:latin typeface="Calibri" panose="020F0502020204030204" pitchFamily="34" charset="0"/>
                <a:ea typeface="Calibri" panose="020F0502020204030204" pitchFamily="34" charset="0"/>
              </a:endParaRPr>
            </a:p>
          </p:txBody>
        </p:sp>
        <p:sp>
          <p:nvSpPr>
            <p:cNvPr id="63" name="Rectangle 1696">
              <a:extLst>
                <a:ext uri="{FF2B5EF4-FFF2-40B4-BE49-F238E27FC236}">
                  <a16:creationId xmlns="" xmlns:a16="http://schemas.microsoft.com/office/drawing/2014/main" id="{B9E81001-8A9F-4BA7-83EA-E77BBDD0E502}"/>
                </a:ext>
              </a:extLst>
            </p:cNvPr>
            <p:cNvSpPr/>
            <p:nvPr/>
          </p:nvSpPr>
          <p:spPr>
            <a:xfrm>
              <a:off x="5409386" y="1273572"/>
              <a:ext cx="430194" cy="202692"/>
            </a:xfrm>
            <a:prstGeom prst="rect">
              <a:avLst/>
            </a:prstGeom>
            <a:ln>
              <a:noFill/>
            </a:ln>
          </p:spPr>
          <p:txBody>
            <a:bodyPr vert="horz" lIns="0" tIns="0" rIns="0" bIns="0" rtlCol="0">
              <a:noAutofit/>
            </a:bodyPr>
            <a:lstStyle/>
            <a:p>
              <a:pPr>
                <a:lnSpc>
                  <a:spcPct val="107000"/>
                </a:lnSpc>
                <a:spcAft>
                  <a:spcPts val="800"/>
                </a:spcAft>
              </a:pPr>
              <a:r>
                <a:rPr lang="uk-UA" sz="1200">
                  <a:solidFill>
                    <a:srgbClr val="FEFFFF"/>
                  </a:solidFill>
                  <a:effectLst/>
                  <a:latin typeface="Arial" panose="020B0604020202020204" pitchFamily="34" charset="0"/>
                  <a:ea typeface="Arial" panose="020B0604020202020204" pitchFamily="34" charset="0"/>
                </a:rPr>
                <a:t>НПА</a:t>
              </a:r>
              <a:endParaRPr lang="uk-UA"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415959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p:spPr>
        <p:txBody>
          <a:bodyPr/>
          <a:lstStyle/>
          <a:p>
            <a:r>
              <a:rPr lang="uk-UA" sz="2800" cap="none" dirty="0">
                <a:effectLst>
                  <a:outerShdw blurRad="38100" dist="38100" dir="2700000" algn="tl">
                    <a:srgbClr val="C0C0C0"/>
                  </a:outerShdw>
                </a:effectLst>
              </a:rPr>
              <a:t>СТАДІЇ ФОРМУВАННЯ МІСЦЕВИХ ПРОГРАМ РОЗВИТКУ МСП</a:t>
            </a:r>
          </a:p>
        </p:txBody>
      </p:sp>
      <p:sp>
        <p:nvSpPr>
          <p:cNvPr id="3" name="Содержимое 2"/>
          <p:cNvSpPr>
            <a:spLocks noGrp="1"/>
          </p:cNvSpPr>
          <p:nvPr>
            <p:ph idx="1"/>
          </p:nvPr>
        </p:nvSpPr>
        <p:spPr>
          <a:xfrm>
            <a:off x="0" y="1500188"/>
            <a:ext cx="9144000" cy="5357812"/>
          </a:xfrm>
          <a:solidFill>
            <a:schemeClr val="bg1"/>
          </a:solidFill>
        </p:spPr>
        <p:txBody>
          <a:bodyPr/>
          <a:lstStyle/>
          <a:p>
            <a:pPr marL="0" indent="0" algn="just">
              <a:spcBef>
                <a:spcPts val="0"/>
              </a:spcBef>
              <a:buNone/>
              <a:defRPr/>
            </a:pPr>
            <a:r>
              <a:rPr lang="uk-UA" sz="2000" dirty="0">
                <a:solidFill>
                  <a:schemeClr val="tx1"/>
                </a:solidFill>
              </a:rPr>
              <a:t>1) ОМС і МДА ініціюють розроблення Програми; </a:t>
            </a:r>
          </a:p>
          <a:p>
            <a:pPr marL="0" indent="0" algn="just">
              <a:spcBef>
                <a:spcPts val="0"/>
              </a:spcBef>
              <a:buNone/>
              <a:defRPr/>
            </a:pPr>
            <a:r>
              <a:rPr lang="uk-UA" sz="2000" dirty="0">
                <a:solidFill>
                  <a:schemeClr val="tx1"/>
                </a:solidFill>
              </a:rPr>
              <a:t>2) визначення цілей, заходів і завдань, обсягів і джерел фінансування Програми; </a:t>
            </a:r>
          </a:p>
          <a:p>
            <a:pPr marL="0" indent="0" algn="just">
              <a:spcBef>
                <a:spcPts val="0"/>
              </a:spcBef>
              <a:buNone/>
              <a:defRPr/>
            </a:pPr>
            <a:r>
              <a:rPr lang="uk-UA" sz="2000" dirty="0">
                <a:solidFill>
                  <a:schemeClr val="tx1"/>
                </a:solidFill>
              </a:rPr>
              <a:t>3) оцінка очікуваних результатів виконання Програми (економічних, соціальних, екологічних), визначення її ефективності;</a:t>
            </a:r>
          </a:p>
          <a:p>
            <a:pPr marL="0" indent="0" algn="just">
              <a:spcBef>
                <a:spcPts val="0"/>
              </a:spcBef>
              <a:buFont typeface="Wingdings" panose="05000000000000000000" pitchFamily="2" charset="2"/>
              <a:buNone/>
              <a:defRPr/>
            </a:pPr>
            <a:r>
              <a:rPr lang="uk-UA" sz="2000" dirty="0">
                <a:solidFill>
                  <a:schemeClr val="tx1"/>
                </a:solidFill>
              </a:rPr>
              <a:t>4) громадське обговорення проекту Програми;</a:t>
            </a:r>
          </a:p>
          <a:p>
            <a:pPr marL="0" indent="0" algn="just">
              <a:spcBef>
                <a:spcPts val="0"/>
              </a:spcBef>
              <a:buFont typeface="Wingdings" panose="05000000000000000000" pitchFamily="2" charset="2"/>
              <a:buNone/>
              <a:defRPr/>
            </a:pPr>
            <a:r>
              <a:rPr lang="uk-UA" sz="2000" dirty="0">
                <a:solidFill>
                  <a:schemeClr val="tx1"/>
                </a:solidFill>
              </a:rPr>
              <a:t>5) затвердження Програми;</a:t>
            </a:r>
          </a:p>
          <a:p>
            <a:pPr marL="0" indent="0" algn="just">
              <a:spcBef>
                <a:spcPts val="0"/>
              </a:spcBef>
              <a:buNone/>
              <a:defRPr/>
            </a:pPr>
            <a:r>
              <a:rPr lang="uk-UA" sz="2000" dirty="0">
                <a:solidFill>
                  <a:schemeClr val="tx1"/>
                </a:solidFill>
              </a:rPr>
              <a:t>6) проведення конкурсного відбору виконавців заходів і завдань Програми;</a:t>
            </a:r>
          </a:p>
          <a:p>
            <a:pPr marL="0" indent="0" algn="just">
              <a:spcBef>
                <a:spcPts val="0"/>
              </a:spcBef>
              <a:buNone/>
              <a:defRPr/>
            </a:pPr>
            <a:r>
              <a:rPr lang="uk-UA" sz="2000" dirty="0">
                <a:solidFill>
                  <a:schemeClr val="tx1"/>
                </a:solidFill>
              </a:rPr>
              <a:t>7) організація виконання заходів і завдань Програми;</a:t>
            </a:r>
          </a:p>
          <a:p>
            <a:pPr marL="0" indent="0" algn="just">
              <a:spcBef>
                <a:spcPts val="0"/>
              </a:spcBef>
              <a:buNone/>
              <a:defRPr/>
            </a:pPr>
            <a:r>
              <a:rPr lang="uk-UA" sz="2000" dirty="0">
                <a:solidFill>
                  <a:schemeClr val="tx1"/>
                </a:solidFill>
              </a:rPr>
              <a:t>8) здійснення моніторингу за реалізацією Програми та контролю за виконанням її завдань і заходів;</a:t>
            </a:r>
          </a:p>
          <a:p>
            <a:pPr marL="0" indent="0" algn="just">
              <a:spcBef>
                <a:spcPts val="0"/>
              </a:spcBef>
              <a:buNone/>
              <a:defRPr/>
            </a:pPr>
            <a:r>
              <a:rPr lang="uk-UA" sz="2000" dirty="0">
                <a:solidFill>
                  <a:schemeClr val="tx1"/>
                </a:solidFill>
              </a:rPr>
              <a:t>9) підготовка, оцінка й опублікування в офіційних друкованих виданнях, на офіційних сайтах в мережі Інтернет звітів про результати виконання Програми.</a:t>
            </a:r>
          </a:p>
        </p:txBody>
      </p:sp>
      <p:sp>
        <p:nvSpPr>
          <p:cNvPr id="4" name="Прямоугольник 3"/>
          <p:cNvSpPr/>
          <p:nvPr/>
        </p:nvSpPr>
        <p:spPr>
          <a:xfrm>
            <a:off x="-31270" y="6093296"/>
            <a:ext cx="9120542" cy="584775"/>
          </a:xfrm>
          <a:prstGeom prst="rect">
            <a:avLst/>
          </a:prstGeom>
        </p:spPr>
        <p:txBody>
          <a:bodyPr wrap="square">
            <a:spAutoFit/>
          </a:bodyPr>
          <a:lstStyle/>
          <a:p>
            <a:pPr algn="r"/>
            <a:r>
              <a:rPr lang="uk-UA" sz="1600" i="1" dirty="0"/>
              <a:t>Методичні рекомендації щодо формування і реалізації регіональних та місцевих програм розвитку малого і середнього підприємництва - </a:t>
            </a:r>
            <a:r>
              <a:rPr lang="en-GB" sz="1600" i="1" dirty="0">
                <a:hlinkClick r:id="rId2"/>
              </a:rPr>
              <a:t>http://www.dkrp.gov.ua/info/491</a:t>
            </a:r>
            <a:r>
              <a:rPr lang="uk-UA" sz="1600" i="1"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txBody>
          <a:bodyPr>
            <a:noAutofit/>
          </a:bodyPr>
          <a:lstStyle/>
          <a:p>
            <a:pPr eaLnBrk="1" hangingPunct="1"/>
            <a:r>
              <a:rPr lang="uk-UA" cap="none" dirty="0">
                <a:effectLst>
                  <a:outerShdw blurRad="38100" dist="38100" dir="2700000" algn="tl">
                    <a:srgbClr val="C0C0C0"/>
                  </a:outerShdw>
                </a:effectLst>
              </a:rPr>
              <a:t>МІСЦЕВІ ПРОГРАМИ РОЗВИТКУ МСП</a:t>
            </a:r>
            <a:endParaRPr lang="ru-RU" cap="none" dirty="0">
              <a:effectLst>
                <a:outerShdw blurRad="38100" dist="38100" dir="2700000" algn="tl">
                  <a:srgbClr val="C0C0C0"/>
                </a:outerShdw>
              </a:effectLst>
            </a:endParaRPr>
          </a:p>
        </p:txBody>
      </p:sp>
      <p:sp>
        <p:nvSpPr>
          <p:cNvPr id="4" name="TextBox 3"/>
          <p:cNvSpPr txBox="1">
            <a:spLocks noChangeArrowheads="1"/>
          </p:cNvSpPr>
          <p:nvPr/>
        </p:nvSpPr>
        <p:spPr bwMode="auto">
          <a:xfrm>
            <a:off x="179512" y="928670"/>
            <a:ext cx="8640960" cy="4739759"/>
          </a:xfrm>
          <a:prstGeom prst="rect">
            <a:avLst/>
          </a:prstGeom>
          <a:solidFill>
            <a:schemeClr val="bg1"/>
          </a:solidFill>
          <a:ln w="9525">
            <a:noFill/>
            <a:miter lim="800000"/>
            <a:headEnd/>
            <a:tailEnd/>
          </a:ln>
        </p:spPr>
        <p:txBody>
          <a:bodyPr wrap="square">
            <a:spAutoFit/>
          </a:bodyPr>
          <a:lstStyle/>
          <a:p>
            <a:pPr marL="514350" indent="-514350" algn="just"/>
            <a:r>
              <a:rPr lang="uk-UA" sz="3200" dirty="0">
                <a:effectLst>
                  <a:outerShdw blurRad="38100" dist="38100" dir="2700000" algn="tl">
                    <a:srgbClr val="000000">
                      <a:alpha val="43137"/>
                    </a:srgbClr>
                  </a:outerShdw>
                </a:effectLst>
              </a:rPr>
              <a:t>Ефекти від діяльності МСП:</a:t>
            </a:r>
          </a:p>
          <a:p>
            <a:pPr marL="514350" indent="-514350" algn="just"/>
            <a:endParaRPr lang="uk-UA" sz="1400" dirty="0">
              <a:effectLst>
                <a:outerShdw blurRad="38100" dist="38100" dir="2700000" algn="tl">
                  <a:srgbClr val="000000">
                    <a:alpha val="43137"/>
                  </a:srgbClr>
                </a:outerShdw>
              </a:effectLst>
            </a:endParaRPr>
          </a:p>
          <a:p>
            <a:pPr marL="514350" indent="-514350" algn="just">
              <a:buFont typeface="+mj-lt"/>
              <a:buAutoNum type="arabicPeriod"/>
            </a:pPr>
            <a:r>
              <a:rPr lang="uk-UA" sz="3200" dirty="0"/>
              <a:t>Яким чином МСП сприяє сталому розвитку Вашої територіальної громади?</a:t>
            </a:r>
          </a:p>
          <a:p>
            <a:pPr marL="514350" indent="-514350" algn="just">
              <a:buFont typeface="+mj-lt"/>
              <a:buAutoNum type="arabicPeriod"/>
            </a:pPr>
            <a:r>
              <a:rPr lang="uk-UA" sz="3200" dirty="0"/>
              <a:t>Який екологічний ефект Ви очікуєте від місцевого підприємництва?</a:t>
            </a:r>
          </a:p>
          <a:p>
            <a:pPr marL="514350" indent="-514350" algn="just">
              <a:buFont typeface="+mj-lt"/>
              <a:buAutoNum type="arabicPeriod"/>
            </a:pPr>
            <a:r>
              <a:rPr lang="uk-UA" sz="3200" dirty="0"/>
              <a:t>Який соціальний ефект Ви очікуєте від місцевого підприємництва?</a:t>
            </a:r>
          </a:p>
          <a:p>
            <a:pPr marL="514350" indent="-514350" algn="just">
              <a:buFont typeface="+mj-lt"/>
              <a:buAutoNum type="arabicPeriod"/>
            </a:pPr>
            <a:r>
              <a:rPr lang="uk-UA" sz="3200" dirty="0"/>
              <a:t>Який економічний ефект Ви очікуєте від місцевого підприємництва?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ПРИНЦИП</a:t>
            </a:r>
            <a:r>
              <a:rPr lang="uk-UA" dirty="0"/>
              <a:t>И</a:t>
            </a:r>
            <a:r>
              <a:rPr lang="ru-RU" dirty="0"/>
              <a:t> ЄВРОПЕЙСЬКОГО АКТУ ПРО МАЛИЙ БІЗНЕС</a:t>
            </a:r>
          </a:p>
        </p:txBody>
      </p:sp>
      <p:sp>
        <p:nvSpPr>
          <p:cNvPr id="3" name="Объект 2"/>
          <p:cNvSpPr>
            <a:spLocks noGrp="1"/>
          </p:cNvSpPr>
          <p:nvPr>
            <p:ph idx="1"/>
          </p:nvPr>
        </p:nvSpPr>
        <p:spPr>
          <a:xfrm>
            <a:off x="107504" y="1412776"/>
            <a:ext cx="8928992" cy="5184576"/>
          </a:xfrm>
        </p:spPr>
        <p:txBody>
          <a:bodyPr/>
          <a:lstStyle/>
          <a:p>
            <a:pPr marL="0" indent="0" algn="just">
              <a:buNone/>
            </a:pPr>
            <a:r>
              <a:rPr lang="uk-UA" sz="1900" dirty="0">
                <a:solidFill>
                  <a:schemeClr val="tx1"/>
                </a:solidFill>
              </a:rPr>
              <a:t>1. Розвиток підприємливості. Підприємницька діяльність жінок. </a:t>
            </a:r>
          </a:p>
          <a:p>
            <a:pPr marL="0" indent="0" algn="just">
              <a:buNone/>
            </a:pPr>
            <a:r>
              <a:rPr lang="uk-UA" sz="1900" dirty="0">
                <a:solidFill>
                  <a:schemeClr val="tx1"/>
                </a:solidFill>
              </a:rPr>
              <a:t>2. Банкрутство і надання другого шансу чесним суб’єктам МСП</a:t>
            </a:r>
          </a:p>
          <a:p>
            <a:pPr marL="0" indent="0" algn="just">
              <a:buNone/>
            </a:pPr>
            <a:r>
              <a:rPr lang="uk-UA" sz="1900" dirty="0">
                <a:solidFill>
                  <a:schemeClr val="tx1"/>
                </a:solidFill>
              </a:rPr>
              <a:t>3. Інституційна і нормативна база економічної політики в сфері МСП. Розробка правил відповідно до принципу «спочатку думай про малий» </a:t>
            </a:r>
          </a:p>
          <a:p>
            <a:pPr marL="0" indent="0" algn="just">
              <a:buNone/>
            </a:pPr>
            <a:r>
              <a:rPr lang="uk-UA" sz="1900" dirty="0">
                <a:solidFill>
                  <a:schemeClr val="tx1"/>
                </a:solidFill>
              </a:rPr>
              <a:t>4. Умови діяльності МСП. Врахування інтересів МСП органами </a:t>
            </a:r>
            <a:r>
              <a:rPr lang="uk-UA" sz="1900" dirty="0" err="1">
                <a:solidFill>
                  <a:schemeClr val="tx1"/>
                </a:solidFill>
              </a:rPr>
              <a:t>держ</a:t>
            </a:r>
            <a:r>
              <a:rPr lang="uk-UA" sz="1900" dirty="0">
                <a:solidFill>
                  <a:schemeClr val="tx1"/>
                </a:solidFill>
              </a:rPr>
              <a:t>. управління </a:t>
            </a:r>
          </a:p>
          <a:p>
            <a:pPr marL="0" indent="0" algn="just">
              <a:buNone/>
            </a:pPr>
            <a:r>
              <a:rPr lang="uk-UA" sz="1900" dirty="0">
                <a:solidFill>
                  <a:schemeClr val="tx1"/>
                </a:solidFill>
              </a:rPr>
              <a:t>5. Підтримка МСП і нових організацій. Державні закупівлі </a:t>
            </a:r>
          </a:p>
          <a:p>
            <a:pPr marL="0" indent="0" algn="just">
              <a:buNone/>
            </a:pPr>
            <a:r>
              <a:rPr lang="uk-UA" sz="1900" dirty="0">
                <a:solidFill>
                  <a:schemeClr val="tx1"/>
                </a:solidFill>
              </a:rPr>
              <a:t>6. Доступ МСП до фінансування</a:t>
            </a:r>
          </a:p>
          <a:p>
            <a:pPr marL="0" indent="0" algn="just">
              <a:buNone/>
            </a:pPr>
            <a:r>
              <a:rPr lang="uk-UA" sz="1900" dirty="0">
                <a:solidFill>
                  <a:schemeClr val="tx1"/>
                </a:solidFill>
              </a:rPr>
              <a:t>7. Стандарти і технічні нормативи. Допомога МСП в більш ефективному використанні можливостей, що надаються єдиним ринком </a:t>
            </a:r>
          </a:p>
          <a:p>
            <a:pPr marL="0" indent="0" algn="just">
              <a:buNone/>
            </a:pPr>
            <a:r>
              <a:rPr lang="uk-UA" sz="1900" dirty="0">
                <a:solidFill>
                  <a:schemeClr val="tx1"/>
                </a:solidFill>
              </a:rPr>
              <a:t>8. Підприємницькі вміння та інновації. Сприяння в підвищенні кваліфікації кадрів і розвитку всіх форм інновацій </a:t>
            </a:r>
          </a:p>
          <a:p>
            <a:pPr marL="0" indent="0" algn="just">
              <a:buNone/>
            </a:pPr>
            <a:r>
              <a:rPr lang="uk-UA" sz="1900" dirty="0">
                <a:solidFill>
                  <a:schemeClr val="tx1"/>
                </a:solidFill>
              </a:rPr>
              <a:t>9. МСП в «зеленій» економіці </a:t>
            </a:r>
          </a:p>
          <a:p>
            <a:pPr marL="0" indent="0" algn="just">
              <a:buNone/>
            </a:pPr>
            <a:r>
              <a:rPr lang="uk-UA" sz="1900" dirty="0">
                <a:solidFill>
                  <a:schemeClr val="tx1"/>
                </a:solidFill>
              </a:rPr>
              <a:t>10. Інтернаціоналізація МСП. Сприяння МСП в добуванні переваг з    </a:t>
            </a:r>
          </a:p>
          <a:p>
            <a:pPr marL="0" indent="0" algn="just">
              <a:buNone/>
            </a:pPr>
            <a:r>
              <a:rPr lang="uk-UA" sz="1900" dirty="0">
                <a:solidFill>
                  <a:schemeClr val="tx1"/>
                </a:solidFill>
              </a:rPr>
              <a:t>                                              зростаючого ринку </a:t>
            </a:r>
          </a:p>
        </p:txBody>
      </p:sp>
    </p:spTree>
    <p:extLst>
      <p:ext uri="{BB962C8B-B14F-4D97-AF65-F5344CB8AC3E}">
        <p14:creationId xmlns:p14="http://schemas.microsoft.com/office/powerpoint/2010/main" val="4189005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74638"/>
            <a:ext cx="8715375" cy="1143000"/>
          </a:xfrm>
        </p:spPr>
        <p:txBody>
          <a:bodyPr/>
          <a:lstStyle/>
          <a:p>
            <a:r>
              <a:rPr lang="ru-RU" sz="2900" cap="none" dirty="0">
                <a:effectLst>
                  <a:outerShdw blurRad="38100" dist="38100" dir="2700000" algn="tl">
                    <a:srgbClr val="C0C0C0"/>
                  </a:outerShdw>
                </a:effectLst>
              </a:rPr>
              <a:t>ЄВРОАСОЦІАЦІЯ І НОВІ МОЖЛИВОСТІ ДЛЯ РОЗВИТКУ МАЛОГО БІЗНЕСУ В УКРАЇНІ</a:t>
            </a:r>
            <a:endParaRPr lang="uk-UA" sz="2900" cap="none" dirty="0">
              <a:effectLst>
                <a:outerShdw blurRad="38100" dist="38100" dir="2700000" algn="tl">
                  <a:srgbClr val="C0C0C0"/>
                </a:outerShdw>
              </a:effectLst>
            </a:endParaRPr>
          </a:p>
        </p:txBody>
      </p:sp>
      <p:sp>
        <p:nvSpPr>
          <p:cNvPr id="45058" name="Содержимое 2"/>
          <p:cNvSpPr>
            <a:spLocks noGrp="1"/>
          </p:cNvSpPr>
          <p:nvPr>
            <p:ph idx="1"/>
          </p:nvPr>
        </p:nvSpPr>
        <p:spPr>
          <a:xfrm>
            <a:off x="214313" y="1446238"/>
            <a:ext cx="8715375" cy="4429125"/>
          </a:xfrm>
        </p:spPr>
        <p:txBody>
          <a:bodyPr/>
          <a:lstStyle/>
          <a:p>
            <a:pPr marL="514350" indent="-514350" algn="just">
              <a:buFont typeface="Wingdings" panose="05000000000000000000" pitchFamily="2" charset="2"/>
              <a:buAutoNum type="arabicParenR"/>
            </a:pPr>
            <a:r>
              <a:rPr lang="uk-UA" sz="2000" dirty="0">
                <a:solidFill>
                  <a:schemeClr val="tx1"/>
                </a:solidFill>
                <a:latin typeface="Arial" charset="0"/>
                <a:cs typeface="Arial" charset="0"/>
              </a:rPr>
              <a:t>Впорядкування спрощеної системи оподаткування для малих підприємств.</a:t>
            </a:r>
          </a:p>
          <a:p>
            <a:pPr marL="514350" indent="-514350" algn="just">
              <a:buFont typeface="Wingdings" panose="05000000000000000000" pitchFamily="2" charset="2"/>
              <a:buAutoNum type="arabicParenR"/>
            </a:pPr>
            <a:r>
              <a:rPr lang="uk-UA" sz="2000" dirty="0">
                <a:solidFill>
                  <a:schemeClr val="tx1"/>
                </a:solidFill>
                <a:latin typeface="Arial" charset="0"/>
                <a:cs typeface="Arial" charset="0"/>
              </a:rPr>
              <a:t>Сприяння розвитку інноваційного підприємництва.</a:t>
            </a:r>
          </a:p>
          <a:p>
            <a:pPr marL="514350" indent="-514350" algn="just">
              <a:buFont typeface="Wingdings" panose="05000000000000000000" pitchFamily="2" charset="2"/>
              <a:buAutoNum type="arabicParenR"/>
            </a:pPr>
            <a:r>
              <a:rPr lang="uk-UA" sz="2000" dirty="0">
                <a:solidFill>
                  <a:schemeClr val="tx1"/>
                </a:solidFill>
                <a:latin typeface="Arial" charset="0"/>
                <a:cs typeface="Arial" charset="0"/>
              </a:rPr>
              <a:t>Сприяння поширенню кластерної організації МСП. </a:t>
            </a:r>
          </a:p>
          <a:p>
            <a:pPr marL="514350" indent="-514350" algn="just">
              <a:buFont typeface="Wingdings" panose="05000000000000000000" pitchFamily="2" charset="2"/>
              <a:buAutoNum type="arabicParenR"/>
            </a:pPr>
            <a:r>
              <a:rPr lang="uk-UA" sz="2000" dirty="0">
                <a:solidFill>
                  <a:schemeClr val="tx1"/>
                </a:solidFill>
                <a:latin typeface="Arial" charset="0"/>
                <a:cs typeface="Arial" charset="0"/>
              </a:rPr>
              <a:t>Сприяння інтернаціоналізації МСП як повноцінного включення до процесів міжнародної торгівлі та кооперації.</a:t>
            </a:r>
          </a:p>
          <a:p>
            <a:pPr marL="514350" indent="-514350" algn="just">
              <a:buFont typeface="Wingdings" panose="05000000000000000000" pitchFamily="2" charset="2"/>
              <a:buAutoNum type="arabicParenR"/>
            </a:pPr>
            <a:r>
              <a:rPr lang="uk-UA" sz="2000" dirty="0">
                <a:solidFill>
                  <a:schemeClr val="tx1"/>
                </a:solidFill>
                <a:latin typeface="Arial" charset="0"/>
                <a:cs typeface="Arial" charset="0"/>
              </a:rPr>
              <a:t>Організація "посівної" підтримки МСП у регіонах з ознаками </a:t>
            </a:r>
            <a:r>
              <a:rPr lang="uk-UA" sz="2000" dirty="0" err="1">
                <a:solidFill>
                  <a:schemeClr val="tx1"/>
                </a:solidFill>
                <a:latin typeface="Arial" charset="0"/>
                <a:cs typeface="Arial" charset="0"/>
              </a:rPr>
              <a:t>депресивності</a:t>
            </a:r>
            <a:r>
              <a:rPr lang="uk-UA" sz="2000" dirty="0">
                <a:solidFill>
                  <a:schemeClr val="tx1"/>
                </a:solidFill>
                <a:latin typeface="Arial" charset="0"/>
                <a:cs typeface="Arial" charset="0"/>
              </a:rPr>
              <a:t>.</a:t>
            </a:r>
          </a:p>
          <a:p>
            <a:pPr marL="514350" indent="-514350" algn="just">
              <a:buFont typeface="Wingdings" panose="05000000000000000000" pitchFamily="2" charset="2"/>
              <a:buAutoNum type="arabicParenR"/>
            </a:pPr>
            <a:r>
              <a:rPr lang="uk-UA" sz="2000" dirty="0">
                <a:solidFill>
                  <a:schemeClr val="tx1"/>
                </a:solidFill>
                <a:latin typeface="Arial" charset="0"/>
                <a:cs typeface="Arial" charset="0"/>
              </a:rPr>
              <a:t>Формування сучасної фінансової інфраструктури підтримки підприємництва в Україні за європейським зразком.</a:t>
            </a:r>
          </a:p>
          <a:p>
            <a:pPr marL="514350" indent="-514350" algn="just">
              <a:buFont typeface="Wingdings" panose="05000000000000000000" pitchFamily="2" charset="2"/>
              <a:buAutoNum type="arabicParenR"/>
            </a:pPr>
            <a:r>
              <a:rPr lang="uk-UA" sz="2000" dirty="0">
                <a:solidFill>
                  <a:schemeClr val="tx1"/>
                </a:solidFill>
                <a:latin typeface="Arial" charset="0"/>
                <a:cs typeface="Arial" charset="0"/>
              </a:rPr>
              <a:t>Удосконалення діяльності вітчизняних управлінських інституцій, до сфери відповідальності яких належить реалізація державної політики щодо МСП. </a:t>
            </a:r>
            <a:endParaRPr lang="pl-PL" sz="2000" dirty="0">
              <a:solidFill>
                <a:schemeClr val="tx1"/>
              </a:solidFill>
              <a:latin typeface="Arial" charset="0"/>
              <a:cs typeface="Arial" charset="0"/>
            </a:endParaRPr>
          </a:p>
        </p:txBody>
      </p:sp>
    </p:spTree>
    <p:extLst>
      <p:ext uri="{BB962C8B-B14F-4D97-AF65-F5344CB8AC3E}">
        <p14:creationId xmlns:p14="http://schemas.microsoft.com/office/powerpoint/2010/main" val="291158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a:spLocks noGrp="1" noChangeArrowheads="1"/>
          </p:cNvSpPr>
          <p:nvPr>
            <p:ph type="title"/>
          </p:nvPr>
        </p:nvSpPr>
        <p:spPr>
          <a:xfrm>
            <a:off x="0" y="274638"/>
            <a:ext cx="9109075" cy="708025"/>
          </a:xfrm>
        </p:spPr>
        <p:txBody>
          <a:bodyPr>
            <a:spAutoFit/>
          </a:bodyPr>
          <a:lstStyle/>
          <a:p>
            <a:pPr eaLnBrk="1" hangingPunct="1">
              <a:buClr>
                <a:srgbClr val="000000"/>
              </a:buClr>
              <a:buFont typeface="Times New Roman" pitchFamily="18" charset="0"/>
              <a:buNone/>
            </a:pPr>
            <a:r>
              <a:rPr lang="uk-UA" altLang="uk-UA" sz="4000" cap="none">
                <a:effectLst>
                  <a:outerShdw blurRad="38100" dist="38100" dir="2700000" algn="tl">
                    <a:srgbClr val="C0C0C0"/>
                  </a:outerShdw>
                </a:effectLst>
              </a:rPr>
              <a:t>ПІДПРИЄМНИЦТВО – ЦЕ:</a:t>
            </a:r>
          </a:p>
        </p:txBody>
      </p:sp>
      <p:sp>
        <p:nvSpPr>
          <p:cNvPr id="7" name="TextBox 3"/>
          <p:cNvSpPr txBox="1">
            <a:spLocks noChangeArrowheads="1"/>
          </p:cNvSpPr>
          <p:nvPr/>
        </p:nvSpPr>
        <p:spPr bwMode="auto">
          <a:xfrm>
            <a:off x="467544" y="1571625"/>
            <a:ext cx="8462144" cy="1292225"/>
          </a:xfrm>
          <a:prstGeom prst="rect">
            <a:avLst/>
          </a:prstGeom>
          <a:noFill/>
          <a:ln w="9525">
            <a:noFill/>
            <a:miter lim="800000"/>
            <a:headEnd/>
            <a:tailEnd/>
          </a:ln>
        </p:spPr>
        <p:txBody>
          <a:bodyPr wrap="square">
            <a:spAutoFit/>
          </a:bodyPr>
          <a:lstStyle/>
          <a:p>
            <a:pPr fontAlgn="auto">
              <a:spcBef>
                <a:spcPts val="0"/>
              </a:spcBef>
              <a:spcAft>
                <a:spcPts val="0"/>
              </a:spcAft>
              <a:buClr>
                <a:srgbClr val="000000"/>
              </a:buClr>
              <a:buSzPct val="100000"/>
              <a:buFont typeface="Times New Roman" pitchFamily="18" charset="0"/>
              <a:buNone/>
              <a:defRPr/>
            </a:pPr>
            <a:r>
              <a:rPr lang="uk-UA" altLang="uk-UA" sz="2600" dirty="0">
                <a:solidFill>
                  <a:schemeClr val="accent5">
                    <a:lumMod val="50000"/>
                  </a:schemeClr>
                </a:solidFill>
                <a:latin typeface="Arial Black" pitchFamily="34" charset="0"/>
                <a:cs typeface="+mn-cs"/>
              </a:rPr>
              <a:t>*відносини</a:t>
            </a:r>
            <a:r>
              <a:rPr lang="uk-UA" altLang="uk-UA" sz="2600" dirty="0">
                <a:solidFill>
                  <a:schemeClr val="accent5">
                    <a:lumMod val="50000"/>
                  </a:schemeClr>
                </a:solidFill>
                <a:cs typeface="+mn-cs"/>
              </a:rPr>
              <a:t> </a:t>
            </a:r>
            <a:r>
              <a:rPr lang="uk-UA" altLang="uk-UA" sz="2600" dirty="0">
                <a:cs typeface="+mn-cs"/>
              </a:rPr>
              <a:t>між його суб'єктами з приводу виробництва, розподілу та привласнення благ і послуг;</a:t>
            </a:r>
          </a:p>
        </p:txBody>
      </p:sp>
      <p:sp>
        <p:nvSpPr>
          <p:cNvPr id="8" name="TextBox 4"/>
          <p:cNvSpPr txBox="1">
            <a:spLocks noChangeArrowheads="1"/>
          </p:cNvSpPr>
          <p:nvPr/>
        </p:nvSpPr>
        <p:spPr bwMode="auto">
          <a:xfrm>
            <a:off x="899592" y="2996952"/>
            <a:ext cx="7929563" cy="1692771"/>
          </a:xfrm>
          <a:prstGeom prst="rect">
            <a:avLst/>
          </a:prstGeom>
          <a:noFill/>
          <a:ln w="9525">
            <a:noFill/>
            <a:miter lim="800000"/>
            <a:headEnd/>
            <a:tailEnd/>
          </a:ln>
        </p:spPr>
        <p:txBody>
          <a:bodyPr wrap="square">
            <a:spAutoFit/>
          </a:bodyPr>
          <a:lstStyle/>
          <a:p>
            <a:pPr fontAlgn="auto">
              <a:spcBef>
                <a:spcPts val="0"/>
              </a:spcBef>
              <a:spcAft>
                <a:spcPts val="0"/>
              </a:spcAft>
              <a:buClr>
                <a:srgbClr val="000000"/>
              </a:buClr>
              <a:buSzPct val="100000"/>
              <a:buFont typeface="Times New Roman" pitchFamily="18" charset="0"/>
              <a:buNone/>
              <a:defRPr/>
            </a:pPr>
            <a:r>
              <a:rPr lang="uk-UA" altLang="uk-UA" sz="2600" dirty="0">
                <a:cs typeface="+mn-cs"/>
              </a:rPr>
              <a:t>* тип економічного </a:t>
            </a:r>
            <a:r>
              <a:rPr lang="uk-UA" altLang="uk-UA" sz="2600" dirty="0">
                <a:solidFill>
                  <a:schemeClr val="accent5">
                    <a:lumMod val="50000"/>
                  </a:schemeClr>
                </a:solidFill>
                <a:latin typeface="Arial Black" pitchFamily="34" charset="0"/>
                <a:cs typeface="+mn-cs"/>
              </a:rPr>
              <a:t>мислення</a:t>
            </a:r>
            <a:r>
              <a:rPr lang="uk-UA" altLang="uk-UA" sz="2600" dirty="0">
                <a:cs typeface="+mn-cs"/>
              </a:rPr>
              <a:t>, який характеризується оригінальними поглядами й підходами до прийняття рішення, що реалізується у практичній діяльності;</a:t>
            </a:r>
          </a:p>
        </p:txBody>
      </p:sp>
      <p:sp>
        <p:nvSpPr>
          <p:cNvPr id="9" name="TextBox 5"/>
          <p:cNvSpPr txBox="1">
            <a:spLocks noChangeArrowheads="1"/>
          </p:cNvSpPr>
          <p:nvPr/>
        </p:nvSpPr>
        <p:spPr bwMode="auto">
          <a:xfrm>
            <a:off x="1000125" y="5100638"/>
            <a:ext cx="8143875" cy="492125"/>
          </a:xfrm>
          <a:prstGeom prst="rect">
            <a:avLst/>
          </a:prstGeom>
          <a:noFill/>
          <a:ln w="9525">
            <a:noFill/>
            <a:miter lim="800000"/>
            <a:headEnd/>
            <a:tailEnd/>
          </a:ln>
        </p:spPr>
        <p:txBody>
          <a:bodyPr>
            <a:spAutoFit/>
          </a:bodyPr>
          <a:lstStyle/>
          <a:p>
            <a:pPr algn="r" fontAlgn="auto">
              <a:spcBef>
                <a:spcPts val="0"/>
              </a:spcBef>
              <a:spcAft>
                <a:spcPts val="0"/>
              </a:spcAft>
              <a:buClr>
                <a:srgbClr val="000000"/>
              </a:buClr>
              <a:buSzPct val="100000"/>
              <a:buFont typeface="Times New Roman" pitchFamily="18" charset="0"/>
              <a:buNone/>
              <a:defRPr/>
            </a:pPr>
            <a:r>
              <a:rPr lang="uk-UA" altLang="uk-UA" sz="2600" dirty="0">
                <a:cs typeface="+mn-cs"/>
              </a:rPr>
              <a:t>* </a:t>
            </a:r>
            <a:r>
              <a:rPr lang="uk-UA" altLang="uk-UA" sz="2600" dirty="0">
                <a:solidFill>
                  <a:schemeClr val="accent5">
                    <a:lumMod val="50000"/>
                  </a:schemeClr>
                </a:solidFill>
                <a:latin typeface="Arial Black" pitchFamily="34" charset="0"/>
                <a:cs typeface="+mn-cs"/>
              </a:rPr>
              <a:t>діяльність</a:t>
            </a:r>
            <a:r>
              <a:rPr lang="uk-UA" altLang="uk-UA" sz="2600" dirty="0">
                <a:cs typeface="+mn-cs"/>
              </a:rPr>
              <a:t>, метою якої є одержання прибутку.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9064"/>
            <a:ext cx="8229600" cy="939800"/>
          </a:xfrm>
        </p:spPr>
        <p:txBody>
          <a:bodyPr>
            <a:normAutofit/>
          </a:bodyPr>
          <a:lstStyle/>
          <a:p>
            <a:r>
              <a:rPr lang="uk-UA" sz="4800" cap="none" dirty="0">
                <a:effectLst>
                  <a:outerShdw blurRad="38100" dist="38100" dir="2700000" algn="tl">
                    <a:srgbClr val="C0C0C0"/>
                  </a:outerShdw>
                </a:effectLst>
              </a:rPr>
              <a:t>ПІДТРИМКА МСП:</a:t>
            </a:r>
          </a:p>
        </p:txBody>
      </p:sp>
      <p:sp>
        <p:nvSpPr>
          <p:cNvPr id="41986" name="Прямоугольник 3"/>
          <p:cNvSpPr>
            <a:spLocks noChangeArrowheads="1"/>
          </p:cNvSpPr>
          <p:nvPr/>
        </p:nvSpPr>
        <p:spPr bwMode="auto">
          <a:xfrm>
            <a:off x="107504" y="978864"/>
            <a:ext cx="7891785" cy="2739211"/>
          </a:xfrm>
          <a:prstGeom prst="rect">
            <a:avLst/>
          </a:prstGeom>
          <a:noFill/>
          <a:ln w="9525">
            <a:noFill/>
            <a:miter lim="800000"/>
            <a:headEnd/>
            <a:tailEnd/>
          </a:ln>
        </p:spPr>
        <p:txBody>
          <a:bodyPr wrap="square">
            <a:spAutoFit/>
          </a:bodyPr>
          <a:lstStyle/>
          <a:p>
            <a:pPr>
              <a:buFontTx/>
              <a:buChar char="-"/>
            </a:pPr>
            <a:r>
              <a:rPr lang="uk-UA" sz="2400" dirty="0"/>
              <a:t> </a:t>
            </a:r>
            <a:r>
              <a:rPr lang="uk-UA" sz="2400" b="1" dirty="0">
                <a:solidFill>
                  <a:schemeClr val="accent5">
                    <a:lumMod val="50000"/>
                  </a:schemeClr>
                </a:solidFill>
              </a:rPr>
              <a:t>правова:</a:t>
            </a:r>
            <a:r>
              <a:rPr lang="uk-UA" sz="2400" dirty="0"/>
              <a:t/>
            </a:r>
            <a:br>
              <a:rPr lang="uk-UA" sz="2400" dirty="0"/>
            </a:br>
            <a:r>
              <a:rPr lang="uk-UA" sz="2400" dirty="0"/>
              <a:t>       * міжнародний та національний рівень</a:t>
            </a:r>
            <a:br>
              <a:rPr lang="uk-UA" sz="2400" dirty="0"/>
            </a:br>
            <a:r>
              <a:rPr lang="uk-UA" sz="2400" dirty="0"/>
              <a:t>       * регіональний та місцевий рівень</a:t>
            </a:r>
          </a:p>
          <a:p>
            <a:r>
              <a:rPr lang="uk-UA" sz="2400" dirty="0"/>
              <a:t>-</a:t>
            </a:r>
            <a:r>
              <a:rPr lang="uk-UA" sz="2400" dirty="0">
                <a:solidFill>
                  <a:schemeClr val="accent5">
                    <a:lumMod val="50000"/>
                  </a:schemeClr>
                </a:solidFill>
              </a:rPr>
              <a:t> </a:t>
            </a:r>
            <a:r>
              <a:rPr lang="uk-UA" sz="2400" b="1" dirty="0">
                <a:solidFill>
                  <a:schemeClr val="accent5">
                    <a:lumMod val="50000"/>
                  </a:schemeClr>
                </a:solidFill>
              </a:rPr>
              <a:t>інфраструктурна</a:t>
            </a:r>
            <a:r>
              <a:rPr lang="uk-UA" sz="2400" b="1" dirty="0">
                <a:solidFill>
                  <a:srgbClr val="3E3E40"/>
                </a:solidFill>
              </a:rPr>
              <a:t>:</a:t>
            </a:r>
            <a:r>
              <a:rPr lang="uk-UA" sz="2400" dirty="0"/>
              <a:t/>
            </a:r>
            <a:br>
              <a:rPr lang="uk-UA" sz="2400" dirty="0"/>
            </a:br>
            <a:r>
              <a:rPr lang="uk-UA" sz="2400" dirty="0"/>
              <a:t>       * організаційна підтримка</a:t>
            </a:r>
          </a:p>
          <a:p>
            <a:r>
              <a:rPr lang="uk-UA" sz="2400" dirty="0"/>
              <a:t>       * комунікаційна підтримка</a:t>
            </a:r>
            <a:br>
              <a:rPr lang="uk-UA" sz="2400" dirty="0"/>
            </a:br>
            <a:r>
              <a:rPr lang="uk-UA" sz="2400" dirty="0"/>
              <a:t>       * фінансова підтримка</a:t>
            </a:r>
          </a:p>
        </p:txBody>
      </p:sp>
      <p:sp>
        <p:nvSpPr>
          <p:cNvPr id="3" name="Прямоугольник 2">
            <a:extLst>
              <a:ext uri="{FF2B5EF4-FFF2-40B4-BE49-F238E27FC236}">
                <a16:creationId xmlns="" xmlns:a16="http://schemas.microsoft.com/office/drawing/2014/main" id="{8CA671BD-219F-4C4A-9624-DC6BFEAE3929}"/>
              </a:ext>
            </a:extLst>
          </p:cNvPr>
          <p:cNvSpPr/>
          <p:nvPr/>
        </p:nvSpPr>
        <p:spPr>
          <a:xfrm>
            <a:off x="3923928" y="3573016"/>
            <a:ext cx="5218983" cy="3046988"/>
          </a:xfrm>
          <a:prstGeom prst="rect">
            <a:avLst/>
          </a:prstGeom>
          <a:ln>
            <a:solidFill>
              <a:srgbClr val="0070C0"/>
            </a:solidFill>
          </a:ln>
        </p:spPr>
        <p:txBody>
          <a:bodyPr wrap="square">
            <a:spAutoFit/>
          </a:bodyPr>
          <a:lstStyle/>
          <a:p>
            <a:r>
              <a:rPr lang="ru-RU" sz="2400" b="1" u="sng" dirty="0" err="1">
                <a:solidFill>
                  <a:srgbClr val="870038"/>
                </a:solidFill>
                <a:latin typeface="Helvetica" panose="020B0604020202020204" pitchFamily="34" charset="0"/>
                <a:ea typeface="Times New Roman" panose="02020603050405020304" pitchFamily="18" charset="0"/>
              </a:rPr>
              <a:t>Інституції</a:t>
            </a:r>
            <a:r>
              <a:rPr lang="ru-RU" sz="2400" b="1" u="sng" dirty="0">
                <a:solidFill>
                  <a:srgbClr val="870038"/>
                </a:solidFill>
                <a:latin typeface="Helvetica" panose="020B0604020202020204" pitchFamily="34" charset="0"/>
                <a:ea typeface="Times New Roman" panose="02020603050405020304" pitchFamily="18" charset="0"/>
              </a:rPr>
              <a:t> </a:t>
            </a:r>
            <a:r>
              <a:rPr lang="ru-RU" sz="2400" b="1" u="sng" dirty="0" err="1">
                <a:solidFill>
                  <a:srgbClr val="870038"/>
                </a:solidFill>
                <a:latin typeface="Helvetica" panose="020B0604020202020204" pitchFamily="34" charset="0"/>
                <a:ea typeface="Times New Roman" panose="02020603050405020304" pitchFamily="18" charset="0"/>
              </a:rPr>
              <a:t>підтримки</a:t>
            </a:r>
            <a:r>
              <a:rPr lang="ru-RU" sz="2400" b="1" u="sng" dirty="0">
                <a:solidFill>
                  <a:srgbClr val="870038"/>
                </a:solidFill>
                <a:latin typeface="Helvetica" panose="020B0604020202020204" pitchFamily="34" charset="0"/>
                <a:ea typeface="Times New Roman" panose="02020603050405020304" pitchFamily="18" charset="0"/>
              </a:rPr>
              <a:t> МСБ</a:t>
            </a:r>
            <a:r>
              <a:rPr lang="ru-RU" sz="2400" b="1" dirty="0">
                <a:solidFill>
                  <a:srgbClr val="870038"/>
                </a:solidFill>
                <a:latin typeface="Helvetica" panose="020B0604020202020204" pitchFamily="34" charset="0"/>
                <a:ea typeface="Times New Roman" panose="02020603050405020304" pitchFamily="18" charset="0"/>
              </a:rPr>
              <a:t>: </a:t>
            </a:r>
          </a:p>
          <a:p>
            <a:pPr marL="342900" indent="-342900">
              <a:buFontTx/>
              <a:buChar char="-"/>
            </a:pPr>
            <a:r>
              <a:rPr lang="ru-RU" sz="2400" dirty="0" err="1">
                <a:latin typeface="Helvetica" panose="020B0604020202020204" pitchFamily="34" charset="0"/>
                <a:ea typeface="Times New Roman" panose="02020603050405020304" pitchFamily="18" charset="0"/>
              </a:rPr>
              <a:t>агенції</a:t>
            </a:r>
            <a:r>
              <a:rPr lang="ru-RU" sz="2400" dirty="0">
                <a:latin typeface="Helvetica" panose="020B0604020202020204" pitchFamily="34" charset="0"/>
                <a:ea typeface="Times New Roman" panose="02020603050405020304" pitchFamily="18" charset="0"/>
              </a:rPr>
              <a:t> з </a:t>
            </a:r>
            <a:r>
              <a:rPr lang="ru-RU" sz="2400" dirty="0" err="1">
                <a:latin typeface="Helvetica" panose="020B0604020202020204" pitchFamily="34" charset="0"/>
                <a:ea typeface="Times New Roman" panose="02020603050405020304" pitchFamily="18" charset="0"/>
              </a:rPr>
              <a:t>розвитку</a:t>
            </a:r>
            <a:r>
              <a:rPr lang="ru-RU" sz="2400" dirty="0">
                <a:latin typeface="Helvetica" panose="020B0604020202020204" pitchFamily="34" charset="0"/>
                <a:ea typeface="Times New Roman" panose="02020603050405020304" pitchFamily="18" charset="0"/>
              </a:rPr>
              <a:t> малого і </a:t>
            </a:r>
            <a:r>
              <a:rPr lang="ru-RU" sz="2400" dirty="0" err="1">
                <a:latin typeface="Helvetica" panose="020B0604020202020204" pitchFamily="34" charset="0"/>
                <a:ea typeface="Times New Roman" panose="02020603050405020304" pitchFamily="18" charset="0"/>
              </a:rPr>
              <a:t>середнього</a:t>
            </a:r>
            <a:r>
              <a:rPr lang="ru-RU" sz="2400" dirty="0">
                <a:latin typeface="Helvetica" panose="020B0604020202020204" pitchFamily="34" charset="0"/>
                <a:ea typeface="Times New Roman" panose="02020603050405020304" pitchFamily="18" charset="0"/>
              </a:rPr>
              <a:t> </a:t>
            </a:r>
            <a:r>
              <a:rPr lang="ru-RU" sz="2400" dirty="0" err="1">
                <a:latin typeface="Helvetica" panose="020B0604020202020204" pitchFamily="34" charset="0"/>
                <a:ea typeface="Times New Roman" panose="02020603050405020304" pitchFamily="18" charset="0"/>
              </a:rPr>
              <a:t>підприємництва</a:t>
            </a:r>
            <a:r>
              <a:rPr lang="ru-RU" sz="2400" dirty="0">
                <a:latin typeface="Helvetica" panose="020B0604020202020204" pitchFamily="34" charset="0"/>
                <a:ea typeface="Times New Roman" panose="02020603050405020304" pitchFamily="18" charset="0"/>
              </a:rPr>
              <a:t>, </a:t>
            </a:r>
          </a:p>
          <a:p>
            <a:pPr marL="342900" indent="-342900">
              <a:buFontTx/>
              <a:buChar char="-"/>
            </a:pPr>
            <a:r>
              <a:rPr lang="ru-RU" sz="2400" dirty="0" err="1">
                <a:latin typeface="Helvetica" panose="020B0604020202020204" pitchFamily="34" charset="0"/>
                <a:ea typeface="Times New Roman" panose="02020603050405020304" pitchFamily="18" charset="0"/>
              </a:rPr>
              <a:t>бізнес-асоціації</a:t>
            </a:r>
            <a:r>
              <a:rPr lang="ru-RU" sz="2400" dirty="0">
                <a:latin typeface="Helvetica" panose="020B0604020202020204" pitchFamily="34" charset="0"/>
                <a:ea typeface="Times New Roman" panose="02020603050405020304" pitchFamily="18" charset="0"/>
              </a:rPr>
              <a:t>, </a:t>
            </a:r>
          </a:p>
          <a:p>
            <a:pPr marL="342900" indent="-342900">
              <a:buFontTx/>
              <a:buChar char="-"/>
            </a:pPr>
            <a:r>
              <a:rPr lang="ru-RU" sz="2400" dirty="0" err="1">
                <a:latin typeface="Helvetica" panose="020B0604020202020204" pitchFamily="34" charset="0"/>
                <a:ea typeface="Times New Roman" panose="02020603050405020304" pitchFamily="18" charset="0"/>
              </a:rPr>
              <a:t>об’єднання</a:t>
            </a:r>
            <a:r>
              <a:rPr lang="ru-RU" sz="2400" dirty="0">
                <a:latin typeface="Helvetica" panose="020B0604020202020204" pitchFamily="34" charset="0"/>
                <a:ea typeface="Times New Roman" panose="02020603050405020304" pitchFamily="18" charset="0"/>
              </a:rPr>
              <a:t> </a:t>
            </a:r>
            <a:r>
              <a:rPr lang="ru-RU" sz="2400" dirty="0" err="1">
                <a:latin typeface="Helvetica" panose="020B0604020202020204" pitchFamily="34" charset="0"/>
                <a:ea typeface="Times New Roman" panose="02020603050405020304" pitchFamily="18" charset="0"/>
              </a:rPr>
              <a:t>підприємців</a:t>
            </a:r>
            <a:r>
              <a:rPr lang="ru-RU" sz="2400" dirty="0">
                <a:latin typeface="Helvetica" panose="020B0604020202020204" pitchFamily="34" charset="0"/>
                <a:ea typeface="Times New Roman" panose="02020603050405020304" pitchFamily="18" charset="0"/>
              </a:rPr>
              <a:t>, </a:t>
            </a:r>
          </a:p>
          <a:p>
            <a:pPr marL="342900" indent="-342900">
              <a:buFontTx/>
              <a:buChar char="-"/>
            </a:pPr>
            <a:r>
              <a:rPr lang="ru-RU" sz="2400" dirty="0" err="1">
                <a:latin typeface="Helvetica" panose="020B0604020202020204" pitchFamily="34" charset="0"/>
                <a:ea typeface="Times New Roman" panose="02020603050405020304" pitchFamily="18" charset="0"/>
              </a:rPr>
              <a:t>бізнес-центри</a:t>
            </a:r>
            <a:r>
              <a:rPr lang="ru-RU" sz="2400" dirty="0">
                <a:latin typeface="Helvetica" panose="020B0604020202020204" pitchFamily="34" charset="0"/>
                <a:ea typeface="Times New Roman" panose="02020603050405020304" pitchFamily="18" charset="0"/>
              </a:rPr>
              <a:t>, </a:t>
            </a:r>
          </a:p>
          <a:p>
            <a:pPr marL="342900" indent="-342900">
              <a:buFontTx/>
              <a:buChar char="-"/>
            </a:pPr>
            <a:r>
              <a:rPr lang="ru-RU" sz="2400" dirty="0" err="1">
                <a:latin typeface="Helvetica" panose="020B0604020202020204" pitchFamily="34" charset="0"/>
                <a:ea typeface="Times New Roman" panose="02020603050405020304" pitchFamily="18" charset="0"/>
              </a:rPr>
              <a:t>інкубатори</a:t>
            </a:r>
            <a:r>
              <a:rPr lang="ru-RU" sz="2400" dirty="0">
                <a:latin typeface="Helvetica" panose="020B0604020202020204" pitchFamily="34" charset="0"/>
                <a:ea typeface="Times New Roman" panose="02020603050405020304" pitchFamily="18" charset="0"/>
              </a:rPr>
              <a:t>, </a:t>
            </a:r>
            <a:r>
              <a:rPr lang="ru-RU" sz="2400" dirty="0" err="1">
                <a:latin typeface="Helvetica" panose="020B0604020202020204" pitchFamily="34" charset="0"/>
                <a:ea typeface="Times New Roman" panose="02020603050405020304" pitchFamily="18" charset="0"/>
              </a:rPr>
              <a:t>кластери</a:t>
            </a:r>
            <a:r>
              <a:rPr lang="ru-RU" sz="2400" dirty="0">
                <a:latin typeface="Helvetica" panose="020B0604020202020204" pitchFamily="34" charset="0"/>
                <a:ea typeface="Times New Roman" panose="02020603050405020304" pitchFamily="18" charset="0"/>
              </a:rPr>
              <a:t>;</a:t>
            </a:r>
          </a:p>
          <a:p>
            <a:pPr marL="342900" indent="-342900">
              <a:buFontTx/>
              <a:buChar char="-"/>
            </a:pPr>
            <a:r>
              <a:rPr lang="ru-RU" sz="2400" dirty="0" err="1">
                <a:latin typeface="Helvetica" panose="020B0604020202020204" pitchFamily="34" charset="0"/>
                <a:ea typeface="Times New Roman" panose="02020603050405020304" pitchFamily="18" charset="0"/>
              </a:rPr>
              <a:t>координаційні</a:t>
            </a:r>
            <a:r>
              <a:rPr lang="ru-RU" sz="2400" dirty="0">
                <a:latin typeface="Helvetica" panose="020B0604020202020204" pitchFamily="34" charset="0"/>
                <a:ea typeface="Times New Roman" panose="02020603050405020304" pitchFamily="18" charset="0"/>
              </a:rPr>
              <a:t> ради </a:t>
            </a:r>
            <a:r>
              <a:rPr lang="ru-RU" sz="2400" dirty="0" err="1">
                <a:latin typeface="Helvetica" panose="020B0604020202020204" pitchFamily="34" charset="0"/>
                <a:ea typeface="Times New Roman" panose="02020603050405020304" pitchFamily="18" charset="0"/>
              </a:rPr>
              <a:t>тощо</a:t>
            </a:r>
            <a:r>
              <a:rPr lang="ru-RU" sz="2400" dirty="0">
                <a:latin typeface="Helvetica" panose="020B0604020202020204" pitchFamily="34" charset="0"/>
                <a:ea typeface="Times New Roman" panose="02020603050405020304" pitchFamily="18" charset="0"/>
              </a:rPr>
              <a:t> </a:t>
            </a:r>
            <a:r>
              <a:rPr lang="ru-RU" sz="2400" dirty="0">
                <a:solidFill>
                  <a:srgbClr val="636363"/>
                </a:solidFill>
                <a:latin typeface="Helvetica" panose="020B0604020202020204" pitchFamily="34" charset="0"/>
                <a:ea typeface="Times New Roman" panose="02020603050405020304" pitchFamily="18" charset="0"/>
              </a:rPr>
              <a:t> </a:t>
            </a:r>
            <a:endParaRPr lang="ru-RU" sz="2400" dirty="0"/>
          </a:p>
        </p:txBody>
      </p:sp>
    </p:spTree>
    <p:extLst>
      <p:ext uri="{BB962C8B-B14F-4D97-AF65-F5344CB8AC3E}">
        <p14:creationId xmlns:p14="http://schemas.microsoft.com/office/powerpoint/2010/main" val="2316575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7" name="Picture 5" descr="http://diya-ua.com/Uploads/images/11b.jpg"/>
          <p:cNvPicPr>
            <a:picLocks noChangeAspect="1" noChangeArrowheads="1"/>
          </p:cNvPicPr>
          <p:nvPr/>
        </p:nvPicPr>
        <p:blipFill>
          <a:blip r:embed="rId2"/>
          <a:srcRect/>
          <a:stretch>
            <a:fillRect/>
          </a:stretch>
        </p:blipFill>
        <p:spPr bwMode="auto">
          <a:xfrm>
            <a:off x="-72008" y="-49124"/>
            <a:ext cx="9144000" cy="6858000"/>
          </a:xfrm>
          <a:prstGeom prst="rect">
            <a:avLst/>
          </a:prstGeom>
          <a:noFill/>
          <a:ln w="9525">
            <a:noFill/>
            <a:miter lim="800000"/>
            <a:headEnd/>
            <a:tailEnd/>
          </a:ln>
        </p:spPr>
      </p:pic>
      <p:sp>
        <p:nvSpPr>
          <p:cNvPr id="4" name="Прямоугольник 3"/>
          <p:cNvSpPr/>
          <p:nvPr/>
        </p:nvSpPr>
        <p:spPr>
          <a:xfrm>
            <a:off x="3347864" y="4508218"/>
            <a:ext cx="5112568" cy="1569660"/>
          </a:xfrm>
          <a:prstGeom prst="rect">
            <a:avLst/>
          </a:prstGeom>
        </p:spPr>
        <p:txBody>
          <a:bodyPr wrap="square">
            <a:spAutoFit/>
          </a:bodyPr>
          <a:lstStyle/>
          <a:p>
            <a:pPr algn="ctr"/>
            <a:r>
              <a:rPr lang="ru-RU" sz="3200" b="1" cap="all" dirty="0">
                <a:solidFill>
                  <a:schemeClr val="bg1"/>
                </a:solidFill>
                <a:latin typeface="Arial" pitchFamily="34" charset="0"/>
                <a:cs typeface="Arial" pitchFamily="34" charset="0"/>
              </a:rPr>
              <a:t>СО</a:t>
            </a:r>
            <a:r>
              <a:rPr lang="uk-UA" sz="3200" b="1" cap="all" dirty="0" err="1">
                <a:solidFill>
                  <a:schemeClr val="bg1"/>
                </a:solidFill>
                <a:latin typeface="Arial" pitchFamily="34" charset="0"/>
                <a:cs typeface="Arial" pitchFamily="34" charset="0"/>
              </a:rPr>
              <a:t>ЦіАльн</a:t>
            </a:r>
            <a:r>
              <a:rPr lang="uk-UA" sz="3200" cap="all" dirty="0" err="1">
                <a:solidFill>
                  <a:schemeClr val="bg1"/>
                </a:solidFill>
                <a:latin typeface="Arial" pitchFamily="34" charset="0"/>
                <a:cs typeface="Arial" pitchFamily="34" charset="0"/>
              </a:rPr>
              <a:t>а</a:t>
            </a:r>
            <a:r>
              <a:rPr lang="uk-UA" sz="3200" b="1" cap="all" dirty="0">
                <a:solidFill>
                  <a:schemeClr val="bg1"/>
                </a:solidFill>
                <a:latin typeface="Arial" pitchFamily="34" charset="0"/>
                <a:cs typeface="Arial" pitchFamily="34" charset="0"/>
              </a:rPr>
              <a:t> </a:t>
            </a:r>
            <a:r>
              <a:rPr lang="uk-UA" sz="3200" cap="all" dirty="0">
                <a:solidFill>
                  <a:schemeClr val="bg1"/>
                </a:solidFill>
                <a:latin typeface="Arial" pitchFamily="34" charset="0"/>
                <a:cs typeface="Arial" pitchFamily="34" charset="0"/>
              </a:rPr>
              <a:t>м</a:t>
            </a:r>
            <a:r>
              <a:rPr lang="uk-UA" sz="3200" b="1" cap="all" dirty="0">
                <a:solidFill>
                  <a:schemeClr val="bg1"/>
                </a:solidFill>
                <a:latin typeface="Arial" pitchFamily="34" charset="0"/>
                <a:cs typeface="Arial" pitchFamily="34" charset="0"/>
              </a:rPr>
              <a:t>е</a:t>
            </a:r>
            <a:r>
              <a:rPr lang="uk-UA" sz="3200" cap="all" dirty="0">
                <a:solidFill>
                  <a:schemeClr val="bg1"/>
                </a:solidFill>
                <a:latin typeface="Arial" pitchFamily="34" charset="0"/>
                <a:cs typeface="Arial" pitchFamily="34" charset="0"/>
              </a:rPr>
              <a:t>р</a:t>
            </a:r>
            <a:r>
              <a:rPr lang="uk-UA" sz="3200" b="1" cap="all" dirty="0">
                <a:solidFill>
                  <a:schemeClr val="bg1"/>
                </a:solidFill>
                <a:latin typeface="Arial" pitchFamily="34" charset="0"/>
                <a:cs typeface="Arial" pitchFamily="34" charset="0"/>
              </a:rPr>
              <a:t>е</a:t>
            </a:r>
            <a:r>
              <a:rPr lang="ru-RU" sz="3200" b="1" cap="all" dirty="0">
                <a:solidFill>
                  <a:schemeClr val="bg1"/>
                </a:solidFill>
                <a:latin typeface="Arial" pitchFamily="34" charset="0"/>
                <a:cs typeface="Arial" pitchFamily="34" charset="0"/>
              </a:rPr>
              <a:t>Ж</a:t>
            </a:r>
            <a:r>
              <a:rPr lang="uk-UA" sz="3200" cap="all" dirty="0">
                <a:solidFill>
                  <a:schemeClr val="bg1"/>
                </a:solidFill>
                <a:latin typeface="Arial" pitchFamily="34" charset="0"/>
                <a:cs typeface="Arial" pitchFamily="34" charset="0"/>
              </a:rPr>
              <a:t>а</a:t>
            </a:r>
            <a:r>
              <a:rPr lang="uk-UA" sz="3200" b="1" cap="all" dirty="0">
                <a:solidFill>
                  <a:schemeClr val="bg1"/>
                </a:solidFill>
                <a:latin typeface="Arial" pitchFamily="34" charset="0"/>
                <a:cs typeface="Arial" pitchFamily="34" charset="0"/>
              </a:rPr>
              <a:t> “Ук</a:t>
            </a:r>
            <a:r>
              <a:rPr lang="uk-UA" sz="3200" cap="all" dirty="0">
                <a:solidFill>
                  <a:schemeClr val="bg1"/>
                </a:solidFill>
                <a:latin typeface="Arial" pitchFamily="34" charset="0"/>
                <a:cs typeface="Arial" pitchFamily="34" charset="0"/>
              </a:rPr>
              <a:t>ра</a:t>
            </a:r>
            <a:r>
              <a:rPr lang="uk-UA" sz="3200" b="1" cap="all" dirty="0">
                <a:solidFill>
                  <a:schemeClr val="bg1"/>
                </a:solidFill>
                <a:latin typeface="Arial" pitchFamily="34" charset="0"/>
                <a:cs typeface="Arial" pitchFamily="34" charset="0"/>
              </a:rPr>
              <a:t>їнки в </a:t>
            </a:r>
            <a:r>
              <a:rPr lang="uk-UA" sz="3200" cap="all" dirty="0">
                <a:solidFill>
                  <a:schemeClr val="bg1"/>
                </a:solidFill>
                <a:latin typeface="Arial" pitchFamily="34" charset="0"/>
                <a:cs typeface="Arial" pitchFamily="34" charset="0"/>
              </a:rPr>
              <a:t>б</a:t>
            </a:r>
            <a:r>
              <a:rPr lang="uk-UA" sz="3200" b="1" cap="all" dirty="0">
                <a:solidFill>
                  <a:schemeClr val="bg1"/>
                </a:solidFill>
                <a:latin typeface="Arial" pitchFamily="34" charset="0"/>
                <a:cs typeface="Arial" pitchFamily="34" charset="0"/>
              </a:rPr>
              <a:t>ізнесі”</a:t>
            </a:r>
            <a:endParaRPr lang="en-US" sz="3200" b="1" cap="all" dirty="0">
              <a:solidFill>
                <a:schemeClr val="bg1"/>
              </a:solidFill>
              <a:latin typeface="Arial" pitchFamily="34" charset="0"/>
              <a:cs typeface="Arial" pitchFamily="34" charset="0"/>
            </a:endParaRPr>
          </a:p>
          <a:p>
            <a:pPr algn="ctr"/>
            <a:r>
              <a:rPr lang="en-GB" sz="3200" b="1" dirty="0">
                <a:solidFill>
                  <a:schemeClr val="bg1"/>
                </a:solidFill>
                <a:latin typeface="Arial" pitchFamily="34" charset="0"/>
                <a:cs typeface="Arial" pitchFamily="34" charset="0"/>
              </a:rPr>
              <a:t>http://ukrainky.biz/</a:t>
            </a:r>
            <a:endParaRPr lang="ru-RU" sz="3200" b="1" dirty="0">
              <a:solidFill>
                <a:schemeClr val="bg1"/>
              </a:solidFill>
              <a:latin typeface="Arial" pitchFamily="34" charset="0"/>
              <a:cs typeface="Arial" pitchFamily="34" charset="0"/>
            </a:endParaRPr>
          </a:p>
        </p:txBody>
      </p:sp>
      <p:sp>
        <p:nvSpPr>
          <p:cNvPr id="5" name="Прямоугольник 4"/>
          <p:cNvSpPr/>
          <p:nvPr/>
        </p:nvSpPr>
        <p:spPr>
          <a:xfrm>
            <a:off x="309821" y="116632"/>
            <a:ext cx="4190171" cy="3539430"/>
          </a:xfrm>
          <a:prstGeom prst="rect">
            <a:avLst/>
          </a:prstGeom>
        </p:spPr>
        <p:txBody>
          <a:bodyPr wrap="square">
            <a:spAutoFit/>
          </a:bodyPr>
          <a:lstStyle/>
          <a:p>
            <a:pPr algn="ctr"/>
            <a:r>
              <a:rPr lang="uk-UA" sz="2800" b="1" cap="all" dirty="0">
                <a:solidFill>
                  <a:schemeClr val="bg1"/>
                </a:solidFill>
                <a:latin typeface="Arial" pitchFamily="34" charset="0"/>
                <a:cs typeface="Arial" pitchFamily="34" charset="0"/>
              </a:rPr>
              <a:t>Стало: конкурс </a:t>
            </a:r>
          </a:p>
          <a:p>
            <a:pPr algn="ctr"/>
            <a:r>
              <a:rPr lang="uk-UA" sz="2800" cap="all" dirty="0">
                <a:solidFill>
                  <a:schemeClr val="bg1"/>
                </a:solidFill>
                <a:latin typeface="Arial" pitchFamily="34" charset="0"/>
                <a:cs typeface="Arial" pitchFamily="34" charset="0"/>
              </a:rPr>
              <a:t>б</a:t>
            </a:r>
            <a:r>
              <a:rPr lang="uk-UA" sz="2800" b="1" cap="all" dirty="0">
                <a:solidFill>
                  <a:schemeClr val="bg1"/>
                </a:solidFill>
                <a:latin typeface="Arial" pitchFamily="34" charset="0"/>
                <a:cs typeface="Arial" pitchFamily="34" charset="0"/>
              </a:rPr>
              <a:t>ізнес-</a:t>
            </a:r>
            <a:r>
              <a:rPr lang="uk-UA" sz="2800" cap="all" dirty="0">
                <a:solidFill>
                  <a:schemeClr val="bg1"/>
                </a:solidFill>
                <a:latin typeface="Arial" pitchFamily="34" charset="0"/>
                <a:cs typeface="Arial" pitchFamily="34" charset="0"/>
              </a:rPr>
              <a:t>р</a:t>
            </a:r>
            <a:r>
              <a:rPr lang="uk-UA" sz="2800" b="1" cap="all" dirty="0">
                <a:solidFill>
                  <a:schemeClr val="bg1"/>
                </a:solidFill>
                <a:latin typeface="Arial" pitchFamily="34" charset="0"/>
                <a:cs typeface="Arial" pitchFamily="34" charset="0"/>
              </a:rPr>
              <a:t>ішень</a:t>
            </a:r>
          </a:p>
          <a:p>
            <a:pPr algn="ctr"/>
            <a:r>
              <a:rPr lang="uk-UA" sz="2800" b="1" cap="all" dirty="0">
                <a:solidFill>
                  <a:schemeClr val="bg1"/>
                </a:solidFill>
                <a:latin typeface="Arial" pitchFamily="34" charset="0"/>
                <a:cs typeface="Arial" pitchFamily="34" charset="0"/>
              </a:rPr>
              <a:t> </a:t>
            </a:r>
            <a:r>
              <a:rPr lang="uk-UA" sz="2800" b="1" dirty="0">
                <a:solidFill>
                  <a:schemeClr val="bg1"/>
                </a:solidFill>
                <a:latin typeface="Arial" pitchFamily="34" charset="0"/>
                <a:cs typeface="Arial" pitchFamily="34" charset="0"/>
              </a:rPr>
              <a:t>stalo</a:t>
            </a:r>
            <a:r>
              <a:rPr lang="uk-UA" sz="2800" b="1" cap="all" dirty="0">
                <a:solidFill>
                  <a:schemeClr val="bg1"/>
                </a:solidFill>
                <a:latin typeface="Arial" pitchFamily="34" charset="0"/>
                <a:cs typeface="Arial" pitchFamily="34" charset="0"/>
              </a:rPr>
              <a:t>.</a:t>
            </a:r>
            <a:r>
              <a:rPr lang="uk-UA" sz="2800" b="1" dirty="0">
                <a:solidFill>
                  <a:schemeClr val="bg1"/>
                </a:solidFill>
                <a:latin typeface="Arial" pitchFamily="34" charset="0"/>
                <a:cs typeface="Arial" pitchFamily="34" charset="0"/>
              </a:rPr>
              <a:t>delo</a:t>
            </a:r>
            <a:r>
              <a:rPr lang="uk-UA" sz="2800" b="1" cap="all" dirty="0">
                <a:solidFill>
                  <a:schemeClr val="bg1"/>
                </a:solidFill>
                <a:latin typeface="Arial" pitchFamily="34" charset="0"/>
                <a:cs typeface="Arial" pitchFamily="34" charset="0"/>
              </a:rPr>
              <a:t>.</a:t>
            </a:r>
            <a:r>
              <a:rPr lang="uk-UA" sz="2800" b="1" dirty="0">
                <a:solidFill>
                  <a:schemeClr val="bg1"/>
                </a:solidFill>
                <a:latin typeface="Arial" pitchFamily="34" charset="0"/>
                <a:cs typeface="Arial" pitchFamily="34" charset="0"/>
              </a:rPr>
              <a:t>ua</a:t>
            </a:r>
          </a:p>
          <a:p>
            <a:pPr algn="ctr"/>
            <a:endParaRPr lang="uk-UA" sz="2800" b="1" dirty="0">
              <a:solidFill>
                <a:schemeClr val="bg1"/>
              </a:solidFill>
              <a:latin typeface="Arial" pitchFamily="34" charset="0"/>
              <a:cs typeface="Arial" pitchFamily="34" charset="0"/>
            </a:endParaRPr>
          </a:p>
          <a:p>
            <a:pPr algn="ctr"/>
            <a:endParaRPr lang="uk-UA" sz="2800" b="1" dirty="0">
              <a:solidFill>
                <a:schemeClr val="bg1"/>
              </a:solidFill>
              <a:latin typeface="Arial" pitchFamily="34" charset="0"/>
              <a:cs typeface="Arial" pitchFamily="34" charset="0"/>
            </a:endParaRPr>
          </a:p>
          <a:p>
            <a:r>
              <a:rPr lang="uk-UA" sz="2800" b="1" dirty="0">
                <a:solidFill>
                  <a:schemeClr val="bg1"/>
                </a:solidFill>
                <a:latin typeface="Arial" pitchFamily="34" charset="0"/>
                <a:cs typeface="Arial" pitchFamily="34" charset="0"/>
              </a:rPr>
              <a:t>«МОНІТОРИНГ МОЖЛИВОСТЕЙ ДЛЯ БІЗНЕСУ»</a:t>
            </a:r>
          </a:p>
        </p:txBody>
      </p:sp>
      <p:sp>
        <p:nvSpPr>
          <p:cNvPr id="6" name="Прямоугольник 5"/>
          <p:cNvSpPr/>
          <p:nvPr/>
        </p:nvSpPr>
        <p:spPr>
          <a:xfrm>
            <a:off x="4929190" y="1571612"/>
            <a:ext cx="4020720" cy="1200329"/>
          </a:xfrm>
          <a:prstGeom prst="rect">
            <a:avLst/>
          </a:prstGeom>
        </p:spPr>
        <p:txBody>
          <a:bodyPr wrap="square">
            <a:spAutoFit/>
          </a:bodyPr>
          <a:lstStyle/>
          <a:p>
            <a:pPr algn="r"/>
            <a:r>
              <a:rPr lang="uk-UA" sz="3600" b="1" cap="all"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rPr>
              <a:t>Он-лайн</a:t>
            </a:r>
            <a:r>
              <a:rPr lang="uk-UA" sz="3600" b="1" cap="all" dirty="0">
                <a:solidFill>
                  <a:schemeClr val="bg1"/>
                </a:solidFill>
                <a:latin typeface="Tahoma" pitchFamily="34" charset="0"/>
                <a:ea typeface="Tahoma" pitchFamily="34" charset="0"/>
                <a:cs typeface="Tahoma" pitchFamily="34" charset="0"/>
              </a:rPr>
              <a:t> - платформи</a:t>
            </a:r>
          </a:p>
        </p:txBody>
      </p:sp>
      <p:sp>
        <p:nvSpPr>
          <p:cNvPr id="2" name="Прямоугольник 1"/>
          <p:cNvSpPr/>
          <p:nvPr/>
        </p:nvSpPr>
        <p:spPr>
          <a:xfrm>
            <a:off x="1024200" y="3073239"/>
            <a:ext cx="7809979" cy="461665"/>
          </a:xfrm>
          <a:prstGeom prst="rect">
            <a:avLst/>
          </a:prstGeom>
        </p:spPr>
        <p:txBody>
          <a:bodyPr wrap="square">
            <a:spAutoFit/>
          </a:bodyPr>
          <a:lstStyle/>
          <a:p>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379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to="" calcmode="lin" valueType="num">
                                      <p:cBhvr>
                                        <p:cTn id="12" dur="1" fill="hold"/>
                                        <p:tgtEl>
                                          <p:spTgt spid="337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5" name="WPht2imgimage" descr="https://static.wixstatic.com/media/c12e71_e11a3f2229c746b19c59fe7e48d840c1.gif"/>
          <p:cNvPicPr>
            <a:picLocks noChangeAspect="1" noChangeArrowheads="1"/>
          </p:cNvPicPr>
          <p:nvPr/>
        </p:nvPicPr>
        <p:blipFill>
          <a:blip r:embed="rId2"/>
          <a:srcRect/>
          <a:stretch>
            <a:fillRect/>
          </a:stretch>
        </p:blipFill>
        <p:spPr bwMode="auto">
          <a:xfrm>
            <a:off x="0" y="0"/>
            <a:ext cx="9144000" cy="1930400"/>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285750" y="2143125"/>
          <a:ext cx="8643938" cy="2133600"/>
        </p:xfrm>
        <a:graphic>
          <a:graphicData uri="http://schemas.openxmlformats.org/drawingml/2006/table">
            <a:tbl>
              <a:tblPr/>
              <a:tblGrid>
                <a:gridCol w="4286250">
                  <a:extLst>
                    <a:ext uri="{9D8B030D-6E8A-4147-A177-3AD203B41FA5}">
                      <a16:colId xmlns="" xmlns:a16="http://schemas.microsoft.com/office/drawing/2014/main" val="20000"/>
                    </a:ext>
                  </a:extLst>
                </a:gridCol>
                <a:gridCol w="4357688">
                  <a:extLst>
                    <a:ext uri="{9D8B030D-6E8A-4147-A177-3AD203B41FA5}">
                      <a16:colId xmlns=""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a:ln>
                            <a:noFill/>
                          </a:ln>
                          <a:solidFill>
                            <a:schemeClr val="tx1"/>
                          </a:solidFill>
                          <a:effectLst/>
                          <a:latin typeface="Arial" charset="0"/>
                          <a:cs typeface="Times New Roman" pitchFamily="18" charset="0"/>
                        </a:rPr>
                        <a:t>Ключова діяльність: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Arial" charset="0"/>
                          <a:cs typeface="Times New Roman" pitchFamily="18" charset="0"/>
                        </a:rPr>
                        <a:t>Фінансові та юридичні консультації</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Arial" charset="0"/>
                          <a:cs typeface="Times New Roman" pitchFamily="18" charset="0"/>
                        </a:rPr>
                        <a:t>Тренінги та семінари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Arial" charset="0"/>
                          <a:cs typeface="Times New Roman" pitchFamily="18" charset="0"/>
                        </a:rPr>
                        <a:t>Виставкова діяльність</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a:ln>
                            <a:noFill/>
                          </a:ln>
                          <a:solidFill>
                            <a:schemeClr val="tx1"/>
                          </a:solidFill>
                          <a:effectLst/>
                          <a:latin typeface="Arial" charset="0"/>
                          <a:cs typeface="Times New Roman" pitchFamily="18" charset="0"/>
                        </a:rPr>
                        <a:t>Тренінги "Школа бізнесу"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a:ln>
                            <a:noFill/>
                          </a:ln>
                          <a:solidFill>
                            <a:schemeClr val="tx1"/>
                          </a:solidFill>
                          <a:effectLst/>
                          <a:latin typeface="Arial" charset="0"/>
                          <a:cs typeface="Times New Roman" pitchFamily="18" charset="0"/>
                        </a:rPr>
                        <a:t>Курси польської ділової мови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a:ln>
                            <a:noFill/>
                          </a:ln>
                          <a:solidFill>
                            <a:schemeClr val="tx1"/>
                          </a:solidFill>
                          <a:effectLst/>
                          <a:latin typeface="Arial" charset="0"/>
                          <a:cs typeface="Times New Roman" pitchFamily="18" charset="0"/>
                        </a:rPr>
                        <a:t>Бізнес-освіта</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67589" name="Rectangle 3"/>
          <p:cNvSpPr>
            <a:spLocks noChangeArrowheads="1"/>
          </p:cNvSpPr>
          <p:nvPr/>
        </p:nvSpPr>
        <p:spPr bwMode="auto">
          <a:xfrm>
            <a:off x="4572000" y="4857750"/>
            <a:ext cx="4572000" cy="1631950"/>
          </a:xfrm>
          <a:prstGeom prst="rect">
            <a:avLst/>
          </a:prstGeom>
          <a:noFill/>
          <a:ln w="9525">
            <a:noFill/>
            <a:miter lim="800000"/>
            <a:headEnd/>
            <a:tailEnd/>
          </a:ln>
        </p:spPr>
        <p:txBody>
          <a:bodyPr anchor="ctr">
            <a:spAutoFit/>
          </a:bodyPr>
          <a:lstStyle/>
          <a:p>
            <a:pPr indent="450850" eaLnBrk="0" hangingPunct="0"/>
            <a:r>
              <a:rPr lang="uk-UA" sz="2000" b="1">
                <a:cs typeface="Times New Roman" pitchFamily="18" charset="0"/>
              </a:rPr>
              <a:t>Центр Сприяння Бізнесу</a:t>
            </a:r>
            <a:endParaRPr lang="uk-UA" sz="2000"/>
          </a:p>
          <a:p>
            <a:pPr indent="450850" eaLnBrk="0" hangingPunct="0"/>
            <a:r>
              <a:rPr lang="uk-UA" sz="2000">
                <a:cs typeface="Times New Roman" pitchFamily="18" charset="0"/>
              </a:rPr>
              <a:t>33003, м. Рівне, вул. Гагаріна, 39</a:t>
            </a:r>
            <a:endParaRPr lang="uk-UA" sz="2000"/>
          </a:p>
          <a:p>
            <a:pPr indent="450850" eaLnBrk="0" hangingPunct="0"/>
            <a:r>
              <a:rPr lang="uk-UA" sz="2000">
                <a:cs typeface="Times New Roman" pitchFamily="18" charset="0"/>
              </a:rPr>
              <a:t>Тел: 0362 43 43 03</a:t>
            </a:r>
            <a:endParaRPr lang="uk-UA" sz="2000"/>
          </a:p>
          <a:p>
            <a:pPr indent="450850" eaLnBrk="0" hangingPunct="0"/>
            <a:r>
              <a:rPr lang="uk-UA" sz="2000">
                <a:cs typeface="Times New Roman" pitchFamily="18" charset="0"/>
                <a:hlinkClick r:id="rId3"/>
              </a:rPr>
              <a:t>http://www.bizcenter.rv.ua</a:t>
            </a:r>
            <a:r>
              <a:rPr lang="uk-UA" sz="2000">
                <a:cs typeface="Times New Roman" pitchFamily="18" charset="0"/>
              </a:rPr>
              <a:t> </a:t>
            </a:r>
          </a:p>
          <a:p>
            <a:pPr indent="450850" eaLnBrk="0" hangingPunct="0"/>
            <a:r>
              <a:rPr lang="uk-UA" sz="2000">
                <a:cs typeface="Times New Roman" pitchFamily="18" charset="0"/>
              </a:rPr>
              <a:t>bizcenter.rv@gmail.com</a:t>
            </a:r>
            <a:r>
              <a:rPr lang="uk-UA" sz="200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0" y="357188"/>
            <a:ext cx="9144000" cy="708025"/>
          </a:xfrm>
          <a:prstGeom prst="rect">
            <a:avLst/>
          </a:prstGeom>
        </p:spPr>
        <p:txBody>
          <a:bodyPr>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uk-UA" sz="4000" b="1">
                <a:solidFill>
                  <a:srgbClr val="953735"/>
                </a:solidFill>
                <a:effectLst>
                  <a:outerShdw blurRad="38100" dist="38100" dir="2700000" algn="tl">
                    <a:srgbClr val="C0C0C0"/>
                  </a:outerShdw>
                </a:effectLst>
                <a:latin typeface="Tahoma" pitchFamily="34" charset="0"/>
                <a:cs typeface="Tahoma" pitchFamily="34" charset="0"/>
              </a:rPr>
              <a:t>БІЗНЕС - ІНКУБАТОРИ</a:t>
            </a:r>
          </a:p>
        </p:txBody>
      </p:sp>
      <p:sp>
        <p:nvSpPr>
          <p:cNvPr id="12" name="Прямоугольник 9"/>
          <p:cNvSpPr>
            <a:spLocks noChangeArrowheads="1"/>
          </p:cNvSpPr>
          <p:nvPr/>
        </p:nvSpPr>
        <p:spPr bwMode="auto">
          <a:xfrm>
            <a:off x="0" y="1357313"/>
            <a:ext cx="9144000" cy="5324535"/>
          </a:xfrm>
          <a:prstGeom prst="rect">
            <a:avLst/>
          </a:prstGeom>
          <a:noFill/>
          <a:ln w="9525">
            <a:noFill/>
            <a:miter lim="800000"/>
            <a:headEnd/>
            <a:tailEnd/>
          </a:ln>
        </p:spPr>
        <p:txBody>
          <a:bodyPr>
            <a:spAutoFit/>
          </a:bodyPr>
          <a:lstStyle/>
          <a:p>
            <a:pPr fontAlgn="auto">
              <a:spcBef>
                <a:spcPts val="0"/>
              </a:spcBef>
              <a:spcAft>
                <a:spcPts val="0"/>
              </a:spcAft>
              <a:defRPr/>
            </a:pPr>
            <a:r>
              <a:rPr lang="uk-UA" sz="2000" b="1" dirty="0">
                <a:latin typeface="Arial" pitchFamily="34" charset="0"/>
                <a:cs typeface="Arial" panose="020B0604020202020204" pitchFamily="34" charset="0"/>
              </a:rPr>
              <a:t>Бізнес-інкубатор «iHub» </a:t>
            </a:r>
            <a:r>
              <a:rPr lang="uk-UA" sz="2000" dirty="0">
                <a:latin typeface="Arial" pitchFamily="34" charset="0"/>
                <a:cs typeface="Arial" panose="020B0604020202020204" pitchFamily="34" charset="0"/>
              </a:rPr>
              <a:t>(</a:t>
            </a:r>
            <a:r>
              <a:rPr lang="uk-UA" sz="2000" i="1" dirty="0">
                <a:latin typeface="Arial" pitchFamily="34" charset="0"/>
                <a:cs typeface="Arial" panose="020B0604020202020204" pitchFamily="34" charset="0"/>
              </a:rPr>
              <a:t>Київ</a:t>
            </a:r>
            <a:r>
              <a:rPr lang="uk-UA" sz="2000" dirty="0">
                <a:latin typeface="Arial" pitchFamily="34" charset="0"/>
                <a:cs typeface="Arial" panose="020B0604020202020204" pitchFamily="34" charset="0"/>
              </a:rPr>
              <a:t>) </a:t>
            </a:r>
            <a:r>
              <a:rPr lang="uk-UA" sz="2000" b="1" dirty="0">
                <a:latin typeface="Arial" pitchFamily="34" charset="0"/>
                <a:cs typeface="Arial" panose="020B0604020202020204" pitchFamily="34" charset="0"/>
              </a:rPr>
              <a:t>- </a:t>
            </a:r>
            <a:r>
              <a:rPr lang="uk-UA" sz="2000" dirty="0">
                <a:latin typeface="Arial" pitchFamily="34" charset="0"/>
                <a:cs typeface="Arial" panose="020B0604020202020204" pitchFamily="34" charset="0"/>
                <a:hlinkClick r:id="rId2"/>
              </a:rPr>
              <a:t>http://</a:t>
            </a:r>
            <a:r>
              <a:rPr lang="uk-UA" sz="2000" dirty="0" err="1">
                <a:latin typeface="Arial" pitchFamily="34" charset="0"/>
                <a:cs typeface="Arial" panose="020B0604020202020204" pitchFamily="34" charset="0"/>
                <a:hlinkClick r:id="rId2"/>
              </a:rPr>
              <a:t>ihub.com.ua</a:t>
            </a:r>
            <a:r>
              <a:rPr lang="uk-UA" sz="2000" dirty="0">
                <a:latin typeface="Arial" pitchFamily="34" charset="0"/>
                <a:cs typeface="Arial" panose="020B0604020202020204" pitchFamily="34" charset="0"/>
              </a:rPr>
              <a:t> </a:t>
            </a:r>
            <a:endParaRPr lang="uk-UA" sz="2000" i="1" dirty="0">
              <a:latin typeface="Arial" pitchFamily="34" charset="0"/>
              <a:cs typeface="Arial" panose="020B0604020202020204" pitchFamily="34" charset="0"/>
            </a:endParaRPr>
          </a:p>
          <a:p>
            <a:pPr fontAlgn="auto">
              <a:spcBef>
                <a:spcPts val="0"/>
              </a:spcBef>
              <a:spcAft>
                <a:spcPts val="0"/>
              </a:spcAft>
              <a:defRPr/>
            </a:pPr>
            <a:r>
              <a:rPr lang="uk-UA" sz="2000" b="1" dirty="0">
                <a:latin typeface="Arial" pitchFamily="34" charset="0"/>
                <a:cs typeface="Arial" panose="020B0604020202020204" pitchFamily="34" charset="0"/>
              </a:rPr>
              <a:t>Молодіжний І</a:t>
            </a:r>
            <a:r>
              <a:rPr lang="pl-PL" sz="2000" b="1" dirty="0">
                <a:latin typeface="Arial" pitchFamily="34" charset="0"/>
                <a:cs typeface="Arial" panose="020B0604020202020204" pitchFamily="34" charset="0"/>
              </a:rPr>
              <a:t>T </a:t>
            </a:r>
            <a:r>
              <a:rPr lang="uk-UA" sz="2000" b="1" dirty="0">
                <a:latin typeface="Arial" pitchFamily="34" charset="0"/>
                <a:cs typeface="Arial" panose="020B0604020202020204" pitchFamily="34" charset="0"/>
              </a:rPr>
              <a:t>бізнес-інкубатор «</a:t>
            </a:r>
            <a:r>
              <a:rPr lang="uk-UA" sz="2000" b="1" dirty="0" err="1">
                <a:latin typeface="Arial" pitchFamily="34" charset="0"/>
                <a:cs typeface="Arial" panose="020B0604020202020204" pitchFamily="34" charset="0"/>
              </a:rPr>
              <a:t>Політеко</a:t>
            </a:r>
            <a:r>
              <a:rPr lang="uk-UA" sz="2000" b="1" dirty="0">
                <a:latin typeface="Arial" pitchFamily="34" charset="0"/>
                <a:cs typeface="Arial" panose="020B0604020202020204" pitchFamily="34" charset="0"/>
              </a:rPr>
              <a:t>» </a:t>
            </a:r>
            <a:r>
              <a:rPr lang="uk-UA" sz="2000" dirty="0">
                <a:latin typeface="Arial" pitchFamily="34" charset="0"/>
                <a:cs typeface="Arial" panose="020B0604020202020204" pitchFamily="34" charset="0"/>
              </a:rPr>
              <a:t>(</a:t>
            </a:r>
            <a:r>
              <a:rPr lang="uk-UA" sz="2000" i="1" dirty="0">
                <a:latin typeface="Arial" pitchFamily="34" charset="0"/>
                <a:cs typeface="Arial" panose="020B0604020202020204" pitchFamily="34" charset="0"/>
              </a:rPr>
              <a:t>Київ</a:t>
            </a:r>
            <a:r>
              <a:rPr lang="uk-UA" sz="2000" dirty="0">
                <a:latin typeface="Arial" pitchFamily="34" charset="0"/>
                <a:cs typeface="Arial" panose="020B0604020202020204" pitchFamily="34" charset="0"/>
              </a:rPr>
              <a:t>)</a:t>
            </a:r>
            <a:r>
              <a:rPr lang="uk-UA" sz="2000" dirty="0">
                <a:solidFill>
                  <a:schemeClr val="tx2"/>
                </a:solidFill>
                <a:latin typeface="Arial" pitchFamily="34" charset="0"/>
                <a:cs typeface="Arial" panose="020B0604020202020204" pitchFamily="34" charset="0"/>
              </a:rPr>
              <a:t> - </a:t>
            </a:r>
            <a:r>
              <a:rPr lang="pl-PL" sz="2000" dirty="0">
                <a:solidFill>
                  <a:schemeClr val="tx2"/>
                </a:solidFill>
                <a:latin typeface="Arial" pitchFamily="34" charset="0"/>
                <a:cs typeface="Arial" panose="020B0604020202020204" pitchFamily="34" charset="0"/>
                <a:hlinkClick r:id="rId3"/>
              </a:rPr>
              <a:t>http://spark.kpi.ua</a:t>
            </a:r>
            <a:r>
              <a:rPr lang="uk-UA" sz="2000" dirty="0">
                <a:solidFill>
                  <a:schemeClr val="tx2"/>
                </a:solidFill>
                <a:latin typeface="Arial" pitchFamily="34" charset="0"/>
                <a:cs typeface="Arial" panose="020B0604020202020204" pitchFamily="34" charset="0"/>
              </a:rPr>
              <a:t> </a:t>
            </a:r>
          </a:p>
          <a:p>
            <a:pPr fontAlgn="auto">
              <a:spcBef>
                <a:spcPts val="0"/>
              </a:spcBef>
              <a:spcAft>
                <a:spcPts val="0"/>
              </a:spcAft>
              <a:defRPr/>
            </a:pPr>
            <a:r>
              <a:rPr lang="ru-RU" sz="2000" b="1" dirty="0" err="1">
                <a:latin typeface="Arial" pitchFamily="34" charset="0"/>
                <a:cs typeface="Arial" panose="020B0604020202020204" pitchFamily="34" charset="0"/>
              </a:rPr>
              <a:t>Бізнес-інкубатор</a:t>
            </a:r>
            <a:r>
              <a:rPr lang="ru-RU" sz="2000" b="1" dirty="0">
                <a:latin typeface="Arial" pitchFamily="34" charset="0"/>
                <a:cs typeface="Arial" panose="020B0604020202020204" pitchFamily="34" charset="0"/>
              </a:rPr>
              <a:t> «ІНЕКО» </a:t>
            </a:r>
            <a:r>
              <a:rPr lang="pl-PL" sz="2000" b="1" dirty="0">
                <a:latin typeface="Arial" pitchFamily="34" charset="0"/>
                <a:cs typeface="Arial" panose="020B0604020202020204" pitchFamily="34" charset="0"/>
              </a:rPr>
              <a:t>GrowthUP</a:t>
            </a:r>
            <a:r>
              <a:rPr lang="uk-UA" sz="2000" b="1" dirty="0">
                <a:latin typeface="Arial" pitchFamily="34" charset="0"/>
                <a:cs typeface="Arial" panose="020B0604020202020204" pitchFamily="34" charset="0"/>
              </a:rPr>
              <a:t> </a:t>
            </a:r>
            <a:r>
              <a:rPr lang="uk-UA" sz="2000" dirty="0">
                <a:latin typeface="Arial" pitchFamily="34" charset="0"/>
                <a:cs typeface="Arial" panose="020B0604020202020204" pitchFamily="34" charset="0"/>
              </a:rPr>
              <a:t>(</a:t>
            </a:r>
            <a:r>
              <a:rPr lang="uk-UA" sz="2000" i="1" dirty="0">
                <a:latin typeface="Arial" pitchFamily="34" charset="0"/>
                <a:cs typeface="Arial" panose="020B0604020202020204" pitchFamily="34" charset="0"/>
              </a:rPr>
              <a:t>Київ</a:t>
            </a:r>
            <a:r>
              <a:rPr lang="uk-UA" sz="2000" dirty="0">
                <a:latin typeface="Arial" pitchFamily="34" charset="0"/>
                <a:cs typeface="Arial" panose="020B0604020202020204" pitchFamily="34" charset="0"/>
              </a:rPr>
              <a:t>)</a:t>
            </a:r>
            <a:r>
              <a:rPr lang="uk-UA" sz="2000" b="1" dirty="0">
                <a:solidFill>
                  <a:schemeClr val="tx2"/>
                </a:solidFill>
                <a:latin typeface="Arial" pitchFamily="34" charset="0"/>
                <a:cs typeface="Arial" panose="020B0604020202020204" pitchFamily="34" charset="0"/>
              </a:rPr>
              <a:t> </a:t>
            </a:r>
            <a:r>
              <a:rPr lang="uk-UA" sz="2000" dirty="0">
                <a:solidFill>
                  <a:schemeClr val="tx2"/>
                </a:solidFill>
                <a:latin typeface="Arial" pitchFamily="34" charset="0"/>
                <a:cs typeface="Arial" panose="020B0604020202020204" pitchFamily="34" charset="0"/>
              </a:rPr>
              <a:t>- </a:t>
            </a:r>
            <a:r>
              <a:rPr lang="pl-PL" sz="2000" dirty="0">
                <a:solidFill>
                  <a:schemeClr val="tx2"/>
                </a:solidFill>
                <a:latin typeface="Arial" pitchFamily="34" charset="0"/>
                <a:cs typeface="Arial" panose="020B0604020202020204" pitchFamily="34" charset="0"/>
                <a:hlinkClick r:id="rId4"/>
              </a:rPr>
              <a:t>http</a:t>
            </a:r>
            <a:r>
              <a:rPr lang="pl-PL" sz="2000" dirty="0">
                <a:solidFill>
                  <a:schemeClr val="tx2"/>
                </a:solidFill>
                <a:cs typeface="+mn-cs"/>
                <a:hlinkClick r:id="rId4"/>
              </a:rPr>
              <a:t>://growthup.com/uk</a:t>
            </a:r>
            <a:r>
              <a:rPr lang="uk-UA" sz="2000" dirty="0">
                <a:solidFill>
                  <a:schemeClr val="tx2"/>
                </a:solidFill>
                <a:cs typeface="+mn-cs"/>
              </a:rPr>
              <a:t> </a:t>
            </a:r>
          </a:p>
          <a:p>
            <a:pPr fontAlgn="auto">
              <a:spcBef>
                <a:spcPts val="0"/>
              </a:spcBef>
              <a:spcAft>
                <a:spcPts val="0"/>
              </a:spcAft>
              <a:defRPr/>
            </a:pPr>
            <a:r>
              <a:rPr lang="uk-UA" sz="2000" b="1" dirty="0">
                <a:latin typeface="Arial" pitchFamily="34" charset="0"/>
                <a:cs typeface="Arial" panose="020B0604020202020204" pitchFamily="34" charset="0"/>
              </a:rPr>
              <a:t>Бізнес-інкубатор </a:t>
            </a:r>
            <a:r>
              <a:rPr lang="pl-PL" sz="2000" b="1" dirty="0">
                <a:latin typeface="Arial" pitchFamily="34" charset="0"/>
                <a:cs typeface="Arial" panose="020B0604020202020204" pitchFamily="34" charset="0"/>
              </a:rPr>
              <a:t>Happy Farm </a:t>
            </a:r>
            <a:r>
              <a:rPr lang="uk-UA" sz="2000" dirty="0">
                <a:latin typeface="Arial" pitchFamily="34" charset="0"/>
                <a:cs typeface="Arial" panose="020B0604020202020204" pitchFamily="34" charset="0"/>
              </a:rPr>
              <a:t>(</a:t>
            </a:r>
            <a:r>
              <a:rPr lang="uk-UA" sz="2000" i="1" dirty="0">
                <a:latin typeface="Arial" pitchFamily="34" charset="0"/>
                <a:cs typeface="Arial" panose="020B0604020202020204" pitchFamily="34" charset="0"/>
              </a:rPr>
              <a:t>Київ. обл.</a:t>
            </a:r>
            <a:r>
              <a:rPr lang="uk-UA" sz="2000" dirty="0">
                <a:latin typeface="Arial" pitchFamily="34" charset="0"/>
                <a:cs typeface="Arial" panose="020B0604020202020204" pitchFamily="34" charset="0"/>
              </a:rPr>
              <a:t>)</a:t>
            </a:r>
            <a:r>
              <a:rPr lang="uk-UA" sz="2000" b="1" dirty="0">
                <a:latin typeface="Arial" pitchFamily="34" charset="0"/>
                <a:cs typeface="Arial" panose="020B0604020202020204" pitchFamily="34" charset="0"/>
              </a:rPr>
              <a:t>  </a:t>
            </a:r>
            <a:r>
              <a:rPr lang="uk-UA" sz="2000" dirty="0">
                <a:solidFill>
                  <a:schemeClr val="tx2"/>
                </a:solidFill>
                <a:latin typeface="Arial" pitchFamily="34" charset="0"/>
                <a:cs typeface="Arial" panose="020B0604020202020204" pitchFamily="34" charset="0"/>
              </a:rPr>
              <a:t>- </a:t>
            </a:r>
            <a:r>
              <a:rPr lang="pl-PL" sz="2000" dirty="0">
                <a:solidFill>
                  <a:schemeClr val="tx2"/>
                </a:solidFill>
                <a:latin typeface="Arial" pitchFamily="34" charset="0"/>
                <a:cs typeface="Arial" panose="020B0604020202020204" pitchFamily="34" charset="0"/>
                <a:hlinkClick r:id="rId5"/>
              </a:rPr>
              <a:t>http://happyfarm.com.ua/</a:t>
            </a:r>
            <a:r>
              <a:rPr lang="en-US" sz="2000" dirty="0">
                <a:solidFill>
                  <a:schemeClr val="tx2"/>
                </a:solidFill>
                <a:latin typeface="Arial" pitchFamily="34" charset="0"/>
                <a:cs typeface="Arial" panose="020B0604020202020204" pitchFamily="34" charset="0"/>
                <a:hlinkClick r:id="rId5"/>
              </a:rPr>
              <a:t>en</a:t>
            </a:r>
            <a:r>
              <a:rPr lang="en-US" sz="2000" dirty="0">
                <a:solidFill>
                  <a:schemeClr val="tx2"/>
                </a:solidFill>
                <a:latin typeface="Arial" pitchFamily="34" charset="0"/>
                <a:cs typeface="Arial" panose="020B0604020202020204" pitchFamily="34" charset="0"/>
              </a:rPr>
              <a:t> </a:t>
            </a:r>
            <a:endParaRPr lang="uk-UA" sz="2000" dirty="0">
              <a:solidFill>
                <a:schemeClr val="tx2"/>
              </a:solidFill>
              <a:latin typeface="Arial" pitchFamily="34" charset="0"/>
              <a:cs typeface="Arial" panose="020B0604020202020204" pitchFamily="34" charset="0"/>
            </a:endParaRPr>
          </a:p>
          <a:p>
            <a:pPr fontAlgn="auto">
              <a:spcBef>
                <a:spcPts val="0"/>
              </a:spcBef>
              <a:spcAft>
                <a:spcPts val="0"/>
              </a:spcAft>
              <a:defRPr/>
            </a:pPr>
            <a:r>
              <a:rPr lang="uk-UA" sz="2000" b="1" dirty="0">
                <a:latin typeface="Arial" pitchFamily="34" charset="0"/>
                <a:cs typeface="Arial" panose="020B0604020202020204" pitchFamily="34" charset="0"/>
              </a:rPr>
              <a:t>Бізнес-інкубатор </a:t>
            </a:r>
            <a:r>
              <a:rPr lang="pl-PL" sz="2000" b="1" dirty="0">
                <a:latin typeface="Arial" pitchFamily="34" charset="0"/>
                <a:cs typeface="Arial" panose="020B0604020202020204" pitchFamily="34" charset="0"/>
              </a:rPr>
              <a:t>WannaBiz</a:t>
            </a:r>
            <a:r>
              <a:rPr lang="pl-PL" sz="2000" dirty="0">
                <a:latin typeface="Arial" pitchFamily="34" charset="0"/>
                <a:cs typeface="Arial" panose="020B0604020202020204" pitchFamily="34" charset="0"/>
              </a:rPr>
              <a:t> </a:t>
            </a:r>
            <a:r>
              <a:rPr lang="uk-UA" sz="2000" dirty="0">
                <a:latin typeface="Arial" pitchFamily="34" charset="0"/>
                <a:cs typeface="Arial" panose="020B0604020202020204" pitchFamily="34" charset="0"/>
              </a:rPr>
              <a:t>(</a:t>
            </a:r>
            <a:r>
              <a:rPr lang="uk-UA" sz="2000" i="1" dirty="0">
                <a:latin typeface="Arial" pitchFamily="34" charset="0"/>
                <a:cs typeface="Arial" panose="020B0604020202020204" pitchFamily="34" charset="0"/>
              </a:rPr>
              <a:t>Одеса</a:t>
            </a:r>
            <a:r>
              <a:rPr lang="uk-UA" sz="2000" dirty="0">
                <a:latin typeface="Arial" pitchFamily="34" charset="0"/>
                <a:cs typeface="Arial" panose="020B0604020202020204" pitchFamily="34" charset="0"/>
              </a:rPr>
              <a:t>)  </a:t>
            </a:r>
            <a:r>
              <a:rPr lang="uk-UA" sz="2000" dirty="0">
                <a:solidFill>
                  <a:schemeClr val="tx2"/>
                </a:solidFill>
                <a:latin typeface="Arial" pitchFamily="34" charset="0"/>
                <a:cs typeface="Arial" panose="020B0604020202020204" pitchFamily="34" charset="0"/>
              </a:rPr>
              <a:t>- </a:t>
            </a:r>
            <a:r>
              <a:rPr lang="pl-PL" sz="2000" dirty="0">
                <a:solidFill>
                  <a:schemeClr val="tx2"/>
                </a:solidFill>
                <a:latin typeface="Arial" pitchFamily="34" charset="0"/>
                <a:cs typeface="Arial" panose="020B0604020202020204" pitchFamily="34" charset="0"/>
                <a:hlinkClick r:id="rId6"/>
              </a:rPr>
              <a:t>http://wannabiz.com.ua</a:t>
            </a:r>
            <a:r>
              <a:rPr lang="en-US" sz="2000" dirty="0">
                <a:solidFill>
                  <a:schemeClr val="tx2"/>
                </a:solidFill>
                <a:latin typeface="Arial" pitchFamily="34" charset="0"/>
                <a:cs typeface="Arial" panose="020B0604020202020204" pitchFamily="34" charset="0"/>
              </a:rPr>
              <a:t> </a:t>
            </a:r>
            <a:r>
              <a:rPr lang="uk-UA" sz="2000" dirty="0">
                <a:solidFill>
                  <a:schemeClr val="tx2"/>
                </a:solidFill>
                <a:latin typeface="Arial" pitchFamily="34" charset="0"/>
                <a:cs typeface="Arial" panose="020B0604020202020204" pitchFamily="34" charset="0"/>
              </a:rPr>
              <a:t>(</a:t>
            </a:r>
            <a:r>
              <a:rPr lang="uk-UA" sz="2000" dirty="0"/>
              <a:t>трансформується в венчурний фонд)</a:t>
            </a:r>
            <a:endParaRPr lang="uk-UA" sz="2000" dirty="0">
              <a:solidFill>
                <a:schemeClr val="tx2"/>
              </a:solidFill>
              <a:latin typeface="Arial" pitchFamily="34" charset="0"/>
              <a:cs typeface="Arial" panose="020B0604020202020204" pitchFamily="34" charset="0"/>
            </a:endParaRPr>
          </a:p>
          <a:p>
            <a:pPr marL="341313" indent="-341313" fontAlgn="auto">
              <a:spcBef>
                <a:spcPts val="0"/>
              </a:spcBef>
              <a:spcAft>
                <a:spcPts val="0"/>
              </a:spcAft>
              <a:buClr>
                <a:srgbClr val="3B3B3B"/>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2000" b="1" dirty="0" err="1">
                <a:latin typeface="Arial" pitchFamily="34" charset="0"/>
                <a:cs typeface="Arial" panose="020B0604020202020204" pitchFamily="34" charset="0"/>
              </a:rPr>
              <a:t>Бізнес-інкубатор</a:t>
            </a:r>
            <a:r>
              <a:rPr lang="ru-RU" sz="2000" b="1" dirty="0">
                <a:latin typeface="Arial" pitchFamily="34" charset="0"/>
                <a:cs typeface="Arial" panose="020B0604020202020204" pitchFamily="34" charset="0"/>
              </a:rPr>
              <a:t> «</a:t>
            </a:r>
            <a:r>
              <a:rPr lang="ru-RU" sz="2000" b="1" dirty="0" err="1">
                <a:latin typeface="Arial" pitchFamily="34" charset="0"/>
                <a:cs typeface="Arial" panose="020B0604020202020204" pitchFamily="34" charset="0"/>
              </a:rPr>
              <a:t>Startup</a:t>
            </a:r>
            <a:r>
              <a:rPr lang="ru-RU" sz="2000" b="1" dirty="0">
                <a:latin typeface="Arial" pitchFamily="34" charset="0"/>
                <a:cs typeface="Arial" panose="020B0604020202020204" pitchFamily="34" charset="0"/>
              </a:rPr>
              <a:t> </a:t>
            </a:r>
            <a:r>
              <a:rPr lang="ru-RU" sz="2000" b="1" dirty="0" err="1">
                <a:latin typeface="Arial" pitchFamily="34" charset="0"/>
                <a:cs typeface="Arial" panose="020B0604020202020204" pitchFamily="34" charset="0"/>
              </a:rPr>
              <a:t>Depot</a:t>
            </a:r>
            <a:r>
              <a:rPr lang="ru-RU" sz="2000" b="1" dirty="0">
                <a:latin typeface="Arial" pitchFamily="34" charset="0"/>
                <a:cs typeface="Arial" panose="020B0604020202020204" pitchFamily="34" charset="0"/>
              </a:rPr>
              <a:t>»</a:t>
            </a:r>
            <a:r>
              <a:rPr lang="ru-RU" sz="2000" dirty="0">
                <a:latin typeface="Arial" pitchFamily="34" charset="0"/>
                <a:cs typeface="Arial" panose="020B0604020202020204" pitchFamily="34" charset="0"/>
              </a:rPr>
              <a:t> (</a:t>
            </a:r>
            <a:r>
              <a:rPr lang="uk-UA" sz="2000" i="1" dirty="0">
                <a:latin typeface="Arial" pitchFamily="34" charset="0"/>
                <a:cs typeface="Arial" panose="020B0604020202020204" pitchFamily="34" charset="0"/>
              </a:rPr>
              <a:t>Львів</a:t>
            </a:r>
            <a:r>
              <a:rPr lang="ru-RU" sz="2000" dirty="0">
                <a:latin typeface="Arial" pitchFamily="34" charset="0"/>
                <a:cs typeface="Arial" panose="020B0604020202020204" pitchFamily="34" charset="0"/>
              </a:rPr>
              <a:t>) - </a:t>
            </a:r>
            <a:r>
              <a:rPr lang="en-GB" sz="2000" dirty="0">
                <a:latin typeface="Arial" pitchFamily="34" charset="0"/>
                <a:cs typeface="Arial" panose="020B0604020202020204" pitchFamily="34" charset="0"/>
                <a:hlinkClick r:id="rId7"/>
              </a:rPr>
              <a:t>http://startupdepot.lviv.ua/</a:t>
            </a:r>
            <a:r>
              <a:rPr lang="uk-UA" sz="2000" dirty="0">
                <a:latin typeface="Arial" pitchFamily="34" charset="0"/>
                <a:cs typeface="Arial" panose="020B0604020202020204" pitchFamily="34" charset="0"/>
              </a:rPr>
              <a:t> </a:t>
            </a:r>
            <a:r>
              <a:rPr lang="ru-RU" sz="2000" dirty="0">
                <a:solidFill>
                  <a:schemeClr val="tx2"/>
                </a:solidFill>
                <a:latin typeface="Arial" pitchFamily="34" charset="0"/>
                <a:cs typeface="Arial" panose="020B0604020202020204" pitchFamily="34" charset="0"/>
              </a:rPr>
              <a:t> </a:t>
            </a:r>
            <a:endParaRPr lang="ru-RU" sz="2000" dirty="0">
              <a:solidFill>
                <a:schemeClr val="tx2"/>
              </a:solidFill>
              <a:latin typeface="Arial" pitchFamily="34" charset="0"/>
              <a:cs typeface="Arial" panose="020B0604020202020204" pitchFamily="34" charset="0"/>
              <a:hlinkClick r:id="rId8"/>
            </a:endParaRPr>
          </a:p>
          <a:p>
            <a:pPr fontAlgn="auto">
              <a:spcBef>
                <a:spcPts val="0"/>
              </a:spcBef>
              <a:spcAft>
                <a:spcPts val="0"/>
              </a:spcAft>
              <a:defRPr/>
            </a:pPr>
            <a:r>
              <a:rPr lang="uk-UA" sz="2000" b="1" dirty="0">
                <a:cs typeface="+mn-cs"/>
              </a:rPr>
              <a:t>Віртуальний бізнес-інкубатор </a:t>
            </a:r>
            <a:r>
              <a:rPr lang="uk-UA" sz="2000" dirty="0">
                <a:cs typeface="+mn-cs"/>
              </a:rPr>
              <a:t>(</a:t>
            </a:r>
            <a:r>
              <a:rPr lang="uk-UA" sz="2000" i="1" dirty="0">
                <a:cs typeface="+mn-cs"/>
              </a:rPr>
              <a:t>Кривий Ріг</a:t>
            </a:r>
            <a:r>
              <a:rPr lang="uk-UA" sz="2000" dirty="0">
                <a:cs typeface="+mn-cs"/>
              </a:rPr>
              <a:t>) - </a:t>
            </a:r>
            <a:r>
              <a:rPr lang="pl-PL" sz="2000" dirty="0">
                <a:cs typeface="+mn-cs"/>
                <a:hlinkClick r:id="rId9"/>
              </a:rPr>
              <a:t>http://bi.krogerc.info/index.html</a:t>
            </a:r>
            <a:r>
              <a:rPr lang="en-US" sz="2000" dirty="0">
                <a:cs typeface="+mn-cs"/>
              </a:rPr>
              <a:t> </a:t>
            </a:r>
            <a:endParaRPr lang="uk-UA" sz="2000" dirty="0">
              <a:cs typeface="+mn-cs"/>
            </a:endParaRPr>
          </a:p>
          <a:p>
            <a:pPr fontAlgn="auto">
              <a:spcBef>
                <a:spcPts val="0"/>
              </a:spcBef>
              <a:spcAft>
                <a:spcPts val="0"/>
              </a:spcAft>
              <a:defRPr/>
            </a:pPr>
            <a:r>
              <a:rPr lang="uk-UA" sz="2000" b="1" dirty="0">
                <a:latin typeface="Arial" pitchFamily="34" charset="0"/>
                <a:cs typeface="Arial" panose="020B0604020202020204" pitchFamily="34" charset="0"/>
              </a:rPr>
              <a:t>Канада </a:t>
            </a:r>
            <a:r>
              <a:rPr lang="uk-UA" sz="2000" dirty="0">
                <a:latin typeface="Arial" pitchFamily="34" charset="0"/>
                <a:cs typeface="Arial" panose="020B0604020202020204" pitchFamily="34" charset="0"/>
              </a:rPr>
              <a:t>(</a:t>
            </a:r>
            <a:r>
              <a:rPr lang="uk-UA" sz="2000" i="1" dirty="0">
                <a:latin typeface="Arial" pitchFamily="34" charset="0"/>
                <a:cs typeface="Arial" panose="020B0604020202020204" pitchFamily="34" charset="0"/>
              </a:rPr>
              <a:t>Едмонтон, </a:t>
            </a:r>
            <a:r>
              <a:rPr lang="uk-UA" sz="2000" i="1" dirty="0" err="1">
                <a:latin typeface="Arial" pitchFamily="34" charset="0"/>
                <a:cs typeface="Arial" panose="020B0604020202020204" pitchFamily="34" charset="0"/>
              </a:rPr>
              <a:t>Хамільтон</a:t>
            </a:r>
            <a:r>
              <a:rPr lang="uk-UA" sz="2000" i="1" dirty="0">
                <a:latin typeface="Arial" pitchFamily="34" charset="0"/>
                <a:cs typeface="Arial" panose="020B0604020202020204" pitchFamily="34" charset="0"/>
              </a:rPr>
              <a:t>, Ватерлоо</a:t>
            </a:r>
            <a:r>
              <a:rPr lang="uk-UA" sz="2000" dirty="0">
                <a:latin typeface="Arial" pitchFamily="34" charset="0"/>
                <a:cs typeface="Arial" panose="020B0604020202020204" pitchFamily="34" charset="0"/>
              </a:rPr>
              <a:t>) </a:t>
            </a:r>
            <a:r>
              <a:rPr lang="uk-UA" sz="2000" dirty="0">
                <a:solidFill>
                  <a:schemeClr val="tx2"/>
                </a:solidFill>
                <a:latin typeface="Arial" pitchFamily="34" charset="0"/>
                <a:cs typeface="Arial" panose="020B0604020202020204" pitchFamily="34" charset="0"/>
              </a:rPr>
              <a:t>- </a:t>
            </a:r>
            <a:r>
              <a:rPr lang="uk-UA" sz="2000" dirty="0">
                <a:solidFill>
                  <a:schemeClr val="tx2"/>
                </a:solidFill>
                <a:latin typeface="Arial" pitchFamily="34" charset="0"/>
                <a:cs typeface="Arial" panose="020B0604020202020204" pitchFamily="34" charset="0"/>
                <a:hlinkClick r:id="rId10"/>
              </a:rPr>
              <a:t>http://</a:t>
            </a:r>
            <a:r>
              <a:rPr lang="ru-RU" sz="2000" dirty="0" err="1">
                <a:solidFill>
                  <a:schemeClr val="tx2"/>
                </a:solidFill>
                <a:latin typeface="Arial" pitchFamily="34" charset="0"/>
                <a:cs typeface="Arial" panose="020B0604020202020204" pitchFamily="34" charset="0"/>
                <a:hlinkClick r:id="rId10"/>
              </a:rPr>
              <a:t>acceleratorcentre.com</a:t>
            </a:r>
            <a:r>
              <a:rPr lang="en-US" sz="2000" dirty="0">
                <a:solidFill>
                  <a:schemeClr val="tx2"/>
                </a:solidFill>
                <a:latin typeface="Arial" pitchFamily="34" charset="0"/>
                <a:cs typeface="Arial" panose="020B0604020202020204" pitchFamily="34" charset="0"/>
              </a:rPr>
              <a:t> </a:t>
            </a:r>
            <a:r>
              <a:rPr lang="ru-RU" sz="2000" dirty="0">
                <a:solidFill>
                  <a:schemeClr val="tx2"/>
                </a:solidFill>
                <a:latin typeface="Arial" pitchFamily="34" charset="0"/>
                <a:cs typeface="Arial" panose="020B0604020202020204" pitchFamily="34" charset="0"/>
              </a:rPr>
              <a:t> </a:t>
            </a:r>
            <a:endParaRPr lang="ru-RU" sz="2000" dirty="0">
              <a:solidFill>
                <a:schemeClr val="tx2"/>
              </a:solidFill>
              <a:latin typeface="Arial" pitchFamily="34" charset="0"/>
              <a:cs typeface="Arial" panose="020B0604020202020204" pitchFamily="34" charset="0"/>
              <a:hlinkClick r:id="rId10"/>
            </a:endParaRPr>
          </a:p>
          <a:p>
            <a:pPr fontAlgn="auto">
              <a:spcBef>
                <a:spcPts val="0"/>
              </a:spcBef>
              <a:spcAft>
                <a:spcPts val="0"/>
              </a:spcAft>
              <a:defRPr/>
            </a:pPr>
            <a:endParaRPr lang="uk-UA" sz="2000" dirty="0">
              <a:latin typeface="Arial" pitchFamily="34" charset="0"/>
              <a:cs typeface="Arial" panose="020B0604020202020204" pitchFamily="34" charset="0"/>
            </a:endParaRPr>
          </a:p>
          <a:p>
            <a:pPr fontAlgn="auto">
              <a:spcBef>
                <a:spcPts val="0"/>
              </a:spcBef>
              <a:spcAft>
                <a:spcPts val="0"/>
              </a:spcAft>
              <a:defRPr/>
            </a:pPr>
            <a:endParaRPr lang="uk-UA" sz="2000" u="sng" dirty="0">
              <a:solidFill>
                <a:srgbClr val="FF0000"/>
              </a:solidFill>
              <a:latin typeface="Arial" pitchFamily="34" charset="0"/>
              <a:cs typeface="Arial" panose="020B0604020202020204" pitchFamily="34" charset="0"/>
            </a:endParaRPr>
          </a:p>
          <a:p>
            <a:pPr fontAlgn="auto">
              <a:spcBef>
                <a:spcPts val="0"/>
              </a:spcBef>
              <a:spcAft>
                <a:spcPts val="0"/>
              </a:spcAft>
              <a:defRPr/>
            </a:pPr>
            <a:endParaRPr lang="uk-UA" sz="2000" dirty="0">
              <a:cs typeface="+mn-cs"/>
            </a:endParaRPr>
          </a:p>
          <a:p>
            <a:pPr fontAlgn="auto">
              <a:spcBef>
                <a:spcPts val="0"/>
              </a:spcBef>
              <a:spcAft>
                <a:spcPts val="0"/>
              </a:spcAft>
              <a:defRPr/>
            </a:pPr>
            <a:endParaRPr lang="uk-UA" sz="2000" dirty="0">
              <a:cs typeface="+mn-cs"/>
            </a:endParaRPr>
          </a:p>
          <a:p>
            <a:pPr fontAlgn="auto">
              <a:spcBef>
                <a:spcPts val="0"/>
              </a:spcBef>
              <a:spcAft>
                <a:spcPts val="0"/>
              </a:spcAft>
              <a:defRPr/>
            </a:pPr>
            <a:endParaRPr lang="uk-UA" sz="2000" dirty="0">
              <a:cs typeface="+mn-cs"/>
            </a:endParaRPr>
          </a:p>
          <a:p>
            <a:pPr fontAlgn="auto">
              <a:spcBef>
                <a:spcPts val="0"/>
              </a:spcBef>
              <a:spcAft>
                <a:spcPts val="0"/>
              </a:spcAft>
              <a:defRPr/>
            </a:pPr>
            <a:endParaRPr lang="uk-UA" sz="2000" dirty="0">
              <a:cs typeface="+mn-cs"/>
            </a:endParaRPr>
          </a:p>
          <a:p>
            <a:pPr fontAlgn="auto">
              <a:spcBef>
                <a:spcPts val="0"/>
              </a:spcBef>
              <a:spcAft>
                <a:spcPts val="0"/>
              </a:spcAft>
              <a:defRPr/>
            </a:pPr>
            <a:endParaRPr lang="uk-UA" sz="2000" b="1" dirty="0">
              <a:cs typeface="+mn-cs"/>
            </a:endParaRPr>
          </a:p>
          <a:p>
            <a:pPr fontAlgn="auto">
              <a:spcBef>
                <a:spcPts val="0"/>
              </a:spcBef>
              <a:spcAft>
                <a:spcPts val="0"/>
              </a:spcAft>
              <a:defRPr/>
            </a:pPr>
            <a:endParaRPr lang="uk-UA" sz="2000" b="1" dirty="0">
              <a:cs typeface="+mn-cs"/>
            </a:endParaRPr>
          </a:p>
        </p:txBody>
      </p:sp>
      <p:sp>
        <p:nvSpPr>
          <p:cNvPr id="68611" name="Прямоугольник 6"/>
          <p:cNvSpPr>
            <a:spLocks noChangeArrowheads="1"/>
          </p:cNvSpPr>
          <p:nvPr/>
        </p:nvSpPr>
        <p:spPr bwMode="auto">
          <a:xfrm>
            <a:off x="6429375" y="6215063"/>
            <a:ext cx="2714625" cy="400050"/>
          </a:xfrm>
          <a:prstGeom prst="rect">
            <a:avLst/>
          </a:prstGeom>
          <a:noFill/>
          <a:ln w="9525">
            <a:noFill/>
            <a:miter lim="800000"/>
            <a:headEnd/>
            <a:tailEnd/>
          </a:ln>
        </p:spPr>
        <p:txBody>
          <a:bodyPr>
            <a:spAutoFit/>
          </a:bodyPr>
          <a:lstStyle/>
          <a:p>
            <a:r>
              <a:rPr lang="pl-PL" sz="2000" b="1" dirty="0">
                <a:hlinkClick r:id="rId11"/>
              </a:rPr>
              <a:t>http://1991.vc/about/</a:t>
            </a:r>
            <a:r>
              <a:rPr lang="uk-UA" sz="2000" b="1" dirty="0"/>
              <a:t> </a:t>
            </a:r>
          </a:p>
        </p:txBody>
      </p:sp>
      <p:sp>
        <p:nvSpPr>
          <p:cNvPr id="68612" name="AutoShape 6" descr="199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
        <p:nvSpPr>
          <p:cNvPr id="68613" name="AutoShape 8" descr="199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
        <p:nvSpPr>
          <p:cNvPr id="68614" name="AutoShape 10" descr="1991">
            <a:hlinkClick r:id="rId12" tooltip="1991"/>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sp>
        <p:nvSpPr>
          <p:cNvPr id="68615" name="AutoShape 12" descr="&amp;Kcy;&amp;acy;&amp;rcy;&amp;tcy;&amp;icy;&amp;ncy;&amp;kcy;&amp;icy; &amp;pcy;&amp;ocy; &amp;zcy;&amp;acy;&amp;pcy;&amp;rcy;&amp;ocy;&amp;scy;&amp;ucy; &amp;iukcy;&amp;ncy;&amp;kcy;&amp;ucy;&amp;bcy;&amp;acy;&amp;tcy;&amp;ocy;&amp;rcy; 199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p>
        </p:txBody>
      </p:sp>
      <p:pic>
        <p:nvPicPr>
          <p:cNvPr id="68616" name="Picture 14" descr="http://itc.ua/wp-content/uploads/2016/01/1991-671x362.png"/>
          <p:cNvPicPr>
            <a:picLocks noChangeAspect="1" noChangeArrowheads="1"/>
          </p:cNvPicPr>
          <p:nvPr/>
        </p:nvPicPr>
        <p:blipFill>
          <a:blip r:embed="rId13"/>
          <a:srcRect/>
          <a:stretch>
            <a:fillRect/>
          </a:stretch>
        </p:blipFill>
        <p:spPr bwMode="auto">
          <a:xfrm>
            <a:off x="0" y="4545013"/>
            <a:ext cx="6357938" cy="23129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8313" y="0"/>
            <a:ext cx="8229600" cy="1412875"/>
          </a:xfrm>
        </p:spPr>
        <p:txBody>
          <a:bodyPr>
            <a:noAutofit/>
          </a:bodyPr>
          <a:lstStyle/>
          <a:p>
            <a:pPr eaLnBrk="1" hangingPunct="1"/>
            <a:r>
              <a:rPr lang="uk-UA" sz="2800" cap="none" dirty="0">
                <a:effectLst>
                  <a:outerShdw blurRad="38100" dist="38100" dir="2700000" algn="tl">
                    <a:srgbClr val="C0C0C0"/>
                  </a:outerShdw>
                </a:effectLst>
              </a:rPr>
              <a:t>МІСЦЕВА ВЛАДА ТА БІЗНЕС-АСОЦІАЦІЇ: ПАРТНЕРСТВО ЧИ ПРОТИСТОЯННЯ? </a:t>
            </a:r>
            <a:endParaRPr lang="en-US" sz="2800" cap="none" dirty="0">
              <a:effectLst>
                <a:outerShdw blurRad="38100" dist="38100" dir="2700000" algn="tl">
                  <a:srgbClr val="C0C0C0"/>
                </a:outerShdw>
              </a:effectLst>
            </a:endParaRPr>
          </a:p>
        </p:txBody>
      </p:sp>
      <p:pic>
        <p:nvPicPr>
          <p:cNvPr id="79875" name="Picture 4" descr="http://www.mirvboge.ru/wp-content/uploads/2015/11/mirvboge.ru_%D0%BF%D0%B0%D1%80%D1%82%D0%BD.gif"/>
          <p:cNvPicPr>
            <a:picLocks noChangeAspect="1" noChangeArrowheads="1"/>
          </p:cNvPicPr>
          <p:nvPr/>
        </p:nvPicPr>
        <p:blipFill>
          <a:blip r:embed="rId2"/>
          <a:srcRect/>
          <a:stretch>
            <a:fillRect/>
          </a:stretch>
        </p:blipFill>
        <p:spPr bwMode="auto">
          <a:xfrm>
            <a:off x="611188" y="2203450"/>
            <a:ext cx="7577137" cy="3673475"/>
          </a:xfrm>
          <a:prstGeom prst="rect">
            <a:avLst/>
          </a:prstGeom>
          <a:noFill/>
          <a:ln w="9525">
            <a:noFill/>
            <a:miter lim="800000"/>
            <a:headEnd/>
            <a:tailEnd/>
          </a:ln>
        </p:spPr>
      </p:pic>
    </p:spTree>
    <p:extLst>
      <p:ext uri="{BB962C8B-B14F-4D97-AF65-F5344CB8AC3E}">
        <p14:creationId xmlns:p14="http://schemas.microsoft.com/office/powerpoint/2010/main" val="1529746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74639"/>
            <a:ext cx="8472487" cy="562074"/>
          </a:xfrm>
        </p:spPr>
        <p:txBody>
          <a:bodyPr>
            <a:normAutofit fontScale="90000"/>
          </a:bodyPr>
          <a:lstStyle/>
          <a:p>
            <a:r>
              <a:rPr lang="ru-RU" dirty="0" err="1">
                <a:effectLst/>
              </a:rPr>
              <a:t>Підтримка</a:t>
            </a:r>
            <a:r>
              <a:rPr lang="ru-RU" dirty="0">
                <a:effectLst/>
              </a:rPr>
              <a:t> МСП на державному </a:t>
            </a:r>
            <a:r>
              <a:rPr lang="ru-RU" dirty="0" err="1">
                <a:effectLst/>
              </a:rPr>
              <a:t>рівні</a:t>
            </a:r>
            <a:endParaRPr lang="ru-RU" dirty="0">
              <a:effectLst/>
            </a:endParaRPr>
          </a:p>
        </p:txBody>
      </p:sp>
      <p:sp>
        <p:nvSpPr>
          <p:cNvPr id="4" name="Объект 3">
            <a:extLst>
              <a:ext uri="{FF2B5EF4-FFF2-40B4-BE49-F238E27FC236}">
                <a16:creationId xmlns="" xmlns:a16="http://schemas.microsoft.com/office/drawing/2014/main" id="{2EA1DA5C-83DB-453A-BF90-C151B3D431DD}"/>
              </a:ext>
            </a:extLst>
          </p:cNvPr>
          <p:cNvSpPr>
            <a:spLocks noGrp="1"/>
          </p:cNvSpPr>
          <p:nvPr>
            <p:ph idx="1"/>
          </p:nvPr>
        </p:nvSpPr>
        <p:spPr>
          <a:xfrm>
            <a:off x="457199" y="980728"/>
            <a:ext cx="8472487" cy="4866067"/>
          </a:xfrm>
        </p:spPr>
        <p:txBody>
          <a:bodyPr/>
          <a:lstStyle/>
          <a:p>
            <a:pPr marL="0" indent="0" algn="ctr">
              <a:buNone/>
            </a:pPr>
            <a:r>
              <a:rPr lang="ru-RU" sz="1400" b="1" dirty="0">
                <a:solidFill>
                  <a:schemeClr val="accent5">
                    <a:lumMod val="50000"/>
                  </a:schemeClr>
                </a:solidFill>
              </a:rPr>
              <a:t>ПЕРЕЛІК ПРОГРАМ ПІДТРИМКИ МАЛОГО І СЕРЕДНЬОГО ПІДПРИЄМНИЦТВА НА </a:t>
            </a:r>
            <a:r>
              <a:rPr lang="ru-RU" sz="1400" b="1" u="sng" dirty="0">
                <a:solidFill>
                  <a:schemeClr val="accent5">
                    <a:lumMod val="50000"/>
                  </a:schemeClr>
                </a:solidFill>
              </a:rPr>
              <a:t>ДЕРЖАВНОМУ РІВНІ:</a:t>
            </a:r>
          </a:p>
          <a:p>
            <a:pPr marL="0" indent="0">
              <a:buNone/>
            </a:pPr>
            <a:r>
              <a:rPr lang="ru-RU" sz="1400" b="1" dirty="0" err="1"/>
              <a:t>Міністерство</a:t>
            </a:r>
            <a:r>
              <a:rPr lang="ru-RU" sz="1400" b="1" dirty="0"/>
              <a:t> </a:t>
            </a:r>
            <a:r>
              <a:rPr lang="ru-RU" sz="1400" b="1" dirty="0" err="1"/>
              <a:t>аграрної</a:t>
            </a:r>
            <a:r>
              <a:rPr lang="ru-RU" sz="1400" b="1" dirty="0"/>
              <a:t> </a:t>
            </a:r>
            <a:r>
              <a:rPr lang="ru-RU" sz="1400" b="1" dirty="0" err="1"/>
              <a:t>політики</a:t>
            </a:r>
            <a:r>
              <a:rPr lang="ru-RU" sz="1400" b="1" dirty="0"/>
              <a:t> та </a:t>
            </a:r>
            <a:r>
              <a:rPr lang="ru-RU" sz="1400" b="1" dirty="0" err="1"/>
              <a:t>продовольства</a:t>
            </a:r>
            <a:r>
              <a:rPr lang="ru-RU" sz="1400" b="1" dirty="0"/>
              <a:t> </a:t>
            </a:r>
            <a:r>
              <a:rPr lang="ru-RU" sz="1400" b="1" dirty="0" err="1"/>
              <a:t>України</a:t>
            </a:r>
            <a:endParaRPr lang="ru-RU" sz="1400" dirty="0"/>
          </a:p>
          <a:p>
            <a:r>
              <a:rPr lang="ru-RU" sz="1400" dirty="0"/>
              <a:t>1. </a:t>
            </a:r>
            <a:r>
              <a:rPr lang="ru-RU" sz="1400" dirty="0" err="1"/>
              <a:t>Бюджетна</a:t>
            </a:r>
            <a:r>
              <a:rPr lang="ru-RU" sz="1400" dirty="0"/>
              <a:t> </a:t>
            </a:r>
            <a:r>
              <a:rPr lang="ru-RU" sz="1400" dirty="0" err="1"/>
              <a:t>дотація</a:t>
            </a:r>
            <a:r>
              <a:rPr lang="ru-RU" sz="1400" dirty="0"/>
              <a:t> для </a:t>
            </a:r>
            <a:r>
              <a:rPr lang="ru-RU" sz="1400" dirty="0" err="1"/>
              <a:t>розвитку</a:t>
            </a:r>
            <a:r>
              <a:rPr lang="ru-RU" sz="1400" dirty="0"/>
              <a:t> </a:t>
            </a:r>
            <a:r>
              <a:rPr lang="ru-RU" sz="1400" dirty="0" err="1"/>
              <a:t>сільськогосподарських</a:t>
            </a:r>
            <a:r>
              <a:rPr lang="ru-RU" sz="1400" dirty="0"/>
              <a:t> </a:t>
            </a:r>
            <a:r>
              <a:rPr lang="ru-RU" sz="1400" dirty="0" err="1"/>
              <a:t>товаровиробників</a:t>
            </a:r>
            <a:r>
              <a:rPr lang="ru-RU" sz="1400" dirty="0"/>
              <a:t> та </a:t>
            </a:r>
            <a:r>
              <a:rPr lang="ru-RU" sz="1400" dirty="0" err="1"/>
              <a:t>стимулювання</a:t>
            </a:r>
            <a:r>
              <a:rPr lang="ru-RU" sz="1400" dirty="0"/>
              <a:t> </a:t>
            </a:r>
            <a:r>
              <a:rPr lang="ru-RU" sz="1400" dirty="0" err="1"/>
              <a:t>виробництва</a:t>
            </a:r>
            <a:r>
              <a:rPr lang="ru-RU" sz="1400" dirty="0"/>
              <a:t> </a:t>
            </a:r>
            <a:r>
              <a:rPr lang="ru-RU" sz="1400" dirty="0" err="1"/>
              <a:t>сільськогосподарської</a:t>
            </a:r>
            <a:r>
              <a:rPr lang="ru-RU" sz="1400" dirty="0"/>
              <a:t> </a:t>
            </a:r>
            <a:r>
              <a:rPr lang="ru-RU" sz="1400" dirty="0" err="1"/>
              <a:t>продукції</a:t>
            </a:r>
            <a:r>
              <a:rPr lang="ru-RU" sz="1400" dirty="0"/>
              <a:t>.</a:t>
            </a:r>
          </a:p>
          <a:p>
            <a:r>
              <a:rPr lang="ru-RU" sz="1400" dirty="0"/>
              <a:t>2. </a:t>
            </a:r>
            <a:r>
              <a:rPr lang="ru-RU" sz="1400" dirty="0" err="1"/>
              <a:t>Часткова</a:t>
            </a:r>
            <a:r>
              <a:rPr lang="ru-RU" sz="1400" dirty="0"/>
              <a:t> </a:t>
            </a:r>
            <a:r>
              <a:rPr lang="ru-RU" sz="1400" dirty="0" err="1"/>
              <a:t>компенсація</a:t>
            </a:r>
            <a:r>
              <a:rPr lang="ru-RU" sz="1400" dirty="0"/>
              <a:t> </a:t>
            </a:r>
            <a:r>
              <a:rPr lang="ru-RU" sz="1400" dirty="0" err="1"/>
              <a:t>вартості</a:t>
            </a:r>
            <a:r>
              <a:rPr lang="ru-RU" sz="1400" dirty="0"/>
              <a:t> с/г </a:t>
            </a:r>
            <a:r>
              <a:rPr lang="ru-RU" sz="1400" dirty="0" err="1"/>
              <a:t>техніки</a:t>
            </a:r>
            <a:r>
              <a:rPr lang="ru-RU" sz="1400" dirty="0"/>
              <a:t> та </a:t>
            </a:r>
            <a:r>
              <a:rPr lang="ru-RU" sz="1400" dirty="0" err="1"/>
              <a:t>обладнання</a:t>
            </a:r>
            <a:r>
              <a:rPr lang="ru-RU" sz="1400" dirty="0"/>
              <a:t> </a:t>
            </a:r>
            <a:r>
              <a:rPr lang="ru-RU" sz="1400" i="1" dirty="0"/>
              <a:t>(</a:t>
            </a:r>
            <a:r>
              <a:rPr lang="ru-RU" sz="1400" i="1" dirty="0" err="1"/>
              <a:t>Докладніше</a:t>
            </a:r>
            <a:r>
              <a:rPr lang="ru-RU" sz="1400" i="1" dirty="0"/>
              <a:t> за </a:t>
            </a:r>
            <a:r>
              <a:rPr lang="ru-RU" sz="1400" i="1" dirty="0" err="1"/>
              <a:t>посиланням</a:t>
            </a:r>
            <a:r>
              <a:rPr lang="ru-RU" sz="1400" dirty="0"/>
              <a:t>:  </a:t>
            </a:r>
            <a:r>
              <a:rPr lang="ru-RU" sz="1400" u="sng" dirty="0">
                <a:hlinkClick r:id="rId2"/>
              </a:rPr>
              <a:t>http://bit.ly/2uYj2yY</a:t>
            </a:r>
            <a:r>
              <a:rPr lang="ru-RU" sz="1400" dirty="0"/>
              <a:t>).</a:t>
            </a:r>
          </a:p>
          <a:p>
            <a:r>
              <a:rPr lang="ru-RU" sz="1400" dirty="0"/>
              <a:t>3. </a:t>
            </a:r>
            <a:r>
              <a:rPr lang="ru-RU" sz="1400" dirty="0" err="1"/>
              <a:t>Державна</a:t>
            </a:r>
            <a:r>
              <a:rPr lang="ru-RU" sz="1400" dirty="0"/>
              <a:t> </a:t>
            </a:r>
            <a:r>
              <a:rPr lang="ru-RU" sz="1400" dirty="0" err="1"/>
              <a:t>підтримка</a:t>
            </a:r>
            <a:r>
              <a:rPr lang="ru-RU" sz="1400" dirty="0"/>
              <a:t> </a:t>
            </a:r>
            <a:r>
              <a:rPr lang="ru-RU" sz="1400" dirty="0" err="1"/>
              <a:t>фермерських</a:t>
            </a:r>
            <a:r>
              <a:rPr lang="ru-RU" sz="1400" dirty="0"/>
              <a:t> </a:t>
            </a:r>
            <a:r>
              <a:rPr lang="ru-RU" sz="1400" dirty="0" err="1"/>
              <a:t>господарств</a:t>
            </a:r>
            <a:r>
              <a:rPr lang="ru-RU" sz="1400" dirty="0"/>
              <a:t> (</a:t>
            </a:r>
            <a:r>
              <a:rPr lang="ru-RU" sz="1400" i="1" dirty="0" err="1"/>
              <a:t>Докладніше</a:t>
            </a:r>
            <a:r>
              <a:rPr lang="ru-RU" sz="1400" i="1" dirty="0"/>
              <a:t> за </a:t>
            </a:r>
            <a:r>
              <a:rPr lang="ru-RU" sz="1400" i="1" dirty="0" err="1"/>
              <a:t>посиланням</a:t>
            </a:r>
            <a:r>
              <a:rPr lang="ru-RU" sz="1400" i="1" dirty="0"/>
              <a:t>:</a:t>
            </a:r>
            <a:r>
              <a:rPr lang="ru-RU" sz="1400" dirty="0"/>
              <a:t> </a:t>
            </a:r>
            <a:r>
              <a:rPr lang="ru-RU" sz="1400" u="sng" dirty="0">
                <a:hlinkClick r:id="rId3"/>
              </a:rPr>
              <a:t>http://bit.ly/2vhtDk2</a:t>
            </a:r>
            <a:r>
              <a:rPr lang="ru-RU" sz="1400" dirty="0"/>
              <a:t>).</a:t>
            </a:r>
          </a:p>
          <a:p>
            <a:r>
              <a:rPr lang="ru-RU" sz="1400" dirty="0"/>
              <a:t>4. </a:t>
            </a:r>
            <a:r>
              <a:rPr lang="ru-RU" sz="1400" dirty="0" err="1"/>
              <a:t>Регіональні</a:t>
            </a:r>
            <a:r>
              <a:rPr lang="ru-RU" sz="1400" dirty="0"/>
              <a:t> </a:t>
            </a:r>
            <a:r>
              <a:rPr lang="ru-RU" sz="1400" dirty="0" err="1"/>
              <a:t>програми</a:t>
            </a:r>
            <a:r>
              <a:rPr lang="ru-RU" sz="1400" dirty="0"/>
              <a:t> </a:t>
            </a:r>
            <a:r>
              <a:rPr lang="ru-RU" sz="1400" dirty="0" err="1"/>
              <a:t>розвитку</a:t>
            </a:r>
            <a:r>
              <a:rPr lang="ru-RU" sz="1400" dirty="0"/>
              <a:t> АПК (</a:t>
            </a:r>
            <a:r>
              <a:rPr lang="ru-RU" sz="1400" i="1" dirty="0" err="1"/>
              <a:t>Докладніше</a:t>
            </a:r>
            <a:r>
              <a:rPr lang="ru-RU" sz="1400" i="1" dirty="0"/>
              <a:t> за </a:t>
            </a:r>
            <a:r>
              <a:rPr lang="ru-RU" sz="1400" i="1" dirty="0" err="1"/>
              <a:t>посиланням</a:t>
            </a:r>
            <a:r>
              <a:rPr lang="ru-RU" sz="1400" dirty="0"/>
              <a:t>: </a:t>
            </a:r>
            <a:r>
              <a:rPr lang="ru-RU" sz="1400" u="sng" dirty="0">
                <a:hlinkClick r:id="rId4"/>
              </a:rPr>
              <a:t>http://bit.ly/2uYqLgx</a:t>
            </a:r>
            <a:r>
              <a:rPr lang="ru-RU" sz="1400" dirty="0"/>
              <a:t>).</a:t>
            </a:r>
          </a:p>
          <a:p>
            <a:pPr marL="0" indent="0">
              <a:buNone/>
            </a:pPr>
            <a:r>
              <a:rPr lang="ru-RU" sz="1400" b="1" dirty="0" err="1"/>
              <a:t>Державна</a:t>
            </a:r>
            <a:r>
              <a:rPr lang="ru-RU" sz="1400" b="1" dirty="0"/>
              <a:t> служба </a:t>
            </a:r>
            <a:r>
              <a:rPr lang="ru-RU" sz="1400" b="1" dirty="0" err="1"/>
              <a:t>зайнятості</a:t>
            </a:r>
            <a:endParaRPr lang="ru-RU" sz="1400" dirty="0"/>
          </a:p>
          <a:p>
            <a:pPr lvl="0"/>
            <a:r>
              <a:rPr lang="ru-RU" sz="1400" dirty="0" err="1"/>
              <a:t>Започаткування</a:t>
            </a:r>
            <a:r>
              <a:rPr lang="ru-RU" sz="1400" dirty="0"/>
              <a:t> </a:t>
            </a:r>
            <a:r>
              <a:rPr lang="ru-RU" sz="1400" dirty="0" err="1"/>
              <a:t>власного</a:t>
            </a:r>
            <a:r>
              <a:rPr lang="ru-RU" sz="1400" dirty="0"/>
              <a:t> </a:t>
            </a:r>
            <a:r>
              <a:rPr lang="ru-RU" sz="1400" dirty="0" err="1"/>
              <a:t>бізнесу</a:t>
            </a:r>
            <a:r>
              <a:rPr lang="ru-RU" sz="1400" dirty="0"/>
              <a:t> за </a:t>
            </a:r>
            <a:r>
              <a:rPr lang="ru-RU" sz="1400" dirty="0" err="1"/>
              <a:t>сприяння</a:t>
            </a:r>
            <a:r>
              <a:rPr lang="ru-RU" sz="1400" dirty="0"/>
              <a:t> </a:t>
            </a:r>
            <a:r>
              <a:rPr lang="ru-RU" sz="1400" dirty="0" err="1"/>
              <a:t>державної</a:t>
            </a:r>
            <a:r>
              <a:rPr lang="ru-RU" sz="1400" dirty="0"/>
              <a:t> </a:t>
            </a:r>
            <a:r>
              <a:rPr lang="ru-RU" sz="1400" dirty="0" err="1"/>
              <a:t>служби</a:t>
            </a:r>
            <a:r>
              <a:rPr lang="ru-RU" sz="1400" dirty="0"/>
              <a:t> </a:t>
            </a:r>
            <a:r>
              <a:rPr lang="ru-RU" sz="1400" dirty="0" err="1"/>
              <a:t>зайнятості</a:t>
            </a:r>
            <a:r>
              <a:rPr lang="ru-RU" sz="1400" dirty="0"/>
              <a:t> (</a:t>
            </a:r>
            <a:r>
              <a:rPr lang="ru-RU" sz="1400" i="1" dirty="0" err="1"/>
              <a:t>Докладніше</a:t>
            </a:r>
            <a:r>
              <a:rPr lang="ru-RU" sz="1400" i="1" dirty="0"/>
              <a:t> за </a:t>
            </a:r>
            <a:r>
              <a:rPr lang="ru-RU" sz="1400" i="1" dirty="0" err="1"/>
              <a:t>посиланням</a:t>
            </a:r>
            <a:r>
              <a:rPr lang="ru-RU" sz="1400" dirty="0"/>
              <a:t> </a:t>
            </a:r>
            <a:r>
              <a:rPr lang="ru-RU" sz="1400" u="sng" dirty="0">
                <a:hlinkClick r:id="rId5"/>
              </a:rPr>
              <a:t>http://bit.ly/2wgVRjA</a:t>
            </a:r>
            <a:r>
              <a:rPr lang="ru-RU" sz="1400" dirty="0"/>
              <a:t>).</a:t>
            </a:r>
          </a:p>
          <a:p>
            <a:pPr marL="0" indent="0">
              <a:buNone/>
            </a:pPr>
            <a:r>
              <a:rPr lang="ru-RU" sz="1400" b="1" dirty="0" err="1"/>
              <a:t>Державне</a:t>
            </a:r>
            <a:r>
              <a:rPr lang="ru-RU" sz="1400" b="1" dirty="0"/>
              <a:t> агентство з </a:t>
            </a:r>
            <a:r>
              <a:rPr lang="ru-RU" sz="1400" b="1" dirty="0" err="1"/>
              <a:t>енергоефективності</a:t>
            </a:r>
            <a:r>
              <a:rPr lang="ru-RU" sz="1400" b="1" dirty="0"/>
              <a:t> та </a:t>
            </a:r>
            <a:r>
              <a:rPr lang="ru-RU" sz="1400" b="1" dirty="0" err="1"/>
              <a:t>енергозбереження</a:t>
            </a:r>
            <a:r>
              <a:rPr lang="ru-RU" sz="1400" b="1" dirty="0"/>
              <a:t> </a:t>
            </a:r>
            <a:r>
              <a:rPr lang="ru-RU" sz="1400" b="1" dirty="0" err="1"/>
              <a:t>України</a:t>
            </a:r>
            <a:endParaRPr lang="ru-RU" sz="1400" dirty="0"/>
          </a:p>
          <a:p>
            <a:pPr lvl="0"/>
            <a:r>
              <a:rPr lang="ru-RU" sz="1400" dirty="0" err="1"/>
              <a:t>Податкові</a:t>
            </a:r>
            <a:r>
              <a:rPr lang="ru-RU" sz="1400" dirty="0"/>
              <a:t> та </a:t>
            </a:r>
            <a:r>
              <a:rPr lang="ru-RU" sz="1400" dirty="0" err="1"/>
              <a:t>митні</a:t>
            </a:r>
            <a:r>
              <a:rPr lang="ru-RU" sz="1400" dirty="0"/>
              <a:t> </a:t>
            </a:r>
            <a:r>
              <a:rPr lang="ru-RU" sz="1400" dirty="0" err="1"/>
              <a:t>пільги</a:t>
            </a:r>
            <a:r>
              <a:rPr lang="ru-RU" sz="1400" dirty="0"/>
              <a:t>  </a:t>
            </a:r>
            <a:r>
              <a:rPr lang="ru-RU" sz="1400" i="1" dirty="0"/>
              <a:t>(</a:t>
            </a:r>
            <a:r>
              <a:rPr lang="ru-RU" sz="1400" i="1" dirty="0" err="1"/>
              <a:t>Докладніше</a:t>
            </a:r>
            <a:r>
              <a:rPr lang="ru-RU" sz="1400" i="1" dirty="0"/>
              <a:t> за </a:t>
            </a:r>
            <a:r>
              <a:rPr lang="ru-RU" sz="1400" i="1" dirty="0" err="1"/>
              <a:t>посиланням</a:t>
            </a:r>
            <a:r>
              <a:rPr lang="ru-RU" sz="1400" dirty="0"/>
              <a:t> </a:t>
            </a:r>
            <a:r>
              <a:rPr lang="ru-RU" sz="1400" u="sng" dirty="0">
                <a:hlinkClick r:id="rId6"/>
              </a:rPr>
              <a:t>http://bit.ly/2vWIeTW</a:t>
            </a:r>
            <a:r>
              <a:rPr lang="ru-RU" sz="1400" dirty="0"/>
              <a:t>).</a:t>
            </a:r>
          </a:p>
          <a:p>
            <a:pPr lvl="0"/>
            <a:r>
              <a:rPr lang="ru-RU" sz="1400" dirty="0" err="1"/>
              <a:t>Отримання</a:t>
            </a:r>
            <a:r>
              <a:rPr lang="ru-RU" sz="1400" dirty="0"/>
              <a:t> “зеленого тарифу” (</a:t>
            </a:r>
            <a:r>
              <a:rPr lang="ru-RU" sz="1400" i="1" dirty="0" err="1"/>
              <a:t>Докладніше</a:t>
            </a:r>
            <a:r>
              <a:rPr lang="ru-RU" sz="1400" i="1" dirty="0"/>
              <a:t> за </a:t>
            </a:r>
            <a:r>
              <a:rPr lang="ru-RU" sz="1400" i="1" dirty="0" err="1"/>
              <a:t>посиланням</a:t>
            </a:r>
            <a:r>
              <a:rPr lang="ru-RU" sz="1400" dirty="0"/>
              <a:t> </a:t>
            </a:r>
            <a:r>
              <a:rPr lang="ru-RU" sz="1400" u="sng" dirty="0">
                <a:hlinkClick r:id="rId7"/>
              </a:rPr>
              <a:t>http://bit.ly/2wq79lR</a:t>
            </a:r>
            <a:r>
              <a:rPr lang="ru-RU" sz="1400" dirty="0"/>
              <a:t>.)</a:t>
            </a:r>
          </a:p>
          <a:p>
            <a:pPr marL="0" indent="0">
              <a:buNone/>
            </a:pPr>
            <a:r>
              <a:rPr lang="ru-RU" sz="1400" b="1" dirty="0" err="1"/>
              <a:t>Антимонопольний</a:t>
            </a:r>
            <a:r>
              <a:rPr lang="ru-RU" sz="1400" b="1" dirty="0"/>
              <a:t> </a:t>
            </a:r>
            <a:r>
              <a:rPr lang="ru-RU" sz="1400" b="1" dirty="0" err="1"/>
              <a:t>комітет</a:t>
            </a:r>
            <a:r>
              <a:rPr lang="ru-RU" sz="1400" b="1" dirty="0"/>
              <a:t> </a:t>
            </a:r>
            <a:r>
              <a:rPr lang="ru-RU" sz="1400" b="1" dirty="0" err="1"/>
              <a:t>України</a:t>
            </a:r>
            <a:endParaRPr lang="ru-RU" sz="1400" dirty="0"/>
          </a:p>
          <a:p>
            <a:r>
              <a:rPr lang="ru-RU" sz="1400" dirty="0"/>
              <a:t>1. </a:t>
            </a:r>
            <a:r>
              <a:rPr lang="ru-RU" sz="1400" dirty="0" err="1"/>
              <a:t>Державна</a:t>
            </a:r>
            <a:r>
              <a:rPr lang="ru-RU" sz="1400" dirty="0"/>
              <a:t> </a:t>
            </a:r>
            <a:r>
              <a:rPr lang="ru-RU" sz="1400" dirty="0" err="1"/>
              <a:t>допомога</a:t>
            </a:r>
            <a:r>
              <a:rPr lang="ru-RU" sz="1400" dirty="0"/>
              <a:t> </a:t>
            </a:r>
            <a:r>
              <a:rPr lang="ru-RU" sz="1400" dirty="0" err="1"/>
              <a:t>суб’єктам</a:t>
            </a:r>
            <a:r>
              <a:rPr lang="ru-RU" sz="1400" dirty="0"/>
              <a:t> </a:t>
            </a:r>
            <a:r>
              <a:rPr lang="ru-RU" sz="1400" dirty="0" err="1"/>
              <a:t>господарювання</a:t>
            </a:r>
            <a:r>
              <a:rPr lang="ru-RU" sz="1400" dirty="0"/>
              <a:t>  (</a:t>
            </a:r>
            <a:r>
              <a:rPr lang="ru-RU" sz="1400" i="1" dirty="0" err="1"/>
              <a:t>Докладніше</a:t>
            </a:r>
            <a:r>
              <a:rPr lang="ru-RU" sz="1400" i="1" dirty="0"/>
              <a:t> за </a:t>
            </a:r>
            <a:r>
              <a:rPr lang="ru-RU" sz="1400" i="1" dirty="0" err="1"/>
              <a:t>посиланням</a:t>
            </a:r>
            <a:r>
              <a:rPr lang="ru-RU" sz="1400" dirty="0"/>
              <a:t> </a:t>
            </a:r>
            <a:r>
              <a:rPr lang="ru-RU" sz="1400" u="sng" dirty="0">
                <a:hlinkClick r:id="rId8"/>
              </a:rPr>
              <a:t>http://bit.ly/2ijIQ2V</a:t>
            </a:r>
            <a:r>
              <a:rPr lang="ru-RU" sz="1400" dirty="0"/>
              <a:t>).</a:t>
            </a:r>
          </a:p>
          <a:p>
            <a:r>
              <a:rPr lang="ru-RU" sz="1400" dirty="0"/>
              <a:t>2. Портал </a:t>
            </a:r>
            <a:r>
              <a:rPr lang="ru-RU" sz="1400" dirty="0" err="1"/>
              <a:t>державної</a:t>
            </a:r>
            <a:r>
              <a:rPr lang="ru-RU" sz="1400" dirty="0"/>
              <a:t> </a:t>
            </a:r>
            <a:r>
              <a:rPr lang="ru-RU" sz="1400" dirty="0" err="1"/>
              <a:t>допомоги</a:t>
            </a:r>
            <a:r>
              <a:rPr lang="ru-RU" sz="1400" dirty="0"/>
              <a:t>  (</a:t>
            </a:r>
            <a:r>
              <a:rPr lang="ru-RU" sz="1400" i="1" dirty="0" err="1"/>
              <a:t>Докладніше</a:t>
            </a:r>
            <a:r>
              <a:rPr lang="ru-RU" sz="1400" i="1" dirty="0"/>
              <a:t> за </a:t>
            </a:r>
            <a:r>
              <a:rPr lang="ru-RU" sz="1400" i="1" dirty="0" err="1"/>
              <a:t>посиланням</a:t>
            </a:r>
            <a:r>
              <a:rPr lang="ru-RU" sz="1400" dirty="0"/>
              <a:t> </a:t>
            </a:r>
            <a:r>
              <a:rPr lang="ru-RU" sz="1400" u="sng" dirty="0">
                <a:hlinkClick r:id="rId9"/>
              </a:rPr>
              <a:t>http://bit.ly/2wq5z3j</a:t>
            </a:r>
            <a:r>
              <a:rPr lang="ru-RU" sz="1400" dirty="0"/>
              <a:t>).</a:t>
            </a:r>
          </a:p>
          <a:p>
            <a:endParaRPr lang="uk-UA" sz="1400" dirty="0"/>
          </a:p>
          <a:p>
            <a:pPr algn="r"/>
            <a:r>
              <a:rPr lang="ru-RU" sz="1200" b="1" u="sng" dirty="0">
                <a:hlinkClick r:id="rId10"/>
              </a:rPr>
              <a:t>http://www.me.gov.ua/Documents/Detail?lang=uk-UA&amp;id=fd7fb228-3d3c-43d6-a9a5-34eea3e04718&amp;title=PidtrimkaMalogoISerednogoPidprimnitstvaNaDerzhavnomuRivni</a:t>
            </a:r>
            <a:endParaRPr lang="ru-RU" sz="1200" dirty="0"/>
          </a:p>
          <a:p>
            <a:pPr algn="r"/>
            <a:endParaRPr lang="ru-RU"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74639"/>
            <a:ext cx="8472487" cy="634082"/>
          </a:xfrm>
        </p:spPr>
        <p:txBody>
          <a:bodyPr/>
          <a:lstStyle/>
          <a:p>
            <a:r>
              <a:rPr lang="ru-RU" sz="2400" dirty="0" err="1">
                <a:effectLst/>
              </a:rPr>
              <a:t>Підтримка</a:t>
            </a:r>
            <a:r>
              <a:rPr lang="ru-RU" sz="2400" dirty="0">
                <a:effectLst/>
              </a:rPr>
              <a:t> МСП на державному </a:t>
            </a:r>
            <a:r>
              <a:rPr lang="ru-RU" sz="2400" dirty="0" err="1">
                <a:effectLst/>
              </a:rPr>
              <a:t>рівні</a:t>
            </a:r>
            <a:endParaRPr lang="uk-UA" sz="2400" cap="none" dirty="0">
              <a:effectLst>
                <a:outerShdw blurRad="38100" dist="38100" dir="2700000" algn="tl">
                  <a:srgbClr val="C0C0C0"/>
                </a:outerShdw>
              </a:effectLst>
            </a:endParaRPr>
          </a:p>
        </p:txBody>
      </p:sp>
      <p:sp>
        <p:nvSpPr>
          <p:cNvPr id="4" name="Объект 3">
            <a:extLst>
              <a:ext uri="{FF2B5EF4-FFF2-40B4-BE49-F238E27FC236}">
                <a16:creationId xmlns="" xmlns:a16="http://schemas.microsoft.com/office/drawing/2014/main" id="{2EA1DA5C-83DB-453A-BF90-C151B3D431DD}"/>
              </a:ext>
            </a:extLst>
          </p:cNvPr>
          <p:cNvSpPr>
            <a:spLocks noGrp="1"/>
          </p:cNvSpPr>
          <p:nvPr>
            <p:ph idx="1"/>
          </p:nvPr>
        </p:nvSpPr>
        <p:spPr>
          <a:xfrm>
            <a:off x="467544" y="1124744"/>
            <a:ext cx="8472487" cy="4794059"/>
          </a:xfrm>
        </p:spPr>
        <p:txBody>
          <a:bodyPr/>
          <a:lstStyle/>
          <a:p>
            <a:pPr marL="0" indent="0" algn="just">
              <a:buNone/>
            </a:pPr>
            <a:r>
              <a:rPr lang="ru-RU" sz="1800" b="1" u="sng" dirty="0" err="1">
                <a:solidFill>
                  <a:schemeClr val="accent5">
                    <a:lumMod val="50000"/>
                  </a:schemeClr>
                </a:solidFill>
              </a:rPr>
              <a:t>Мінекономрозвитку</a:t>
            </a:r>
            <a:r>
              <a:rPr lang="ru-RU" sz="1800" b="1" dirty="0">
                <a:solidFill>
                  <a:schemeClr val="accent5">
                    <a:lumMod val="50000"/>
                  </a:schemeClr>
                </a:solidFill>
              </a:rPr>
              <a:t> </a:t>
            </a:r>
            <a:r>
              <a:rPr lang="ru-RU" sz="1800" b="1" dirty="0" err="1">
                <a:solidFill>
                  <a:schemeClr val="accent5">
                    <a:lumMod val="50000"/>
                  </a:schemeClr>
                </a:solidFill>
              </a:rPr>
              <a:t>спільно</a:t>
            </a:r>
            <a:r>
              <a:rPr lang="ru-RU" sz="1800" b="1" dirty="0">
                <a:solidFill>
                  <a:schemeClr val="accent5">
                    <a:lumMod val="50000"/>
                  </a:schemeClr>
                </a:solidFill>
              </a:rPr>
              <a:t> з </a:t>
            </a:r>
            <a:r>
              <a:rPr lang="ru-RU" sz="1800" b="1" u="sng" dirty="0" err="1">
                <a:solidFill>
                  <a:schemeClr val="accent5">
                    <a:lumMod val="50000"/>
                  </a:schemeClr>
                </a:solidFill>
              </a:rPr>
              <a:t>Офісом</a:t>
            </a:r>
            <a:r>
              <a:rPr lang="ru-RU" sz="1800" b="1" u="sng" dirty="0">
                <a:solidFill>
                  <a:schemeClr val="accent5">
                    <a:lumMod val="50000"/>
                  </a:schemeClr>
                </a:solidFill>
              </a:rPr>
              <a:t> </a:t>
            </a:r>
            <a:r>
              <a:rPr lang="ru-RU" sz="1800" b="1" u="sng" dirty="0" err="1">
                <a:solidFill>
                  <a:schemeClr val="accent5">
                    <a:lumMod val="50000"/>
                  </a:schemeClr>
                </a:solidFill>
              </a:rPr>
              <a:t>ефективного</a:t>
            </a:r>
            <a:r>
              <a:rPr lang="ru-RU" sz="1800" b="1" u="sng" dirty="0">
                <a:solidFill>
                  <a:schemeClr val="accent5">
                    <a:lumMod val="50000"/>
                  </a:schemeClr>
                </a:solidFill>
              </a:rPr>
              <a:t> </a:t>
            </a:r>
            <a:r>
              <a:rPr lang="ru-RU" sz="1800" b="1" u="sng" dirty="0" err="1">
                <a:solidFill>
                  <a:schemeClr val="accent5">
                    <a:lumMod val="50000"/>
                  </a:schemeClr>
                </a:solidFill>
              </a:rPr>
              <a:t>регулювання</a:t>
            </a:r>
            <a:r>
              <a:rPr lang="ru-RU" sz="1800" b="1" u="sng" dirty="0">
                <a:solidFill>
                  <a:schemeClr val="accent5">
                    <a:lumMod val="50000"/>
                  </a:schemeClr>
                </a:solidFill>
              </a:rPr>
              <a:t> </a:t>
            </a:r>
            <a:r>
              <a:rPr lang="ru-RU" sz="1800" b="1" dirty="0">
                <a:solidFill>
                  <a:schemeClr val="accent5">
                    <a:lumMod val="50000"/>
                  </a:schemeClr>
                </a:solidFill>
              </a:rPr>
              <a:t>(BRDO</a:t>
            </a:r>
            <a:r>
              <a:rPr lang="ru-RU" sz="1800" dirty="0"/>
              <a:t>) </a:t>
            </a:r>
            <a:r>
              <a:rPr lang="ru-RU" sz="1800" dirty="0" err="1"/>
              <a:t>розробило</a:t>
            </a:r>
            <a:r>
              <a:rPr lang="ru-RU" sz="1800" dirty="0"/>
              <a:t> </a:t>
            </a:r>
            <a:r>
              <a:rPr lang="ru-RU" sz="1800" dirty="0" err="1"/>
              <a:t>бізнес-кейси</a:t>
            </a:r>
            <a:r>
              <a:rPr lang="ru-RU" sz="1800" dirty="0"/>
              <a:t> для </a:t>
            </a:r>
            <a:r>
              <a:rPr lang="ru-RU" sz="1800" dirty="0" err="1"/>
              <a:t>бажаючих</a:t>
            </a:r>
            <a:r>
              <a:rPr lang="ru-RU" sz="1800" dirty="0"/>
              <a:t> </a:t>
            </a:r>
            <a:r>
              <a:rPr lang="ru-RU" sz="1800" dirty="0" err="1"/>
              <a:t>відкрити</a:t>
            </a:r>
            <a:r>
              <a:rPr lang="ru-RU" sz="1800" dirty="0"/>
              <a:t> </a:t>
            </a:r>
            <a:r>
              <a:rPr lang="ru-RU" sz="1800" dirty="0" err="1"/>
              <a:t>власний</a:t>
            </a:r>
            <a:r>
              <a:rPr lang="ru-RU" sz="1800" dirty="0"/>
              <a:t> </a:t>
            </a:r>
            <a:r>
              <a:rPr lang="ru-RU" sz="1800" dirty="0" err="1"/>
              <a:t>бізнес</a:t>
            </a:r>
            <a:r>
              <a:rPr lang="ru-RU" sz="1800" dirty="0"/>
              <a:t>.</a:t>
            </a:r>
          </a:p>
          <a:p>
            <a:pPr marL="0" indent="0" algn="just">
              <a:buNone/>
            </a:pPr>
            <a:r>
              <a:rPr lang="ru-RU" sz="1800" b="1" u="sng" dirty="0" err="1">
                <a:hlinkClick r:id="rId2"/>
              </a:rPr>
              <a:t>Бізнес-кейси</a:t>
            </a:r>
            <a:r>
              <a:rPr lang="ru-RU" sz="1800" dirty="0"/>
              <a:t> - </a:t>
            </a:r>
            <a:r>
              <a:rPr lang="ru-RU" sz="1800" dirty="0" err="1"/>
              <a:t>це</a:t>
            </a:r>
            <a:r>
              <a:rPr lang="ru-RU" sz="1800" dirty="0"/>
              <a:t> </a:t>
            </a:r>
            <a:r>
              <a:rPr lang="ru-RU" sz="1800" dirty="0" err="1"/>
              <a:t>покрокові</a:t>
            </a:r>
            <a:r>
              <a:rPr lang="ru-RU" sz="1800" dirty="0"/>
              <a:t> </a:t>
            </a:r>
            <a:r>
              <a:rPr lang="ru-RU" sz="1800" dirty="0" err="1"/>
              <a:t>інструкції</a:t>
            </a:r>
            <a:r>
              <a:rPr lang="ru-RU" sz="1800" dirty="0"/>
              <a:t>, </a:t>
            </a:r>
            <a:r>
              <a:rPr lang="ru-RU" sz="1800" dirty="0" err="1"/>
              <a:t>що</a:t>
            </a:r>
            <a:r>
              <a:rPr lang="ru-RU" sz="1800" dirty="0"/>
              <a:t> </a:t>
            </a:r>
            <a:r>
              <a:rPr lang="ru-RU" sz="1800" dirty="0" err="1"/>
              <a:t>розповідають</a:t>
            </a:r>
            <a:r>
              <a:rPr lang="ru-RU" sz="1800" dirty="0"/>
              <a:t>, </a:t>
            </a:r>
            <a:r>
              <a:rPr lang="ru-RU" sz="1800" dirty="0" err="1"/>
              <a:t>які</a:t>
            </a:r>
            <a:r>
              <a:rPr lang="ru-RU" sz="1800" dirty="0"/>
              <a:t> </a:t>
            </a:r>
            <a:r>
              <a:rPr lang="ru-RU" sz="1800" dirty="0" err="1"/>
              <a:t>дозвільні</a:t>
            </a:r>
            <a:r>
              <a:rPr lang="ru-RU" sz="1800" dirty="0"/>
              <a:t> </a:t>
            </a:r>
            <a:r>
              <a:rPr lang="ru-RU" sz="1800" dirty="0" err="1"/>
              <a:t>документи</a:t>
            </a:r>
            <a:r>
              <a:rPr lang="ru-RU" sz="1800" dirty="0"/>
              <a:t> </a:t>
            </a:r>
            <a:r>
              <a:rPr lang="ru-RU" sz="1800" dirty="0" err="1"/>
              <a:t>будуть</a:t>
            </a:r>
            <a:r>
              <a:rPr lang="ru-RU" sz="1800" dirty="0"/>
              <a:t> </a:t>
            </a:r>
            <a:r>
              <a:rPr lang="ru-RU" sz="1800" dirty="0" err="1"/>
              <a:t>потрібні</a:t>
            </a:r>
            <a:r>
              <a:rPr lang="ru-RU" sz="1800" dirty="0"/>
              <a:t> для </a:t>
            </a:r>
            <a:r>
              <a:rPr lang="ru-RU" sz="1800" dirty="0" err="1"/>
              <a:t>відкриття</a:t>
            </a:r>
            <a:r>
              <a:rPr lang="ru-RU" sz="1800" dirty="0"/>
              <a:t> того </a:t>
            </a:r>
            <a:r>
              <a:rPr lang="ru-RU" sz="1800" dirty="0" err="1"/>
              <a:t>чи</a:t>
            </a:r>
            <a:r>
              <a:rPr lang="ru-RU" sz="1800" dirty="0"/>
              <a:t> </a:t>
            </a:r>
            <a:r>
              <a:rPr lang="ru-RU" sz="1800" dirty="0" err="1"/>
              <a:t>іншого</a:t>
            </a:r>
            <a:r>
              <a:rPr lang="ru-RU" sz="1800" dirty="0"/>
              <a:t> </a:t>
            </a:r>
            <a:r>
              <a:rPr lang="ru-RU" sz="1800" dirty="0" err="1"/>
              <a:t>бізнесу</a:t>
            </a:r>
            <a:r>
              <a:rPr lang="ru-RU" sz="1800" dirty="0"/>
              <a:t>. За </a:t>
            </a:r>
            <a:r>
              <a:rPr lang="ru-RU" sz="1800" dirty="0" err="1"/>
              <a:t>допомогою</a:t>
            </a:r>
            <a:r>
              <a:rPr lang="ru-RU" sz="1800" dirty="0"/>
              <a:t> </a:t>
            </a:r>
            <a:r>
              <a:rPr lang="ru-RU" sz="1800" dirty="0" err="1"/>
              <a:t>цього</a:t>
            </a:r>
            <a:r>
              <a:rPr lang="ru-RU" sz="1800" dirty="0"/>
              <a:t> </a:t>
            </a:r>
            <a:r>
              <a:rPr lang="ru-RU" sz="1800" dirty="0" err="1"/>
              <a:t>електронного</a:t>
            </a:r>
            <a:r>
              <a:rPr lang="ru-RU" sz="1800" dirty="0"/>
              <a:t> </a:t>
            </a:r>
            <a:r>
              <a:rPr lang="ru-RU" sz="1800" dirty="0" err="1"/>
              <a:t>інструменту</a:t>
            </a:r>
            <a:r>
              <a:rPr lang="ru-RU" sz="1800" dirty="0"/>
              <a:t>, </a:t>
            </a:r>
            <a:r>
              <a:rPr lang="ru-RU" sz="1800" dirty="0" err="1"/>
              <a:t>відповідаючи</a:t>
            </a:r>
            <a:r>
              <a:rPr lang="ru-RU" sz="1800" dirty="0"/>
              <a:t> на </a:t>
            </a:r>
            <a:r>
              <a:rPr lang="ru-RU" sz="1800" dirty="0" err="1"/>
              <a:t>декілька</a:t>
            </a:r>
            <a:r>
              <a:rPr lang="ru-RU" sz="1800" dirty="0"/>
              <a:t> </a:t>
            </a:r>
            <a:r>
              <a:rPr lang="ru-RU" sz="1800" dirty="0" err="1"/>
              <a:t>уточнюючих</a:t>
            </a:r>
            <a:r>
              <a:rPr lang="ru-RU" sz="1800" dirty="0"/>
              <a:t> </a:t>
            </a:r>
            <a:r>
              <a:rPr lang="ru-RU" sz="1800" dirty="0" err="1"/>
              <a:t>питань</a:t>
            </a:r>
            <a:r>
              <a:rPr lang="ru-RU" sz="1800" dirty="0"/>
              <a:t>, у </a:t>
            </a:r>
            <a:r>
              <a:rPr lang="ru-RU" sz="1800" dirty="0" err="1"/>
              <a:t>результаті</a:t>
            </a:r>
            <a:r>
              <a:rPr lang="ru-RU" sz="1800" dirty="0"/>
              <a:t> </a:t>
            </a:r>
            <a:r>
              <a:rPr lang="ru-RU" sz="1800" dirty="0" err="1"/>
              <a:t>можна</a:t>
            </a:r>
            <a:r>
              <a:rPr lang="ru-RU" sz="1800" dirty="0"/>
              <a:t> </a:t>
            </a:r>
            <a:r>
              <a:rPr lang="ru-RU" sz="1800" dirty="0" err="1"/>
              <a:t>отримати</a:t>
            </a:r>
            <a:r>
              <a:rPr lang="ru-RU" sz="1800" dirty="0"/>
              <a:t> </a:t>
            </a:r>
            <a:r>
              <a:rPr lang="ru-RU" sz="1800" dirty="0" err="1"/>
              <a:t>свій</a:t>
            </a:r>
            <a:r>
              <a:rPr lang="ru-RU" sz="1800" dirty="0"/>
              <a:t> </a:t>
            </a:r>
            <a:r>
              <a:rPr lang="ru-RU" sz="1800" dirty="0" err="1"/>
              <a:t>власний</a:t>
            </a:r>
            <a:r>
              <a:rPr lang="ru-RU" sz="1800" dirty="0"/>
              <a:t> </a:t>
            </a:r>
            <a:r>
              <a:rPr lang="ru-RU" sz="1800" dirty="0" err="1"/>
              <a:t>check-list</a:t>
            </a:r>
            <a:r>
              <a:rPr lang="ru-RU" sz="1800" dirty="0"/>
              <a:t> </a:t>
            </a:r>
            <a:r>
              <a:rPr lang="ru-RU" sz="1800" dirty="0" err="1"/>
              <a:t>завдань</a:t>
            </a:r>
            <a:r>
              <a:rPr lang="ru-RU" sz="1800" dirty="0"/>
              <a:t>, а </a:t>
            </a:r>
            <a:r>
              <a:rPr lang="ru-RU" sz="1800" dirty="0" err="1"/>
              <a:t>саме</a:t>
            </a:r>
            <a:r>
              <a:rPr lang="ru-RU" sz="1800" dirty="0"/>
              <a:t>: </a:t>
            </a:r>
            <a:r>
              <a:rPr lang="ru-RU" sz="1800" dirty="0" err="1"/>
              <a:t>які</a:t>
            </a:r>
            <a:r>
              <a:rPr lang="ru-RU" sz="1800" dirty="0"/>
              <a:t> </a:t>
            </a:r>
            <a:r>
              <a:rPr lang="ru-RU" sz="1800" dirty="0" err="1"/>
              <a:t>документи</a:t>
            </a:r>
            <a:r>
              <a:rPr lang="ru-RU" sz="1800" dirty="0"/>
              <a:t> </a:t>
            </a:r>
            <a:r>
              <a:rPr lang="ru-RU" sz="1800" dirty="0" err="1"/>
              <a:t>потрібно</a:t>
            </a:r>
            <a:r>
              <a:rPr lang="ru-RU" sz="1800" dirty="0"/>
              <a:t> </a:t>
            </a:r>
            <a:r>
              <a:rPr lang="ru-RU" sz="1800" dirty="0" err="1"/>
              <a:t>зібрати</a:t>
            </a:r>
            <a:r>
              <a:rPr lang="ru-RU" sz="1800" dirty="0"/>
              <a:t>, </a:t>
            </a:r>
            <a:r>
              <a:rPr lang="ru-RU" sz="1800" dirty="0" err="1"/>
              <a:t>скільки</a:t>
            </a:r>
            <a:r>
              <a:rPr lang="ru-RU" sz="1800" dirty="0"/>
              <a:t> часу займе </a:t>
            </a:r>
            <a:r>
              <a:rPr lang="ru-RU" sz="1800" dirty="0" err="1"/>
              <a:t>кожна</a:t>
            </a:r>
            <a:r>
              <a:rPr lang="ru-RU" sz="1800" dirty="0"/>
              <a:t> процедура, </a:t>
            </a:r>
            <a:r>
              <a:rPr lang="ru-RU" sz="1800" dirty="0" err="1"/>
              <a:t>куди</a:t>
            </a:r>
            <a:r>
              <a:rPr lang="ru-RU" sz="1800" dirty="0"/>
              <a:t> </a:t>
            </a:r>
            <a:r>
              <a:rPr lang="ru-RU" sz="1800" dirty="0" err="1"/>
              <a:t>звертатися</a:t>
            </a:r>
            <a:r>
              <a:rPr lang="ru-RU" sz="1800" dirty="0"/>
              <a:t> та </a:t>
            </a:r>
            <a:r>
              <a:rPr lang="ru-RU" sz="1800" dirty="0" err="1"/>
              <a:t>інше</a:t>
            </a:r>
            <a:r>
              <a:rPr lang="ru-RU" sz="1800" dirty="0"/>
              <a:t>.</a:t>
            </a:r>
          </a:p>
          <a:p>
            <a:endParaRPr lang="ru-RU" sz="1800" dirty="0"/>
          </a:p>
          <a:p>
            <a:pPr marL="0" indent="0" algn="just">
              <a:buNone/>
            </a:pPr>
            <a:r>
              <a:rPr lang="ru-RU" sz="1800" dirty="0"/>
              <a:t> </a:t>
            </a:r>
            <a:r>
              <a:rPr lang="ru-RU" sz="1800" b="1" u="sng" dirty="0" err="1">
                <a:solidFill>
                  <a:schemeClr val="accent5">
                    <a:lumMod val="50000"/>
                  </a:schemeClr>
                </a:solidFill>
              </a:rPr>
              <a:t>Мінекономрозвитку</a:t>
            </a:r>
            <a:r>
              <a:rPr lang="ru-RU" sz="1800" b="1" dirty="0">
                <a:solidFill>
                  <a:schemeClr val="accent5">
                    <a:lumMod val="50000"/>
                  </a:schemeClr>
                </a:solidFill>
              </a:rPr>
              <a:t> та </a:t>
            </a:r>
            <a:r>
              <a:rPr lang="ru-RU" sz="1800" b="1" u="sng" dirty="0" err="1">
                <a:solidFill>
                  <a:schemeClr val="accent5">
                    <a:lumMod val="50000"/>
                  </a:schemeClr>
                </a:solidFill>
              </a:rPr>
              <a:t>Офіс</a:t>
            </a:r>
            <a:r>
              <a:rPr lang="ru-RU" sz="1800" b="1" u="sng" dirty="0">
                <a:solidFill>
                  <a:schemeClr val="accent5">
                    <a:lumMod val="50000"/>
                  </a:schemeClr>
                </a:solidFill>
              </a:rPr>
              <a:t> </a:t>
            </a:r>
            <a:r>
              <a:rPr lang="ru-RU" sz="1800" b="1" u="sng" dirty="0" err="1">
                <a:solidFill>
                  <a:schemeClr val="accent5">
                    <a:lumMod val="50000"/>
                  </a:schemeClr>
                </a:solidFill>
              </a:rPr>
              <a:t>ефективного</a:t>
            </a:r>
            <a:r>
              <a:rPr lang="ru-RU" sz="1800" b="1" u="sng" dirty="0">
                <a:solidFill>
                  <a:schemeClr val="accent5">
                    <a:lumMod val="50000"/>
                  </a:schemeClr>
                </a:solidFill>
              </a:rPr>
              <a:t> </a:t>
            </a:r>
            <a:r>
              <a:rPr lang="ru-RU" sz="1800" b="1" u="sng" dirty="0" err="1">
                <a:solidFill>
                  <a:schemeClr val="accent5">
                    <a:lumMod val="50000"/>
                  </a:schemeClr>
                </a:solidFill>
              </a:rPr>
              <a:t>регулювання</a:t>
            </a:r>
            <a:r>
              <a:rPr lang="ru-RU" sz="1800" b="1" u="sng" dirty="0">
                <a:solidFill>
                  <a:schemeClr val="accent5">
                    <a:lumMod val="50000"/>
                  </a:schemeClr>
                </a:solidFill>
              </a:rPr>
              <a:t> </a:t>
            </a:r>
            <a:r>
              <a:rPr lang="ru-RU" sz="1800" b="1" dirty="0">
                <a:solidFill>
                  <a:schemeClr val="accent5">
                    <a:lumMod val="50000"/>
                  </a:schemeClr>
                </a:solidFill>
              </a:rPr>
              <a:t>(BRDO)  </a:t>
            </a:r>
            <a:r>
              <a:rPr lang="ru-RU" sz="1800" b="1" dirty="0" err="1">
                <a:solidFill>
                  <a:schemeClr val="accent5">
                    <a:lumMod val="50000"/>
                  </a:schemeClr>
                </a:solidFill>
              </a:rPr>
              <a:t>розробили</a:t>
            </a:r>
            <a:r>
              <a:rPr lang="ru-RU" sz="1800" b="1" dirty="0">
                <a:solidFill>
                  <a:schemeClr val="accent5">
                    <a:lumMod val="50000"/>
                  </a:schemeClr>
                </a:solidFill>
              </a:rPr>
              <a:t> </a:t>
            </a:r>
            <a:r>
              <a:rPr lang="ru-RU" sz="1800" dirty="0"/>
              <a:t>"</a:t>
            </a:r>
            <a:r>
              <a:rPr lang="ru-RU" sz="1800" b="1" u="sng" dirty="0">
                <a:hlinkClick r:id="rId3"/>
              </a:rPr>
              <a:t>онлайн АРВ</a:t>
            </a:r>
            <a:r>
              <a:rPr lang="ru-RU" sz="1800" dirty="0"/>
              <a:t>"  - </a:t>
            </a:r>
            <a:r>
              <a:rPr lang="ru-RU" sz="1800" dirty="0" err="1"/>
              <a:t>унікальний</a:t>
            </a:r>
            <a:r>
              <a:rPr lang="ru-RU" sz="1800" dirty="0"/>
              <a:t> </a:t>
            </a:r>
            <a:r>
              <a:rPr lang="ru-RU" sz="1800" dirty="0" err="1"/>
              <a:t>інструмент</a:t>
            </a:r>
            <a:r>
              <a:rPr lang="ru-RU" sz="1800" dirty="0"/>
              <a:t>, </a:t>
            </a:r>
            <a:r>
              <a:rPr lang="ru-RU" sz="1800" dirty="0" err="1"/>
              <a:t>що</a:t>
            </a:r>
            <a:r>
              <a:rPr lang="ru-RU" sz="1800" dirty="0"/>
              <a:t> </a:t>
            </a:r>
            <a:r>
              <a:rPr lang="ru-RU" sz="1800" dirty="0" err="1"/>
              <a:t>дозволяє</a:t>
            </a:r>
            <a:r>
              <a:rPr lang="ru-RU" sz="1800" dirty="0"/>
              <a:t> </a:t>
            </a:r>
            <a:r>
              <a:rPr lang="ru-RU" sz="1800" dirty="0" err="1"/>
              <a:t>державним</a:t>
            </a:r>
            <a:r>
              <a:rPr lang="ru-RU" sz="1800" dirty="0"/>
              <a:t> </a:t>
            </a:r>
            <a:r>
              <a:rPr lang="ru-RU" sz="1800" dirty="0" err="1"/>
              <a:t>службовцям</a:t>
            </a:r>
            <a:r>
              <a:rPr lang="ru-RU" sz="1800" dirty="0"/>
              <a:t> та </a:t>
            </a:r>
            <a:r>
              <a:rPr lang="ru-RU" sz="1800" dirty="0" err="1"/>
              <a:t>бізнесу</a:t>
            </a:r>
            <a:r>
              <a:rPr lang="ru-RU" sz="1800" dirty="0"/>
              <a:t> </a:t>
            </a:r>
            <a:r>
              <a:rPr lang="ru-RU" sz="1800" dirty="0" err="1"/>
              <a:t>проводити</a:t>
            </a:r>
            <a:r>
              <a:rPr lang="ru-RU" sz="1800" dirty="0"/>
              <a:t> </a:t>
            </a:r>
            <a:r>
              <a:rPr lang="ru-RU" sz="1800" dirty="0" err="1"/>
              <a:t>аналіз</a:t>
            </a:r>
            <a:r>
              <a:rPr lang="ru-RU" sz="1800" dirty="0"/>
              <a:t> регуляторного </a:t>
            </a:r>
            <a:r>
              <a:rPr lang="ru-RU" sz="1800" dirty="0" err="1"/>
              <a:t>впливу</a:t>
            </a:r>
            <a:r>
              <a:rPr lang="ru-RU" sz="1800" dirty="0"/>
              <a:t> нормативно-</a:t>
            </a:r>
            <a:r>
              <a:rPr lang="ru-RU" sz="1800" dirty="0" err="1"/>
              <a:t>правових</a:t>
            </a:r>
            <a:r>
              <a:rPr lang="ru-RU" sz="1800" dirty="0"/>
              <a:t> </a:t>
            </a:r>
            <a:r>
              <a:rPr lang="ru-RU" sz="1800" dirty="0" err="1"/>
              <a:t>актів</a:t>
            </a:r>
            <a:r>
              <a:rPr lang="ru-RU" sz="1800" dirty="0"/>
              <a:t> не </a:t>
            </a:r>
            <a:r>
              <a:rPr lang="ru-RU" sz="1800" dirty="0" err="1"/>
              <a:t>лише</a:t>
            </a:r>
            <a:r>
              <a:rPr lang="ru-RU" sz="1800" dirty="0"/>
              <a:t> </a:t>
            </a:r>
            <a:r>
              <a:rPr lang="ru-RU" sz="1800" dirty="0" err="1"/>
              <a:t>якісно</a:t>
            </a:r>
            <a:r>
              <a:rPr lang="ru-RU" sz="1800" dirty="0"/>
              <a:t> та </a:t>
            </a:r>
            <a:r>
              <a:rPr lang="ru-RU" sz="1800" dirty="0" err="1"/>
              <a:t>ефективно</a:t>
            </a:r>
            <a:r>
              <a:rPr lang="ru-RU" sz="1800" dirty="0"/>
              <a:t>, а й </a:t>
            </a:r>
            <a:r>
              <a:rPr lang="ru-RU" sz="1800" dirty="0" err="1"/>
              <a:t>значно</a:t>
            </a:r>
            <a:r>
              <a:rPr lang="ru-RU" sz="1800" dirty="0"/>
              <a:t> </a:t>
            </a:r>
            <a:r>
              <a:rPr lang="ru-RU" sz="1800" dirty="0" err="1"/>
              <a:t>скорочує</a:t>
            </a:r>
            <a:r>
              <a:rPr lang="ru-RU" sz="1800" dirty="0"/>
              <a:t> </a:t>
            </a:r>
            <a:r>
              <a:rPr lang="ru-RU" sz="1800" dirty="0" err="1"/>
              <a:t>часові</a:t>
            </a:r>
            <a:r>
              <a:rPr lang="ru-RU" sz="1800" dirty="0"/>
              <a:t> </a:t>
            </a:r>
            <a:r>
              <a:rPr lang="ru-RU" sz="1800" dirty="0" err="1"/>
              <a:t>витрати</a:t>
            </a:r>
            <a:r>
              <a:rPr lang="ru-RU" sz="1800" dirty="0"/>
              <a:t> на </a:t>
            </a:r>
            <a:r>
              <a:rPr lang="ru-RU" sz="1800" dirty="0" err="1"/>
              <a:t>його</a:t>
            </a:r>
            <a:r>
              <a:rPr lang="ru-RU" sz="1800" dirty="0"/>
              <a:t> </a:t>
            </a:r>
            <a:r>
              <a:rPr lang="ru-RU" sz="1800" dirty="0" err="1"/>
              <a:t>проведення</a:t>
            </a:r>
            <a:r>
              <a:rPr lang="ru-RU" sz="1800" dirty="0"/>
              <a:t>. </a:t>
            </a:r>
            <a:r>
              <a:rPr lang="ru-RU" sz="1800" dirty="0" err="1"/>
              <a:t>Крім</a:t>
            </a:r>
            <a:r>
              <a:rPr lang="ru-RU" sz="1800" dirty="0"/>
              <a:t> того, на </a:t>
            </a:r>
            <a:r>
              <a:rPr lang="ru-RU" sz="1800" dirty="0" err="1"/>
              <a:t>платформі</a:t>
            </a:r>
            <a:r>
              <a:rPr lang="ru-RU" sz="1800" dirty="0"/>
              <a:t> </a:t>
            </a:r>
            <a:r>
              <a:rPr lang="ru-RU" sz="1800" dirty="0" err="1"/>
              <a:t>ефективного</a:t>
            </a:r>
            <a:r>
              <a:rPr lang="ru-RU" sz="1800" dirty="0"/>
              <a:t> </a:t>
            </a:r>
            <a:r>
              <a:rPr lang="ru-RU" sz="1800" dirty="0" err="1"/>
              <a:t>регулювання</a:t>
            </a:r>
            <a:r>
              <a:rPr lang="ru-RU" sz="1800" dirty="0"/>
              <a:t> </a:t>
            </a:r>
            <a:r>
              <a:rPr lang="ru-RU" sz="1800" dirty="0" err="1"/>
              <a:t>розміщені</a:t>
            </a:r>
            <a:r>
              <a:rPr lang="ru-RU" sz="1800" dirty="0"/>
              <a:t> </a:t>
            </a:r>
            <a:r>
              <a:rPr lang="ru-RU" sz="1800" dirty="0" err="1"/>
              <a:t>допоміжні</a:t>
            </a:r>
            <a:r>
              <a:rPr lang="ru-RU" sz="1800" dirty="0"/>
              <a:t> </a:t>
            </a:r>
            <a:r>
              <a:rPr lang="ru-RU" sz="1800" dirty="0" err="1"/>
              <a:t>інструменти</a:t>
            </a:r>
            <a:r>
              <a:rPr lang="ru-RU" sz="1800" dirty="0"/>
              <a:t>: онлайн-</a:t>
            </a:r>
            <a:r>
              <a:rPr lang="ru-RU" sz="1800" dirty="0" err="1"/>
              <a:t>калькулятори</a:t>
            </a:r>
            <a:r>
              <a:rPr lang="ru-RU" sz="1800" dirty="0"/>
              <a:t>, М-Тест, </a:t>
            </a:r>
            <a:r>
              <a:rPr lang="ru-RU" sz="1800" dirty="0" err="1"/>
              <a:t>методичні</a:t>
            </a:r>
            <a:r>
              <a:rPr lang="ru-RU" sz="1800" dirty="0"/>
              <a:t> </a:t>
            </a:r>
            <a:r>
              <a:rPr lang="ru-RU" sz="1800" dirty="0" err="1"/>
              <a:t>матеріали</a:t>
            </a:r>
            <a:r>
              <a:rPr lang="ru-RU" sz="1800" dirty="0"/>
              <a:t>, каталоги з </a:t>
            </a:r>
            <a:r>
              <a:rPr lang="ru-RU" sz="1800" dirty="0" err="1"/>
              <a:t>питань</a:t>
            </a:r>
            <a:r>
              <a:rPr lang="ru-RU" sz="1800" dirty="0"/>
              <a:t> державного </a:t>
            </a:r>
            <a:r>
              <a:rPr lang="ru-RU" sz="1800" dirty="0" err="1"/>
              <a:t>адміністрування</a:t>
            </a:r>
            <a:r>
              <a:rPr lang="ru-RU" sz="1800" dirty="0"/>
              <a:t>, </a:t>
            </a:r>
            <a:r>
              <a:rPr lang="ru-RU" sz="1800" dirty="0" err="1"/>
              <a:t>статистичні</a:t>
            </a:r>
            <a:r>
              <a:rPr lang="ru-RU" sz="1800" dirty="0"/>
              <a:t> </a:t>
            </a:r>
            <a:r>
              <a:rPr lang="ru-RU" sz="1800" dirty="0" err="1"/>
              <a:t>дані</a:t>
            </a:r>
            <a:r>
              <a:rPr lang="ru-RU" sz="1800" dirty="0"/>
              <a:t> </a:t>
            </a:r>
            <a:r>
              <a:rPr lang="ru-RU" sz="1800" dirty="0" err="1"/>
              <a:t>тощо</a:t>
            </a:r>
            <a:r>
              <a:rPr lang="ru-RU" sz="1800" dirty="0"/>
              <a:t>.</a:t>
            </a:r>
          </a:p>
          <a:p>
            <a:endParaRPr lang="ru-RU" dirty="0"/>
          </a:p>
        </p:txBody>
      </p:sp>
    </p:spTree>
    <p:extLst>
      <p:ext uri="{BB962C8B-B14F-4D97-AF65-F5344CB8AC3E}">
        <p14:creationId xmlns:p14="http://schemas.microsoft.com/office/powerpoint/2010/main" val="3628016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472487" cy="1011237"/>
          </a:xfrm>
        </p:spPr>
        <p:txBody>
          <a:bodyPr>
            <a:normAutofit fontScale="90000"/>
          </a:bodyPr>
          <a:lstStyle/>
          <a:p>
            <a:r>
              <a:rPr lang="ru-RU" dirty="0">
                <a:effectLst/>
              </a:rPr>
              <a:t>ПРОГРАМИ </a:t>
            </a:r>
            <a:r>
              <a:rPr lang="ru-RU" dirty="0" err="1">
                <a:effectLst/>
              </a:rPr>
              <a:t>Підтримка</a:t>
            </a:r>
            <a:r>
              <a:rPr lang="ru-RU" dirty="0">
                <a:effectLst/>
              </a:rPr>
              <a:t> МСП </a:t>
            </a:r>
            <a:br>
              <a:rPr lang="ru-RU" dirty="0">
                <a:effectLst/>
              </a:rPr>
            </a:br>
            <a:r>
              <a:rPr lang="ru-RU" dirty="0">
                <a:effectLst/>
              </a:rPr>
              <a:t>на </a:t>
            </a:r>
            <a:r>
              <a:rPr lang="ru-RU" dirty="0" err="1">
                <a:effectLst/>
              </a:rPr>
              <a:t>регіональному</a:t>
            </a:r>
            <a:r>
              <a:rPr lang="ru-RU" dirty="0">
                <a:effectLst/>
              </a:rPr>
              <a:t> </a:t>
            </a:r>
            <a:r>
              <a:rPr lang="ru-RU" dirty="0" err="1">
                <a:effectLst/>
              </a:rPr>
              <a:t>рівні</a:t>
            </a:r>
            <a:endParaRPr lang="ru-RU" dirty="0">
              <a:effectLst/>
            </a:endParaRPr>
          </a:p>
        </p:txBody>
      </p:sp>
      <p:sp>
        <p:nvSpPr>
          <p:cNvPr id="5" name="Объект 4">
            <a:extLst>
              <a:ext uri="{FF2B5EF4-FFF2-40B4-BE49-F238E27FC236}">
                <a16:creationId xmlns="" xmlns:a16="http://schemas.microsoft.com/office/drawing/2014/main" id="{A1F8B0DB-2B47-4658-BADE-6364E09C8A1B}"/>
              </a:ext>
            </a:extLst>
          </p:cNvPr>
          <p:cNvSpPr>
            <a:spLocks noGrp="1"/>
          </p:cNvSpPr>
          <p:nvPr>
            <p:ph idx="1"/>
          </p:nvPr>
        </p:nvSpPr>
        <p:spPr>
          <a:xfrm>
            <a:off x="457200" y="1412776"/>
            <a:ext cx="8579296" cy="4246594"/>
          </a:xfrm>
        </p:spPr>
        <p:txBody>
          <a:bodyPr/>
          <a:lstStyle/>
          <a:p>
            <a:pPr lvl="0"/>
            <a:r>
              <a:rPr lang="ru-RU" sz="1800" u="sng" dirty="0">
                <a:solidFill>
                  <a:schemeClr val="tx1"/>
                </a:solidFill>
                <a:hlinkClick r:id="rId2">
                  <a:extLst>
                    <a:ext uri="{A12FA001-AC4F-418D-AE19-62706E023703}">
                      <ahyp:hlinkClr xmlns="" xmlns:ahyp="http://schemas.microsoft.com/office/drawing/2018/hyperlinkcolor" val="tx"/>
                    </a:ext>
                  </a:extLst>
                </a:hlinkClick>
              </a:rPr>
              <a:t>EU4Business</a:t>
            </a:r>
            <a:endParaRPr lang="ru-RU" sz="1800" u="sng" dirty="0">
              <a:solidFill>
                <a:schemeClr val="tx1"/>
              </a:solidFill>
            </a:endParaRPr>
          </a:p>
          <a:p>
            <a:pPr lvl="0"/>
            <a:r>
              <a:rPr lang="ru-RU" sz="1800" u="sng" dirty="0" err="1">
                <a:solidFill>
                  <a:schemeClr val="tx1"/>
                </a:solidFill>
                <a:hlinkClick r:id="rId2">
                  <a:extLst>
                    <a:ext uri="{A12FA001-AC4F-418D-AE19-62706E023703}">
                      <ahyp:hlinkClr xmlns="" xmlns:ahyp="http://schemas.microsoft.com/office/drawing/2018/hyperlinkcolor" val="tx"/>
                    </a:ext>
                  </a:extLst>
                </a:hlinkClick>
              </a:rPr>
              <a:t>Програми</a:t>
            </a:r>
            <a:r>
              <a:rPr lang="ru-RU" sz="1800" u="sng" dirty="0">
                <a:solidFill>
                  <a:schemeClr val="tx1"/>
                </a:solidFill>
                <a:hlinkClick r:id="rId2">
                  <a:extLst>
                    <a:ext uri="{A12FA001-AC4F-418D-AE19-62706E023703}">
                      <ahyp:hlinkClr xmlns="" xmlns:ahyp="http://schemas.microsoft.com/office/drawing/2018/hyperlinkcolor" val="tx"/>
                    </a:ext>
                  </a:extLst>
                </a:hlinkClick>
              </a:rPr>
              <a:t> ЄС </a:t>
            </a:r>
            <a:r>
              <a:rPr lang="ru-RU" sz="1800" u="sng" dirty="0" err="1">
                <a:solidFill>
                  <a:schemeClr val="tx1"/>
                </a:solidFill>
                <a:hlinkClick r:id="rId2">
                  <a:extLst>
                    <a:ext uri="{A12FA001-AC4F-418D-AE19-62706E023703}">
                      <ahyp:hlinkClr xmlns="" xmlns:ahyp="http://schemas.microsoft.com/office/drawing/2018/hyperlinkcolor" val="tx"/>
                    </a:ext>
                  </a:extLst>
                </a:hlinkClick>
              </a:rPr>
              <a:t>підтримки</a:t>
            </a:r>
            <a:r>
              <a:rPr lang="ru-RU" sz="1800" u="sng" dirty="0">
                <a:solidFill>
                  <a:schemeClr val="tx1"/>
                </a:solidFill>
                <a:hlinkClick r:id="rId2">
                  <a:extLst>
                    <a:ext uri="{A12FA001-AC4F-418D-AE19-62706E023703}">
                      <ahyp:hlinkClr xmlns="" xmlns:ahyp="http://schemas.microsoft.com/office/drawing/2018/hyperlinkcolor" val="tx"/>
                    </a:ext>
                  </a:extLst>
                </a:hlinkClick>
              </a:rPr>
              <a:t> приватного сектору в </a:t>
            </a:r>
            <a:r>
              <a:rPr lang="ru-RU" sz="1800" u="sng" dirty="0" err="1">
                <a:solidFill>
                  <a:schemeClr val="tx1"/>
                </a:solidFill>
                <a:hlinkClick r:id="rId2">
                  <a:extLst>
                    <a:ext uri="{A12FA001-AC4F-418D-AE19-62706E023703}">
                      <ahyp:hlinkClr xmlns="" xmlns:ahyp="http://schemas.microsoft.com/office/drawing/2018/hyperlinkcolor" val="tx"/>
                    </a:ext>
                  </a:extLst>
                </a:hlinkClick>
              </a:rPr>
              <a:t>Україні</a:t>
            </a:r>
            <a:r>
              <a:rPr lang="en-US" sz="1800" u="sng" dirty="0">
                <a:solidFill>
                  <a:schemeClr val="tx1"/>
                </a:solidFill>
                <a:hlinkClick r:id="rId2">
                  <a:extLst>
                    <a:ext uri="{A12FA001-AC4F-418D-AE19-62706E023703}">
                      <ahyp:hlinkClr xmlns="" xmlns:ahyp="http://schemas.microsoft.com/office/drawing/2018/hyperlinkcolor" val="tx"/>
                    </a:ext>
                  </a:extLst>
                </a:hlinkClick>
              </a:rPr>
              <a:t> – EU SURE (EU Support to Ukraine to Re-launch the Economy)</a:t>
            </a:r>
            <a:endParaRPr lang="ru-RU" sz="1800" u="sng" dirty="0">
              <a:solidFill>
                <a:schemeClr val="tx1"/>
              </a:solidFill>
            </a:endParaRPr>
          </a:p>
          <a:p>
            <a:pPr lvl="0"/>
            <a:r>
              <a:rPr lang="ru-RU" sz="1800" u="sng" dirty="0" err="1">
                <a:solidFill>
                  <a:schemeClr val="tx1"/>
                </a:solidFill>
                <a:hlinkClick r:id="rId3">
                  <a:extLst>
                    <a:ext uri="{A12FA001-AC4F-418D-AE19-62706E023703}">
                      <ahyp:hlinkClr xmlns="" xmlns:ahyp="http://schemas.microsoft.com/office/drawing/2018/hyperlinkcolor" val="tx"/>
                    </a:ext>
                  </a:extLst>
                </a:hlinkClick>
              </a:rPr>
              <a:t>Програма</a:t>
            </a:r>
            <a:r>
              <a:rPr lang="ru-RU" sz="1800" u="sng" dirty="0">
                <a:solidFill>
                  <a:schemeClr val="tx1"/>
                </a:solidFill>
                <a:hlinkClick r:id="rId3">
                  <a:extLst>
                    <a:ext uri="{A12FA001-AC4F-418D-AE19-62706E023703}">
                      <ahyp:hlinkClr xmlns="" xmlns:ahyp="http://schemas.microsoft.com/office/drawing/2018/hyperlinkcolor" val="tx"/>
                    </a:ext>
                  </a:extLst>
                </a:hlinkClick>
              </a:rPr>
              <a:t> </a:t>
            </a:r>
            <a:r>
              <a:rPr lang="ru-RU" sz="1800" u="sng" dirty="0" err="1">
                <a:solidFill>
                  <a:schemeClr val="tx1"/>
                </a:solidFill>
                <a:hlinkClick r:id="rId3">
                  <a:extLst>
                    <a:ext uri="{A12FA001-AC4F-418D-AE19-62706E023703}">
                      <ahyp:hlinkClr xmlns="" xmlns:ahyp="http://schemas.microsoft.com/office/drawing/2018/hyperlinkcolor" val="tx"/>
                    </a:ext>
                  </a:extLst>
                </a:hlinkClick>
              </a:rPr>
              <a:t>наукових</a:t>
            </a:r>
            <a:r>
              <a:rPr lang="ru-RU" sz="1800" u="sng" dirty="0">
                <a:solidFill>
                  <a:schemeClr val="tx1"/>
                </a:solidFill>
                <a:hlinkClick r:id="rId3">
                  <a:extLst>
                    <a:ext uri="{A12FA001-AC4F-418D-AE19-62706E023703}">
                      <ahyp:hlinkClr xmlns="" xmlns:ahyp="http://schemas.microsoft.com/office/drawing/2018/hyperlinkcolor" val="tx"/>
                    </a:ext>
                  </a:extLst>
                </a:hlinkClick>
              </a:rPr>
              <a:t> </a:t>
            </a:r>
            <a:r>
              <a:rPr lang="ru-RU" sz="1800" u="sng" dirty="0" err="1">
                <a:solidFill>
                  <a:schemeClr val="tx1"/>
                </a:solidFill>
                <a:hlinkClick r:id="rId3">
                  <a:extLst>
                    <a:ext uri="{A12FA001-AC4F-418D-AE19-62706E023703}">
                      <ahyp:hlinkClr xmlns="" xmlns:ahyp="http://schemas.microsoft.com/office/drawing/2018/hyperlinkcolor" val="tx"/>
                    </a:ext>
                  </a:extLst>
                </a:hlinkClick>
              </a:rPr>
              <a:t>досліджень</a:t>
            </a:r>
            <a:r>
              <a:rPr lang="ru-RU" sz="1800" u="sng" dirty="0">
                <a:solidFill>
                  <a:schemeClr val="tx1"/>
                </a:solidFill>
                <a:hlinkClick r:id="rId3">
                  <a:extLst>
                    <a:ext uri="{A12FA001-AC4F-418D-AE19-62706E023703}">
                      <ahyp:hlinkClr xmlns="" xmlns:ahyp="http://schemas.microsoft.com/office/drawing/2018/hyperlinkcolor" val="tx"/>
                    </a:ext>
                  </a:extLst>
                </a:hlinkClick>
              </a:rPr>
              <a:t> та </a:t>
            </a:r>
            <a:r>
              <a:rPr lang="ru-RU" sz="1800" u="sng" dirty="0" err="1">
                <a:solidFill>
                  <a:schemeClr val="tx1"/>
                </a:solidFill>
                <a:hlinkClick r:id="rId3">
                  <a:extLst>
                    <a:ext uri="{A12FA001-AC4F-418D-AE19-62706E023703}">
                      <ahyp:hlinkClr xmlns="" xmlns:ahyp="http://schemas.microsoft.com/office/drawing/2018/hyperlinkcolor" val="tx"/>
                    </a:ext>
                  </a:extLst>
                </a:hlinkClick>
              </a:rPr>
              <a:t>навчання</a:t>
            </a:r>
            <a:r>
              <a:rPr lang="ru-RU" sz="1800" u="sng" dirty="0">
                <a:solidFill>
                  <a:schemeClr val="tx1"/>
                </a:solidFill>
                <a:hlinkClick r:id="rId3">
                  <a:extLst>
                    <a:ext uri="{A12FA001-AC4F-418D-AE19-62706E023703}">
                      <ahyp:hlinkClr xmlns="" xmlns:ahyp="http://schemas.microsoft.com/office/drawing/2018/hyperlinkcolor" val="tx"/>
                    </a:ext>
                  </a:extLst>
                </a:hlinkClick>
              </a:rPr>
              <a:t> </a:t>
            </a:r>
            <a:r>
              <a:rPr lang="ru-RU" sz="1800" u="sng" dirty="0" err="1">
                <a:solidFill>
                  <a:schemeClr val="tx1"/>
                </a:solidFill>
                <a:hlinkClick r:id="rId3">
                  <a:extLst>
                    <a:ext uri="{A12FA001-AC4F-418D-AE19-62706E023703}">
                      <ahyp:hlinkClr xmlns="" xmlns:ahyp="http://schemas.microsoft.com/office/drawing/2018/hyperlinkcolor" val="tx"/>
                    </a:ext>
                  </a:extLst>
                </a:hlinkClick>
              </a:rPr>
              <a:t>Європейського</a:t>
            </a:r>
            <a:r>
              <a:rPr lang="ru-RU" sz="1800" u="sng" dirty="0">
                <a:solidFill>
                  <a:schemeClr val="tx1"/>
                </a:solidFill>
                <a:hlinkClick r:id="rId3">
                  <a:extLst>
                    <a:ext uri="{A12FA001-AC4F-418D-AE19-62706E023703}">
                      <ahyp:hlinkClr xmlns="" xmlns:ahyp="http://schemas.microsoft.com/office/drawing/2018/hyperlinkcolor" val="tx"/>
                    </a:ext>
                  </a:extLst>
                </a:hlinkClick>
              </a:rPr>
              <a:t> </a:t>
            </a:r>
            <a:r>
              <a:rPr lang="ru-RU" sz="1800" u="sng" dirty="0" err="1">
                <a:solidFill>
                  <a:schemeClr val="tx1"/>
                </a:solidFill>
                <a:hlinkClick r:id="rId3">
                  <a:extLst>
                    <a:ext uri="{A12FA001-AC4F-418D-AE19-62706E023703}">
                      <ahyp:hlinkClr xmlns="" xmlns:ahyp="http://schemas.microsoft.com/office/drawing/2018/hyperlinkcolor" val="tx"/>
                    </a:ext>
                  </a:extLst>
                </a:hlinkClick>
              </a:rPr>
              <a:t>співтовариства</a:t>
            </a:r>
            <a:r>
              <a:rPr lang="ru-RU" sz="1800" u="sng" dirty="0">
                <a:solidFill>
                  <a:schemeClr val="tx1"/>
                </a:solidFill>
                <a:hlinkClick r:id="rId3">
                  <a:extLst>
                    <a:ext uri="{A12FA001-AC4F-418D-AE19-62706E023703}">
                      <ahyp:hlinkClr xmlns="" xmlns:ahyp="http://schemas.microsoft.com/office/drawing/2018/hyperlinkcolor" val="tx"/>
                    </a:ext>
                  </a:extLst>
                </a:hlinkClick>
              </a:rPr>
              <a:t> з </a:t>
            </a:r>
            <a:r>
              <a:rPr lang="ru-RU" sz="1800" u="sng" dirty="0" err="1">
                <a:solidFill>
                  <a:schemeClr val="tx1"/>
                </a:solidFill>
                <a:hlinkClick r:id="rId3">
                  <a:extLst>
                    <a:ext uri="{A12FA001-AC4F-418D-AE19-62706E023703}">
                      <ahyp:hlinkClr xmlns="" xmlns:ahyp="http://schemas.microsoft.com/office/drawing/2018/hyperlinkcolor" val="tx"/>
                    </a:ext>
                  </a:extLst>
                </a:hlinkClick>
              </a:rPr>
              <a:t>атомної</a:t>
            </a:r>
            <a:r>
              <a:rPr lang="ru-RU" sz="1800" u="sng" dirty="0">
                <a:solidFill>
                  <a:schemeClr val="tx1"/>
                </a:solidFill>
                <a:hlinkClick r:id="rId3">
                  <a:extLst>
                    <a:ext uri="{A12FA001-AC4F-418D-AE19-62706E023703}">
                      <ahyp:hlinkClr xmlns="" xmlns:ahyp="http://schemas.microsoft.com/office/drawing/2018/hyperlinkcolor" val="tx"/>
                    </a:ext>
                  </a:extLst>
                </a:hlinkClick>
              </a:rPr>
              <a:t> </a:t>
            </a:r>
            <a:r>
              <a:rPr lang="ru-RU" sz="1800" u="sng" dirty="0" err="1">
                <a:solidFill>
                  <a:schemeClr val="tx1"/>
                </a:solidFill>
                <a:hlinkClick r:id="rId3">
                  <a:extLst>
                    <a:ext uri="{A12FA001-AC4F-418D-AE19-62706E023703}">
                      <ahyp:hlinkClr xmlns="" xmlns:ahyp="http://schemas.microsoft.com/office/drawing/2018/hyperlinkcolor" val="tx"/>
                    </a:ext>
                  </a:extLst>
                </a:hlinkClick>
              </a:rPr>
              <a:t>енергії</a:t>
            </a:r>
            <a:r>
              <a:rPr lang="ru-RU" sz="1800" u="sng" dirty="0">
                <a:solidFill>
                  <a:schemeClr val="tx1"/>
                </a:solidFill>
                <a:hlinkClick r:id="rId3">
                  <a:extLst>
                    <a:ext uri="{A12FA001-AC4F-418D-AE19-62706E023703}">
                      <ahyp:hlinkClr xmlns="" xmlns:ahyp="http://schemas.microsoft.com/office/drawing/2018/hyperlinkcolor" val="tx"/>
                    </a:ext>
                  </a:extLst>
                </a:hlinkClick>
              </a:rPr>
              <a:t> Горизонт 2020 (2014-2018)</a:t>
            </a:r>
            <a:endParaRPr lang="ru-RU" sz="1800" u="sng" dirty="0">
              <a:solidFill>
                <a:schemeClr val="tx1"/>
              </a:solidFill>
            </a:endParaRPr>
          </a:p>
          <a:p>
            <a:pPr lvl="0"/>
            <a:r>
              <a:rPr lang="ru-RU" sz="1800" u="sng" dirty="0" err="1">
                <a:solidFill>
                  <a:schemeClr val="tx1"/>
                </a:solidFill>
                <a:hlinkClick r:id="rId4">
                  <a:extLst>
                    <a:ext uri="{A12FA001-AC4F-418D-AE19-62706E023703}">
                      <ahyp:hlinkClr xmlns="" xmlns:ahyp="http://schemas.microsoft.com/office/drawing/2018/hyperlinkcolor" val="tx"/>
                    </a:ext>
                  </a:extLst>
                </a:hlinkClick>
              </a:rPr>
              <a:t>Програма</a:t>
            </a:r>
            <a:r>
              <a:rPr lang="ru-RU" sz="1800" u="sng" dirty="0">
                <a:solidFill>
                  <a:schemeClr val="tx1"/>
                </a:solidFill>
                <a:hlinkClick r:id="rId4">
                  <a:extLst>
                    <a:ext uri="{A12FA001-AC4F-418D-AE19-62706E023703}">
                      <ahyp:hlinkClr xmlns="" xmlns:ahyp="http://schemas.microsoft.com/office/drawing/2018/hyperlinkcolor" val="tx"/>
                    </a:ext>
                  </a:extLst>
                </a:hlinkClick>
              </a:rPr>
              <a:t> ЄС "</a:t>
            </a:r>
            <a:r>
              <a:rPr lang="ru-RU" sz="1800" u="sng" dirty="0" err="1">
                <a:solidFill>
                  <a:schemeClr val="tx1"/>
                </a:solidFill>
                <a:hlinkClick r:id="rId4">
                  <a:extLst>
                    <a:ext uri="{A12FA001-AC4F-418D-AE19-62706E023703}">
                      <ahyp:hlinkClr xmlns="" xmlns:ahyp="http://schemas.microsoft.com/office/drawing/2018/hyperlinkcolor" val="tx"/>
                    </a:ext>
                  </a:extLst>
                </a:hlinkClick>
              </a:rPr>
              <a:t>Конкурентоспроможність</a:t>
            </a:r>
            <a:r>
              <a:rPr lang="ru-RU" sz="1800" u="sng" dirty="0">
                <a:solidFill>
                  <a:schemeClr val="tx1"/>
                </a:solidFill>
                <a:hlinkClick r:id="rId4">
                  <a:extLst>
                    <a:ext uri="{A12FA001-AC4F-418D-AE19-62706E023703}">
                      <ahyp:hlinkClr xmlns="" xmlns:ahyp="http://schemas.microsoft.com/office/drawing/2018/hyperlinkcolor" val="tx"/>
                    </a:ext>
                  </a:extLst>
                </a:hlinkClick>
              </a:rPr>
              <a:t> </a:t>
            </a:r>
            <a:r>
              <a:rPr lang="ru-RU" sz="1800" u="sng" dirty="0" err="1">
                <a:solidFill>
                  <a:schemeClr val="tx1"/>
                </a:solidFill>
                <a:hlinkClick r:id="rId4">
                  <a:extLst>
                    <a:ext uri="{A12FA001-AC4F-418D-AE19-62706E023703}">
                      <ahyp:hlinkClr xmlns="" xmlns:ahyp="http://schemas.microsoft.com/office/drawing/2018/hyperlinkcolor" val="tx"/>
                    </a:ext>
                  </a:extLst>
                </a:hlinkClick>
              </a:rPr>
              <a:t>підприємств</a:t>
            </a:r>
            <a:r>
              <a:rPr lang="ru-RU" sz="1800" u="sng" dirty="0">
                <a:solidFill>
                  <a:schemeClr val="tx1"/>
                </a:solidFill>
                <a:hlinkClick r:id="rId4">
                  <a:extLst>
                    <a:ext uri="{A12FA001-AC4F-418D-AE19-62706E023703}">
                      <ahyp:hlinkClr xmlns="" xmlns:ahyp="http://schemas.microsoft.com/office/drawing/2018/hyperlinkcolor" val="tx"/>
                    </a:ext>
                  </a:extLst>
                </a:hlinkClick>
              </a:rPr>
              <a:t> малого і </a:t>
            </a:r>
            <a:r>
              <a:rPr lang="ru-RU" sz="1800" u="sng" dirty="0" err="1">
                <a:solidFill>
                  <a:schemeClr val="tx1"/>
                </a:solidFill>
                <a:hlinkClick r:id="rId4">
                  <a:extLst>
                    <a:ext uri="{A12FA001-AC4F-418D-AE19-62706E023703}">
                      <ahyp:hlinkClr xmlns="" xmlns:ahyp="http://schemas.microsoft.com/office/drawing/2018/hyperlinkcolor" val="tx"/>
                    </a:ext>
                  </a:extLst>
                </a:hlinkClick>
              </a:rPr>
              <a:t>середнього</a:t>
            </a:r>
            <a:r>
              <a:rPr lang="ru-RU" sz="1800" u="sng" dirty="0">
                <a:solidFill>
                  <a:schemeClr val="tx1"/>
                </a:solidFill>
                <a:hlinkClick r:id="rId4">
                  <a:extLst>
                    <a:ext uri="{A12FA001-AC4F-418D-AE19-62706E023703}">
                      <ahyp:hlinkClr xmlns="" xmlns:ahyp="http://schemas.microsoft.com/office/drawing/2018/hyperlinkcolor" val="tx"/>
                    </a:ext>
                  </a:extLst>
                </a:hlinkClick>
              </a:rPr>
              <a:t> </a:t>
            </a:r>
            <a:r>
              <a:rPr lang="ru-RU" sz="1800" u="sng" dirty="0" err="1">
                <a:solidFill>
                  <a:schemeClr val="tx1"/>
                </a:solidFill>
                <a:hlinkClick r:id="rId4">
                  <a:extLst>
                    <a:ext uri="{A12FA001-AC4F-418D-AE19-62706E023703}">
                      <ahyp:hlinkClr xmlns="" xmlns:ahyp="http://schemas.microsoft.com/office/drawing/2018/hyperlinkcolor" val="tx"/>
                    </a:ext>
                  </a:extLst>
                </a:hlinkClick>
              </a:rPr>
              <a:t>бізнесу</a:t>
            </a:r>
            <a:r>
              <a:rPr lang="ru-RU" sz="1800" u="sng" dirty="0">
                <a:solidFill>
                  <a:schemeClr val="tx1"/>
                </a:solidFill>
                <a:hlinkClick r:id="rId4">
                  <a:extLst>
                    <a:ext uri="{A12FA001-AC4F-418D-AE19-62706E023703}">
                      <ahyp:hlinkClr xmlns="" xmlns:ahyp="http://schemas.microsoft.com/office/drawing/2018/hyperlinkcolor" val="tx"/>
                    </a:ext>
                  </a:extLst>
                </a:hlinkClick>
              </a:rPr>
              <a:t> (COSME) (2014-2020)"</a:t>
            </a:r>
            <a:endParaRPr lang="ru-RU" sz="1800" u="sng" dirty="0">
              <a:solidFill>
                <a:schemeClr val="tx1"/>
              </a:solidFill>
            </a:endParaRPr>
          </a:p>
          <a:p>
            <a:pPr lvl="0"/>
            <a:r>
              <a:rPr lang="ru-RU" sz="1800" u="sng" dirty="0" err="1">
                <a:solidFill>
                  <a:schemeClr val="tx1"/>
                </a:solidFill>
                <a:hlinkClick r:id="rId5">
                  <a:extLst>
                    <a:ext uri="{A12FA001-AC4F-418D-AE19-62706E023703}">
                      <ahyp:hlinkClr xmlns="" xmlns:ahyp="http://schemas.microsoft.com/office/drawing/2018/hyperlinkcolor" val="tx"/>
                    </a:ext>
                  </a:extLst>
                </a:hlinkClick>
              </a:rPr>
              <a:t>Програма</a:t>
            </a:r>
            <a:r>
              <a:rPr lang="ru-RU" sz="1800" u="sng" dirty="0">
                <a:solidFill>
                  <a:schemeClr val="tx1"/>
                </a:solidFill>
                <a:hlinkClick r:id="rId5">
                  <a:extLst>
                    <a:ext uri="{A12FA001-AC4F-418D-AE19-62706E023703}">
                      <ahyp:hlinkClr xmlns="" xmlns:ahyp="http://schemas.microsoft.com/office/drawing/2018/hyperlinkcolor" val="tx"/>
                    </a:ext>
                  </a:extLst>
                </a:hlinkClick>
              </a:rPr>
              <a:t> для </a:t>
            </a:r>
            <a:r>
              <a:rPr lang="ru-RU" sz="1800" u="sng" dirty="0" err="1">
                <a:solidFill>
                  <a:schemeClr val="tx1"/>
                </a:solidFill>
                <a:hlinkClick r:id="rId5">
                  <a:extLst>
                    <a:ext uri="{A12FA001-AC4F-418D-AE19-62706E023703}">
                      <ahyp:hlinkClr xmlns="" xmlns:ahyp="http://schemas.microsoft.com/office/drawing/2018/hyperlinkcolor" val="tx"/>
                    </a:ext>
                  </a:extLst>
                </a:hlinkClick>
              </a:rPr>
              <a:t>управлінських</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кадрів</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сфери</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підприємництва</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України</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Fit</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for</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partnership</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with</a:t>
            </a:r>
            <a:r>
              <a:rPr lang="ru-RU" sz="1800" u="sng" dirty="0">
                <a:solidFill>
                  <a:schemeClr val="tx1"/>
                </a:solidFill>
                <a:hlinkClick r:id="rId5">
                  <a:extLst>
                    <a:ext uri="{A12FA001-AC4F-418D-AE19-62706E023703}">
                      <ahyp:hlinkClr xmlns="" xmlns:ahyp="http://schemas.microsoft.com/office/drawing/2018/hyperlinkcolor" val="tx"/>
                    </a:ext>
                  </a:extLst>
                </a:hlinkClick>
              </a:rPr>
              <a:t> </a:t>
            </a:r>
            <a:r>
              <a:rPr lang="ru-RU" sz="1800" u="sng" dirty="0" err="1">
                <a:solidFill>
                  <a:schemeClr val="tx1"/>
                </a:solidFill>
                <a:hlinkClick r:id="rId5">
                  <a:extLst>
                    <a:ext uri="{A12FA001-AC4F-418D-AE19-62706E023703}">
                      <ahyp:hlinkClr xmlns="" xmlns:ahyp="http://schemas.microsoft.com/office/drawing/2018/hyperlinkcolor" val="tx"/>
                    </a:ext>
                  </a:extLst>
                </a:hlinkClick>
              </a:rPr>
              <a:t>Germany</a:t>
            </a:r>
            <a:r>
              <a:rPr lang="ru-RU" sz="1800" u="sng" dirty="0">
                <a:solidFill>
                  <a:schemeClr val="tx1"/>
                </a:solidFill>
                <a:hlinkClick r:id="rId5">
                  <a:extLst>
                    <a:ext uri="{A12FA001-AC4F-418D-AE19-62706E023703}">
                      <ahyp:hlinkClr xmlns="" xmlns:ahyp="http://schemas.microsoft.com/office/drawing/2018/hyperlinkcolor" val="tx"/>
                    </a:ext>
                  </a:extLst>
                </a:hlinkClick>
              </a:rPr>
              <a:t>)</a:t>
            </a:r>
            <a:endParaRPr lang="ru-RU" sz="1800" u="sng" dirty="0">
              <a:solidFill>
                <a:schemeClr val="tx1"/>
              </a:solidFill>
            </a:endParaRPr>
          </a:p>
          <a:p>
            <a:pPr lvl="0"/>
            <a:r>
              <a:rPr lang="ru-RU" sz="1800" u="sng" dirty="0" err="1">
                <a:solidFill>
                  <a:schemeClr val="tx1"/>
                </a:solidFill>
                <a:hlinkClick r:id="rId6">
                  <a:extLst>
                    <a:ext uri="{A12FA001-AC4F-418D-AE19-62706E023703}">
                      <ahyp:hlinkClr xmlns="" xmlns:ahyp="http://schemas.microsoft.com/office/drawing/2018/hyperlinkcolor" val="tx"/>
                    </a:ext>
                  </a:extLst>
                </a:hlinkClick>
              </a:rPr>
              <a:t>Підтримка</a:t>
            </a:r>
            <a:r>
              <a:rPr lang="ru-RU" sz="1800" u="sng" dirty="0">
                <a:solidFill>
                  <a:schemeClr val="tx1"/>
                </a:solidFill>
                <a:hlinkClick r:id="rId6">
                  <a:extLst>
                    <a:ext uri="{A12FA001-AC4F-418D-AE19-62706E023703}">
                      <ahyp:hlinkClr xmlns="" xmlns:ahyp="http://schemas.microsoft.com/office/drawing/2018/hyperlinkcolor" val="tx"/>
                    </a:ext>
                  </a:extLst>
                </a:hlinkClick>
              </a:rPr>
              <a:t> малого і </a:t>
            </a:r>
            <a:r>
              <a:rPr lang="ru-RU" sz="1800" u="sng" dirty="0" err="1">
                <a:solidFill>
                  <a:schemeClr val="tx1"/>
                </a:solidFill>
                <a:hlinkClick r:id="rId6">
                  <a:extLst>
                    <a:ext uri="{A12FA001-AC4F-418D-AE19-62706E023703}">
                      <ahyp:hlinkClr xmlns="" xmlns:ahyp="http://schemas.microsoft.com/office/drawing/2018/hyperlinkcolor" val="tx"/>
                    </a:ext>
                  </a:extLst>
                </a:hlinkClick>
              </a:rPr>
              <a:t>середнього</a:t>
            </a:r>
            <a:r>
              <a:rPr lang="ru-RU" sz="1800" u="sng" dirty="0">
                <a:solidFill>
                  <a:schemeClr val="tx1"/>
                </a:solidFill>
                <a:hlinkClick r:id="rId6">
                  <a:extLst>
                    <a:ext uri="{A12FA001-AC4F-418D-AE19-62706E023703}">
                      <ahyp:hlinkClr xmlns="" xmlns:ahyp="http://schemas.microsoft.com/office/drawing/2018/hyperlinkcolor" val="tx"/>
                    </a:ext>
                  </a:extLst>
                </a:hlinkClick>
              </a:rPr>
              <a:t> </a:t>
            </a:r>
            <a:r>
              <a:rPr lang="ru-RU" sz="1800" u="sng" dirty="0" err="1">
                <a:solidFill>
                  <a:schemeClr val="tx1"/>
                </a:solidFill>
                <a:hlinkClick r:id="rId6">
                  <a:extLst>
                    <a:ext uri="{A12FA001-AC4F-418D-AE19-62706E023703}">
                      <ahyp:hlinkClr xmlns="" xmlns:ahyp="http://schemas.microsoft.com/office/drawing/2018/hyperlinkcolor" val="tx"/>
                    </a:ext>
                  </a:extLst>
                </a:hlinkClick>
              </a:rPr>
              <a:t>підприємництва</a:t>
            </a:r>
            <a:r>
              <a:rPr lang="ru-RU" sz="1800" u="sng" dirty="0">
                <a:solidFill>
                  <a:schemeClr val="tx1"/>
                </a:solidFill>
                <a:hlinkClick r:id="rId6">
                  <a:extLst>
                    <a:ext uri="{A12FA001-AC4F-418D-AE19-62706E023703}">
                      <ahyp:hlinkClr xmlns="" xmlns:ahyp="http://schemas.microsoft.com/office/drawing/2018/hyperlinkcolor" val="tx"/>
                    </a:ext>
                  </a:extLst>
                </a:hlinkClick>
              </a:rPr>
              <a:t> на </a:t>
            </a:r>
            <a:r>
              <a:rPr lang="ru-RU" sz="1800" u="sng" dirty="0" err="1">
                <a:solidFill>
                  <a:schemeClr val="tx1"/>
                </a:solidFill>
                <a:hlinkClick r:id="rId6">
                  <a:extLst>
                    <a:ext uri="{A12FA001-AC4F-418D-AE19-62706E023703}">
                      <ahyp:hlinkClr xmlns="" xmlns:ahyp="http://schemas.microsoft.com/office/drawing/2018/hyperlinkcolor" val="tx"/>
                    </a:ext>
                  </a:extLst>
                </a:hlinkClick>
              </a:rPr>
              <a:t>міжнародному</a:t>
            </a:r>
            <a:r>
              <a:rPr lang="ru-RU" sz="1800" u="sng" dirty="0">
                <a:solidFill>
                  <a:schemeClr val="tx1"/>
                </a:solidFill>
                <a:hlinkClick r:id="rId6">
                  <a:extLst>
                    <a:ext uri="{A12FA001-AC4F-418D-AE19-62706E023703}">
                      <ahyp:hlinkClr xmlns="" xmlns:ahyp="http://schemas.microsoft.com/office/drawing/2018/hyperlinkcolor" val="tx"/>
                    </a:ext>
                  </a:extLst>
                </a:hlinkClick>
              </a:rPr>
              <a:t> </a:t>
            </a:r>
            <a:r>
              <a:rPr lang="ru-RU" sz="1800" u="sng" dirty="0" err="1">
                <a:solidFill>
                  <a:schemeClr val="tx1"/>
                </a:solidFill>
                <a:hlinkClick r:id="rId6">
                  <a:extLst>
                    <a:ext uri="{A12FA001-AC4F-418D-AE19-62706E023703}">
                      <ahyp:hlinkClr xmlns="" xmlns:ahyp="http://schemas.microsoft.com/office/drawing/2018/hyperlinkcolor" val="tx"/>
                    </a:ext>
                  </a:extLst>
                </a:hlinkClick>
              </a:rPr>
              <a:t>рівні</a:t>
            </a:r>
            <a:r>
              <a:rPr lang="ru-RU" sz="1800" u="sng" dirty="0">
                <a:solidFill>
                  <a:schemeClr val="tx1"/>
                </a:solidFill>
                <a:hlinkClick r:id="rId6">
                  <a:extLst>
                    <a:ext uri="{A12FA001-AC4F-418D-AE19-62706E023703}">
                      <ahyp:hlinkClr xmlns="" xmlns:ahyp="http://schemas.microsoft.com/office/drawing/2018/hyperlinkcolor" val="tx"/>
                    </a:ext>
                  </a:extLst>
                </a:hlinkClick>
              </a:rPr>
              <a:t> (</a:t>
            </a:r>
            <a:r>
              <a:rPr lang="ru-RU" sz="1800" u="sng" dirty="0" err="1">
                <a:solidFill>
                  <a:schemeClr val="tx1"/>
                </a:solidFill>
                <a:hlinkClick r:id="rId6">
                  <a:extLst>
                    <a:ext uri="{A12FA001-AC4F-418D-AE19-62706E023703}">
                      <ahyp:hlinkClr xmlns="" xmlns:ahyp="http://schemas.microsoft.com/office/drawing/2018/hyperlinkcolor" val="tx"/>
                    </a:ext>
                  </a:extLst>
                </a:hlinkClick>
              </a:rPr>
              <a:t>міжнародні</a:t>
            </a:r>
            <a:r>
              <a:rPr lang="ru-RU" sz="1800" u="sng" dirty="0">
                <a:solidFill>
                  <a:schemeClr val="tx1"/>
                </a:solidFill>
                <a:hlinkClick r:id="rId6">
                  <a:extLst>
                    <a:ext uri="{A12FA001-AC4F-418D-AE19-62706E023703}">
                      <ahyp:hlinkClr xmlns="" xmlns:ahyp="http://schemas.microsoft.com/office/drawing/2018/hyperlinkcolor" val="tx"/>
                    </a:ext>
                  </a:extLst>
                </a:hlinkClick>
              </a:rPr>
              <a:t> </a:t>
            </a:r>
            <a:r>
              <a:rPr lang="ru-RU" sz="1800" u="sng" dirty="0" err="1">
                <a:solidFill>
                  <a:schemeClr val="tx1"/>
                </a:solidFill>
                <a:hlinkClick r:id="rId6">
                  <a:extLst>
                    <a:ext uri="{A12FA001-AC4F-418D-AE19-62706E023703}">
                      <ahyp:hlinkClr xmlns="" xmlns:ahyp="http://schemas.microsoft.com/office/drawing/2018/hyperlinkcolor" val="tx"/>
                    </a:ext>
                  </a:extLst>
                </a:hlinkClick>
              </a:rPr>
              <a:t>кредитні</a:t>
            </a:r>
            <a:r>
              <a:rPr lang="ru-RU" sz="1800" u="sng" dirty="0">
                <a:solidFill>
                  <a:schemeClr val="tx1"/>
                </a:solidFill>
                <a:hlinkClick r:id="rId6">
                  <a:extLst>
                    <a:ext uri="{A12FA001-AC4F-418D-AE19-62706E023703}">
                      <ahyp:hlinkClr xmlns="" xmlns:ahyp="http://schemas.microsoft.com/office/drawing/2018/hyperlinkcolor" val="tx"/>
                    </a:ext>
                  </a:extLst>
                </a:hlinkClick>
              </a:rPr>
              <a:t> </a:t>
            </a:r>
            <a:r>
              <a:rPr lang="ru-RU" sz="1800" u="sng" dirty="0" err="1">
                <a:solidFill>
                  <a:schemeClr val="tx1"/>
                </a:solidFill>
                <a:hlinkClick r:id="rId6">
                  <a:extLst>
                    <a:ext uri="{A12FA001-AC4F-418D-AE19-62706E023703}">
                      <ahyp:hlinkClr xmlns="" xmlns:ahyp="http://schemas.microsoft.com/office/drawing/2018/hyperlinkcolor" val="tx"/>
                    </a:ext>
                  </a:extLst>
                </a:hlinkClick>
              </a:rPr>
              <a:t>лінії</a:t>
            </a:r>
            <a:r>
              <a:rPr lang="ru-RU" sz="1800" u="sng" dirty="0">
                <a:solidFill>
                  <a:schemeClr val="tx1"/>
                </a:solidFill>
                <a:hlinkClick r:id="rId6">
                  <a:extLst>
                    <a:ext uri="{A12FA001-AC4F-418D-AE19-62706E023703}">
                      <ahyp:hlinkClr xmlns="" xmlns:ahyp="http://schemas.microsoft.com/office/drawing/2018/hyperlinkcolor" val="tx"/>
                    </a:ext>
                  </a:extLst>
                </a:hlinkClick>
              </a:rPr>
              <a:t>)</a:t>
            </a:r>
            <a:endParaRPr lang="ru-RU" sz="1800" u="sng" dirty="0">
              <a:solidFill>
                <a:schemeClr val="tx1"/>
              </a:solidFill>
            </a:endParaRPr>
          </a:p>
          <a:p>
            <a:pPr lvl="0"/>
            <a:r>
              <a:rPr lang="ru-RU" sz="1800" u="sng" dirty="0" err="1">
                <a:solidFill>
                  <a:schemeClr val="tx1"/>
                </a:solidFill>
                <a:hlinkClick r:id="rId7">
                  <a:extLst>
                    <a:ext uri="{A12FA001-AC4F-418D-AE19-62706E023703}">
                      <ahyp:hlinkClr xmlns="" xmlns:ahyp="http://schemas.microsoft.com/office/drawing/2018/hyperlinkcolor" val="tx"/>
                    </a:ext>
                  </a:extLst>
                </a:hlinkClick>
              </a:rPr>
              <a:t>Банківські</a:t>
            </a:r>
            <a:r>
              <a:rPr lang="ru-RU" sz="1800" u="sng" dirty="0">
                <a:solidFill>
                  <a:schemeClr val="tx1"/>
                </a:solidFill>
                <a:hlinkClick r:id="rId7">
                  <a:extLst>
                    <a:ext uri="{A12FA001-AC4F-418D-AE19-62706E023703}">
                      <ahyp:hlinkClr xmlns="" xmlns:ahyp="http://schemas.microsoft.com/office/drawing/2018/hyperlinkcolor" val="tx"/>
                    </a:ext>
                  </a:extLst>
                </a:hlinkClick>
              </a:rPr>
              <a:t> </a:t>
            </a:r>
            <a:r>
              <a:rPr lang="ru-RU" sz="1800" u="sng" dirty="0" err="1">
                <a:solidFill>
                  <a:schemeClr val="tx1"/>
                </a:solidFill>
                <a:hlinkClick r:id="rId7">
                  <a:extLst>
                    <a:ext uri="{A12FA001-AC4F-418D-AE19-62706E023703}">
                      <ahyp:hlinkClr xmlns="" xmlns:ahyp="http://schemas.microsoft.com/office/drawing/2018/hyperlinkcolor" val="tx"/>
                    </a:ext>
                  </a:extLst>
                </a:hlinkClick>
              </a:rPr>
              <a:t>продукти</a:t>
            </a:r>
            <a:r>
              <a:rPr lang="ru-RU" sz="1800" u="sng" dirty="0">
                <a:solidFill>
                  <a:schemeClr val="tx1"/>
                </a:solidFill>
                <a:hlinkClick r:id="rId7">
                  <a:extLst>
                    <a:ext uri="{A12FA001-AC4F-418D-AE19-62706E023703}">
                      <ahyp:hlinkClr xmlns="" xmlns:ahyp="http://schemas.microsoft.com/office/drawing/2018/hyperlinkcolor" val="tx"/>
                    </a:ext>
                  </a:extLst>
                </a:hlinkClick>
              </a:rPr>
              <a:t> та </a:t>
            </a:r>
            <a:r>
              <a:rPr lang="ru-RU" sz="1800" u="sng" dirty="0" err="1">
                <a:solidFill>
                  <a:schemeClr val="tx1"/>
                </a:solidFill>
                <a:hlinkClick r:id="rId7">
                  <a:extLst>
                    <a:ext uri="{A12FA001-AC4F-418D-AE19-62706E023703}">
                      <ahyp:hlinkClr xmlns="" xmlns:ahyp="http://schemas.microsoft.com/office/drawing/2018/hyperlinkcolor" val="tx"/>
                    </a:ext>
                  </a:extLst>
                </a:hlinkClick>
              </a:rPr>
              <a:t>програми</a:t>
            </a:r>
            <a:r>
              <a:rPr lang="ru-RU" sz="1800" u="sng" dirty="0">
                <a:solidFill>
                  <a:schemeClr val="tx1"/>
                </a:solidFill>
                <a:hlinkClick r:id="rId7">
                  <a:extLst>
                    <a:ext uri="{A12FA001-AC4F-418D-AE19-62706E023703}">
                      <ahyp:hlinkClr xmlns="" xmlns:ahyp="http://schemas.microsoft.com/office/drawing/2018/hyperlinkcolor" val="tx"/>
                    </a:ext>
                  </a:extLst>
                </a:hlinkClick>
              </a:rPr>
              <a:t> </a:t>
            </a:r>
            <a:r>
              <a:rPr lang="ru-RU" sz="1800" u="sng" dirty="0" err="1">
                <a:solidFill>
                  <a:schemeClr val="tx1"/>
                </a:solidFill>
                <a:hlinkClick r:id="rId7">
                  <a:extLst>
                    <a:ext uri="{A12FA001-AC4F-418D-AE19-62706E023703}">
                      <ahyp:hlinkClr xmlns="" xmlns:ahyp="http://schemas.microsoft.com/office/drawing/2018/hyperlinkcolor" val="tx"/>
                    </a:ext>
                  </a:extLst>
                </a:hlinkClick>
              </a:rPr>
              <a:t>допомоги</a:t>
            </a:r>
            <a:r>
              <a:rPr lang="ru-RU" sz="1800" u="sng" dirty="0">
                <a:solidFill>
                  <a:schemeClr val="tx1"/>
                </a:solidFill>
                <a:hlinkClick r:id="rId7">
                  <a:extLst>
                    <a:ext uri="{A12FA001-AC4F-418D-AE19-62706E023703}">
                      <ahyp:hlinkClr xmlns="" xmlns:ahyp="http://schemas.microsoft.com/office/drawing/2018/hyperlinkcolor" val="tx"/>
                    </a:ext>
                  </a:extLst>
                </a:hlinkClick>
              </a:rPr>
              <a:t> малому і </a:t>
            </a:r>
            <a:r>
              <a:rPr lang="ru-RU" sz="1800" u="sng" dirty="0" err="1">
                <a:solidFill>
                  <a:schemeClr val="tx1"/>
                </a:solidFill>
                <a:hlinkClick r:id="rId7">
                  <a:extLst>
                    <a:ext uri="{A12FA001-AC4F-418D-AE19-62706E023703}">
                      <ahyp:hlinkClr xmlns="" xmlns:ahyp="http://schemas.microsoft.com/office/drawing/2018/hyperlinkcolor" val="tx"/>
                    </a:ext>
                  </a:extLst>
                </a:hlinkClick>
              </a:rPr>
              <a:t>середньому</a:t>
            </a:r>
            <a:r>
              <a:rPr lang="ru-RU" sz="1800" u="sng" dirty="0">
                <a:solidFill>
                  <a:schemeClr val="tx1"/>
                </a:solidFill>
                <a:hlinkClick r:id="rId7">
                  <a:extLst>
                    <a:ext uri="{A12FA001-AC4F-418D-AE19-62706E023703}">
                      <ahyp:hlinkClr xmlns="" xmlns:ahyp="http://schemas.microsoft.com/office/drawing/2018/hyperlinkcolor" val="tx"/>
                    </a:ext>
                  </a:extLst>
                </a:hlinkClick>
              </a:rPr>
              <a:t> </a:t>
            </a:r>
            <a:r>
              <a:rPr lang="ru-RU" sz="1800" u="sng" dirty="0" err="1">
                <a:solidFill>
                  <a:schemeClr val="tx1"/>
                </a:solidFill>
                <a:hlinkClick r:id="rId7">
                  <a:extLst>
                    <a:ext uri="{A12FA001-AC4F-418D-AE19-62706E023703}">
                      <ahyp:hlinkClr xmlns="" xmlns:ahyp="http://schemas.microsoft.com/office/drawing/2018/hyperlinkcolor" val="tx"/>
                    </a:ext>
                  </a:extLst>
                </a:hlinkClick>
              </a:rPr>
              <a:t>підприємництву</a:t>
            </a:r>
            <a:endParaRPr lang="ru-RU" sz="1800" u="sng" dirty="0">
              <a:solidFill>
                <a:schemeClr val="tx1"/>
              </a:solidFill>
            </a:endParaRPr>
          </a:p>
          <a:p>
            <a:pPr lvl="0"/>
            <a:r>
              <a:rPr lang="ru-RU" sz="1800" u="sng" dirty="0" err="1">
                <a:solidFill>
                  <a:schemeClr val="tx1"/>
                </a:solidFill>
                <a:hlinkClick r:id="rId8">
                  <a:extLst>
                    <a:ext uri="{A12FA001-AC4F-418D-AE19-62706E023703}">
                      <ahyp:hlinkClr xmlns="" xmlns:ahyp="http://schemas.microsoft.com/office/drawing/2018/hyperlinkcolor" val="tx"/>
                    </a:ext>
                  </a:extLst>
                </a:hlinkClick>
              </a:rPr>
              <a:t>Підтримка</a:t>
            </a:r>
            <a:r>
              <a:rPr lang="ru-RU" sz="1800" u="sng" dirty="0">
                <a:solidFill>
                  <a:schemeClr val="tx1"/>
                </a:solidFill>
                <a:hlinkClick r:id="rId8">
                  <a:extLst>
                    <a:ext uri="{A12FA001-AC4F-418D-AE19-62706E023703}">
                      <ahyp:hlinkClr xmlns="" xmlns:ahyp="http://schemas.microsoft.com/office/drawing/2018/hyperlinkcolor" val="tx"/>
                    </a:ext>
                  </a:extLst>
                </a:hlinkClick>
              </a:rPr>
              <a:t> малого і </a:t>
            </a:r>
            <a:r>
              <a:rPr lang="ru-RU" sz="1800" u="sng" dirty="0" err="1">
                <a:solidFill>
                  <a:schemeClr val="tx1"/>
                </a:solidFill>
                <a:hlinkClick r:id="rId8">
                  <a:extLst>
                    <a:ext uri="{A12FA001-AC4F-418D-AE19-62706E023703}">
                      <ahyp:hlinkClr xmlns="" xmlns:ahyp="http://schemas.microsoft.com/office/drawing/2018/hyperlinkcolor" val="tx"/>
                    </a:ext>
                  </a:extLst>
                </a:hlinkClick>
              </a:rPr>
              <a:t>середнього</a:t>
            </a:r>
            <a:r>
              <a:rPr lang="ru-RU" sz="1800" u="sng" dirty="0">
                <a:solidFill>
                  <a:schemeClr val="tx1"/>
                </a:solidFill>
                <a:hlinkClick r:id="rId8">
                  <a:extLst>
                    <a:ext uri="{A12FA001-AC4F-418D-AE19-62706E023703}">
                      <ahyp:hlinkClr xmlns="" xmlns:ahyp="http://schemas.microsoft.com/office/drawing/2018/hyperlinkcolor" val="tx"/>
                    </a:ext>
                  </a:extLst>
                </a:hlinkClick>
              </a:rPr>
              <a:t> </a:t>
            </a:r>
            <a:r>
              <a:rPr lang="ru-RU" sz="1800" u="sng" dirty="0" err="1">
                <a:solidFill>
                  <a:schemeClr val="tx1"/>
                </a:solidFill>
                <a:hlinkClick r:id="rId8">
                  <a:extLst>
                    <a:ext uri="{A12FA001-AC4F-418D-AE19-62706E023703}">
                      <ahyp:hlinkClr xmlns="" xmlns:ahyp="http://schemas.microsoft.com/office/drawing/2018/hyperlinkcolor" val="tx"/>
                    </a:ext>
                  </a:extLst>
                </a:hlinkClick>
              </a:rPr>
              <a:t>підприємництва</a:t>
            </a:r>
            <a:r>
              <a:rPr lang="ru-RU" sz="1800" u="sng" dirty="0">
                <a:solidFill>
                  <a:schemeClr val="tx1"/>
                </a:solidFill>
                <a:hlinkClick r:id="rId8">
                  <a:extLst>
                    <a:ext uri="{A12FA001-AC4F-418D-AE19-62706E023703}">
                      <ahyp:hlinkClr xmlns="" xmlns:ahyp="http://schemas.microsoft.com/office/drawing/2018/hyperlinkcolor" val="tx"/>
                    </a:ext>
                  </a:extLst>
                </a:hlinkClick>
              </a:rPr>
              <a:t> на </a:t>
            </a:r>
            <a:r>
              <a:rPr lang="ru-RU" sz="1800" u="sng" dirty="0" err="1">
                <a:solidFill>
                  <a:schemeClr val="tx1"/>
                </a:solidFill>
                <a:hlinkClick r:id="rId8">
                  <a:extLst>
                    <a:ext uri="{A12FA001-AC4F-418D-AE19-62706E023703}">
                      <ahyp:hlinkClr xmlns="" xmlns:ahyp="http://schemas.microsoft.com/office/drawing/2018/hyperlinkcolor" val="tx"/>
                    </a:ext>
                  </a:extLst>
                </a:hlinkClick>
              </a:rPr>
              <a:t>регіональному</a:t>
            </a:r>
            <a:r>
              <a:rPr lang="ru-RU" sz="1800" u="sng" dirty="0">
                <a:solidFill>
                  <a:schemeClr val="tx1"/>
                </a:solidFill>
                <a:hlinkClick r:id="rId8">
                  <a:extLst>
                    <a:ext uri="{A12FA001-AC4F-418D-AE19-62706E023703}">
                      <ahyp:hlinkClr xmlns="" xmlns:ahyp="http://schemas.microsoft.com/office/drawing/2018/hyperlinkcolor" val="tx"/>
                    </a:ext>
                  </a:extLst>
                </a:hlinkClick>
              </a:rPr>
              <a:t> </a:t>
            </a:r>
            <a:r>
              <a:rPr lang="ru-RU" sz="1800" u="sng" dirty="0" err="1">
                <a:solidFill>
                  <a:schemeClr val="tx1"/>
                </a:solidFill>
                <a:hlinkClick r:id="rId8">
                  <a:extLst>
                    <a:ext uri="{A12FA001-AC4F-418D-AE19-62706E023703}">
                      <ahyp:hlinkClr xmlns="" xmlns:ahyp="http://schemas.microsoft.com/office/drawing/2018/hyperlinkcolor" val="tx"/>
                    </a:ext>
                  </a:extLst>
                </a:hlinkClick>
              </a:rPr>
              <a:t>рівні</a:t>
            </a:r>
            <a:endParaRPr lang="ru-RU" sz="1800" u="sng" dirty="0">
              <a:solidFill>
                <a:schemeClr val="tx1"/>
              </a:solidFill>
            </a:endParaRPr>
          </a:p>
          <a:p>
            <a:pPr lvl="0"/>
            <a:r>
              <a:rPr lang="ru-RU" sz="1800" u="sng" dirty="0" err="1">
                <a:solidFill>
                  <a:schemeClr val="tx1"/>
                </a:solidFill>
                <a:hlinkClick r:id="rId9">
                  <a:extLst>
                    <a:ext uri="{A12FA001-AC4F-418D-AE19-62706E023703}">
                      <ahyp:hlinkClr xmlns="" xmlns:ahyp="http://schemas.microsoft.com/office/drawing/2018/hyperlinkcolor" val="tx"/>
                    </a:ext>
                  </a:extLst>
                </a:hlinkClick>
              </a:rPr>
              <a:t>Підтримка</a:t>
            </a:r>
            <a:r>
              <a:rPr lang="ru-RU" sz="1800" u="sng" dirty="0">
                <a:solidFill>
                  <a:schemeClr val="tx1"/>
                </a:solidFill>
                <a:hlinkClick r:id="rId9">
                  <a:extLst>
                    <a:ext uri="{A12FA001-AC4F-418D-AE19-62706E023703}">
                      <ahyp:hlinkClr xmlns="" xmlns:ahyp="http://schemas.microsoft.com/office/drawing/2018/hyperlinkcolor" val="tx"/>
                    </a:ext>
                  </a:extLst>
                </a:hlinkClick>
              </a:rPr>
              <a:t> малого і </a:t>
            </a:r>
            <a:r>
              <a:rPr lang="ru-RU" sz="1800" u="sng" dirty="0" err="1">
                <a:solidFill>
                  <a:schemeClr val="tx1"/>
                </a:solidFill>
                <a:hlinkClick r:id="rId9">
                  <a:extLst>
                    <a:ext uri="{A12FA001-AC4F-418D-AE19-62706E023703}">
                      <ahyp:hlinkClr xmlns="" xmlns:ahyp="http://schemas.microsoft.com/office/drawing/2018/hyperlinkcolor" val="tx"/>
                    </a:ext>
                  </a:extLst>
                </a:hlinkClick>
              </a:rPr>
              <a:t>середнього</a:t>
            </a:r>
            <a:r>
              <a:rPr lang="ru-RU" sz="1800" u="sng" dirty="0">
                <a:solidFill>
                  <a:schemeClr val="tx1"/>
                </a:solidFill>
                <a:hlinkClick r:id="rId9">
                  <a:extLst>
                    <a:ext uri="{A12FA001-AC4F-418D-AE19-62706E023703}">
                      <ahyp:hlinkClr xmlns="" xmlns:ahyp="http://schemas.microsoft.com/office/drawing/2018/hyperlinkcolor" val="tx"/>
                    </a:ext>
                  </a:extLst>
                </a:hlinkClick>
              </a:rPr>
              <a:t> </a:t>
            </a:r>
            <a:r>
              <a:rPr lang="ru-RU" sz="1800" u="sng" dirty="0" err="1">
                <a:solidFill>
                  <a:schemeClr val="tx1"/>
                </a:solidFill>
                <a:hlinkClick r:id="rId9">
                  <a:extLst>
                    <a:ext uri="{A12FA001-AC4F-418D-AE19-62706E023703}">
                      <ahyp:hlinkClr xmlns="" xmlns:ahyp="http://schemas.microsoft.com/office/drawing/2018/hyperlinkcolor" val="tx"/>
                    </a:ext>
                  </a:extLst>
                </a:hlinkClick>
              </a:rPr>
              <a:t>підприємництва</a:t>
            </a:r>
            <a:r>
              <a:rPr lang="ru-RU" sz="1800" u="sng" dirty="0">
                <a:solidFill>
                  <a:schemeClr val="tx1"/>
                </a:solidFill>
                <a:hlinkClick r:id="rId9">
                  <a:extLst>
                    <a:ext uri="{A12FA001-AC4F-418D-AE19-62706E023703}">
                      <ahyp:hlinkClr xmlns="" xmlns:ahyp="http://schemas.microsoft.com/office/drawing/2018/hyperlinkcolor" val="tx"/>
                    </a:ext>
                  </a:extLst>
                </a:hlinkClick>
              </a:rPr>
              <a:t> на державному </a:t>
            </a:r>
            <a:r>
              <a:rPr lang="ru-RU" sz="1800" u="sng" dirty="0" err="1">
                <a:solidFill>
                  <a:schemeClr val="tx1"/>
                </a:solidFill>
                <a:hlinkClick r:id="rId9">
                  <a:extLst>
                    <a:ext uri="{A12FA001-AC4F-418D-AE19-62706E023703}">
                      <ahyp:hlinkClr xmlns="" xmlns:ahyp="http://schemas.microsoft.com/office/drawing/2018/hyperlinkcolor" val="tx"/>
                    </a:ext>
                  </a:extLst>
                </a:hlinkClick>
              </a:rPr>
              <a:t>рівні</a:t>
            </a:r>
            <a:endParaRPr lang="ru-RU" sz="1800" u="sng" dirty="0">
              <a:solidFill>
                <a:schemeClr val="tx1"/>
              </a:solidFill>
            </a:endParaRPr>
          </a:p>
          <a:p>
            <a:pPr algn="r"/>
            <a:r>
              <a:rPr lang="ru-RU" sz="1200" b="1" u="sng" dirty="0">
                <a:hlinkClick r:id="rId8"/>
              </a:rPr>
              <a:t>http://www.me.gov.ua/Documents/Detail?lang=uk-UA&amp;id=ad30a624-6ef3-484b-b76d-3f29b82f4cdc&amp;title=PidtrimkaMalogoISerednogoPidprimnitstvaNaRegionalnomuRivni</a:t>
            </a:r>
            <a:endParaRPr lang="ru-RU" sz="1200" dirty="0"/>
          </a:p>
          <a:p>
            <a:endParaRPr lang="ru-RU" dirty="0"/>
          </a:p>
        </p:txBody>
      </p:sp>
    </p:spTree>
    <p:extLst>
      <p:ext uri="{BB962C8B-B14F-4D97-AF65-F5344CB8AC3E}">
        <p14:creationId xmlns:p14="http://schemas.microsoft.com/office/powerpoint/2010/main" val="2375505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472487" cy="1011237"/>
          </a:xfrm>
        </p:spPr>
        <p:txBody>
          <a:bodyPr>
            <a:normAutofit fontScale="90000"/>
          </a:bodyPr>
          <a:lstStyle/>
          <a:p>
            <a:r>
              <a:rPr lang="ru-RU" dirty="0" err="1">
                <a:effectLst/>
              </a:rPr>
              <a:t>Підтримка</a:t>
            </a:r>
            <a:r>
              <a:rPr lang="ru-RU" dirty="0">
                <a:effectLst/>
              </a:rPr>
              <a:t> МСП </a:t>
            </a:r>
            <a:br>
              <a:rPr lang="ru-RU" dirty="0">
                <a:effectLst/>
              </a:rPr>
            </a:br>
            <a:r>
              <a:rPr lang="ru-RU" dirty="0">
                <a:effectLst/>
              </a:rPr>
              <a:t>на </a:t>
            </a:r>
            <a:r>
              <a:rPr lang="ru-RU" dirty="0" err="1">
                <a:effectLst/>
              </a:rPr>
              <a:t>регіональному</a:t>
            </a:r>
            <a:r>
              <a:rPr lang="ru-RU" dirty="0">
                <a:effectLst/>
              </a:rPr>
              <a:t> </a:t>
            </a:r>
            <a:r>
              <a:rPr lang="ru-RU" dirty="0" err="1">
                <a:effectLst/>
              </a:rPr>
              <a:t>рівні</a:t>
            </a:r>
            <a:endParaRPr lang="ru-RU" dirty="0">
              <a:effectLst/>
            </a:endParaRPr>
          </a:p>
        </p:txBody>
      </p:sp>
      <p:sp>
        <p:nvSpPr>
          <p:cNvPr id="4" name="Объект 3">
            <a:extLst>
              <a:ext uri="{FF2B5EF4-FFF2-40B4-BE49-F238E27FC236}">
                <a16:creationId xmlns="" xmlns:a16="http://schemas.microsoft.com/office/drawing/2014/main" id="{2EA1DA5C-83DB-453A-BF90-C151B3D431DD}"/>
              </a:ext>
            </a:extLst>
          </p:cNvPr>
          <p:cNvSpPr>
            <a:spLocks noGrp="1"/>
          </p:cNvSpPr>
          <p:nvPr>
            <p:ph idx="1"/>
          </p:nvPr>
        </p:nvSpPr>
        <p:spPr/>
        <p:txBody>
          <a:bodyPr/>
          <a:lstStyle/>
          <a:p>
            <a:endParaRPr lang="uk-UA" sz="2800" dirty="0">
              <a:solidFill>
                <a:schemeClr val="accent5">
                  <a:lumMod val="50000"/>
                </a:schemeClr>
              </a:solidFill>
            </a:endParaRPr>
          </a:p>
          <a:p>
            <a:r>
              <a:rPr lang="uk-UA" sz="2800" dirty="0">
                <a:solidFill>
                  <a:schemeClr val="accent5">
                    <a:lumMod val="50000"/>
                  </a:schemeClr>
                </a:solidFill>
              </a:rPr>
              <a:t>ВІННИЦЬКИЙ КЛУБ ДІЛОВИХ ЛЮДЕЙ </a:t>
            </a:r>
            <a:r>
              <a:rPr lang="uk-UA" sz="2800" dirty="0">
                <a:solidFill>
                  <a:schemeClr val="tx1"/>
                </a:solidFill>
              </a:rPr>
              <a:t>(громадське об'єднання, 1996 р.)</a:t>
            </a:r>
          </a:p>
          <a:p>
            <a:r>
              <a:rPr lang="uk-UA" sz="2800" dirty="0">
                <a:solidFill>
                  <a:schemeClr val="accent5">
                    <a:lumMod val="50000"/>
                  </a:schemeClr>
                </a:solidFill>
              </a:rPr>
              <a:t>СПІЛКА ПІДПРИЄМЦІВ «СТІНА» </a:t>
            </a:r>
            <a:r>
              <a:rPr lang="uk-UA" sz="2800" dirty="0">
                <a:solidFill>
                  <a:schemeClr val="tx1"/>
                </a:solidFill>
              </a:rPr>
              <a:t>(громадське об'єднання, 2009 р.)</a:t>
            </a:r>
          </a:p>
          <a:p>
            <a:r>
              <a:rPr lang="uk-UA" sz="2800" dirty="0">
                <a:solidFill>
                  <a:schemeClr val="accent5">
                    <a:lumMod val="50000"/>
                  </a:schemeClr>
                </a:solidFill>
              </a:rPr>
              <a:t>АГЕНЦІЯ РЕГІОНАЛЬНОГО РОЗВИТКУ Вінницької області </a:t>
            </a:r>
            <a:r>
              <a:rPr lang="uk-UA" sz="2800" dirty="0">
                <a:solidFill>
                  <a:schemeClr val="tx1"/>
                </a:solidFill>
              </a:rPr>
              <a:t>(небюджетна організація, 2016 р.)</a:t>
            </a:r>
          </a:p>
          <a:p>
            <a:pPr marL="0" indent="0" algn="r">
              <a:buNone/>
            </a:pPr>
            <a:r>
              <a:rPr lang="ru-RU" sz="1400" b="1" dirty="0"/>
              <a:t>(</a:t>
            </a:r>
            <a:r>
              <a:rPr lang="ru-RU" sz="1400" b="1" u="sng" dirty="0">
                <a:hlinkClick r:id="rId2"/>
              </a:rPr>
              <a:t>http://ardvin.org.ua/</a:t>
            </a:r>
            <a:r>
              <a:rPr lang="ru-RU" sz="1400" b="1" dirty="0"/>
              <a:t>).</a:t>
            </a:r>
            <a:endParaRPr lang="ru-RU" sz="1400" dirty="0">
              <a:solidFill>
                <a:schemeClr val="tx1"/>
              </a:solidFill>
            </a:endParaRPr>
          </a:p>
        </p:txBody>
      </p:sp>
    </p:spTree>
    <p:extLst>
      <p:ext uri="{BB962C8B-B14F-4D97-AF65-F5344CB8AC3E}">
        <p14:creationId xmlns:p14="http://schemas.microsoft.com/office/powerpoint/2010/main" val="361620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3"/>
          <p:cNvSpPr>
            <a:spLocks noGrp="1" noChangeArrowheads="1"/>
          </p:cNvSpPr>
          <p:nvPr>
            <p:ph type="title"/>
          </p:nvPr>
        </p:nvSpPr>
        <p:spPr>
          <a:xfrm>
            <a:off x="457200" y="188467"/>
            <a:ext cx="8229600" cy="1077218"/>
          </a:xfrm>
        </p:spPr>
        <p:txBody>
          <a:bodyPr>
            <a:spAutoFit/>
          </a:bodyPr>
          <a:lstStyle/>
          <a:p>
            <a:pPr eaLnBrk="1" hangingPunct="1">
              <a:buClr>
                <a:srgbClr val="000000"/>
              </a:buClr>
              <a:buFont typeface="Times New Roman" pitchFamily="18" charset="0"/>
              <a:buNone/>
            </a:pPr>
            <a:r>
              <a:rPr lang="uk-UA" altLang="uk-UA" cap="none" dirty="0">
                <a:effectLst>
                  <a:outerShdw blurRad="38100" dist="38100" dir="2700000" algn="tl">
                    <a:srgbClr val="C0C0C0"/>
                  </a:outerShdw>
                </a:effectLst>
              </a:rPr>
              <a:t>БІЗНЕС-КЛІМАТ </a:t>
            </a:r>
            <a:br>
              <a:rPr lang="uk-UA" altLang="uk-UA" cap="none" dirty="0">
                <a:effectLst>
                  <a:outerShdw blurRad="38100" dist="38100" dir="2700000" algn="tl">
                    <a:srgbClr val="C0C0C0"/>
                  </a:outerShdw>
                </a:effectLst>
              </a:rPr>
            </a:br>
            <a:r>
              <a:rPr lang="uk-UA" altLang="uk-UA" cap="none" dirty="0">
                <a:effectLst>
                  <a:outerShdw blurRad="38100" dist="38100" dir="2700000" algn="tl">
                    <a:srgbClr val="C0C0C0"/>
                  </a:outerShdw>
                </a:effectLst>
              </a:rPr>
              <a:t>(підприємницький, діловий) – це:</a:t>
            </a:r>
          </a:p>
        </p:txBody>
      </p:sp>
      <p:sp>
        <p:nvSpPr>
          <p:cNvPr id="6" name="Прямоугольник 5"/>
          <p:cNvSpPr/>
          <p:nvPr/>
        </p:nvSpPr>
        <p:spPr>
          <a:xfrm>
            <a:off x="323850" y="1500188"/>
            <a:ext cx="8496300" cy="3046988"/>
          </a:xfrm>
          <a:prstGeom prst="rect">
            <a:avLst/>
          </a:prstGeom>
        </p:spPr>
        <p:txBody>
          <a:bodyPr>
            <a:spAutoFit/>
          </a:bodyPr>
          <a:lstStyle/>
          <a:p>
            <a:pPr marL="269875" indent="-269875" algn="just" fontAlgn="auto">
              <a:spcBef>
                <a:spcPts val="0"/>
              </a:spcBef>
              <a:spcAft>
                <a:spcPts val="0"/>
              </a:spcAft>
              <a:buClr>
                <a:srgbClr val="000000"/>
              </a:buClr>
              <a:buSzPct val="100000"/>
              <a:defRPr/>
            </a:pPr>
            <a:r>
              <a:rPr lang="uk-UA" sz="2400" dirty="0">
                <a:solidFill>
                  <a:schemeClr val="tx1">
                    <a:lumMod val="50000"/>
                  </a:schemeClr>
                </a:solidFill>
                <a:latin typeface="Arial" pitchFamily="34" charset="0"/>
                <a:cs typeface="Arial" panose="020B0604020202020204" pitchFamily="34" charset="0"/>
              </a:rPr>
              <a:t>*	інституційні, політичні й регуляторні </a:t>
            </a:r>
            <a:r>
              <a:rPr lang="uk-UA" sz="2400" dirty="0">
                <a:solidFill>
                  <a:schemeClr val="accent5">
                    <a:lumMod val="50000"/>
                  </a:schemeClr>
                </a:solidFill>
                <a:latin typeface="Arial Black" pitchFamily="34" charset="0"/>
                <a:cs typeface="Arial" panose="020B0604020202020204" pitchFamily="34" charset="0"/>
              </a:rPr>
              <a:t>умови</a:t>
            </a:r>
            <a:r>
              <a:rPr lang="uk-UA" sz="2400" dirty="0">
                <a:solidFill>
                  <a:schemeClr val="tx1">
                    <a:lumMod val="50000"/>
                  </a:schemeClr>
                </a:solidFill>
                <a:latin typeface="Arial" pitchFamily="34" charset="0"/>
                <a:cs typeface="Arial" panose="020B0604020202020204" pitchFamily="34" charset="0"/>
              </a:rPr>
              <a:t>, які створюються державою для розвитку підприємництва</a:t>
            </a:r>
          </a:p>
          <a:p>
            <a:pPr marL="269875" indent="-269875" algn="just" fontAlgn="auto">
              <a:spcBef>
                <a:spcPts val="0"/>
              </a:spcBef>
              <a:spcAft>
                <a:spcPts val="0"/>
              </a:spcAft>
              <a:buClr>
                <a:srgbClr val="000000"/>
              </a:buClr>
              <a:buSzPct val="100000"/>
              <a:buFont typeface="Times New Roman" pitchFamily="16" charset="0"/>
              <a:buNone/>
              <a:defRPr/>
            </a:pPr>
            <a:endParaRPr lang="uk-UA" sz="2400" dirty="0">
              <a:solidFill>
                <a:schemeClr val="tx1">
                  <a:lumMod val="50000"/>
                </a:schemeClr>
              </a:solidFill>
              <a:latin typeface="Arial" pitchFamily="34" charset="0"/>
              <a:cs typeface="Arial" panose="020B0604020202020204" pitchFamily="34" charset="0"/>
            </a:endParaRPr>
          </a:p>
          <a:p>
            <a:pPr marL="269875" indent="-269875" algn="just" fontAlgn="auto">
              <a:spcBef>
                <a:spcPts val="0"/>
              </a:spcBef>
              <a:spcAft>
                <a:spcPts val="0"/>
              </a:spcAft>
              <a:buClr>
                <a:srgbClr val="000000"/>
              </a:buClr>
              <a:buSzPct val="100000"/>
              <a:buFont typeface="Times New Roman" pitchFamily="16" charset="0"/>
              <a:buNone/>
              <a:defRPr/>
            </a:pPr>
            <a:r>
              <a:rPr lang="uk-UA" sz="2400" dirty="0">
                <a:solidFill>
                  <a:schemeClr val="tx1">
                    <a:lumMod val="50000"/>
                  </a:schemeClr>
                </a:solidFill>
                <a:latin typeface="Arial" pitchFamily="34" charset="0"/>
                <a:cs typeface="Arial" panose="020B0604020202020204" pitchFamily="34" charset="0"/>
              </a:rPr>
              <a:t>*	</a:t>
            </a:r>
            <a:r>
              <a:rPr lang="uk-UA" sz="2400" dirty="0">
                <a:solidFill>
                  <a:schemeClr val="accent5">
                    <a:lumMod val="50000"/>
                  </a:schemeClr>
                </a:solidFill>
                <a:latin typeface="Arial Black" pitchFamily="34" charset="0"/>
                <a:cs typeface="Arial" panose="020B0604020202020204" pitchFamily="34" charset="0"/>
              </a:rPr>
              <a:t>набір факторів</a:t>
            </a:r>
            <a:r>
              <a:rPr lang="uk-UA" sz="2400" dirty="0">
                <a:solidFill>
                  <a:schemeClr val="tx1">
                    <a:lumMod val="50000"/>
                  </a:schemeClr>
                </a:solidFill>
                <a:latin typeface="Arial" pitchFamily="34" charset="0"/>
                <a:cs typeface="Arial" panose="020B0604020202020204" pitchFamily="34" charset="0"/>
              </a:rPr>
              <a:t>, що характеризують конкретну країну і визначають можливості й стимули фірм до активізації та розширення масштабів діяльності, шляхом залучення продуктивних інвестицій, створення робочих місць, активної участі в глобальній конкуренції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74638"/>
            <a:ext cx="8472487" cy="1011237"/>
          </a:xfrm>
        </p:spPr>
        <p:txBody>
          <a:bodyPr/>
          <a:lstStyle/>
          <a:p>
            <a:r>
              <a:rPr lang="ru-RU" sz="2400" cap="none" dirty="0">
                <a:effectLst>
                  <a:outerShdw blurRad="38100" dist="38100" dir="2700000" algn="tl">
                    <a:srgbClr val="C0C0C0"/>
                  </a:outerShdw>
                </a:effectLst>
              </a:rPr>
              <a:t>ФУНКЦ</a:t>
            </a:r>
            <a:r>
              <a:rPr lang="uk-UA" sz="2400" cap="none" dirty="0">
                <a:effectLst>
                  <a:outerShdw blurRad="38100" dist="38100" dir="2700000" algn="tl">
                    <a:srgbClr val="C0C0C0"/>
                  </a:outerShdw>
                </a:effectLst>
              </a:rPr>
              <a:t>ІЇ  МІСЦЕВИХ  І  ГАЛУЗЕВИХ </a:t>
            </a:r>
            <a:br>
              <a:rPr lang="uk-UA" sz="2400" cap="none" dirty="0">
                <a:effectLst>
                  <a:outerShdw blurRad="38100" dist="38100" dir="2700000" algn="tl">
                    <a:srgbClr val="C0C0C0"/>
                  </a:outerShdw>
                </a:effectLst>
              </a:rPr>
            </a:br>
            <a:r>
              <a:rPr lang="uk-UA" sz="2400" cap="none" dirty="0">
                <a:effectLst>
                  <a:outerShdw blurRad="38100" dist="38100" dir="2700000" algn="tl">
                    <a:srgbClr val="C0C0C0"/>
                  </a:outerShdw>
                </a:effectLst>
              </a:rPr>
              <a:t>БІЗНЕС-АСОЦІАЦІЙ</a:t>
            </a:r>
          </a:p>
        </p:txBody>
      </p:sp>
      <p:sp>
        <p:nvSpPr>
          <p:cNvPr id="73730" name="Содержимое 2"/>
          <p:cNvSpPr>
            <a:spLocks noGrp="1"/>
          </p:cNvSpPr>
          <p:nvPr>
            <p:ph idx="1"/>
          </p:nvPr>
        </p:nvSpPr>
        <p:spPr>
          <a:xfrm>
            <a:off x="214313" y="1412776"/>
            <a:ext cx="8678168" cy="5000625"/>
          </a:xfrm>
          <a:solidFill>
            <a:schemeClr val="bg1"/>
          </a:solidFill>
        </p:spPr>
        <p:txBody>
          <a:bodyPr/>
          <a:lstStyle/>
          <a:p>
            <a:pPr algn="just">
              <a:spcBef>
                <a:spcPct val="0"/>
              </a:spcBef>
            </a:pPr>
            <a:r>
              <a:rPr lang="uk-UA" sz="2400" dirty="0">
                <a:solidFill>
                  <a:schemeClr val="tx1"/>
                </a:solidFill>
                <a:latin typeface="Arial" charset="0"/>
                <a:cs typeface="Arial" charset="0"/>
              </a:rPr>
              <a:t>Лобіювання інтересів компаній-членів асоціації, боротьба з монополіями</a:t>
            </a:r>
          </a:p>
          <a:p>
            <a:pPr algn="just">
              <a:spcBef>
                <a:spcPct val="0"/>
              </a:spcBef>
            </a:pPr>
            <a:r>
              <a:rPr lang="uk-UA" sz="2400" dirty="0">
                <a:solidFill>
                  <a:schemeClr val="tx1"/>
                </a:solidFill>
                <a:latin typeface="Arial" charset="0"/>
                <a:cs typeface="Arial" charset="0"/>
              </a:rPr>
              <a:t>Робота з закордонними дипломатичними відомствами й торговими представництвами</a:t>
            </a:r>
          </a:p>
          <a:p>
            <a:pPr algn="just">
              <a:spcBef>
                <a:spcPct val="0"/>
              </a:spcBef>
            </a:pPr>
            <a:r>
              <a:rPr lang="uk-UA" sz="2400" dirty="0">
                <a:solidFill>
                  <a:schemeClr val="tx1"/>
                </a:solidFill>
                <a:latin typeface="Arial" charset="0"/>
                <a:cs typeface="Arial" charset="0"/>
              </a:rPr>
              <a:t>Створення галузевої платформи для ділового спілкування</a:t>
            </a:r>
          </a:p>
          <a:p>
            <a:pPr algn="just">
              <a:spcBef>
                <a:spcPct val="0"/>
              </a:spcBef>
            </a:pPr>
            <a:r>
              <a:rPr lang="uk-UA" sz="2400" dirty="0">
                <a:solidFill>
                  <a:schemeClr val="tx1"/>
                </a:solidFill>
                <a:latin typeface="Arial" charset="0"/>
                <a:cs typeface="Arial" charset="0"/>
              </a:rPr>
              <a:t>Обмін досвідом і технологічними новаціями галузі</a:t>
            </a:r>
          </a:p>
          <a:p>
            <a:pPr algn="just">
              <a:spcBef>
                <a:spcPct val="0"/>
              </a:spcBef>
            </a:pPr>
            <a:r>
              <a:rPr lang="uk-UA" sz="2400" dirty="0">
                <a:solidFill>
                  <a:schemeClr val="tx1"/>
                </a:solidFill>
                <a:latin typeface="Arial" charset="0"/>
                <a:cs typeface="Arial" charset="0"/>
              </a:rPr>
              <a:t>Створення сумісних бізнес-програм, клубне спілкування</a:t>
            </a:r>
          </a:p>
          <a:p>
            <a:pPr algn="just">
              <a:spcBef>
                <a:spcPct val="0"/>
              </a:spcBef>
            </a:pPr>
            <a:r>
              <a:rPr lang="uk-UA" sz="2400" dirty="0">
                <a:solidFill>
                  <a:schemeClr val="tx1"/>
                </a:solidFill>
                <a:latin typeface="Arial" charset="0"/>
                <a:cs typeface="Arial" charset="0"/>
              </a:rPr>
              <a:t>PR-підтримка для компаній-членів асоціації</a:t>
            </a:r>
          </a:p>
          <a:p>
            <a:pPr algn="just">
              <a:spcBef>
                <a:spcPct val="0"/>
              </a:spcBef>
            </a:pPr>
            <a:r>
              <a:rPr lang="uk-UA" sz="2400" dirty="0">
                <a:solidFill>
                  <a:schemeClr val="tx1"/>
                </a:solidFill>
                <a:latin typeface="Arial" charset="0"/>
                <a:cs typeface="Arial" charset="0"/>
              </a:rPr>
              <a:t>Створення єдиного інформаційного простору</a:t>
            </a:r>
          </a:p>
          <a:p>
            <a:pPr algn="just">
              <a:spcBef>
                <a:spcPct val="0"/>
              </a:spcBef>
            </a:pPr>
            <a:r>
              <a:rPr lang="uk-UA" sz="2400" dirty="0">
                <a:solidFill>
                  <a:schemeClr val="tx1"/>
                </a:solidFill>
                <a:latin typeface="Arial" charset="0"/>
                <a:cs typeface="Arial" charset="0"/>
              </a:rPr>
              <a:t>Створення та розвиток галузевого освітнього центру</a:t>
            </a:r>
          </a:p>
          <a:p>
            <a:pPr algn="just">
              <a:spcBef>
                <a:spcPct val="0"/>
              </a:spcBef>
            </a:pPr>
            <a:r>
              <a:rPr lang="uk-UA" sz="2400" dirty="0">
                <a:solidFill>
                  <a:schemeClr val="tx1"/>
                </a:solidFill>
                <a:latin typeface="Arial" charset="0"/>
                <a:cs typeface="Arial" charset="0"/>
              </a:rPr>
              <a:t>Підтримка діалогу між компаніями галузі та споживачами</a:t>
            </a:r>
          </a:p>
          <a:p>
            <a:pPr algn="just">
              <a:spcBef>
                <a:spcPct val="0"/>
              </a:spcBef>
            </a:pPr>
            <a:r>
              <a:rPr lang="uk-UA" sz="2400" dirty="0">
                <a:solidFill>
                  <a:schemeClr val="tx1"/>
                </a:solidFill>
                <a:latin typeface="Arial" charset="0"/>
                <a:cs typeface="Arial" charset="0"/>
              </a:rPr>
              <a:t>Співробітництво з галузевими учбовими закладами для формування кадрового резерву</a:t>
            </a:r>
          </a:p>
        </p:txBody>
      </p:sp>
    </p:spTree>
    <p:extLst>
      <p:ext uri="{BB962C8B-B14F-4D97-AF65-F5344CB8AC3E}">
        <p14:creationId xmlns:p14="http://schemas.microsoft.com/office/powerpoint/2010/main" val="3076782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4" descr="http://4.bp.blogspot.com/-bCbsdk0DKDI/T2L41GDYcMI/AAAAAAAABbQ/ixQ78HDyc0g/s1600/07.jpg"/>
          <p:cNvPicPr>
            <a:picLocks noChangeAspect="1" noChangeArrowheads="1"/>
          </p:cNvPicPr>
          <p:nvPr/>
        </p:nvPicPr>
        <p:blipFill>
          <a:blip r:embed="rId2"/>
          <a:srcRect/>
          <a:stretch>
            <a:fillRect/>
          </a:stretch>
        </p:blipFill>
        <p:spPr bwMode="auto">
          <a:xfrm>
            <a:off x="0" y="3786190"/>
            <a:ext cx="9144000" cy="3071810"/>
          </a:xfrm>
          <a:prstGeom prst="rect">
            <a:avLst/>
          </a:prstGeom>
          <a:noFill/>
          <a:ln w="9525">
            <a:noFill/>
            <a:miter lim="800000"/>
            <a:headEnd/>
            <a:tailEnd/>
          </a:ln>
        </p:spPr>
      </p:pic>
      <p:sp>
        <p:nvSpPr>
          <p:cNvPr id="2" name="TextBox 1"/>
          <p:cNvSpPr txBox="1"/>
          <p:nvPr/>
        </p:nvSpPr>
        <p:spPr>
          <a:xfrm>
            <a:off x="0" y="357188"/>
            <a:ext cx="9144000" cy="769937"/>
          </a:xfrm>
          <a:prstGeom prst="rect">
            <a:avLst/>
          </a:prstGeom>
          <a:noFill/>
        </p:spPr>
        <p:txBody>
          <a:bodyPr>
            <a:spAutoFit/>
          </a:bodyPr>
          <a:lstStyle/>
          <a:p>
            <a:pPr algn="ctr">
              <a:defRPr/>
            </a:pPr>
            <a:r>
              <a:rPr lang="uk-UA" sz="4400" b="1" dirty="0" err="1">
                <a:solidFill>
                  <a:srgbClr val="870038"/>
                </a:solidFill>
                <a:effectLst>
                  <a:outerShdw blurRad="38100" dist="38100" dir="2700000" algn="tl">
                    <a:srgbClr val="C0C0C0"/>
                  </a:outerShdw>
                </a:effectLst>
                <a:latin typeface="Tahoma" pitchFamily="34" charset="0"/>
                <a:cs typeface="Tahoma" pitchFamily="34" charset="0"/>
              </a:rPr>
              <a:t>АДВОКАЦІЯ</a:t>
            </a:r>
            <a:r>
              <a:rPr lang="uk-UA" sz="4400" b="1" dirty="0">
                <a:solidFill>
                  <a:srgbClr val="870038"/>
                </a:solidFill>
                <a:effectLst>
                  <a:outerShdw blurRad="38100" dist="38100" dir="2700000" algn="tl">
                    <a:srgbClr val="C0C0C0"/>
                  </a:outerShdw>
                </a:effectLst>
                <a:latin typeface="Tahoma" pitchFamily="34" charset="0"/>
                <a:cs typeface="Tahoma" pitchFamily="34" charset="0"/>
              </a:rPr>
              <a:t> – ЦЕ:</a:t>
            </a:r>
          </a:p>
        </p:txBody>
      </p:sp>
      <p:sp>
        <p:nvSpPr>
          <p:cNvPr id="8" name="Прямоугольник 7"/>
          <p:cNvSpPr>
            <a:spLocks noChangeArrowheads="1"/>
          </p:cNvSpPr>
          <p:nvPr/>
        </p:nvSpPr>
        <p:spPr bwMode="auto">
          <a:xfrm>
            <a:off x="0" y="1500188"/>
            <a:ext cx="9144000" cy="2554545"/>
          </a:xfrm>
          <a:prstGeom prst="rect">
            <a:avLst/>
          </a:prstGeom>
          <a:noFill/>
          <a:ln w="9525">
            <a:noFill/>
            <a:miter lim="800000"/>
            <a:headEnd/>
            <a:tailEnd/>
          </a:ln>
        </p:spPr>
        <p:txBody>
          <a:bodyPr wrap="square">
            <a:spAutoFit/>
          </a:bodyPr>
          <a:lstStyle/>
          <a:p>
            <a:pPr algn="just"/>
            <a:r>
              <a:rPr lang="uk-UA" sz="2000" dirty="0"/>
              <a:t> - дії, що здійснюють люди або організації з метою впливу на прийняття рішень на місцевому, регіональному, національному  та  міжнародному  рівні  щодо  вдосконалення або змін у політиці.</a:t>
            </a:r>
          </a:p>
          <a:p>
            <a:pPr algn="just"/>
            <a:r>
              <a:rPr lang="uk-UA" sz="2000" dirty="0"/>
              <a:t>- процес, спрямований на зміну політики, законів і практик, які використовують впливові люди, групи та заклади. </a:t>
            </a:r>
            <a:r>
              <a:rPr lang="uk-UA" sz="2000" b="1" dirty="0"/>
              <a:t>Мета адвокації </a:t>
            </a:r>
            <a:r>
              <a:rPr lang="uk-UA" sz="2000" dirty="0"/>
              <a:t>– «</a:t>
            </a:r>
            <a:r>
              <a:rPr lang="uk-UA" sz="2000" b="1" dirty="0"/>
              <a:t>просунути» певний погляд, ідею, точку зору, групу людей, чи певну справу шляхом трансформації чи впровадження певної публічної практики</a:t>
            </a:r>
            <a:r>
              <a:rPr lang="uk-UA" sz="2000" dirty="0"/>
              <a:t>.</a:t>
            </a:r>
          </a:p>
        </p:txBody>
      </p:sp>
    </p:spTree>
    <p:extLst>
      <p:ext uri="{BB962C8B-B14F-4D97-AF65-F5344CB8AC3E}">
        <p14:creationId xmlns:p14="http://schemas.microsoft.com/office/powerpoint/2010/main" val="259559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Прямоугольник 5"/>
          <p:cNvSpPr>
            <a:spLocks noChangeArrowheads="1"/>
          </p:cNvSpPr>
          <p:nvPr/>
        </p:nvSpPr>
        <p:spPr bwMode="auto">
          <a:xfrm>
            <a:off x="214313" y="1500188"/>
            <a:ext cx="8715375" cy="3046988"/>
          </a:xfrm>
          <a:prstGeom prst="rect">
            <a:avLst/>
          </a:prstGeom>
          <a:noFill/>
          <a:ln w="9525">
            <a:noFill/>
            <a:miter lim="800000"/>
            <a:headEnd/>
            <a:tailEnd/>
          </a:ln>
        </p:spPr>
        <p:txBody>
          <a:bodyPr>
            <a:spAutoFit/>
          </a:bodyPr>
          <a:lstStyle/>
          <a:p>
            <a:r>
              <a:rPr lang="uk-UA" sz="3200" dirty="0"/>
              <a:t>Етап 1: Планування та вибір стратегії</a:t>
            </a:r>
          </a:p>
          <a:p>
            <a:endParaRPr lang="uk-UA" sz="3200" dirty="0"/>
          </a:p>
          <a:p>
            <a:r>
              <a:rPr lang="uk-UA" sz="3200" dirty="0"/>
              <a:t>Етап 2: Впровадження </a:t>
            </a:r>
            <a:r>
              <a:rPr lang="uk-UA" sz="3200" dirty="0" err="1"/>
              <a:t>адвокаційної</a:t>
            </a:r>
            <a:r>
              <a:rPr lang="uk-UA" sz="3200" dirty="0"/>
              <a:t> кампанії</a:t>
            </a:r>
          </a:p>
          <a:p>
            <a:endParaRPr lang="uk-UA" sz="3200" dirty="0"/>
          </a:p>
          <a:p>
            <a:r>
              <a:rPr lang="uk-UA" sz="3200" dirty="0"/>
              <a:t>Етап 3: Моніторинг </a:t>
            </a:r>
          </a:p>
          <a:p>
            <a:r>
              <a:rPr lang="uk-UA" sz="3200" dirty="0"/>
              <a:t>та оцінка результатів</a:t>
            </a:r>
          </a:p>
        </p:txBody>
      </p:sp>
      <p:sp>
        <p:nvSpPr>
          <p:cNvPr id="7" name="Прямоугольник 6"/>
          <p:cNvSpPr/>
          <p:nvPr/>
        </p:nvSpPr>
        <p:spPr>
          <a:xfrm>
            <a:off x="428625" y="500063"/>
            <a:ext cx="8358188" cy="646112"/>
          </a:xfrm>
          <a:prstGeom prst="rect">
            <a:avLst/>
          </a:prstGeom>
        </p:spPr>
        <p:txBody>
          <a:bodyPr>
            <a:spAutoFit/>
          </a:bodyPr>
          <a:lstStyle/>
          <a:p>
            <a:pPr algn="ctr">
              <a:defRPr/>
            </a:pPr>
            <a:r>
              <a:rPr lang="uk-UA" sz="3600" b="1" dirty="0">
                <a:solidFill>
                  <a:srgbClr val="870038"/>
                </a:solidFill>
                <a:effectLst>
                  <a:outerShdw blurRad="38100" dist="38100" dir="2700000" algn="tl">
                    <a:srgbClr val="C0C0C0"/>
                  </a:outerShdw>
                </a:effectLst>
                <a:latin typeface="Tahoma" pitchFamily="34" charset="0"/>
                <a:cs typeface="Tahoma" pitchFamily="34" charset="0"/>
              </a:rPr>
              <a:t>ПРОЦЕС </a:t>
            </a:r>
            <a:r>
              <a:rPr lang="uk-UA" sz="3600" b="1" dirty="0" err="1">
                <a:solidFill>
                  <a:srgbClr val="870038"/>
                </a:solidFill>
                <a:effectLst>
                  <a:outerShdw blurRad="38100" dist="38100" dir="2700000" algn="tl">
                    <a:srgbClr val="C0C0C0"/>
                  </a:outerShdw>
                </a:effectLst>
                <a:latin typeface="Tahoma" pitchFamily="34" charset="0"/>
                <a:cs typeface="Tahoma" pitchFamily="34" charset="0"/>
              </a:rPr>
              <a:t>АДВОКАЦІЇ</a:t>
            </a:r>
            <a:r>
              <a:rPr lang="uk-UA" sz="3600" b="1" dirty="0">
                <a:solidFill>
                  <a:srgbClr val="870038"/>
                </a:solidFill>
                <a:effectLst>
                  <a:outerShdw blurRad="38100" dist="38100" dir="2700000" algn="tl">
                    <a:srgbClr val="C0C0C0"/>
                  </a:outerShdw>
                </a:effectLst>
                <a:latin typeface="Tahoma" pitchFamily="34" charset="0"/>
                <a:cs typeface="Tahoma" pitchFamily="34" charset="0"/>
              </a:rPr>
              <a:t>: </a:t>
            </a:r>
          </a:p>
        </p:txBody>
      </p:sp>
      <p:pic>
        <p:nvPicPr>
          <p:cNvPr id="4" name="Picture 12" descr="14517357504354"/>
          <p:cNvPicPr>
            <a:picLocks noChangeAspect="1" noChangeArrowheads="1"/>
          </p:cNvPicPr>
          <p:nvPr/>
        </p:nvPicPr>
        <p:blipFill>
          <a:blip r:embed="rId2"/>
          <a:srcRect/>
          <a:stretch>
            <a:fillRect/>
          </a:stretch>
        </p:blipFill>
        <p:spPr bwMode="auto">
          <a:xfrm>
            <a:off x="4357686" y="3143248"/>
            <a:ext cx="4429156" cy="3714752"/>
          </a:xfrm>
          <a:prstGeom prst="rect">
            <a:avLst/>
          </a:prstGeom>
          <a:noFill/>
          <a:ln w="9525">
            <a:noFill/>
            <a:miter lim="800000"/>
            <a:headEnd/>
            <a:tailEnd/>
          </a:ln>
        </p:spPr>
      </p:pic>
    </p:spTree>
    <p:extLst>
      <p:ext uri="{BB962C8B-B14F-4D97-AF65-F5344CB8AC3E}">
        <p14:creationId xmlns:p14="http://schemas.microsoft.com/office/powerpoint/2010/main" val="4040919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74638"/>
            <a:ext cx="8472487" cy="1011237"/>
          </a:xfrm>
        </p:spPr>
        <p:txBody>
          <a:bodyPr/>
          <a:lstStyle/>
          <a:p>
            <a:r>
              <a:rPr lang="ru-RU" sz="2400" dirty="0" err="1"/>
              <a:t>програмИ</a:t>
            </a:r>
            <a:r>
              <a:rPr lang="ru-RU" sz="2400" dirty="0"/>
              <a:t> </a:t>
            </a:r>
            <a:r>
              <a:rPr lang="ru-RU" sz="2400" dirty="0" err="1"/>
              <a:t>фінансової</a:t>
            </a:r>
            <a:r>
              <a:rPr lang="ru-RU" sz="2400" dirty="0"/>
              <a:t> </a:t>
            </a:r>
            <a:r>
              <a:rPr lang="ru-RU" sz="2400" dirty="0" err="1"/>
              <a:t>підтримки</a:t>
            </a:r>
            <a:r>
              <a:rPr lang="ru-RU" sz="2400" dirty="0"/>
              <a:t> </a:t>
            </a:r>
            <a:r>
              <a:rPr lang="ru-RU" sz="2400" dirty="0" err="1"/>
              <a:t>підприємців</a:t>
            </a:r>
            <a:endParaRPr lang="ru-RU" sz="2400" dirty="0"/>
          </a:p>
        </p:txBody>
      </p:sp>
      <p:sp>
        <p:nvSpPr>
          <p:cNvPr id="73730" name="Содержимое 2"/>
          <p:cNvSpPr>
            <a:spLocks noGrp="1"/>
          </p:cNvSpPr>
          <p:nvPr>
            <p:ph idx="1"/>
          </p:nvPr>
        </p:nvSpPr>
        <p:spPr>
          <a:xfrm>
            <a:off x="214313" y="1412776"/>
            <a:ext cx="8678168" cy="5000625"/>
          </a:xfrm>
          <a:solidFill>
            <a:schemeClr val="bg1"/>
          </a:solidFill>
        </p:spPr>
        <p:txBody>
          <a:bodyPr/>
          <a:lstStyle/>
          <a:p>
            <a:pPr>
              <a:spcBef>
                <a:spcPts val="1200"/>
              </a:spcBef>
            </a:pPr>
            <a:r>
              <a:rPr lang="ru-RU" sz="2000" b="1" dirty="0" err="1"/>
              <a:t>часткове</a:t>
            </a:r>
            <a:r>
              <a:rPr lang="ru-RU" sz="2000" b="1" dirty="0"/>
              <a:t> </a:t>
            </a:r>
            <a:r>
              <a:rPr lang="ru-RU" sz="2000" b="1" dirty="0" err="1"/>
              <a:t>відшкодування</a:t>
            </a:r>
            <a:r>
              <a:rPr lang="ru-RU" sz="2000" b="1" dirty="0"/>
              <a:t> </a:t>
            </a:r>
            <a:r>
              <a:rPr lang="ru-RU" sz="2000" b="1" dirty="0" err="1"/>
              <a:t>суми</a:t>
            </a:r>
            <a:r>
              <a:rPr lang="ru-RU" sz="2000" b="1" dirty="0"/>
              <a:t> кредиту (</a:t>
            </a:r>
            <a:r>
              <a:rPr lang="ru-RU" sz="2000" b="1" dirty="0" err="1"/>
              <a:t>тіла</a:t>
            </a:r>
            <a:r>
              <a:rPr lang="ru-RU" sz="2000" b="1" dirty="0"/>
              <a:t> кредиту) без </a:t>
            </a:r>
            <a:r>
              <a:rPr lang="ru-RU" sz="2000" b="1" dirty="0" err="1"/>
              <a:t>урахування</a:t>
            </a:r>
            <a:r>
              <a:rPr lang="ru-RU" sz="2000" b="1" dirty="0"/>
              <a:t> </a:t>
            </a:r>
            <a:r>
              <a:rPr lang="ru-RU" sz="2000" b="1" dirty="0" err="1"/>
              <a:t>відсотків</a:t>
            </a:r>
            <a:r>
              <a:rPr lang="ru-RU" sz="2000" b="1" dirty="0"/>
              <a:t> за </a:t>
            </a:r>
            <a:r>
              <a:rPr lang="ru-RU" sz="2000" b="1" dirty="0" err="1"/>
              <a:t>умови</a:t>
            </a:r>
            <a:r>
              <a:rPr lang="ru-RU" sz="2000" b="1" dirty="0"/>
              <a:t> </a:t>
            </a:r>
            <a:r>
              <a:rPr lang="ru-RU" sz="2000" b="1" dirty="0" err="1"/>
              <a:t>створення</a:t>
            </a:r>
            <a:r>
              <a:rPr lang="ru-RU" sz="2000" b="1" dirty="0"/>
              <a:t> </a:t>
            </a:r>
            <a:r>
              <a:rPr lang="ru-RU" sz="2000" b="1" dirty="0" err="1"/>
              <a:t>нових</a:t>
            </a:r>
            <a:r>
              <a:rPr lang="ru-RU" sz="2000" b="1" dirty="0"/>
              <a:t> </a:t>
            </a:r>
            <a:r>
              <a:rPr lang="ru-RU" sz="2000" b="1" dirty="0" err="1"/>
              <a:t>робочих</a:t>
            </a:r>
            <a:r>
              <a:rPr lang="ru-RU" sz="2000" b="1" dirty="0"/>
              <a:t> </a:t>
            </a:r>
            <a:r>
              <a:rPr lang="ru-RU" sz="2000" b="1" dirty="0" err="1"/>
              <a:t>місць</a:t>
            </a:r>
            <a:r>
              <a:rPr lang="ru-RU" sz="2000" b="1" dirty="0"/>
              <a:t> (</a:t>
            </a:r>
            <a:r>
              <a:rPr lang="ru-RU" sz="2000" b="1" dirty="0" err="1"/>
              <a:t>Полтавська</a:t>
            </a:r>
            <a:r>
              <a:rPr lang="ru-RU" sz="2000" b="1" dirty="0"/>
              <a:t> область);</a:t>
            </a:r>
            <a:endParaRPr lang="ru-RU" sz="2000" dirty="0"/>
          </a:p>
          <a:p>
            <a:pPr>
              <a:spcBef>
                <a:spcPts val="1200"/>
              </a:spcBef>
            </a:pPr>
            <a:r>
              <a:rPr lang="ru-RU" sz="2000" b="1" dirty="0" err="1"/>
              <a:t>фінансово-кредитна</a:t>
            </a:r>
            <a:r>
              <a:rPr lang="ru-RU" sz="2000" b="1" dirty="0"/>
              <a:t> </a:t>
            </a:r>
            <a:r>
              <a:rPr lang="ru-RU" sz="2000" b="1" dirty="0" err="1"/>
              <a:t>підтримка</a:t>
            </a:r>
            <a:r>
              <a:rPr lang="ru-RU" sz="2000" b="1" dirty="0"/>
              <a:t> </a:t>
            </a:r>
            <a:r>
              <a:rPr lang="ru-RU" sz="2000" b="1" dirty="0" err="1"/>
              <a:t>суб’єктам</a:t>
            </a:r>
            <a:r>
              <a:rPr lang="ru-RU" sz="2000" b="1" dirty="0"/>
              <a:t> малого і </a:t>
            </a:r>
            <a:r>
              <a:rPr lang="ru-RU" sz="2000" b="1" dirty="0" err="1"/>
              <a:t>середнього</a:t>
            </a:r>
            <a:r>
              <a:rPr lang="ru-RU" sz="2000" b="1" dirty="0"/>
              <a:t> </a:t>
            </a:r>
            <a:r>
              <a:rPr lang="ru-RU" sz="2000" b="1" dirty="0" err="1"/>
              <a:t>підприємництва</a:t>
            </a:r>
            <a:r>
              <a:rPr lang="ru-RU" sz="2000" b="1" dirty="0"/>
              <a:t> та </a:t>
            </a:r>
            <a:r>
              <a:rPr lang="ru-RU" sz="2000" b="1" dirty="0" err="1"/>
              <a:t>розвиток</a:t>
            </a:r>
            <a:r>
              <a:rPr lang="ru-RU" sz="2000" b="1" dirty="0"/>
              <a:t> </a:t>
            </a:r>
            <a:r>
              <a:rPr lang="ru-RU" sz="2000" b="1" dirty="0" err="1"/>
              <a:t>інфраструктури</a:t>
            </a:r>
            <a:r>
              <a:rPr lang="ru-RU" sz="2000" b="1" dirty="0"/>
              <a:t> </a:t>
            </a:r>
            <a:r>
              <a:rPr lang="ru-RU" sz="2000" b="1" dirty="0" err="1"/>
              <a:t>його</a:t>
            </a:r>
            <a:r>
              <a:rPr lang="ru-RU" sz="2000" b="1" dirty="0"/>
              <a:t> </a:t>
            </a:r>
            <a:r>
              <a:rPr lang="ru-RU" sz="2000" b="1" dirty="0" err="1"/>
              <a:t>підтримки</a:t>
            </a:r>
            <a:r>
              <a:rPr lang="ru-RU" sz="2000" b="1" dirty="0"/>
              <a:t> (</a:t>
            </a:r>
            <a:r>
              <a:rPr lang="ru-RU" sz="2000" b="1" dirty="0" err="1"/>
              <a:t>Івано-Франківська</a:t>
            </a:r>
            <a:r>
              <a:rPr lang="ru-RU" sz="2000" b="1" dirty="0"/>
              <a:t> область);</a:t>
            </a:r>
            <a:endParaRPr lang="ru-RU" sz="2000" dirty="0"/>
          </a:p>
          <a:p>
            <a:pPr>
              <a:spcBef>
                <a:spcPts val="1200"/>
              </a:spcBef>
            </a:pPr>
            <a:r>
              <a:rPr lang="ru-RU" sz="2000" b="1" dirty="0" err="1"/>
              <a:t>відшкодування</a:t>
            </a:r>
            <a:r>
              <a:rPr lang="ru-RU" sz="2000" b="1" dirty="0"/>
              <a:t> плати за </a:t>
            </a:r>
            <a:r>
              <a:rPr lang="ru-RU" sz="2000" b="1" dirty="0" err="1"/>
              <a:t>користування</a:t>
            </a:r>
            <a:r>
              <a:rPr lang="ru-RU" sz="2000" b="1" dirty="0"/>
              <a:t> </a:t>
            </a:r>
            <a:r>
              <a:rPr lang="ru-RU" sz="2000" b="1" dirty="0" err="1"/>
              <a:t>позиками</a:t>
            </a:r>
            <a:r>
              <a:rPr lang="ru-RU" sz="2000" b="1" dirty="0"/>
              <a:t> (у тому </a:t>
            </a:r>
            <a:r>
              <a:rPr lang="ru-RU" sz="2000" b="1" dirty="0" err="1"/>
              <a:t>числі</a:t>
            </a:r>
            <a:r>
              <a:rPr lang="ru-RU" sz="2000" b="1" dirty="0"/>
              <a:t> </a:t>
            </a:r>
            <a:r>
              <a:rPr lang="ru-RU" sz="2000" b="1" dirty="0" err="1"/>
              <a:t>фінансовими</a:t>
            </a:r>
            <a:r>
              <a:rPr lang="ru-RU" sz="2000" b="1" dirty="0"/>
              <a:t> кредитами) </a:t>
            </a:r>
            <a:r>
              <a:rPr lang="ru-RU" sz="2000" b="1" dirty="0" err="1"/>
              <a:t>банків</a:t>
            </a:r>
            <a:r>
              <a:rPr lang="ru-RU" sz="2000" b="1" dirty="0"/>
              <a:t> та </a:t>
            </a:r>
            <a:r>
              <a:rPr lang="ru-RU" sz="2000" b="1" dirty="0" err="1"/>
              <a:t>інших</a:t>
            </a:r>
            <a:r>
              <a:rPr lang="ru-RU" sz="2000" b="1" dirty="0"/>
              <a:t> </a:t>
            </a:r>
            <a:r>
              <a:rPr lang="ru-RU" sz="2000" b="1" dirty="0" err="1"/>
              <a:t>вітчизняних</a:t>
            </a:r>
            <a:r>
              <a:rPr lang="ru-RU" sz="2000" b="1" dirty="0"/>
              <a:t> і </a:t>
            </a:r>
            <a:r>
              <a:rPr lang="ru-RU" sz="2000" b="1" dirty="0" err="1"/>
              <a:t>зарубіжних</a:t>
            </a:r>
            <a:r>
              <a:rPr lang="ru-RU" sz="2000" b="1" dirty="0"/>
              <a:t> </a:t>
            </a:r>
            <a:r>
              <a:rPr lang="ru-RU" sz="2000" b="1" dirty="0" err="1"/>
              <a:t>фінансових</a:t>
            </a:r>
            <a:r>
              <a:rPr lang="ru-RU" sz="2000" b="1" dirty="0"/>
              <a:t> </a:t>
            </a:r>
            <a:r>
              <a:rPr lang="ru-RU" sz="2000" b="1" dirty="0" err="1"/>
              <a:t>установ</a:t>
            </a:r>
            <a:r>
              <a:rPr lang="ru-RU" sz="2000" b="1" dirty="0"/>
              <a:t>, </a:t>
            </a:r>
            <a:r>
              <a:rPr lang="ru-RU" sz="2000" b="1" dirty="0" err="1"/>
              <a:t>залученими</a:t>
            </a:r>
            <a:r>
              <a:rPr lang="ru-RU" sz="2000" b="1" dirty="0"/>
              <a:t> </a:t>
            </a:r>
            <a:r>
              <a:rPr lang="ru-RU" sz="2000" b="1" dirty="0" err="1"/>
              <a:t>суб’єктами</a:t>
            </a:r>
            <a:r>
              <a:rPr lang="ru-RU" sz="2000" b="1" dirty="0"/>
              <a:t> малого та </a:t>
            </a:r>
            <a:r>
              <a:rPr lang="ru-RU" sz="2000" b="1" dirty="0" err="1"/>
              <a:t>середнього</a:t>
            </a:r>
            <a:r>
              <a:rPr lang="ru-RU" sz="2000" b="1" dirty="0"/>
              <a:t> </a:t>
            </a:r>
            <a:r>
              <a:rPr lang="ru-RU" sz="2000" b="1" dirty="0" err="1"/>
              <a:t>підприємництва</a:t>
            </a:r>
            <a:r>
              <a:rPr lang="ru-RU" sz="2000" b="1" dirty="0"/>
              <a:t> для </a:t>
            </a:r>
            <a:r>
              <a:rPr lang="ru-RU" sz="2000" b="1" dirty="0" err="1"/>
              <a:t>реалізації</a:t>
            </a:r>
            <a:r>
              <a:rPr lang="ru-RU" sz="2000" b="1" dirty="0"/>
              <a:t> </a:t>
            </a:r>
            <a:r>
              <a:rPr lang="ru-RU" sz="2000" b="1" dirty="0" err="1"/>
              <a:t>інвестиційних</a:t>
            </a:r>
            <a:r>
              <a:rPr lang="ru-RU" sz="2000" b="1" dirty="0"/>
              <a:t> </a:t>
            </a:r>
            <a:r>
              <a:rPr lang="ru-RU" sz="2000" b="1" dirty="0" err="1"/>
              <a:t>проектів</a:t>
            </a:r>
            <a:r>
              <a:rPr lang="ru-RU" sz="2000" b="1" dirty="0"/>
              <a:t> (</a:t>
            </a:r>
            <a:r>
              <a:rPr lang="ru-RU" sz="2000" b="1" dirty="0" err="1"/>
              <a:t>Рівненська</a:t>
            </a:r>
            <a:r>
              <a:rPr lang="ru-RU" sz="2000" b="1" dirty="0"/>
              <a:t> область);</a:t>
            </a:r>
            <a:endParaRPr lang="ru-RU" sz="2000" dirty="0"/>
          </a:p>
          <a:p>
            <a:pPr>
              <a:spcBef>
                <a:spcPts val="1200"/>
              </a:spcBef>
            </a:pPr>
            <a:r>
              <a:rPr lang="ru-RU" sz="2000" b="1" dirty="0" err="1"/>
              <a:t>часткова</a:t>
            </a:r>
            <a:r>
              <a:rPr lang="ru-RU" sz="2000" b="1" dirty="0"/>
              <a:t> </a:t>
            </a:r>
            <a:r>
              <a:rPr lang="ru-RU" sz="2000" b="1" dirty="0" err="1"/>
              <a:t>компенсація</a:t>
            </a:r>
            <a:r>
              <a:rPr lang="ru-RU" sz="2000" b="1" dirty="0"/>
              <a:t> </a:t>
            </a:r>
            <a:r>
              <a:rPr lang="ru-RU" sz="2000" b="1" dirty="0" err="1"/>
              <a:t>відсоткових</a:t>
            </a:r>
            <a:r>
              <a:rPr lang="ru-RU" sz="2000" b="1" dirty="0"/>
              <a:t> ставок за кредитами, </a:t>
            </a:r>
            <a:r>
              <a:rPr lang="ru-RU" sz="2000" b="1" dirty="0" err="1"/>
              <a:t>залученими</a:t>
            </a:r>
            <a:r>
              <a:rPr lang="ru-RU" sz="2000" b="1" dirty="0"/>
              <a:t> у </a:t>
            </a:r>
            <a:r>
              <a:rPr lang="ru-RU" sz="2000" b="1" dirty="0" err="1"/>
              <a:t>державних</a:t>
            </a:r>
            <a:r>
              <a:rPr lang="ru-RU" sz="2000" b="1" dirty="0"/>
              <a:t> банках для </a:t>
            </a:r>
            <a:r>
              <a:rPr lang="ru-RU" sz="2000" b="1" dirty="0" err="1"/>
              <a:t>реалізації</a:t>
            </a:r>
            <a:r>
              <a:rPr lang="ru-RU" sz="2000" b="1" dirty="0"/>
              <a:t> </a:t>
            </a:r>
            <a:r>
              <a:rPr lang="ru-RU" sz="2000" b="1" dirty="0" err="1"/>
              <a:t>інвестиційних</a:t>
            </a:r>
            <a:r>
              <a:rPr lang="ru-RU" sz="2000" b="1" dirty="0"/>
              <a:t> </a:t>
            </a:r>
            <a:r>
              <a:rPr lang="ru-RU" sz="2000" b="1" dirty="0" err="1"/>
              <a:t>проектів</a:t>
            </a:r>
            <a:r>
              <a:rPr lang="ru-RU" sz="2000" b="1" dirty="0"/>
              <a:t> (</a:t>
            </a:r>
            <a:r>
              <a:rPr lang="ru-RU" sz="2000" b="1" dirty="0" err="1"/>
              <a:t>Сумська</a:t>
            </a:r>
            <a:r>
              <a:rPr lang="ru-RU" sz="2000" b="1" dirty="0"/>
              <a:t> область).</a:t>
            </a:r>
            <a:endParaRPr lang="ru-RU" sz="2000" dirty="0"/>
          </a:p>
          <a:p>
            <a:pPr algn="just">
              <a:spcBef>
                <a:spcPct val="0"/>
              </a:spcBef>
            </a:pPr>
            <a:endParaRPr lang="uk-UA" sz="2400" dirty="0">
              <a:solidFill>
                <a:schemeClr val="tx1"/>
              </a:solidFill>
              <a:latin typeface="Arial" charset="0"/>
              <a:cs typeface="Arial" charset="0"/>
            </a:endParaRPr>
          </a:p>
        </p:txBody>
      </p:sp>
    </p:spTree>
    <p:extLst>
      <p:ext uri="{BB962C8B-B14F-4D97-AF65-F5344CB8AC3E}">
        <p14:creationId xmlns:p14="http://schemas.microsoft.com/office/powerpoint/2010/main" val="1929705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74638"/>
            <a:ext cx="8472487" cy="1143000"/>
          </a:xfrm>
        </p:spPr>
        <p:txBody>
          <a:bodyPr/>
          <a:lstStyle/>
          <a:p>
            <a:r>
              <a:rPr lang="uk-UA" cap="none">
                <a:effectLst>
                  <a:outerShdw blurRad="38100" dist="38100" dir="2700000" algn="tl">
                    <a:srgbClr val="C0C0C0"/>
                  </a:outerShdw>
                </a:effectLst>
              </a:rPr>
              <a:t>МІКРОКРЕДИТУВАННЯ СУБ’ЄКТІВ МСП</a:t>
            </a:r>
          </a:p>
        </p:txBody>
      </p:sp>
      <p:sp>
        <p:nvSpPr>
          <p:cNvPr id="86018" name="Rectangle 1"/>
          <p:cNvSpPr>
            <a:spLocks noChangeArrowheads="1"/>
          </p:cNvSpPr>
          <p:nvPr/>
        </p:nvSpPr>
        <p:spPr bwMode="auto">
          <a:xfrm>
            <a:off x="214313" y="1423216"/>
            <a:ext cx="8643937" cy="5078413"/>
          </a:xfrm>
          <a:prstGeom prst="rect">
            <a:avLst/>
          </a:prstGeom>
          <a:solidFill>
            <a:schemeClr val="bg1"/>
          </a:solidFill>
          <a:ln w="9525">
            <a:noFill/>
            <a:miter lim="800000"/>
            <a:headEnd/>
            <a:tailEnd/>
          </a:ln>
        </p:spPr>
        <p:txBody>
          <a:bodyPr anchor="ctr">
            <a:spAutoFit/>
          </a:bodyPr>
          <a:lstStyle/>
          <a:p>
            <a:pPr indent="450850" algn="just" eaLnBrk="0" hangingPunct="0">
              <a:tabLst>
                <a:tab pos="457200" algn="l"/>
              </a:tabLst>
            </a:pPr>
            <a:r>
              <a:rPr lang="uk-UA" dirty="0">
                <a:cs typeface="Times New Roman" pitchFamily="18" charset="0"/>
              </a:rPr>
              <a:t>Надання </a:t>
            </a:r>
            <a:r>
              <a:rPr lang="uk-UA" dirty="0" err="1">
                <a:cs typeface="Times New Roman" pitchFamily="18" charset="0"/>
              </a:rPr>
              <a:t>мікрокредитів</a:t>
            </a:r>
            <a:r>
              <a:rPr lang="uk-UA" dirty="0">
                <a:cs typeface="Times New Roman" pitchFamily="18" charset="0"/>
              </a:rPr>
              <a:t> здійснюється у порядку, затвердженому постановою Кабінету Міністрів України від 27.07.</a:t>
            </a:r>
            <a:r>
              <a:rPr lang="uk-UA" b="1" dirty="0">
                <a:cs typeface="Times New Roman" pitchFamily="18" charset="0"/>
              </a:rPr>
              <a:t>2011</a:t>
            </a:r>
            <a:r>
              <a:rPr lang="uk-UA" dirty="0">
                <a:cs typeface="Times New Roman" pitchFamily="18" charset="0"/>
              </a:rPr>
              <a:t> № 794 "Про затвердження Порядку використання коштів, передбачених у державному бюджеті для мікрокредитування суб’єктів малого підприємництва", через </a:t>
            </a:r>
            <a:r>
              <a:rPr lang="uk-UA" b="1" dirty="0">
                <a:cs typeface="Times New Roman" pitchFamily="18" charset="0"/>
              </a:rPr>
              <a:t>Український фонд підтримки підприємництва</a:t>
            </a:r>
            <a:r>
              <a:rPr lang="uk-UA" dirty="0">
                <a:cs typeface="Times New Roman" pitchFamily="18" charset="0"/>
              </a:rPr>
              <a:t> шляхом проведення конкурсу </a:t>
            </a:r>
            <a:r>
              <a:rPr lang="uk-UA" b="1" dirty="0">
                <a:cs typeface="Times New Roman" pitchFamily="18" charset="0"/>
              </a:rPr>
              <a:t>бізнес-планів суб'єктів МСП </a:t>
            </a:r>
            <a:r>
              <a:rPr lang="uk-UA" dirty="0">
                <a:cs typeface="Times New Roman" pitchFamily="18" charset="0"/>
              </a:rPr>
              <a:t>(</a:t>
            </a:r>
            <a:r>
              <a:rPr lang="uk-UA" dirty="0">
                <a:solidFill>
                  <a:srgbClr val="0000FF"/>
                </a:solidFill>
                <a:cs typeface="Times New Roman" pitchFamily="18" charset="0"/>
                <a:hlinkClick r:id="rId2"/>
              </a:rPr>
              <a:t>www.ufpp.gov.ua</a:t>
            </a:r>
            <a:r>
              <a:rPr lang="uk-UA" dirty="0">
                <a:cs typeface="Times New Roman" pitchFamily="18" charset="0"/>
              </a:rPr>
              <a:t>).</a:t>
            </a:r>
            <a:endParaRPr lang="uk-UA" dirty="0"/>
          </a:p>
          <a:p>
            <a:pPr indent="450850" algn="just" eaLnBrk="0" hangingPunct="0">
              <a:tabLst>
                <a:tab pos="457200" algn="l"/>
              </a:tabLst>
            </a:pPr>
            <a:r>
              <a:rPr lang="uk-UA" u="sng" dirty="0">
                <a:cs typeface="Times New Roman" pitchFamily="18" charset="0"/>
              </a:rPr>
              <a:t>Програми підтримки суб’єктів  МСП банківськими установами</a:t>
            </a:r>
            <a:r>
              <a:rPr lang="uk-UA" dirty="0">
                <a:cs typeface="Times New Roman" pitchFamily="18" charset="0"/>
              </a:rPr>
              <a:t>:</a:t>
            </a:r>
            <a:endParaRPr lang="uk-UA" dirty="0"/>
          </a:p>
          <a:p>
            <a:pPr indent="450850" algn="just" eaLnBrk="0" hangingPunct="0">
              <a:tabLst>
                <a:tab pos="457200" algn="l"/>
              </a:tabLst>
            </a:pPr>
            <a:r>
              <a:rPr lang="uk-UA" i="1" dirty="0">
                <a:cs typeface="Times New Roman" pitchFamily="18" charset="0"/>
              </a:rPr>
              <a:t>«Спільна з Європейським інвестиційним банком Програма кредитування МП та установ із середньою капіталізацією» -</a:t>
            </a:r>
            <a:r>
              <a:rPr lang="uk-UA" dirty="0">
                <a:cs typeface="Times New Roman" pitchFamily="18" charset="0"/>
              </a:rPr>
              <a:t> </a:t>
            </a:r>
            <a:r>
              <a:rPr lang="uk-UA" b="1" dirty="0">
                <a:cs typeface="Times New Roman" pitchFamily="18" charset="0"/>
              </a:rPr>
              <a:t>угода між ПАТ «Державний експортно-імпортний банк України» (АТ «Укрексімбанк») та Європейським інвестиційним банком</a:t>
            </a:r>
            <a:r>
              <a:rPr lang="uk-UA" dirty="0">
                <a:cs typeface="Times New Roman" pitchFamily="18" charset="0"/>
              </a:rPr>
              <a:t> – кредити МСП у галузі енергоефективності, охорони довкілля та ін. пріоритетні проекти розвитку місцевого приватного сектору, подолання наслідків змін клімату та адаптації до них тощо (</a:t>
            </a:r>
            <a:r>
              <a:rPr lang="uk-UA" dirty="0">
                <a:solidFill>
                  <a:srgbClr val="0000FF"/>
                </a:solidFill>
                <a:cs typeface="Times New Roman" pitchFamily="18" charset="0"/>
                <a:hlinkClick r:id="rId3"/>
              </a:rPr>
              <a:t>http://www.eximb.com/ukr/sme/loans/eib/</a:t>
            </a:r>
            <a:r>
              <a:rPr lang="uk-UA" dirty="0">
                <a:cs typeface="Times New Roman" pitchFamily="18" charset="0"/>
              </a:rPr>
              <a:t>);</a:t>
            </a:r>
            <a:endParaRPr lang="uk-UA" dirty="0"/>
          </a:p>
          <a:p>
            <a:pPr indent="450850" algn="just" eaLnBrk="0" hangingPunct="0">
              <a:tabLst>
                <a:tab pos="457200" algn="l"/>
              </a:tabLst>
            </a:pPr>
            <a:r>
              <a:rPr lang="uk-UA" i="1" dirty="0">
                <a:cs typeface="Times New Roman" pitchFamily="18" charset="0"/>
              </a:rPr>
              <a:t>«Програма Кредитування спільно з Європейським інвестиційним банком» </a:t>
            </a:r>
            <a:r>
              <a:rPr lang="uk-UA" dirty="0">
                <a:cs typeface="Times New Roman" pitchFamily="18" charset="0"/>
              </a:rPr>
              <a:t>- угода </a:t>
            </a:r>
            <a:r>
              <a:rPr lang="uk-UA" i="1" dirty="0">
                <a:cs typeface="Times New Roman" pitchFamily="18" charset="0"/>
              </a:rPr>
              <a:t>м</a:t>
            </a:r>
            <a:r>
              <a:rPr lang="uk-UA" dirty="0">
                <a:cs typeface="Times New Roman" pitchFamily="18" charset="0"/>
              </a:rPr>
              <a:t>іж </a:t>
            </a:r>
            <a:r>
              <a:rPr lang="uk-UA" b="1" dirty="0">
                <a:cs typeface="Times New Roman" pitchFamily="18" charset="0"/>
              </a:rPr>
              <a:t>АТ «Ощадбанк» та ЄІБ - </a:t>
            </a:r>
            <a:r>
              <a:rPr lang="uk-UA" dirty="0">
                <a:cs typeface="Times New Roman" pitchFamily="18" charset="0"/>
              </a:rPr>
              <a:t>фінансування вітчизняних МСП, компаній середньої капіталізації, інших пріоритетних проектів (</a:t>
            </a:r>
            <a:r>
              <a:rPr lang="pl-PL" dirty="0">
                <a:cs typeface="Times New Roman" pitchFamily="18" charset="0"/>
                <a:hlinkClick r:id="rId4"/>
              </a:rPr>
              <a:t>http://www.oschadbank.ua/ua/corporate/credit/eib/</a:t>
            </a:r>
            <a:r>
              <a:rPr lang="uk-UA" dirty="0">
                <a:cs typeface="Times New Roman" pitchFamily="18" charset="0"/>
              </a:rPr>
              <a:t>).</a:t>
            </a:r>
            <a:r>
              <a:rPr lang="uk-UA" dirty="0"/>
              <a:t> </a:t>
            </a:r>
          </a:p>
        </p:txBody>
      </p:sp>
    </p:spTree>
    <p:extLst>
      <p:ext uri="{BB962C8B-B14F-4D97-AF65-F5344CB8AC3E}">
        <p14:creationId xmlns:p14="http://schemas.microsoft.com/office/powerpoint/2010/main" val="399771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r>
              <a:rPr lang="uk-UA" cap="none" dirty="0">
                <a:effectLst>
                  <a:outerShdw blurRad="38100" dist="38100" dir="2700000" algn="tl">
                    <a:srgbClr val="C0C0C0"/>
                  </a:outerShdw>
                </a:effectLst>
              </a:rPr>
              <a:t>КОМПЛЕКСНА ОЦІНКА ПІДПРИЄМНИЦЬКОГО СЕРЕДОВИЩА – </a:t>
            </a:r>
            <a:br>
              <a:rPr lang="uk-UA" cap="none" dirty="0">
                <a:effectLst>
                  <a:outerShdw blurRad="38100" dist="38100" dir="2700000" algn="tl">
                    <a:srgbClr val="C0C0C0"/>
                  </a:outerShdw>
                </a:effectLst>
              </a:rPr>
            </a:br>
            <a:r>
              <a:rPr lang="uk-UA" cap="none" dirty="0">
                <a:effectLst>
                  <a:outerShdw blurRad="38100" dist="38100" dir="2700000" algn="tl">
                    <a:srgbClr val="C0C0C0"/>
                  </a:outerShdw>
                </a:effectLst>
              </a:rPr>
              <a:t>це оцінка: </a:t>
            </a:r>
          </a:p>
        </p:txBody>
      </p:sp>
      <p:sp>
        <p:nvSpPr>
          <p:cNvPr id="52226" name="Содержимое 2"/>
          <p:cNvSpPr>
            <a:spLocks noGrp="1"/>
          </p:cNvSpPr>
          <p:nvPr>
            <p:ph idx="1"/>
          </p:nvPr>
        </p:nvSpPr>
        <p:spPr>
          <a:xfrm>
            <a:off x="0" y="1428750"/>
            <a:ext cx="9144000" cy="4400550"/>
          </a:xfrm>
        </p:spPr>
        <p:txBody>
          <a:bodyPr/>
          <a:lstStyle/>
          <a:p>
            <a:pPr algn="just">
              <a:spcBef>
                <a:spcPct val="0"/>
              </a:spcBef>
            </a:pPr>
            <a:r>
              <a:rPr lang="uk-UA" sz="2800" dirty="0">
                <a:solidFill>
                  <a:srgbClr val="00B050"/>
                </a:solidFill>
                <a:latin typeface="Arial" charset="0"/>
                <a:cs typeface="Arial" charset="0"/>
              </a:rPr>
              <a:t>показників розвитку МСП і його внеску в розвиток економіки міста, регіону та країни;</a:t>
            </a:r>
          </a:p>
          <a:p>
            <a:pPr>
              <a:spcBef>
                <a:spcPct val="0"/>
              </a:spcBef>
            </a:pPr>
            <a:r>
              <a:rPr lang="uk-UA" sz="2800" dirty="0">
                <a:solidFill>
                  <a:srgbClr val="00B050"/>
                </a:solidFill>
                <a:latin typeface="Arial" charset="0"/>
                <a:cs typeface="Arial" charset="0"/>
              </a:rPr>
              <a:t>регуляторного середовища сфери підприємництва;</a:t>
            </a:r>
          </a:p>
          <a:p>
            <a:pPr algn="just">
              <a:spcBef>
                <a:spcPct val="0"/>
              </a:spcBef>
            </a:pPr>
            <a:r>
              <a:rPr lang="uk-UA" sz="2800" dirty="0">
                <a:solidFill>
                  <a:srgbClr val="00B050"/>
                </a:solidFill>
                <a:latin typeface="Arial" charset="0"/>
                <a:cs typeface="Arial" charset="0"/>
              </a:rPr>
              <a:t>підприємницького потенціалу з урахуванням стану ринку праці;</a:t>
            </a:r>
          </a:p>
          <a:p>
            <a:pPr algn="just">
              <a:spcBef>
                <a:spcPct val="0"/>
              </a:spcBef>
            </a:pPr>
            <a:r>
              <a:rPr lang="uk-UA" sz="2800" dirty="0">
                <a:solidFill>
                  <a:schemeClr val="tx1"/>
                </a:solidFill>
                <a:latin typeface="Arial" charset="0"/>
                <a:cs typeface="Arial" charset="0"/>
              </a:rPr>
              <a:t>стану інфраструктури підтримки малого підприємництва;</a:t>
            </a:r>
          </a:p>
          <a:p>
            <a:pPr algn="just">
              <a:spcBef>
                <a:spcPct val="0"/>
              </a:spcBef>
            </a:pPr>
            <a:r>
              <a:rPr lang="uk-UA" sz="2800" dirty="0">
                <a:solidFill>
                  <a:schemeClr val="tx1"/>
                </a:solidFill>
                <a:latin typeface="Arial" charset="0"/>
                <a:cs typeface="Arial" charset="0"/>
              </a:rPr>
              <a:t>фінансових, майнових, інформаційних ресурсів та механізмів доступу до них МСП.</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6373016A-8946-4C89-B39B-C63558E9678F}"/>
              </a:ext>
            </a:extLst>
          </p:cNvPr>
          <p:cNvPicPr>
            <a:picLocks noChangeAspect="1"/>
          </p:cNvPicPr>
          <p:nvPr/>
        </p:nvPicPr>
        <p:blipFill>
          <a:blip r:embed="rId2"/>
          <a:stretch>
            <a:fillRect/>
          </a:stretch>
        </p:blipFill>
        <p:spPr>
          <a:xfrm>
            <a:off x="385192" y="114194"/>
            <a:ext cx="8507288" cy="5442129"/>
          </a:xfrm>
          <a:prstGeom prst="rect">
            <a:avLst/>
          </a:prstGeom>
        </p:spPr>
      </p:pic>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spTree>
    <p:extLst>
      <p:ext uri="{BB962C8B-B14F-4D97-AF65-F5344CB8AC3E}">
        <p14:creationId xmlns:p14="http://schemas.microsoft.com/office/powerpoint/2010/main" val="72502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pic>
        <p:nvPicPr>
          <p:cNvPr id="3" name="Рисунок 2">
            <a:extLst>
              <a:ext uri="{FF2B5EF4-FFF2-40B4-BE49-F238E27FC236}">
                <a16:creationId xmlns="" xmlns:a16="http://schemas.microsoft.com/office/drawing/2014/main" id="{6F1CEF7C-0DCA-434C-974B-3F6062DE657D}"/>
              </a:ext>
            </a:extLst>
          </p:cNvPr>
          <p:cNvPicPr>
            <a:picLocks noChangeAspect="1"/>
          </p:cNvPicPr>
          <p:nvPr/>
        </p:nvPicPr>
        <p:blipFill>
          <a:blip r:embed="rId2"/>
          <a:stretch>
            <a:fillRect/>
          </a:stretch>
        </p:blipFill>
        <p:spPr>
          <a:xfrm>
            <a:off x="457200" y="404663"/>
            <a:ext cx="8075240" cy="5442131"/>
          </a:xfrm>
          <a:prstGeom prst="rect">
            <a:avLst/>
          </a:prstGeom>
        </p:spPr>
      </p:pic>
    </p:spTree>
    <p:extLst>
      <p:ext uri="{BB962C8B-B14F-4D97-AF65-F5344CB8AC3E}">
        <p14:creationId xmlns:p14="http://schemas.microsoft.com/office/powerpoint/2010/main" val="248990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E634E749-8278-4CDF-8C18-C57D969EA38D}"/>
              </a:ext>
            </a:extLst>
          </p:cNvPr>
          <p:cNvSpPr>
            <a:spLocks noGrp="1"/>
          </p:cNvSpPr>
          <p:nvPr>
            <p:ph idx="1"/>
          </p:nvPr>
        </p:nvSpPr>
        <p:spPr>
          <a:xfrm>
            <a:off x="457200" y="1329533"/>
            <a:ext cx="8507288" cy="4517262"/>
          </a:xfrm>
        </p:spPr>
        <p:txBody>
          <a:bodyPr/>
          <a:lstStyle/>
          <a:p>
            <a:r>
              <a:rPr lang="uk-UA" sz="800" dirty="0"/>
              <a:t>1</a:t>
            </a:r>
          </a:p>
        </p:txBody>
      </p:sp>
      <p:pic>
        <p:nvPicPr>
          <p:cNvPr id="3" name="Рисунок 2">
            <a:extLst>
              <a:ext uri="{FF2B5EF4-FFF2-40B4-BE49-F238E27FC236}">
                <a16:creationId xmlns="" xmlns:a16="http://schemas.microsoft.com/office/drawing/2014/main" id="{C200FC0E-6FBF-4E6F-AE0C-3DFA29089998}"/>
              </a:ext>
            </a:extLst>
          </p:cNvPr>
          <p:cNvPicPr>
            <a:picLocks noChangeAspect="1"/>
          </p:cNvPicPr>
          <p:nvPr/>
        </p:nvPicPr>
        <p:blipFill>
          <a:blip r:embed="rId2"/>
          <a:stretch>
            <a:fillRect/>
          </a:stretch>
        </p:blipFill>
        <p:spPr>
          <a:xfrm>
            <a:off x="428596" y="116632"/>
            <a:ext cx="8458323" cy="5757920"/>
          </a:xfrm>
          <a:prstGeom prst="rect">
            <a:avLst/>
          </a:prstGeom>
        </p:spPr>
      </p:pic>
    </p:spTree>
    <p:extLst>
      <p:ext uri="{BB962C8B-B14F-4D97-AF65-F5344CB8AC3E}">
        <p14:creationId xmlns:p14="http://schemas.microsoft.com/office/powerpoint/2010/main" val="1193985203"/>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іальне оформлення">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7401</TotalTime>
  <Words>2607</Words>
  <Application>Microsoft Office PowerPoint</Application>
  <PresentationFormat>Экран (4:3)</PresentationFormat>
  <Paragraphs>368</Paragraphs>
  <Slides>54</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54</vt:i4>
      </vt:variant>
    </vt:vector>
  </HeadingPairs>
  <TitlesOfParts>
    <vt:vector size="56" baseType="lpstr">
      <vt:lpstr>Тема Office</vt:lpstr>
      <vt:lpstr>Спеціальне оформлення</vt:lpstr>
      <vt:lpstr>Тема 5. Підтримка розвитку місцевого бізнесу та підприємництва  5.1. Створення сприятливого бізнес-клімату</vt:lpstr>
      <vt:lpstr>ЗМІСТ</vt:lpstr>
      <vt:lpstr>ЯК ВИ СПРИЙМАЄТЕ ПІДПРИЄМЦЯ?</vt:lpstr>
      <vt:lpstr>ПІДПРИЄМНИЦТВО – ЦЕ:</vt:lpstr>
      <vt:lpstr>БІЗНЕС-КЛІМАТ  (підприємницький, діловий) – це:</vt:lpstr>
      <vt:lpstr>КОМПЛЕКСНА ОЦІНКА ПІДПРИЄМНИЦЬКОГО СЕРЕДОВИЩА –  це оцінка: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КОМПЛЕКСНА ОЦІНКА ПІДПРИЄМНИЦЬКОГО СЕРЕДОВИЩА </vt:lpstr>
      <vt:lpstr>ПОКАЗНИКИ</vt:lpstr>
      <vt:lpstr>ПОКАЗНИКИ</vt:lpstr>
      <vt:lpstr>МЕТОДИКА ДОСЛІДЖЕННЯ СТАНУ БІЗНЕС-КЛІМАТУ В УКРАЇНІ</vt:lpstr>
      <vt:lpstr>МЕТОДИКА ДОСЛІДЖЕННЯ СТАНУ БІЗНЕС-КЛІМАТУ В УКРАЇНІ</vt:lpstr>
      <vt:lpstr>ОСНОВНі ПЕРЕШКОДИ БІЗНЕС-КЛІМАТУ В УКРАЇНІ</vt:lpstr>
      <vt:lpstr>ОСНОВНі ПЕРЕШКОДИ БІЗНЕС-КЛІМАТУ В УКРАЇНІ</vt:lpstr>
      <vt:lpstr>ОСНОВНі ПЕРЕШКОДИ БІЗНЕС-КЛІМАТУ В УКРАЇНІ</vt:lpstr>
      <vt:lpstr>ОСНОВНі ПЕРЕШКОДИ БІЗНЕС-КЛІМАТУ В УКРАЇНІ</vt:lpstr>
      <vt:lpstr>ОСНОВНі ПЕРЕШКОДИ БІЗНЕС-КЛІМАТУ В УКРАЇНІ</vt:lpstr>
      <vt:lpstr>Презентация PowerPoint</vt:lpstr>
      <vt:lpstr>Структура експрес-аналізу місцевого бізнес-клімату </vt:lpstr>
      <vt:lpstr>Презентация PowerPoint</vt:lpstr>
      <vt:lpstr>Презентация PowerPoint</vt:lpstr>
      <vt:lpstr>Презентация PowerPoint</vt:lpstr>
      <vt:lpstr>Тест малого бізнесу (М-тест) – частина оцінки регуляторного впливу</vt:lpstr>
      <vt:lpstr>Презентация PowerPoint</vt:lpstr>
      <vt:lpstr>Презентация PowerPoint</vt:lpstr>
      <vt:lpstr>Презентация PowerPoint</vt:lpstr>
      <vt:lpstr>Презентация PowerPoint</vt:lpstr>
      <vt:lpstr>Презентация PowerPoint</vt:lpstr>
      <vt:lpstr>СТАДІЇ ФОРМУВАННЯ МІСЦЕВИХ ПРОГРАМ РОЗВИТКУ МСП</vt:lpstr>
      <vt:lpstr>МІСЦЕВІ ПРОГРАМИ РОЗВИТКУ МСП</vt:lpstr>
      <vt:lpstr>ПРИНЦИПИ ЄВРОПЕЙСЬКОГО АКТУ ПРО МАЛИЙ БІЗНЕС</vt:lpstr>
      <vt:lpstr>ЄВРОАСОЦІАЦІЯ І НОВІ МОЖЛИВОСТІ ДЛЯ РОЗВИТКУ МАЛОГО БІЗНЕСУ В УКРАЇНІ</vt:lpstr>
      <vt:lpstr>ПІДТРИМКА МСП:</vt:lpstr>
      <vt:lpstr>Презентация PowerPoint</vt:lpstr>
      <vt:lpstr>Презентация PowerPoint</vt:lpstr>
      <vt:lpstr>Презентация PowerPoint</vt:lpstr>
      <vt:lpstr>Презентация PowerPoint</vt:lpstr>
      <vt:lpstr>МІСЦЕВА ВЛАДА ТА БІЗНЕС-АСОЦІАЦІЇ: ПАРТНЕРСТВО ЧИ ПРОТИСТОЯННЯ? </vt:lpstr>
      <vt:lpstr>Підтримка МСП на державному рівні</vt:lpstr>
      <vt:lpstr>Підтримка МСП на державному рівні</vt:lpstr>
      <vt:lpstr>ПРОГРАМИ Підтримка МСП  на регіональному рівні</vt:lpstr>
      <vt:lpstr>Підтримка МСП  на регіональному рівні</vt:lpstr>
      <vt:lpstr>ФУНКЦІЇ  МІСЦЕВИХ  І  ГАЛУЗЕВИХ  БІЗНЕС-АСОЦІАЦІЙ</vt:lpstr>
      <vt:lpstr>Презентация PowerPoint</vt:lpstr>
      <vt:lpstr>Презентация PowerPoint</vt:lpstr>
      <vt:lpstr>програмИ фінансової підтримки підприємців</vt:lpstr>
      <vt:lpstr>МІКРОКРЕДИТУВАННЯ СУБ’ЄКТІВ МСП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Olga Mazurenko MLED UA</dc:creator>
  <cp:lastModifiedBy>Владелец</cp:lastModifiedBy>
  <cp:revision>474</cp:revision>
  <cp:lastPrinted>2017-11-08T06:46:25Z</cp:lastPrinted>
  <dcterms:created xsi:type="dcterms:W3CDTF">2015-09-24T10:53:48Z</dcterms:created>
  <dcterms:modified xsi:type="dcterms:W3CDTF">2022-01-26T13:05:22Z</dcterms:modified>
</cp:coreProperties>
</file>