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Rg st="1" end="5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68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116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3598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52892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29031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616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52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10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539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986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9623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6091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190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500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5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938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4786B7-EA63-4F17-87E2-0D1CBB2D7D58}" type="datetimeFigureOut">
              <a:rPr lang="ru-RU" smtClean="0"/>
              <a:t>02.12.2018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C0F2711-5AFC-44B7-8A33-EF1C12998C1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8441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ОСНОВИ МУНІЦИПАЛЬНОЇ ДИПЛОМАТІЇ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ПРЕЗЕНТАЦІЯ КУРСУ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808118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cut/>
      </p:transition>
    </mc:Choice>
    <mc:Fallback xmlns="">
      <p:transition advClick="0" advTm="4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92072" y="928048"/>
            <a:ext cx="7942997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uk-UA" sz="5400" dirty="0" smtClean="0"/>
              <a:t>Мета курсу: </a:t>
            </a:r>
            <a:endParaRPr lang="ru-RU" sz="5400" dirty="0"/>
          </a:p>
        </p:txBody>
      </p:sp>
      <p:sp>
        <p:nvSpPr>
          <p:cNvPr id="3" name="TextBox 2"/>
          <p:cNvSpPr txBox="1"/>
          <p:nvPr/>
        </p:nvSpPr>
        <p:spPr>
          <a:xfrm>
            <a:off x="1214651" y="3125337"/>
            <a:ext cx="7451677" cy="3108543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2800" dirty="0"/>
              <a:t>формування  у  студентів  системи  знань  про  чинники  формування,  розвиток, інституційне  оформлення  та  нормативно-правову  базу,  типи  та  особливості міжнародного  співробітництва  регіонів  та  муніципалітетів;  участь  в  ньому України. </a:t>
            </a:r>
            <a:r>
              <a:rPr lang="ru-RU" sz="2800" dirty="0" smtClean="0"/>
              <a:t>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370416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fade/>
      </p:transition>
    </mc:Choice>
    <mc:Fallback xmlns="">
      <p:transition advClick="0" advTm="40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72868" y="501555"/>
            <a:ext cx="8596667" cy="399197"/>
          </a:xfrm>
          <a:solidFill>
            <a:schemeClr val="tx2">
              <a:lumMod val="40000"/>
              <a:lumOff val="6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r>
              <a:rPr lang="uk-UA" dirty="0" smtClean="0">
                <a:solidFill>
                  <a:schemeClr val="accent4"/>
                </a:solidFill>
              </a:rPr>
              <a:t>Очікувані результати вивчення курсу</a:t>
            </a:r>
            <a:endParaRPr lang="ru-RU" dirty="0">
              <a:solidFill>
                <a:schemeClr val="accent4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86265" y="1187355"/>
            <a:ext cx="8596667" cy="5377217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uk-UA" sz="1400" dirty="0" smtClean="0"/>
              <a:t>Студенти дізнаються</a:t>
            </a:r>
            <a:r>
              <a:rPr lang="uk-UA" dirty="0" smtClean="0"/>
              <a:t>:</a:t>
            </a:r>
          </a:p>
          <a:p>
            <a:pPr lvl="0" algn="just"/>
            <a:r>
              <a:rPr lang="uk-UA" sz="1800" dirty="0"/>
              <a:t>зміст  понять:  регіональне  міжнародне  співробітництво,  транскордонне співробітництво, </a:t>
            </a:r>
            <a:r>
              <a:rPr lang="uk-UA" sz="1800" dirty="0" err="1"/>
              <a:t>єврорегіон</a:t>
            </a:r>
            <a:r>
              <a:rPr lang="uk-UA" sz="1800" dirty="0"/>
              <a:t>, міста-побратими;  </a:t>
            </a:r>
            <a:endParaRPr lang="ru-RU" sz="1800" dirty="0"/>
          </a:p>
          <a:p>
            <a:pPr lvl="0" algn="just"/>
            <a:r>
              <a:rPr lang="uk-UA" sz="1800" dirty="0"/>
              <a:t>інституційне  оформлення  та  нормативно-правову  базу  міжнародного співробітництва регіонів та муніципалітетів; </a:t>
            </a:r>
            <a:endParaRPr lang="ru-RU" sz="1800" dirty="0"/>
          </a:p>
          <a:p>
            <a:pPr lvl="0" algn="just"/>
            <a:r>
              <a:rPr lang="uk-UA" sz="1800" dirty="0"/>
              <a:t>тенденції  та  типи  міжнародного  співробітництва  регіонів  та муніципалітетів;  </a:t>
            </a:r>
            <a:endParaRPr lang="ru-RU" sz="1800" dirty="0"/>
          </a:p>
          <a:p>
            <a:pPr lvl="0" algn="just"/>
            <a:r>
              <a:rPr lang="uk-UA" sz="1800" dirty="0"/>
              <a:t>чинники конвергенції (зближення) регіонів у транскордонному просторі України  та  ЄС,  інструменти  активізації  міжнародного  співробітництва муніципалітетів Європи та України; </a:t>
            </a:r>
            <a:endParaRPr lang="ru-RU" sz="1800" dirty="0"/>
          </a:p>
          <a:p>
            <a:pPr algn="just"/>
            <a:r>
              <a:rPr lang="uk-UA" sz="1800" dirty="0"/>
              <a:t>особливості  та  потенціал  міжнародного  співробітництва  регіонів  та муніципалітетів України в контексті </a:t>
            </a:r>
            <a:r>
              <a:rPr lang="uk-UA" sz="1800" dirty="0" smtClean="0"/>
              <a:t>євроінтеграції.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601869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4000">
        <p:split orient="vert"/>
      </p:transition>
    </mc:Choice>
    <mc:Fallback xmlns="">
      <p:transition advClick="0" advTm="4000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105</TotalTime>
  <Words>116</Words>
  <Application>Microsoft Office PowerPoint</Application>
  <PresentationFormat>Широкоэкранный</PresentationFormat>
  <Paragraphs>11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Грань</vt:lpstr>
      <vt:lpstr>ОСНОВИ МУНІЦИПАЛЬНОЇ ДИПЛОМАТІЇ</vt:lpstr>
      <vt:lpstr>Презентация PowerPoint</vt:lpstr>
      <vt:lpstr>Очікувані результати вивчення курсу</vt:lpstr>
    </vt:vector>
  </TitlesOfParts>
  <Company>3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КАР’ЄРНИЙ ДИЗАЙН В СОЦІАЛЬНІЙ РОБОТІ</dc:title>
  <dc:creator>1</dc:creator>
  <cp:lastModifiedBy>1</cp:lastModifiedBy>
  <cp:revision>14</cp:revision>
  <dcterms:created xsi:type="dcterms:W3CDTF">2016-01-23T20:02:44Z</dcterms:created>
  <dcterms:modified xsi:type="dcterms:W3CDTF">2018-12-02T16:37:39Z</dcterms:modified>
</cp:coreProperties>
</file>