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3" r:id="rId3"/>
    <p:sldId id="274" r:id="rId4"/>
    <p:sldId id="257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6" r:id="rId20"/>
    <p:sldId id="275" r:id="rId21"/>
    <p:sldId id="277" r:id="rId22"/>
    <p:sldId id="279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12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4E271-907B-4558-8BC1-10548EE27BEE}" type="datetimeFigureOut">
              <a:rPr lang="ru-RU" smtClean="0"/>
              <a:t>27.10.2024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860E46-9812-4E97-A29E-03567EF8B33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65A1C3-09FD-4944-ACB9-00CEC8CD2E32}" type="slidenum">
              <a:rPr lang="ru-RU" smtClean="0">
                <a:latin typeface="Arial" charset="0"/>
                <a:cs typeface="Arial" charset="0"/>
              </a:rPr>
              <a:pPr/>
              <a:t>2</a:t>
            </a:fld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11264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DE2927C-CDB3-4107-B123-D4A3122CF889}" type="slidenum">
              <a:rPr lang="ru-RU" sz="1200">
                <a:solidFill>
                  <a:srgbClr val="000000"/>
                </a:solidFill>
              </a:rPr>
              <a:pPr algn="r"/>
              <a:t>2</a:t>
            </a:fld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11264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Low" eaLnBrk="1" hangingPunct="1">
              <a:spcAft>
                <a:spcPts val="600"/>
              </a:spcAft>
            </a:pPr>
            <a:endParaRPr lang="en-US" smtClean="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sp>
        <p:nvSpPr>
          <p:cNvPr id="11264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78BB29A-477C-42EE-AECF-0E65C4F6CA4D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/>
              <a:t>2</a:t>
            </a:fld>
            <a:endParaRPr lang="ru-R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65A1C3-09FD-4944-ACB9-00CEC8CD2E32}" type="slidenum">
              <a:rPr lang="ru-RU" smtClean="0">
                <a:latin typeface="Arial" charset="0"/>
                <a:cs typeface="Arial" charset="0"/>
              </a:rPr>
              <a:pPr/>
              <a:t>3</a:t>
            </a:fld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11264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DE2927C-CDB3-4107-B123-D4A3122CF889}" type="slidenum">
              <a:rPr lang="ru-RU" sz="1200">
                <a:solidFill>
                  <a:srgbClr val="000000"/>
                </a:solidFill>
              </a:rPr>
              <a:pPr algn="r"/>
              <a:t>3</a:t>
            </a:fld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11264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Low" eaLnBrk="1" hangingPunct="1">
              <a:spcAft>
                <a:spcPts val="600"/>
              </a:spcAft>
            </a:pPr>
            <a:endParaRPr lang="en-US" smtClean="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sp>
        <p:nvSpPr>
          <p:cNvPr id="11264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78BB29A-477C-42EE-AECF-0E65C4F6CA4D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/>
              <a:t>3</a:t>
            </a:fld>
            <a:endParaRPr lang="ru-R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589C71-8D7E-414C-AB55-C8E7A8BA82A6}" type="slidenum">
              <a:rPr lang="ru-RU" smtClean="0">
                <a:latin typeface="Arial" charset="0"/>
                <a:cs typeface="Arial" charset="0"/>
              </a:rPr>
              <a:pPr/>
              <a:t>19</a:t>
            </a:fld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10752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dirty="0" smtClean="0">
                <a:latin typeface="Arial" charset="0"/>
                <a:cs typeface="Arial" charset="0"/>
              </a:rPr>
              <a:t>Гибридные А</a:t>
            </a:r>
            <a:r>
              <a:rPr lang="ru-RU" baseline="-25000" dirty="0" smtClean="0">
                <a:latin typeface="Arial" charset="0"/>
                <a:cs typeface="Arial" charset="0"/>
              </a:rPr>
              <a:t>3</a:t>
            </a:r>
            <a:r>
              <a:rPr lang="en-US" dirty="0" smtClean="0">
                <a:latin typeface="Arial" charset="0"/>
                <a:cs typeface="Arial" charset="0"/>
              </a:rPr>
              <a:t>B</a:t>
            </a:r>
            <a:r>
              <a:rPr lang="ru-RU" baseline="-25000" dirty="0" smtClean="0">
                <a:latin typeface="Arial" charset="0"/>
                <a:cs typeface="Arial" charset="0"/>
              </a:rPr>
              <a:t>5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ru-RU" dirty="0" smtClean="0">
                <a:latin typeface="Arial" charset="0"/>
                <a:cs typeface="Arial" charset="0"/>
              </a:rPr>
              <a:t>лазеры могут быть выращены путем эпитаксии на кремнии с подслоями германия.</a:t>
            </a:r>
          </a:p>
        </p:txBody>
      </p:sp>
      <p:sp>
        <p:nvSpPr>
          <p:cNvPr id="107525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02EE78F-677A-476E-94BD-F17576143B42}" type="slidenum">
              <a:rPr lang="ru-RU" sz="1200">
                <a:solidFill>
                  <a:schemeClr val="tx1"/>
                </a:solidFill>
              </a:rPr>
              <a:pPr algn="r"/>
              <a:t>19</a:t>
            </a:fld>
            <a:endParaRPr lang="ru-RU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3D8625-2210-495B-95F8-7350E05DE755}" type="slidenum">
              <a:rPr lang="ru-RU" smtClean="0">
                <a:latin typeface="Arial" charset="0"/>
                <a:cs typeface="Arial" charset="0"/>
              </a:rPr>
              <a:pPr/>
              <a:t>20</a:t>
            </a:fld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11161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11B819F-E9B0-48EE-A8C3-06DE28D7BA0A}" type="slidenum">
              <a:rPr lang="ru-RU" sz="1200">
                <a:solidFill>
                  <a:srgbClr val="000000"/>
                </a:solidFill>
              </a:rPr>
              <a:pPr algn="r"/>
              <a:t>20</a:t>
            </a:fld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11162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2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Low" eaLnBrk="1" hangingPunct="1">
              <a:spcAft>
                <a:spcPts val="600"/>
              </a:spcAft>
            </a:pPr>
            <a:endParaRPr lang="en-US" smtClean="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sp>
        <p:nvSpPr>
          <p:cNvPr id="11162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5546784-4131-48BA-A83A-E98B64DCA5DC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/>
              <a:t>20</a:t>
            </a:fld>
            <a:endParaRPr lang="ru-R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D63ADB-F8D4-47B3-A2CA-D49BD99EDA42}" type="slidenum">
              <a:rPr lang="ru-RU" smtClean="0">
                <a:latin typeface="Arial" charset="0"/>
                <a:cs typeface="Arial" charset="0"/>
              </a:rPr>
              <a:pPr/>
              <a:t>21</a:t>
            </a:fld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10854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7606E0-5CD4-455B-92C5-BAE4663AF96B}" type="slidenum">
              <a:rPr lang="ru-RU" sz="1200">
                <a:solidFill>
                  <a:srgbClr val="000000"/>
                </a:solidFill>
              </a:rPr>
              <a:pPr algn="r"/>
              <a:t>21</a:t>
            </a:fld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10854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dirty="0" smtClean="0">
                <a:latin typeface="Arial" charset="0"/>
                <a:cs typeface="Arial" charset="0"/>
              </a:rPr>
              <a:t>Левый – буфер. Шероховатость меньше 1 нм. 0,5 -1 мкм германия. Второй снимок –</a:t>
            </a:r>
            <a:r>
              <a:rPr lang="ru-RU" dirty="0" err="1" smtClean="0">
                <a:latin typeface="Arial" charset="0"/>
                <a:cs typeface="Arial" charset="0"/>
              </a:rPr>
              <a:t>антифазные</a:t>
            </a:r>
            <a:r>
              <a:rPr lang="ru-RU" dirty="0" smtClean="0">
                <a:latin typeface="Arial" charset="0"/>
                <a:cs typeface="Arial" charset="0"/>
              </a:rPr>
              <a:t> </a:t>
            </a:r>
            <a:r>
              <a:rPr lang="ru-RU" dirty="0" err="1" smtClean="0">
                <a:latin typeface="Arial" charset="0"/>
                <a:cs typeface="Arial" charset="0"/>
              </a:rPr>
              <a:t>гранизы</a:t>
            </a:r>
            <a:r>
              <a:rPr lang="ru-RU" dirty="0" smtClean="0">
                <a:latin typeface="Arial" charset="0"/>
                <a:cs typeface="Arial" charset="0"/>
              </a:rPr>
              <a:t> из-за того, что подложка не отклонена. Плотность их не высока. </a:t>
            </a:r>
          </a:p>
        </p:txBody>
      </p:sp>
      <p:sp>
        <p:nvSpPr>
          <p:cNvPr id="10855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BD1E32F-CCD9-4D7B-AEFF-6247F2CF62C8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/>
              <a:t>21</a:t>
            </a:fld>
            <a:endParaRPr lang="ru-R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10D746-5D20-4FFE-B2E9-95CFF9EF707A}" type="slidenum">
              <a:rPr lang="ru-RU" smtClean="0">
                <a:latin typeface="Arial" charset="0"/>
                <a:cs typeface="Arial" charset="0"/>
              </a:rPr>
              <a:pPr/>
              <a:t>22</a:t>
            </a:fld>
            <a:endParaRPr lang="ru-RU" dirty="0" smtClean="0">
              <a:latin typeface="Arial" charset="0"/>
              <a:cs typeface="Arial" charset="0"/>
            </a:endParaRPr>
          </a:p>
        </p:txBody>
      </p:sp>
      <p:sp>
        <p:nvSpPr>
          <p:cNvPr id="12902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dirty="0" smtClean="0">
                <a:latin typeface="Arial" charset="0"/>
                <a:cs typeface="Arial" charset="0"/>
              </a:rPr>
              <a:t>На сегодня приходится констатировать, что приемлемого кремниевого лазера пока нет. Есть определенные успехи в технологии кремниевых наноструктур, способных излучать на длине волны 1,5 мкм, в т.ч. с инжекционной накачкой. Фотонные кристаллы и наноплазмоника могут существенным образом усилить успехи в технологии и способствовать достижению лазерной генерации.</a:t>
            </a:r>
          </a:p>
        </p:txBody>
      </p:sp>
      <p:sp>
        <p:nvSpPr>
          <p:cNvPr id="12902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7E7CDCF-17A5-4401-B6E9-62890FE847B1}" type="slidenum">
              <a:rPr lang="ru-RU" sz="1200">
                <a:solidFill>
                  <a:schemeClr val="tx1"/>
                </a:solidFill>
              </a:rPr>
              <a:pPr algn="r"/>
              <a:t>22</a:t>
            </a:fld>
            <a:endParaRPr lang="ru-RU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10D746-5D20-4FFE-B2E9-95CFF9EF707A}" type="slidenum">
              <a:rPr lang="ru-RU" smtClean="0">
                <a:latin typeface="Arial" charset="0"/>
                <a:cs typeface="Arial" charset="0"/>
              </a:rPr>
              <a:pPr/>
              <a:t>23</a:t>
            </a:fld>
            <a:endParaRPr lang="ru-RU" dirty="0" smtClean="0">
              <a:latin typeface="Arial" charset="0"/>
              <a:cs typeface="Arial" charset="0"/>
            </a:endParaRPr>
          </a:p>
        </p:txBody>
      </p:sp>
      <p:sp>
        <p:nvSpPr>
          <p:cNvPr id="12902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dirty="0" smtClean="0">
                <a:latin typeface="Arial" charset="0"/>
                <a:cs typeface="Arial" charset="0"/>
              </a:rPr>
              <a:t>На сегодня приходится констатировать, что приемлемого кремниевого лазера пока нет. Есть определенные успехи в технологии кремниевых наноструктур, способных излучать на длине волны 1,5 мкм, в т.ч. с инжекционной накачкой. Фотонные кристаллы и наноплазмоника могут существенным образом усилить успехи в технологии и способствовать достижению лазерной генерации.</a:t>
            </a:r>
          </a:p>
        </p:txBody>
      </p:sp>
      <p:sp>
        <p:nvSpPr>
          <p:cNvPr id="12902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7E7CDCF-17A5-4401-B6E9-62890FE847B1}" type="slidenum">
              <a:rPr lang="ru-RU" sz="1200">
                <a:solidFill>
                  <a:schemeClr val="tx1"/>
                </a:solidFill>
              </a:rPr>
              <a:pPr algn="r"/>
              <a:t>23</a:t>
            </a:fld>
            <a:endParaRPr lang="ru-RU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5701B-4423-41D7-8E0A-B966ED5846EA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4CAB-9130-49FE-BD4B-11973C17C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5701B-4423-41D7-8E0A-B966ED5846EA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4CAB-9130-49FE-BD4B-11973C17C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5701B-4423-41D7-8E0A-B966ED5846EA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4CAB-9130-49FE-BD4B-11973C17C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5701B-4423-41D7-8E0A-B966ED5846EA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4CAB-9130-49FE-BD4B-11973C17C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5701B-4423-41D7-8E0A-B966ED5846EA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4CAB-9130-49FE-BD4B-11973C17C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5701B-4423-41D7-8E0A-B966ED5846EA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4CAB-9130-49FE-BD4B-11973C17C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5701B-4423-41D7-8E0A-B966ED5846EA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4CAB-9130-49FE-BD4B-11973C17C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5701B-4423-41D7-8E0A-B966ED5846EA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4CAB-9130-49FE-BD4B-11973C17C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5701B-4423-41D7-8E0A-B966ED5846EA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4CAB-9130-49FE-BD4B-11973C17C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5701B-4423-41D7-8E0A-B966ED5846EA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4CAB-9130-49FE-BD4B-11973C17C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5701B-4423-41D7-8E0A-B966ED5846EA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4CAB-9130-49FE-BD4B-11973C17C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5701B-4423-41D7-8E0A-B966ED5846EA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94CAB-9130-49FE-BD4B-11973C17C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krytskaja2017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3886200"/>
            <a:ext cx="8858280" cy="1752600"/>
          </a:xfrm>
        </p:spPr>
        <p:txBody>
          <a:bodyPr>
            <a:normAutofit fontScale="92500" lnSpcReduction="10000"/>
          </a:bodyPr>
          <a:lstStyle/>
          <a:p>
            <a:r>
              <a:rPr lang="uk-UA" sz="2800" b="1" dirty="0">
                <a:solidFill>
                  <a:schemeClr val="tx1"/>
                </a:solidFill>
              </a:rPr>
              <a:t>ТЕХНІКО-ЕКОНОМІЧНЕ ОБҐРУНТУВАННЯ ПРОЕКТНИХ </a:t>
            </a:r>
            <a:r>
              <a:rPr lang="uk-UA" sz="2800" b="1" dirty="0" smtClean="0">
                <a:solidFill>
                  <a:schemeClr val="tx1"/>
                </a:solidFill>
              </a:rPr>
              <a:t>РІШЕНЬ</a:t>
            </a:r>
          </a:p>
          <a:p>
            <a:r>
              <a:rPr lang="uk-UA" sz="2800" b="1" dirty="0" err="1" smtClean="0">
                <a:solidFill>
                  <a:schemeClr val="tx1"/>
                </a:solidFill>
              </a:rPr>
              <a:t>д.т.н</a:t>
            </a:r>
            <a:r>
              <a:rPr lang="uk-UA" sz="2800" b="1" dirty="0" smtClean="0">
                <a:solidFill>
                  <a:schemeClr val="tx1"/>
                </a:solidFill>
              </a:rPr>
              <a:t>., професор  Критська Т.В.</a:t>
            </a:r>
          </a:p>
          <a:p>
            <a:r>
              <a:rPr lang="en-US" sz="2800" b="1" dirty="0" err="1" smtClean="0">
                <a:solidFill>
                  <a:schemeClr val="tx1"/>
                </a:solidFill>
                <a:hlinkClick r:id="rId2"/>
              </a:rPr>
              <a:t>krytskaja2017@gmail.com</a:t>
            </a:r>
            <a:endParaRPr lang="ru-RU" sz="2800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grpSp>
        <p:nvGrpSpPr>
          <p:cNvPr id="4" name="Группа 86"/>
          <p:cNvGrpSpPr>
            <a:grpSpLocks noGrp="1"/>
          </p:cNvGrpSpPr>
          <p:nvPr>
            <p:ph type="ctrTitle"/>
          </p:nvPr>
        </p:nvGrpSpPr>
        <p:grpSpPr bwMode="auto">
          <a:xfrm>
            <a:off x="0" y="2130425"/>
            <a:ext cx="9144000" cy="1470025"/>
            <a:chOff x="630238" y="981075"/>
            <a:chExt cx="8078787" cy="280828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11863" y="981075"/>
              <a:ext cx="1152525" cy="2808288"/>
            </a:xfrm>
            <a:prstGeom prst="rect">
              <a:avLst/>
            </a:prstGeom>
            <a:solidFill>
              <a:srgbClr val="000066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solidFill>
                  <a:srgbClr val="FFFFFF"/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95513" y="981075"/>
              <a:ext cx="1152525" cy="2808288"/>
            </a:xfrm>
            <a:prstGeom prst="rect">
              <a:avLst/>
            </a:prstGeom>
            <a:solidFill>
              <a:srgbClr val="FF6600">
                <a:alpha val="3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solidFill>
                  <a:srgbClr val="FFFFFF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708400" y="981075"/>
              <a:ext cx="2303463" cy="2808288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solidFill>
                  <a:srgbClr val="FFFFFF"/>
                </a:solidFill>
              </a:endParaRPr>
            </a:p>
          </p:txBody>
        </p:sp>
        <p:sp>
          <p:nvSpPr>
            <p:cNvPr id="8" name="Text Box 50"/>
            <p:cNvSpPr txBox="1">
              <a:spLocks noChangeArrowheads="1"/>
            </p:cNvSpPr>
            <p:nvPr/>
          </p:nvSpPr>
          <p:spPr bwMode="auto">
            <a:xfrm>
              <a:off x="4284663" y="1125538"/>
              <a:ext cx="714375" cy="306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solidFill>
                    <a:srgbClr val="000066"/>
                  </a:solidFill>
                </a:rPr>
                <a:t>n</a:t>
              </a:r>
              <a:r>
                <a:rPr lang="en-US" sz="1400" baseline="30000">
                  <a:solidFill>
                    <a:srgbClr val="000066"/>
                  </a:solidFill>
                </a:rPr>
                <a:t>+</a:t>
              </a:r>
              <a:r>
                <a:rPr lang="en-US" sz="1400">
                  <a:solidFill>
                    <a:srgbClr val="000066"/>
                  </a:solidFill>
                </a:rPr>
                <a:t>-Si</a:t>
              </a:r>
              <a:endParaRPr lang="ru-RU" sz="1400" baseline="30000">
                <a:solidFill>
                  <a:srgbClr val="000066"/>
                </a:solidFill>
              </a:endParaRPr>
            </a:p>
          </p:txBody>
        </p:sp>
        <p:sp>
          <p:nvSpPr>
            <p:cNvPr id="9" name="Freeform 53"/>
            <p:cNvSpPr>
              <a:spLocks/>
            </p:cNvSpPr>
            <p:nvPr/>
          </p:nvSpPr>
          <p:spPr bwMode="auto">
            <a:xfrm>
              <a:off x="3563938" y="1412875"/>
              <a:ext cx="1512887" cy="874713"/>
            </a:xfrm>
            <a:custGeom>
              <a:avLst/>
              <a:gdLst>
                <a:gd name="T0" fmla="*/ 0 w 2247"/>
                <a:gd name="T1" fmla="*/ 2147483647 h 581"/>
                <a:gd name="T2" fmla="*/ 2147483647 w 2247"/>
                <a:gd name="T3" fmla="*/ 0 h 581"/>
                <a:gd name="T4" fmla="*/ 2147483647 w 2247"/>
                <a:gd name="T5" fmla="*/ 2147483647 h 581"/>
                <a:gd name="T6" fmla="*/ 0 60000 65536"/>
                <a:gd name="T7" fmla="*/ 0 60000 65536"/>
                <a:gd name="T8" fmla="*/ 0 60000 65536"/>
                <a:gd name="T9" fmla="*/ 0 w 2247"/>
                <a:gd name="T10" fmla="*/ 0 h 581"/>
                <a:gd name="T11" fmla="*/ 2247 w 2247"/>
                <a:gd name="T12" fmla="*/ 581 h 5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47" h="581">
                  <a:moveTo>
                    <a:pt x="0" y="581"/>
                  </a:moveTo>
                  <a:lnTo>
                    <a:pt x="367" y="0"/>
                  </a:lnTo>
                  <a:lnTo>
                    <a:pt x="2247" y="5"/>
                  </a:lnTo>
                </a:path>
              </a:pathLst>
            </a:custGeom>
            <a:noFill/>
            <a:ln w="1587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54"/>
            <p:cNvSpPr>
              <a:spLocks/>
            </p:cNvSpPr>
            <p:nvPr/>
          </p:nvSpPr>
          <p:spPr bwMode="auto">
            <a:xfrm>
              <a:off x="4140200" y="2565400"/>
              <a:ext cx="1511300" cy="269875"/>
            </a:xfrm>
            <a:custGeom>
              <a:avLst/>
              <a:gdLst>
                <a:gd name="T0" fmla="*/ 0 w 1283"/>
                <a:gd name="T1" fmla="*/ 2147483647 h 466"/>
                <a:gd name="T2" fmla="*/ 2147483647 w 1283"/>
                <a:gd name="T3" fmla="*/ 0 h 466"/>
                <a:gd name="T4" fmla="*/ 2147483647 w 1283"/>
                <a:gd name="T5" fmla="*/ 0 h 466"/>
                <a:gd name="T6" fmla="*/ 0 60000 65536"/>
                <a:gd name="T7" fmla="*/ 0 60000 65536"/>
                <a:gd name="T8" fmla="*/ 0 60000 65536"/>
                <a:gd name="T9" fmla="*/ 0 w 1283"/>
                <a:gd name="T10" fmla="*/ 0 h 466"/>
                <a:gd name="T11" fmla="*/ 1283 w 1283"/>
                <a:gd name="T12" fmla="*/ 466 h 4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83" h="466">
                  <a:moveTo>
                    <a:pt x="0" y="466"/>
                  </a:moveTo>
                  <a:lnTo>
                    <a:pt x="382" y="0"/>
                  </a:lnTo>
                  <a:lnTo>
                    <a:pt x="1283" y="0"/>
                  </a:lnTo>
                </a:path>
              </a:pathLst>
            </a:custGeom>
            <a:noFill/>
            <a:ln w="19050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55"/>
            <p:cNvSpPr>
              <a:spLocks/>
            </p:cNvSpPr>
            <p:nvPr/>
          </p:nvSpPr>
          <p:spPr bwMode="auto">
            <a:xfrm>
              <a:off x="2987675" y="1196975"/>
              <a:ext cx="327025" cy="693738"/>
            </a:xfrm>
            <a:custGeom>
              <a:avLst/>
              <a:gdLst>
                <a:gd name="T0" fmla="*/ 2147483647 w 247"/>
                <a:gd name="T1" fmla="*/ 2147483647 h 460"/>
                <a:gd name="T2" fmla="*/ 0 w 247"/>
                <a:gd name="T3" fmla="*/ 0 h 460"/>
                <a:gd name="T4" fmla="*/ 2147483647 w 247"/>
                <a:gd name="T5" fmla="*/ 0 h 460"/>
                <a:gd name="T6" fmla="*/ 0 60000 65536"/>
                <a:gd name="T7" fmla="*/ 0 60000 65536"/>
                <a:gd name="T8" fmla="*/ 0 60000 65536"/>
                <a:gd name="T9" fmla="*/ 0 w 247"/>
                <a:gd name="T10" fmla="*/ 0 h 460"/>
                <a:gd name="T11" fmla="*/ 247 w 247"/>
                <a:gd name="T12" fmla="*/ 460 h 4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7" h="460">
                  <a:moveTo>
                    <a:pt x="247" y="460"/>
                  </a:moveTo>
                  <a:lnTo>
                    <a:pt x="0" y="0"/>
                  </a:lnTo>
                  <a:lnTo>
                    <a:pt x="241" y="0"/>
                  </a:lnTo>
                </a:path>
              </a:pathLst>
            </a:custGeom>
            <a:noFill/>
            <a:ln w="19050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348038" y="981075"/>
              <a:ext cx="360362" cy="2808288"/>
            </a:xfrm>
            <a:prstGeom prst="rect">
              <a:avLst/>
            </a:prstGeom>
            <a:solidFill>
              <a:srgbClr val="FFC197">
                <a:alpha val="258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solidFill>
                  <a:srgbClr val="FFFFFF"/>
                </a:solidFill>
              </a:endParaRPr>
            </a:p>
          </p:txBody>
        </p:sp>
        <p:sp>
          <p:nvSpPr>
            <p:cNvPr id="13" name="Text Box 47"/>
            <p:cNvSpPr txBox="1">
              <a:spLocks noChangeArrowheads="1"/>
            </p:cNvSpPr>
            <p:nvPr/>
          </p:nvSpPr>
          <p:spPr bwMode="auto">
            <a:xfrm>
              <a:off x="2195513" y="981075"/>
              <a:ext cx="88106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400" i="1">
                  <a:solidFill>
                    <a:srgbClr val="000066"/>
                  </a:solidFill>
                </a:rPr>
                <a:t>p</a:t>
              </a:r>
              <a:r>
                <a:rPr lang="en-US" sz="1400" baseline="30000">
                  <a:solidFill>
                    <a:srgbClr val="000066"/>
                  </a:solidFill>
                </a:rPr>
                <a:t>+</a:t>
              </a:r>
              <a:r>
                <a:rPr lang="en-US" sz="1400">
                  <a:solidFill>
                    <a:srgbClr val="000066"/>
                  </a:solidFill>
                </a:rPr>
                <a:t>-Si</a:t>
              </a:r>
              <a:endParaRPr lang="ru-RU" sz="1400" baseline="30000">
                <a:solidFill>
                  <a:srgbClr val="000066"/>
                </a:solidFill>
              </a:endParaRPr>
            </a:p>
          </p:txBody>
        </p:sp>
        <p:sp>
          <p:nvSpPr>
            <p:cNvPr id="14" name="Text Box 48"/>
            <p:cNvSpPr txBox="1">
              <a:spLocks noChangeArrowheads="1"/>
            </p:cNvSpPr>
            <p:nvPr/>
          </p:nvSpPr>
          <p:spPr bwMode="auto">
            <a:xfrm>
              <a:off x="4529138" y="2060575"/>
              <a:ext cx="10064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solidFill>
                    <a:srgbClr val="000066"/>
                  </a:solidFill>
                </a:rPr>
                <a:t>n-Si:Er</a:t>
              </a:r>
              <a:endParaRPr lang="ru-RU" sz="1400">
                <a:solidFill>
                  <a:srgbClr val="000066"/>
                </a:solidFill>
              </a:endParaRPr>
            </a:p>
          </p:txBody>
        </p:sp>
        <p:sp>
          <p:nvSpPr>
            <p:cNvPr id="15" name="Text Box 52"/>
            <p:cNvSpPr txBox="1">
              <a:spLocks noChangeArrowheads="1"/>
            </p:cNvSpPr>
            <p:nvPr/>
          </p:nvSpPr>
          <p:spPr bwMode="auto">
            <a:xfrm>
              <a:off x="4211638" y="2276475"/>
              <a:ext cx="16414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solidFill>
                    <a:srgbClr val="000066"/>
                  </a:solidFill>
                </a:rPr>
                <a:t>Erbium excitation</a:t>
              </a:r>
              <a:endParaRPr lang="ru-RU" sz="1400">
                <a:solidFill>
                  <a:srgbClr val="000066"/>
                </a:solidFill>
              </a:endParaRPr>
            </a:p>
          </p:txBody>
        </p:sp>
        <p:sp>
          <p:nvSpPr>
            <p:cNvPr id="16" name="Text Box 40"/>
            <p:cNvSpPr txBox="1">
              <a:spLocks noChangeArrowheads="1"/>
            </p:cNvSpPr>
            <p:nvPr/>
          </p:nvSpPr>
          <p:spPr bwMode="auto">
            <a:xfrm>
              <a:off x="3924300" y="981075"/>
              <a:ext cx="32734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solidFill>
                    <a:srgbClr val="000066"/>
                  </a:solidFill>
                </a:rPr>
                <a:t>nucleation of hot electrons stream </a:t>
              </a:r>
              <a:endParaRPr lang="ru-RU" sz="1200">
                <a:solidFill>
                  <a:srgbClr val="000066"/>
                </a:solidFill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124075" y="981075"/>
              <a:ext cx="71438" cy="28082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solidFill>
                  <a:srgbClr val="FFFFFF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7164388" y="981075"/>
              <a:ext cx="71437" cy="28082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solidFill>
                  <a:srgbClr val="FFFFFF"/>
                </a:solidFill>
              </a:endParaRPr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630238" y="2065338"/>
              <a:ext cx="1544637" cy="261937"/>
            </a:xfrm>
            <a:custGeom>
              <a:avLst/>
              <a:gdLst>
                <a:gd name="connsiteX0" fmla="*/ 0 w 1545021"/>
                <a:gd name="connsiteY0" fmla="*/ 0 h 262758"/>
                <a:gd name="connsiteX1" fmla="*/ 630620 w 1545021"/>
                <a:gd name="connsiteY1" fmla="*/ 220717 h 262758"/>
                <a:gd name="connsiteX2" fmla="*/ 1403131 w 1545021"/>
                <a:gd name="connsiteY2" fmla="*/ 252248 h 262758"/>
                <a:gd name="connsiteX3" fmla="*/ 1481958 w 1545021"/>
                <a:gd name="connsiteY3" fmla="*/ 252248 h 262758"/>
                <a:gd name="connsiteX4" fmla="*/ 1497724 w 1545021"/>
                <a:gd name="connsiteY4" fmla="*/ 236483 h 262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5021" h="262758">
                  <a:moveTo>
                    <a:pt x="0" y="0"/>
                  </a:moveTo>
                  <a:cubicBezTo>
                    <a:pt x="198382" y="89338"/>
                    <a:pt x="396765" y="178676"/>
                    <a:pt x="630620" y="220717"/>
                  </a:cubicBezTo>
                  <a:cubicBezTo>
                    <a:pt x="864475" y="262758"/>
                    <a:pt x="1261241" y="246993"/>
                    <a:pt x="1403131" y="252248"/>
                  </a:cubicBezTo>
                  <a:cubicBezTo>
                    <a:pt x="1545021" y="257503"/>
                    <a:pt x="1466193" y="254875"/>
                    <a:pt x="1481958" y="252248"/>
                  </a:cubicBezTo>
                  <a:cubicBezTo>
                    <a:pt x="1497723" y="249621"/>
                    <a:pt x="1497723" y="243052"/>
                    <a:pt x="1497724" y="236483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20" name="Полилиния 19"/>
            <p:cNvSpPr/>
            <p:nvPr/>
          </p:nvSpPr>
          <p:spPr>
            <a:xfrm rot="10800000">
              <a:off x="7164388" y="2276475"/>
              <a:ext cx="1544637" cy="263525"/>
            </a:xfrm>
            <a:custGeom>
              <a:avLst/>
              <a:gdLst>
                <a:gd name="connsiteX0" fmla="*/ 0 w 1545021"/>
                <a:gd name="connsiteY0" fmla="*/ 0 h 262758"/>
                <a:gd name="connsiteX1" fmla="*/ 630620 w 1545021"/>
                <a:gd name="connsiteY1" fmla="*/ 220717 h 262758"/>
                <a:gd name="connsiteX2" fmla="*/ 1403131 w 1545021"/>
                <a:gd name="connsiteY2" fmla="*/ 252248 h 262758"/>
                <a:gd name="connsiteX3" fmla="*/ 1481958 w 1545021"/>
                <a:gd name="connsiteY3" fmla="*/ 252248 h 262758"/>
                <a:gd name="connsiteX4" fmla="*/ 1497724 w 1545021"/>
                <a:gd name="connsiteY4" fmla="*/ 236483 h 262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5021" h="262758">
                  <a:moveTo>
                    <a:pt x="0" y="0"/>
                  </a:moveTo>
                  <a:cubicBezTo>
                    <a:pt x="198382" y="89338"/>
                    <a:pt x="396765" y="178676"/>
                    <a:pt x="630620" y="220717"/>
                  </a:cubicBezTo>
                  <a:cubicBezTo>
                    <a:pt x="864475" y="262758"/>
                    <a:pt x="1261241" y="246993"/>
                    <a:pt x="1403131" y="252248"/>
                  </a:cubicBezTo>
                  <a:cubicBezTo>
                    <a:pt x="1545021" y="257503"/>
                    <a:pt x="1466193" y="254875"/>
                    <a:pt x="1481958" y="252248"/>
                  </a:cubicBezTo>
                  <a:cubicBezTo>
                    <a:pt x="1497723" y="249621"/>
                    <a:pt x="1497723" y="243052"/>
                    <a:pt x="1497724" y="236483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21" name="Овал 20"/>
            <p:cNvSpPr>
              <a:spLocks noChangeAspect="1"/>
            </p:cNvSpPr>
            <p:nvPr/>
          </p:nvSpPr>
          <p:spPr>
            <a:xfrm>
              <a:off x="2411760" y="3284984"/>
              <a:ext cx="108000" cy="108000"/>
            </a:xfrm>
            <a:prstGeom prst="ellipse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2700000" scaled="0"/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extrusionH="76200">
              <a:extrusionClr>
                <a:srgbClr val="FF964F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solidFill>
                  <a:srgbClr val="FFFFFF"/>
                </a:solidFill>
              </a:endParaRPr>
            </a:p>
          </p:txBody>
        </p:sp>
        <p:sp>
          <p:nvSpPr>
            <p:cNvPr id="22" name="Овал 21"/>
            <p:cNvSpPr>
              <a:spLocks noChangeAspect="1"/>
            </p:cNvSpPr>
            <p:nvPr/>
          </p:nvSpPr>
          <p:spPr>
            <a:xfrm>
              <a:off x="2483768" y="3393008"/>
              <a:ext cx="108000" cy="108000"/>
            </a:xfrm>
            <a:prstGeom prst="ellipse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2700000" scaled="0"/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extrusionH="76200">
              <a:extrusionClr>
                <a:srgbClr val="FF964F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solidFill>
                  <a:srgbClr val="FFFFFF"/>
                </a:solidFill>
              </a:endParaRPr>
            </a:p>
          </p:txBody>
        </p:sp>
        <p:sp>
          <p:nvSpPr>
            <p:cNvPr id="23" name="Овал 22"/>
            <p:cNvSpPr>
              <a:spLocks noChangeAspect="1"/>
            </p:cNvSpPr>
            <p:nvPr/>
          </p:nvSpPr>
          <p:spPr>
            <a:xfrm>
              <a:off x="2555776" y="3429000"/>
              <a:ext cx="108000" cy="108000"/>
            </a:xfrm>
            <a:prstGeom prst="ellipse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2700000" scaled="0"/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extrusionH="76200">
              <a:extrusionClr>
                <a:srgbClr val="FF964F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solidFill>
                  <a:srgbClr val="FFFFFF"/>
                </a:solidFill>
              </a:endParaRPr>
            </a:p>
          </p:txBody>
        </p:sp>
        <p:sp>
          <p:nvSpPr>
            <p:cNvPr id="24" name="Овал 23"/>
            <p:cNvSpPr>
              <a:spLocks noChangeAspect="1"/>
            </p:cNvSpPr>
            <p:nvPr/>
          </p:nvSpPr>
          <p:spPr>
            <a:xfrm>
              <a:off x="2555776" y="3284984"/>
              <a:ext cx="108000" cy="108000"/>
            </a:xfrm>
            <a:prstGeom prst="ellipse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2700000" scaled="0"/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extrusionH="76200">
              <a:extrusionClr>
                <a:srgbClr val="FF964F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solidFill>
                  <a:srgbClr val="FFFFFF"/>
                </a:solidFill>
              </a:endParaRPr>
            </a:p>
          </p:txBody>
        </p:sp>
        <p:sp>
          <p:nvSpPr>
            <p:cNvPr id="25" name="Овал 24"/>
            <p:cNvSpPr>
              <a:spLocks noChangeAspect="1"/>
            </p:cNvSpPr>
            <p:nvPr/>
          </p:nvSpPr>
          <p:spPr>
            <a:xfrm>
              <a:off x="2699792" y="3284984"/>
              <a:ext cx="108000" cy="108000"/>
            </a:xfrm>
            <a:prstGeom prst="ellipse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2700000" scaled="0"/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extrusionH="76200">
              <a:extrusionClr>
                <a:srgbClr val="FF964F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solidFill>
                  <a:srgbClr val="FFFFFF"/>
                </a:solidFill>
              </a:endParaRPr>
            </a:p>
          </p:txBody>
        </p:sp>
        <p:sp>
          <p:nvSpPr>
            <p:cNvPr id="26" name="Овал 25"/>
            <p:cNvSpPr>
              <a:spLocks noChangeAspect="1"/>
            </p:cNvSpPr>
            <p:nvPr/>
          </p:nvSpPr>
          <p:spPr>
            <a:xfrm>
              <a:off x="2555776" y="3212976"/>
              <a:ext cx="108000" cy="108000"/>
            </a:xfrm>
            <a:prstGeom prst="ellipse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2700000" scaled="0"/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extrusionH="76200">
              <a:extrusionClr>
                <a:srgbClr val="FF964F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solidFill>
                  <a:srgbClr val="FFFFFF"/>
                </a:solidFill>
              </a:endParaRPr>
            </a:p>
          </p:txBody>
        </p:sp>
        <p:sp>
          <p:nvSpPr>
            <p:cNvPr id="27" name="Овал 26"/>
            <p:cNvSpPr>
              <a:spLocks noChangeAspect="1"/>
            </p:cNvSpPr>
            <p:nvPr/>
          </p:nvSpPr>
          <p:spPr>
            <a:xfrm>
              <a:off x="2339752" y="3501008"/>
              <a:ext cx="108000" cy="108000"/>
            </a:xfrm>
            <a:prstGeom prst="ellipse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2700000" scaled="0"/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extrusionH="76200">
              <a:extrusionClr>
                <a:srgbClr val="FF964F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solidFill>
                  <a:srgbClr val="FFFFFF"/>
                </a:solidFill>
              </a:endParaRPr>
            </a:p>
          </p:txBody>
        </p:sp>
        <p:sp>
          <p:nvSpPr>
            <p:cNvPr id="28" name="Овал 27"/>
            <p:cNvSpPr>
              <a:spLocks noChangeAspect="1"/>
            </p:cNvSpPr>
            <p:nvPr/>
          </p:nvSpPr>
          <p:spPr>
            <a:xfrm>
              <a:off x="2699792" y="3429000"/>
              <a:ext cx="108000" cy="108000"/>
            </a:xfrm>
            <a:prstGeom prst="ellipse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2700000" scaled="0"/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extrusionH="76200">
              <a:extrusionClr>
                <a:srgbClr val="FF964F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solidFill>
                  <a:srgbClr val="FFFFFF"/>
                </a:solidFill>
              </a:endParaRPr>
            </a:p>
          </p:txBody>
        </p:sp>
        <p:sp>
          <p:nvSpPr>
            <p:cNvPr id="29" name="Овал 28"/>
            <p:cNvSpPr>
              <a:spLocks noChangeAspect="1"/>
            </p:cNvSpPr>
            <p:nvPr/>
          </p:nvSpPr>
          <p:spPr>
            <a:xfrm>
              <a:off x="2483768" y="3501008"/>
              <a:ext cx="108000" cy="108000"/>
            </a:xfrm>
            <a:prstGeom prst="ellipse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2700000" scaled="0"/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extrusionH="76200">
              <a:extrusionClr>
                <a:srgbClr val="FF964F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solidFill>
                  <a:srgbClr val="FFFFFF"/>
                </a:solidFill>
              </a:endParaRPr>
            </a:p>
          </p:txBody>
        </p:sp>
        <p:sp>
          <p:nvSpPr>
            <p:cNvPr id="30" name="Овал 29"/>
            <p:cNvSpPr>
              <a:spLocks noChangeAspect="1"/>
            </p:cNvSpPr>
            <p:nvPr/>
          </p:nvSpPr>
          <p:spPr>
            <a:xfrm>
              <a:off x="2699792" y="3501008"/>
              <a:ext cx="108000" cy="108000"/>
            </a:xfrm>
            <a:prstGeom prst="ellipse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2700000" scaled="0"/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extrusionH="76200">
              <a:extrusionClr>
                <a:srgbClr val="FF964F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solidFill>
                  <a:srgbClr val="FFFFFF"/>
                </a:solidFill>
              </a:endParaRPr>
            </a:p>
          </p:txBody>
        </p:sp>
        <p:sp>
          <p:nvSpPr>
            <p:cNvPr id="31" name="Овал 30"/>
            <p:cNvSpPr>
              <a:spLocks noChangeAspect="1"/>
            </p:cNvSpPr>
            <p:nvPr/>
          </p:nvSpPr>
          <p:spPr>
            <a:xfrm>
              <a:off x="6480224" y="3212976"/>
              <a:ext cx="108000" cy="108000"/>
            </a:xfrm>
            <a:prstGeom prst="ellipse">
              <a:avLst/>
            </a:prstGeom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2700000" scaled="0"/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extrusionH="76200">
              <a:extrusionClr>
                <a:srgbClr val="FF964F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solidFill>
                  <a:srgbClr val="FFFFFF"/>
                </a:solidFill>
              </a:endParaRPr>
            </a:p>
          </p:txBody>
        </p:sp>
        <p:sp>
          <p:nvSpPr>
            <p:cNvPr id="32" name="Овал 31"/>
            <p:cNvSpPr>
              <a:spLocks noChangeAspect="1"/>
            </p:cNvSpPr>
            <p:nvPr/>
          </p:nvSpPr>
          <p:spPr>
            <a:xfrm>
              <a:off x="6552232" y="3321000"/>
              <a:ext cx="108000" cy="108000"/>
            </a:xfrm>
            <a:prstGeom prst="ellipse">
              <a:avLst/>
            </a:prstGeom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2700000" scaled="0"/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extrusionH="76200">
              <a:extrusionClr>
                <a:srgbClr val="FF964F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solidFill>
                  <a:srgbClr val="FFFFFF"/>
                </a:solidFill>
              </a:endParaRPr>
            </a:p>
          </p:txBody>
        </p:sp>
        <p:sp>
          <p:nvSpPr>
            <p:cNvPr id="33" name="Овал 32"/>
            <p:cNvSpPr>
              <a:spLocks noChangeAspect="1"/>
            </p:cNvSpPr>
            <p:nvPr/>
          </p:nvSpPr>
          <p:spPr>
            <a:xfrm>
              <a:off x="6624240" y="3356992"/>
              <a:ext cx="108000" cy="108000"/>
            </a:xfrm>
            <a:prstGeom prst="ellipse">
              <a:avLst/>
            </a:prstGeom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2700000" scaled="0"/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extrusionH="76200">
              <a:extrusionClr>
                <a:srgbClr val="FF964F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solidFill>
                  <a:srgbClr val="FFFFFF"/>
                </a:solidFill>
              </a:endParaRPr>
            </a:p>
          </p:txBody>
        </p:sp>
        <p:sp>
          <p:nvSpPr>
            <p:cNvPr id="34" name="Овал 33"/>
            <p:cNvSpPr>
              <a:spLocks noChangeAspect="1"/>
            </p:cNvSpPr>
            <p:nvPr/>
          </p:nvSpPr>
          <p:spPr>
            <a:xfrm>
              <a:off x="6624240" y="3212976"/>
              <a:ext cx="108000" cy="108000"/>
            </a:xfrm>
            <a:prstGeom prst="ellipse">
              <a:avLst/>
            </a:prstGeom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2700000" scaled="0"/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extrusionH="76200">
              <a:extrusionClr>
                <a:srgbClr val="FF964F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solidFill>
                  <a:srgbClr val="FFFFFF"/>
                </a:solidFill>
              </a:endParaRPr>
            </a:p>
          </p:txBody>
        </p:sp>
        <p:sp>
          <p:nvSpPr>
            <p:cNvPr id="35" name="Овал 34"/>
            <p:cNvSpPr>
              <a:spLocks noChangeAspect="1"/>
            </p:cNvSpPr>
            <p:nvPr/>
          </p:nvSpPr>
          <p:spPr>
            <a:xfrm>
              <a:off x="6768256" y="3212976"/>
              <a:ext cx="108000" cy="108000"/>
            </a:xfrm>
            <a:prstGeom prst="ellipse">
              <a:avLst/>
            </a:prstGeom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2700000" scaled="0"/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extrusionH="76200">
              <a:extrusionClr>
                <a:srgbClr val="FF964F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solidFill>
                  <a:srgbClr val="FFFFFF"/>
                </a:solidFill>
              </a:endParaRPr>
            </a:p>
          </p:txBody>
        </p:sp>
        <p:sp>
          <p:nvSpPr>
            <p:cNvPr id="36" name="Овал 35"/>
            <p:cNvSpPr>
              <a:spLocks noChangeAspect="1"/>
            </p:cNvSpPr>
            <p:nvPr/>
          </p:nvSpPr>
          <p:spPr>
            <a:xfrm>
              <a:off x="6624240" y="3140968"/>
              <a:ext cx="108000" cy="108000"/>
            </a:xfrm>
            <a:prstGeom prst="ellipse">
              <a:avLst/>
            </a:prstGeom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2700000" scaled="0"/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extrusionH="76200">
              <a:extrusionClr>
                <a:srgbClr val="FF964F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solidFill>
                  <a:srgbClr val="FFFFFF"/>
                </a:solidFill>
              </a:endParaRPr>
            </a:p>
          </p:txBody>
        </p:sp>
        <p:sp>
          <p:nvSpPr>
            <p:cNvPr id="37" name="Овал 36"/>
            <p:cNvSpPr>
              <a:spLocks noChangeAspect="1"/>
            </p:cNvSpPr>
            <p:nvPr/>
          </p:nvSpPr>
          <p:spPr>
            <a:xfrm>
              <a:off x="6408216" y="3429000"/>
              <a:ext cx="108000" cy="108000"/>
            </a:xfrm>
            <a:prstGeom prst="ellipse">
              <a:avLst/>
            </a:prstGeom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2700000" scaled="0"/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extrusionH="76200">
              <a:extrusionClr>
                <a:srgbClr val="FF964F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solidFill>
                  <a:srgbClr val="FFFFFF"/>
                </a:solidFill>
              </a:endParaRPr>
            </a:p>
          </p:txBody>
        </p:sp>
        <p:sp>
          <p:nvSpPr>
            <p:cNvPr id="38" name="Овал 37"/>
            <p:cNvSpPr>
              <a:spLocks noChangeAspect="1"/>
            </p:cNvSpPr>
            <p:nvPr/>
          </p:nvSpPr>
          <p:spPr>
            <a:xfrm>
              <a:off x="6768256" y="3356992"/>
              <a:ext cx="108000" cy="108000"/>
            </a:xfrm>
            <a:prstGeom prst="ellipse">
              <a:avLst/>
            </a:prstGeom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2700000" scaled="0"/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extrusionH="76200">
              <a:extrusionClr>
                <a:srgbClr val="FF964F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solidFill>
                  <a:srgbClr val="FFFFFF"/>
                </a:solidFill>
              </a:endParaRPr>
            </a:p>
          </p:txBody>
        </p:sp>
        <p:sp>
          <p:nvSpPr>
            <p:cNvPr id="39" name="Овал 38"/>
            <p:cNvSpPr>
              <a:spLocks noChangeAspect="1"/>
            </p:cNvSpPr>
            <p:nvPr/>
          </p:nvSpPr>
          <p:spPr>
            <a:xfrm>
              <a:off x="6552232" y="3429000"/>
              <a:ext cx="108000" cy="108000"/>
            </a:xfrm>
            <a:prstGeom prst="ellipse">
              <a:avLst/>
            </a:prstGeom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2700000" scaled="0"/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extrusionH="76200">
              <a:extrusionClr>
                <a:srgbClr val="FF964F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solidFill>
                  <a:srgbClr val="FFFFFF"/>
                </a:solidFill>
              </a:endParaRPr>
            </a:p>
          </p:txBody>
        </p:sp>
        <p:sp>
          <p:nvSpPr>
            <p:cNvPr id="40" name="Овал 39"/>
            <p:cNvSpPr>
              <a:spLocks noChangeAspect="1"/>
            </p:cNvSpPr>
            <p:nvPr/>
          </p:nvSpPr>
          <p:spPr>
            <a:xfrm>
              <a:off x="6768256" y="3429000"/>
              <a:ext cx="108000" cy="108000"/>
            </a:xfrm>
            <a:prstGeom prst="ellipse">
              <a:avLst/>
            </a:prstGeom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2700000" scaled="0"/>
              <a:tileRect/>
            </a:gradFill>
            <a:ln w="3175">
              <a:noFill/>
            </a:ln>
            <a:scene3d>
              <a:camera prst="orthographicFront"/>
              <a:lightRig rig="threePt" dir="t"/>
            </a:scene3d>
            <a:sp3d extrusionH="76200">
              <a:extrusionClr>
                <a:srgbClr val="FF964F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solidFill>
                  <a:srgbClr val="FFFFFF"/>
                </a:solidFill>
              </a:endParaRPr>
            </a:p>
          </p:txBody>
        </p:sp>
        <p:sp>
          <p:nvSpPr>
            <p:cNvPr id="41" name="Хорда 40"/>
            <p:cNvSpPr/>
            <p:nvPr/>
          </p:nvSpPr>
          <p:spPr>
            <a:xfrm rot="1472881">
              <a:off x="1978025" y="2211388"/>
              <a:ext cx="315913" cy="287337"/>
            </a:xfrm>
            <a:prstGeom prst="chor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solidFill>
                  <a:srgbClr val="FFFFFF"/>
                </a:solidFill>
              </a:endParaRPr>
            </a:p>
          </p:txBody>
        </p:sp>
        <p:sp>
          <p:nvSpPr>
            <p:cNvPr id="42" name="Хорда 41"/>
            <p:cNvSpPr/>
            <p:nvPr/>
          </p:nvSpPr>
          <p:spPr>
            <a:xfrm rot="11824172">
              <a:off x="7154863" y="2171700"/>
              <a:ext cx="200025" cy="204788"/>
            </a:xfrm>
            <a:prstGeom prst="chor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solidFill>
                  <a:srgbClr val="FFFFFF"/>
                </a:solidFill>
              </a:endParaRPr>
            </a:p>
          </p:txBody>
        </p:sp>
        <p:sp>
          <p:nvSpPr>
            <p:cNvPr id="43" name="Хорда 42"/>
            <p:cNvSpPr>
              <a:spLocks noChangeAspect="1"/>
            </p:cNvSpPr>
            <p:nvPr/>
          </p:nvSpPr>
          <p:spPr>
            <a:xfrm rot="12300000">
              <a:off x="7065963" y="2151063"/>
              <a:ext cx="315912" cy="288925"/>
            </a:xfrm>
            <a:prstGeom prst="chor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err="1"/>
              <a:t>Складання</a:t>
            </a:r>
            <a:r>
              <a:rPr lang="ru-RU" sz="2800" b="1" dirty="0"/>
              <a:t> Резюме (</a:t>
            </a:r>
            <a:r>
              <a:rPr lang="ru-RU" sz="2800" b="1" dirty="0" err="1"/>
              <a:t>стислий</a:t>
            </a:r>
            <a:r>
              <a:rPr lang="ru-RU" sz="2800" b="1" dirty="0"/>
              <a:t> </a:t>
            </a:r>
            <a:r>
              <a:rPr lang="ru-RU" sz="2800" b="1" dirty="0" err="1"/>
              <a:t>виклад</a:t>
            </a:r>
            <a:r>
              <a:rPr lang="ru-RU" sz="2800" b="1" dirty="0"/>
              <a:t> </a:t>
            </a:r>
            <a:r>
              <a:rPr lang="ru-RU" sz="2800" b="1" dirty="0" err="1"/>
              <a:t>підсумків</a:t>
            </a:r>
            <a:r>
              <a:rPr lang="ru-RU" sz="2800" b="1" dirty="0"/>
              <a:t> ТЕО)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Для </a:t>
            </a:r>
            <a:r>
              <a:rPr lang="ru-RU" sz="2000" dirty="0" err="1"/>
              <a:t>зручності</a:t>
            </a:r>
            <a:r>
              <a:rPr lang="ru-RU" sz="2000" dirty="0"/>
              <a:t> </a:t>
            </a:r>
            <a:r>
              <a:rPr lang="ru-RU" sz="2000" dirty="0" err="1"/>
              <a:t>користування</a:t>
            </a:r>
            <a:r>
              <a:rPr lang="ru-RU" sz="2000" dirty="0"/>
              <a:t> ТЕО на </a:t>
            </a:r>
            <a:r>
              <a:rPr lang="ru-RU" sz="2000" dirty="0" err="1"/>
              <a:t>його</a:t>
            </a:r>
            <a:r>
              <a:rPr lang="ru-RU" sz="2000" dirty="0"/>
              <a:t> початку </a:t>
            </a:r>
            <a:r>
              <a:rPr lang="ru-RU" sz="2000" dirty="0" err="1"/>
              <a:t>користувачам</a:t>
            </a:r>
            <a:r>
              <a:rPr lang="ru-RU" sz="2000" dirty="0"/>
              <a:t> </a:t>
            </a:r>
            <a:r>
              <a:rPr lang="ru-RU" sz="2000" dirty="0" err="1" smtClean="0"/>
              <a:t>пропонується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ознайомитись</a:t>
            </a:r>
            <a:r>
              <a:rPr lang="ru-RU" sz="2000" dirty="0" smtClean="0"/>
              <a:t> </a:t>
            </a:r>
            <a:r>
              <a:rPr lang="ru-RU" sz="2000" dirty="0" err="1"/>
              <a:t>з</a:t>
            </a:r>
            <a:r>
              <a:rPr lang="ru-RU" sz="2000" dirty="0"/>
              <a:t> Резюме </a:t>
            </a:r>
            <a:r>
              <a:rPr lang="ru-RU" sz="2000" dirty="0" err="1"/>
              <a:t>Техніко-економічного</a:t>
            </a:r>
            <a:r>
              <a:rPr lang="ru-RU" sz="2000" dirty="0"/>
              <a:t> </a:t>
            </a:r>
            <a:r>
              <a:rPr lang="ru-RU" sz="2000" dirty="0" err="1"/>
              <a:t>обґрунтування</a:t>
            </a:r>
            <a:r>
              <a:rPr lang="ru-RU" sz="2000" dirty="0"/>
              <a:t>, яке по </a:t>
            </a:r>
            <a:r>
              <a:rPr lang="ru-RU" sz="2000" dirty="0" err="1"/>
              <a:t>суті</a:t>
            </a:r>
            <a:r>
              <a:rPr lang="ru-RU" sz="2000" dirty="0"/>
              <a:t> </a:t>
            </a:r>
            <a:r>
              <a:rPr lang="ru-RU" sz="2000" dirty="0" err="1"/>
              <a:t>є</a:t>
            </a:r>
            <a:r>
              <a:rPr lang="ru-RU" sz="2000" dirty="0"/>
              <a:t> </a:t>
            </a:r>
            <a:r>
              <a:rPr lang="ru-RU" sz="2000" dirty="0" err="1" smtClean="0"/>
              <a:t>скороченим</a:t>
            </a:r>
            <a:r>
              <a:rPr lang="ru-RU" sz="2000" dirty="0" smtClean="0"/>
              <a:t>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/>
              <a:t>викладенням</a:t>
            </a:r>
            <a:r>
              <a:rPr lang="ru-RU" sz="2000" dirty="0"/>
              <a:t> за </a:t>
            </a:r>
            <a:r>
              <a:rPr lang="ru-RU" sz="2000" dirty="0" err="1"/>
              <a:t>усіма</a:t>
            </a:r>
            <a:r>
              <a:rPr lang="ru-RU" sz="2000" dirty="0"/>
              <a:t> сегментами (</a:t>
            </a:r>
            <a:r>
              <a:rPr lang="ru-RU" sz="2000" dirty="0" err="1"/>
              <a:t>розділами</a:t>
            </a:r>
            <a:r>
              <a:rPr lang="ru-RU" sz="2000" dirty="0"/>
              <a:t>) ТЕО. Резюме </a:t>
            </a:r>
            <a:r>
              <a:rPr lang="ru-RU" sz="2000" dirty="0" err="1"/>
              <a:t>має</a:t>
            </a:r>
            <a:r>
              <a:rPr lang="ru-RU" sz="2000" dirty="0"/>
              <a:t> </a:t>
            </a:r>
            <a:r>
              <a:rPr lang="ru-RU" sz="2000" dirty="0" err="1"/>
              <a:t>акцентувати</a:t>
            </a:r>
            <a:r>
              <a:rPr lang="ru-RU" sz="2000" dirty="0"/>
              <a:t> </a:t>
            </a:r>
            <a:r>
              <a:rPr lang="ru-RU" sz="2000" dirty="0" err="1"/>
              <a:t>увагу</a:t>
            </a:r>
            <a:r>
              <a:rPr lang="ru-RU" sz="2000" dirty="0"/>
              <a:t> на</a:t>
            </a:r>
            <a:br>
              <a:rPr lang="ru-RU" sz="2000" dirty="0"/>
            </a:br>
            <a:r>
              <a:rPr lang="ru-RU" sz="2000" dirty="0" err="1"/>
              <a:t>достовірності</a:t>
            </a:r>
            <a:r>
              <a:rPr lang="ru-RU" sz="2000" dirty="0"/>
              <a:t> </a:t>
            </a:r>
            <a:r>
              <a:rPr lang="ru-RU" sz="2000" dirty="0" err="1"/>
              <a:t>інформації</a:t>
            </a:r>
            <a:r>
              <a:rPr lang="ru-RU" sz="2000" dirty="0"/>
              <a:t>, </a:t>
            </a:r>
            <a:r>
              <a:rPr lang="ru-RU" sz="2000" dirty="0" err="1"/>
              <a:t>використаної</a:t>
            </a:r>
            <a:r>
              <a:rPr lang="ru-RU" sz="2000" dirty="0"/>
              <a:t> </a:t>
            </a:r>
            <a:r>
              <a:rPr lang="ru-RU" sz="2000" dirty="0" err="1"/>
              <a:t>під</a:t>
            </a:r>
            <a:r>
              <a:rPr lang="ru-RU" sz="2000" dirty="0"/>
              <a:t> час </a:t>
            </a:r>
            <a:r>
              <a:rPr lang="ru-RU" sz="2000" dirty="0" err="1"/>
              <a:t>дослідження</a:t>
            </a:r>
            <a:r>
              <a:rPr lang="ru-RU" sz="2000" dirty="0"/>
              <a:t>, </a:t>
            </a:r>
            <a:r>
              <a:rPr lang="ru-RU" sz="2000" dirty="0" err="1"/>
              <a:t>окреслити</a:t>
            </a:r>
            <a:r>
              <a:rPr lang="ru-RU" sz="2000" dirty="0"/>
              <a:t> </a:t>
            </a:r>
            <a:r>
              <a:rPr lang="ru-RU" sz="2000" dirty="0" err="1"/>
              <a:t>усі</a:t>
            </a:r>
            <a:r>
              <a:rPr lang="ru-RU" sz="2000" dirty="0"/>
              <a:t> </a:t>
            </a:r>
            <a:r>
              <a:rPr lang="ru-RU" sz="2000" dirty="0" err="1" smtClean="0"/>
              <a:t>виявлені</a:t>
            </a:r>
            <a:r>
              <a:rPr lang="ru-RU" sz="2000" dirty="0" smtClean="0"/>
              <a:t> </a:t>
            </a:r>
            <a:r>
              <a:rPr lang="ru-RU" sz="2000" dirty="0" err="1" smtClean="0"/>
              <a:t>критичні</a:t>
            </a:r>
            <a:r>
              <a:rPr lang="ru-RU" sz="2000" dirty="0" smtClean="0"/>
              <a:t> </a:t>
            </a:r>
            <a:r>
              <a:rPr lang="ru-RU" sz="2000" dirty="0" err="1"/>
              <a:t>питання</a:t>
            </a:r>
            <a:r>
              <a:rPr lang="ru-RU" sz="2000" dirty="0"/>
              <a:t>, </a:t>
            </a:r>
            <a:r>
              <a:rPr lang="ru-RU" sz="2000" dirty="0" err="1"/>
              <a:t>надати</a:t>
            </a:r>
            <a:r>
              <a:rPr lang="ru-RU" sz="2000" dirty="0"/>
              <a:t> </a:t>
            </a:r>
            <a:r>
              <a:rPr lang="ru-RU" sz="2000" dirty="0" err="1"/>
              <a:t>огляд</a:t>
            </a:r>
            <a:r>
              <a:rPr lang="ru-RU" sz="2000" dirty="0"/>
              <a:t> </a:t>
            </a:r>
            <a:r>
              <a:rPr lang="ru-RU" sz="2000" dirty="0" err="1"/>
              <a:t>необхідних</a:t>
            </a:r>
            <a:r>
              <a:rPr lang="ru-RU" sz="2000" dirty="0"/>
              <a:t> </a:t>
            </a:r>
            <a:r>
              <a:rPr lang="ru-RU" sz="2000" dirty="0" err="1"/>
              <a:t>вкладень</a:t>
            </a:r>
            <a:r>
              <a:rPr lang="ru-RU" sz="2000" dirty="0"/>
              <a:t>/</a:t>
            </a:r>
            <a:r>
              <a:rPr lang="ru-RU" sz="2000" dirty="0" err="1"/>
              <a:t>внесків</a:t>
            </a:r>
            <a:r>
              <a:rPr lang="ru-RU" sz="2000" dirty="0"/>
              <a:t> та </a:t>
            </a:r>
            <a:r>
              <a:rPr lang="ru-RU" sz="2000" dirty="0" err="1" smtClean="0"/>
              <a:t>очікуваних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результатів</a:t>
            </a:r>
            <a:r>
              <a:rPr lang="ru-RU" sz="2000" dirty="0" smtClean="0"/>
              <a:t>/</a:t>
            </a:r>
            <a:r>
              <a:rPr lang="ru-RU" sz="2000" dirty="0" err="1" smtClean="0"/>
              <a:t>продуктів</a:t>
            </a:r>
            <a:r>
              <a:rPr lang="ru-RU" sz="2000" dirty="0"/>
              <a:t>, </a:t>
            </a:r>
            <a:r>
              <a:rPr lang="ru-RU" sz="2000" dirty="0" err="1"/>
              <a:t>окреслити</a:t>
            </a:r>
            <a:r>
              <a:rPr lang="ru-RU" sz="2000" dirty="0"/>
              <a:t> </a:t>
            </a:r>
            <a:r>
              <a:rPr lang="ru-RU" sz="2000" dirty="0" err="1"/>
              <a:t>рівень</a:t>
            </a:r>
            <a:r>
              <a:rPr lang="ru-RU" sz="2000" dirty="0"/>
              <a:t> </a:t>
            </a:r>
            <a:r>
              <a:rPr lang="ru-RU" sz="2000" dirty="0" err="1"/>
              <a:t>ймовірності</a:t>
            </a:r>
            <a:r>
              <a:rPr lang="ru-RU" sz="2000" dirty="0"/>
              <a:t> </a:t>
            </a:r>
            <a:r>
              <a:rPr lang="ru-RU" sz="2000" dirty="0" err="1"/>
              <a:t>похибки</a:t>
            </a:r>
            <a:r>
              <a:rPr lang="ru-RU" sz="2000" dirty="0"/>
              <a:t> (</a:t>
            </a:r>
            <a:r>
              <a:rPr lang="ru-RU" sz="2000" dirty="0" err="1"/>
              <a:t>невпевненість</a:t>
            </a:r>
            <a:r>
              <a:rPr lang="ru-RU" sz="2000" dirty="0"/>
              <a:t>, </a:t>
            </a:r>
            <a:r>
              <a:rPr lang="ru-RU" sz="2000" dirty="0" err="1"/>
              <a:t>ризики</a:t>
            </a:r>
            <a:r>
              <a:rPr lang="ru-RU" sz="2000" dirty="0"/>
              <a:t>) при</a:t>
            </a:r>
            <a:br>
              <a:rPr lang="ru-RU" sz="2000" dirty="0"/>
            </a:br>
            <a:r>
              <a:rPr lang="ru-RU" sz="2000" dirty="0" err="1"/>
              <a:t>прогнозуванні</a:t>
            </a:r>
            <a:r>
              <a:rPr lang="ru-RU" sz="2000" dirty="0"/>
              <a:t> </a:t>
            </a:r>
            <a:r>
              <a:rPr lang="ru-RU" sz="2000" dirty="0" err="1"/>
              <a:t>попиту</a:t>
            </a:r>
            <a:r>
              <a:rPr lang="ru-RU" sz="2000" dirty="0"/>
              <a:t> (</a:t>
            </a:r>
            <a:r>
              <a:rPr lang="ru-RU" sz="2000" dirty="0" err="1"/>
              <a:t>збуту</a:t>
            </a:r>
            <a:r>
              <a:rPr lang="ru-RU" sz="2000" dirty="0"/>
              <a:t>), поставок (</a:t>
            </a:r>
            <a:r>
              <a:rPr lang="ru-RU" sz="2000" dirty="0" err="1"/>
              <a:t>сировини</a:t>
            </a:r>
            <a:r>
              <a:rPr lang="ru-RU" sz="2000" dirty="0"/>
              <a:t>) та </a:t>
            </a:r>
            <a:r>
              <a:rPr lang="ru-RU" sz="2000" dirty="0" err="1"/>
              <a:t>технологічних</a:t>
            </a:r>
            <a:r>
              <a:rPr lang="ru-RU" sz="2000" dirty="0"/>
              <a:t> </a:t>
            </a:r>
            <a:r>
              <a:rPr lang="ru-RU" sz="2000" dirty="0" err="1"/>
              <a:t>змін</a:t>
            </a:r>
            <a:r>
              <a:rPr lang="ru-RU" sz="2000" dirty="0"/>
              <a:t>, а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 smtClean="0"/>
              <a:t>надати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загальну</a:t>
            </a:r>
            <a:r>
              <a:rPr lang="ru-RU" sz="2000" dirty="0" smtClean="0"/>
              <a:t> </a:t>
            </a:r>
            <a:r>
              <a:rPr lang="ru-RU" sz="2000" dirty="0"/>
              <a:t>структуру </a:t>
            </a:r>
            <a:r>
              <a:rPr lang="ru-RU" sz="2000" dirty="0" err="1"/>
              <a:t>запропонованого</a:t>
            </a:r>
            <a:r>
              <a:rPr lang="ru-RU" sz="2000" dirty="0"/>
              <a:t> проекту. </a:t>
            </a:r>
            <a:r>
              <a:rPr lang="ru-RU" sz="2000" dirty="0" err="1"/>
              <a:t>Отже</a:t>
            </a:r>
            <a:r>
              <a:rPr lang="ru-RU" sz="2000" dirty="0"/>
              <a:t>, </a:t>
            </a:r>
            <a:r>
              <a:rPr lang="ru-RU" sz="2000" dirty="0" err="1"/>
              <a:t>відтворюючи</a:t>
            </a:r>
            <a:r>
              <a:rPr lang="ru-RU" sz="2000" dirty="0"/>
              <a:t> структуру ТЕО, </a:t>
            </a:r>
            <a:r>
              <a:rPr lang="ru-RU" sz="2000" dirty="0" smtClean="0"/>
              <a:t>резюме </a:t>
            </a:r>
            <a:r>
              <a:rPr lang="ru-RU" sz="2000" dirty="0" err="1" smtClean="0"/>
              <a:t>може</a:t>
            </a:r>
            <a:r>
              <a:rPr lang="ru-RU" sz="2000" dirty="0" smtClean="0"/>
              <a:t> </a:t>
            </a:r>
            <a:r>
              <a:rPr lang="ru-RU" sz="2000" dirty="0" err="1"/>
              <a:t>вміщувати</a:t>
            </a:r>
            <a:r>
              <a:rPr lang="ru-RU" sz="2000" dirty="0"/>
              <a:t> максимально </a:t>
            </a:r>
            <a:r>
              <a:rPr lang="ru-RU" sz="2000" dirty="0" err="1"/>
              <a:t>скорочену</a:t>
            </a:r>
            <a:r>
              <a:rPr lang="ru-RU" sz="2000" dirty="0"/>
              <a:t> </a:t>
            </a:r>
            <a:r>
              <a:rPr lang="ru-RU" sz="2000" dirty="0" err="1"/>
              <a:t>інформацію</a:t>
            </a:r>
            <a:r>
              <a:rPr lang="ru-RU" sz="2000" dirty="0"/>
              <a:t> за такими аспектами (</a:t>
            </a:r>
            <a:r>
              <a:rPr lang="ru-RU" sz="2000" dirty="0" err="1"/>
              <a:t>але</a:t>
            </a:r>
            <a:r>
              <a:rPr lang="ru-RU" sz="2000" dirty="0"/>
              <a:t> не</a:t>
            </a:r>
            <a:br>
              <a:rPr lang="ru-RU" sz="2000" dirty="0"/>
            </a:br>
            <a:endParaRPr lang="ru-RU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err="1" smtClean="0"/>
              <a:t>Загальні</a:t>
            </a:r>
            <a:r>
              <a:rPr lang="ru-RU" sz="2800" b="1" dirty="0" smtClean="0"/>
              <a:t> </a:t>
            </a:r>
            <a:r>
              <a:rPr lang="ru-RU" sz="2800" b="1" dirty="0" err="1"/>
              <a:t>відомості</a:t>
            </a:r>
            <a:r>
              <a:rPr lang="ru-RU" sz="2800" b="1" dirty="0"/>
              <a:t> про проект</a:t>
            </a:r>
            <a:br>
              <a:rPr lang="ru-RU" sz="2800" b="1" dirty="0"/>
            </a:br>
            <a:r>
              <a:rPr lang="ru-RU" sz="2800" b="1" dirty="0"/>
              <a:t/>
            </a:r>
            <a:br>
              <a:rPr lang="ru-RU" sz="2800" b="1" dirty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- </a:t>
            </a:r>
            <a:r>
              <a:rPr lang="ru-RU" dirty="0" err="1" smtClean="0"/>
              <a:t>Найменування</a:t>
            </a:r>
            <a:r>
              <a:rPr lang="ru-RU" dirty="0" smtClean="0"/>
              <a:t> </a:t>
            </a:r>
            <a:r>
              <a:rPr lang="ru-RU" dirty="0"/>
              <a:t>та адреса </a:t>
            </a:r>
            <a:r>
              <a:rPr lang="ru-RU" dirty="0" err="1"/>
              <a:t>ініціатора</a:t>
            </a:r>
            <a:r>
              <a:rPr lang="ru-RU" dirty="0"/>
              <a:t> проекту (та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замовника</a:t>
            </a:r>
            <a:r>
              <a:rPr lang="ru-RU" dirty="0"/>
              <a:t>), </a:t>
            </a:r>
            <a:r>
              <a:rPr lang="ru-RU" dirty="0" err="1"/>
              <a:t>учасники</a:t>
            </a:r>
            <a:r>
              <a:rPr lang="ru-RU" dirty="0"/>
              <a:t> </a:t>
            </a:r>
            <a:r>
              <a:rPr lang="ru-RU" dirty="0" smtClean="0"/>
              <a:t>проекту;</a:t>
            </a:r>
          </a:p>
          <a:p>
            <a:pPr>
              <a:buNone/>
            </a:pPr>
            <a:r>
              <a:rPr lang="ru-RU" dirty="0" smtClean="0"/>
              <a:t> - </a:t>
            </a:r>
            <a:r>
              <a:rPr lang="ru-RU" dirty="0" err="1" smtClean="0"/>
              <a:t>Умови</a:t>
            </a:r>
            <a:r>
              <a:rPr lang="ru-RU" dirty="0" smtClean="0"/>
              <a:t> </a:t>
            </a:r>
            <a:r>
              <a:rPr lang="ru-RU" dirty="0" err="1"/>
              <a:t>виникнення</a:t>
            </a:r>
            <a:r>
              <a:rPr lang="ru-RU" dirty="0"/>
              <a:t> проекту як </a:t>
            </a:r>
            <a:r>
              <a:rPr lang="ru-RU" dirty="0" err="1"/>
              <a:t>ідеї</a:t>
            </a:r>
            <a:r>
              <a:rPr lang="ru-RU" dirty="0"/>
              <a:t> </a:t>
            </a:r>
            <a:r>
              <a:rPr lang="ru-RU" dirty="0" smtClean="0"/>
              <a:t>проекту, </a:t>
            </a:r>
            <a:r>
              <a:rPr lang="ru-RU" dirty="0" err="1"/>
              <a:t>фактори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сприяють</a:t>
            </a:r>
            <a:r>
              <a:rPr lang="ru-RU" dirty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актуальності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державна</a:t>
            </a:r>
            <a:r>
              <a:rPr lang="ru-RU" dirty="0"/>
              <a:t> </a:t>
            </a:r>
            <a:r>
              <a:rPr lang="ru-RU" dirty="0" err="1"/>
              <a:t>політика</a:t>
            </a:r>
            <a:r>
              <a:rPr lang="ru-RU" dirty="0"/>
              <a:t> у </a:t>
            </a:r>
            <a:r>
              <a:rPr lang="ru-RU" dirty="0" err="1"/>
              <a:t>галузі</a:t>
            </a:r>
            <a:r>
              <a:rPr lang="ru-RU" dirty="0"/>
              <a:t>, </a:t>
            </a:r>
            <a:r>
              <a:rPr lang="ru-RU" dirty="0" err="1"/>
              <a:t>пріоритеті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smtClean="0"/>
              <a:t>та/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регіону</a:t>
            </a:r>
            <a:r>
              <a:rPr lang="ru-RU" dirty="0"/>
              <a:t>, </a:t>
            </a:r>
            <a:r>
              <a:rPr lang="ru-RU" dirty="0" err="1"/>
              <a:t>соціальні</a:t>
            </a:r>
            <a:r>
              <a:rPr lang="ru-RU" dirty="0"/>
              <a:t> потреби, </a:t>
            </a:r>
            <a:r>
              <a:rPr lang="ru-RU" dirty="0" err="1"/>
              <a:t>економічні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, </a:t>
            </a:r>
            <a:r>
              <a:rPr lang="ru-RU" dirty="0" err="1" smtClean="0"/>
              <a:t>технічні</a:t>
            </a:r>
            <a:r>
              <a:rPr lang="ru-RU" dirty="0" smtClean="0"/>
              <a:t> потреби</a:t>
            </a:r>
            <a:r>
              <a:rPr lang="ru-RU" dirty="0"/>
              <a:t>),</a:t>
            </a:r>
            <a:br>
              <a:rPr lang="ru-RU" dirty="0"/>
            </a:br>
            <a:r>
              <a:rPr lang="ru-RU" dirty="0" err="1"/>
              <a:t>відповідність</a:t>
            </a:r>
            <a:r>
              <a:rPr lang="ru-RU" dirty="0"/>
              <a:t> проекту </a:t>
            </a:r>
            <a:r>
              <a:rPr lang="ru-RU" dirty="0" err="1"/>
              <a:t>ознакам</a:t>
            </a:r>
            <a:r>
              <a:rPr lang="ru-RU" dirty="0"/>
              <a:t> </a:t>
            </a:r>
            <a:r>
              <a:rPr lang="ru-RU" dirty="0" err="1" smtClean="0"/>
              <a:t>проекту</a:t>
            </a:r>
            <a:r>
              <a:rPr lang="ru-RU" dirty="0" smtClean="0"/>
              <a:t>; </a:t>
            </a:r>
          </a:p>
          <a:p>
            <a:pPr>
              <a:buFontTx/>
              <a:buChar char="-"/>
            </a:pPr>
            <a:r>
              <a:rPr lang="ru-RU" dirty="0" err="1" smtClean="0"/>
              <a:t>Цілі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/>
              <a:t>проблеми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розв’язує</a:t>
            </a:r>
            <a:r>
              <a:rPr lang="ru-RU" dirty="0"/>
              <a:t> </a:t>
            </a:r>
            <a:r>
              <a:rPr lang="ru-RU" dirty="0" err="1"/>
              <a:t>ДПП</a:t>
            </a:r>
            <a:r>
              <a:rPr lang="ru-RU" dirty="0"/>
              <a:t>, </a:t>
            </a:r>
            <a:r>
              <a:rPr lang="ru-RU" dirty="0" err="1"/>
              <a:t>стратегія</a:t>
            </a:r>
            <a:r>
              <a:rPr lang="ru-RU" dirty="0"/>
              <a:t> </a:t>
            </a:r>
            <a:r>
              <a:rPr lang="ru-RU" dirty="0" err="1"/>
              <a:t>окресленого</a:t>
            </a:r>
            <a:r>
              <a:rPr lang="ru-RU" dirty="0"/>
              <a:t> </a:t>
            </a:r>
            <a:r>
              <a:rPr lang="ru-RU" dirty="0" smtClean="0"/>
              <a:t>проекту; </a:t>
            </a:r>
          </a:p>
          <a:p>
            <a:pPr>
              <a:buFontTx/>
              <a:buChar char="-"/>
            </a:pPr>
            <a:r>
              <a:rPr lang="ru-RU" dirty="0" smtClean="0"/>
              <a:t>- </a:t>
            </a:r>
            <a:r>
              <a:rPr lang="ru-RU" dirty="0" err="1" smtClean="0"/>
              <a:t>Правові</a:t>
            </a:r>
            <a:r>
              <a:rPr lang="ru-RU" dirty="0" smtClean="0"/>
              <a:t> </a:t>
            </a:r>
            <a:r>
              <a:rPr lang="ru-RU" dirty="0" err="1"/>
              <a:t>умови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сприяють</a:t>
            </a:r>
            <a:r>
              <a:rPr lang="ru-RU" dirty="0"/>
              <a:t> (</a:t>
            </a:r>
            <a:r>
              <a:rPr lang="ru-RU" dirty="0" err="1"/>
              <a:t>перешкоджають</a:t>
            </a:r>
            <a:r>
              <a:rPr lang="ru-RU" dirty="0"/>
              <a:t>) </a:t>
            </a:r>
            <a:r>
              <a:rPr lang="ru-RU" dirty="0" err="1"/>
              <a:t>здійсненню</a:t>
            </a:r>
            <a:r>
              <a:rPr lang="ru-RU" dirty="0"/>
              <a:t> проекту </a:t>
            </a:r>
            <a:r>
              <a:rPr lang="ru-RU" dirty="0" err="1" smtClean="0"/>
              <a:t>проекту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ru-RU" sz="2800" b="1" dirty="0" err="1"/>
              <a:t>Маркетингове</a:t>
            </a:r>
            <a:r>
              <a:rPr lang="ru-RU" sz="2800" b="1" dirty="0"/>
              <a:t> та /</a:t>
            </a:r>
            <a:r>
              <a:rPr lang="ru-RU" sz="2800" b="1" dirty="0" err="1"/>
              <a:t>або</a:t>
            </a:r>
            <a:r>
              <a:rPr lang="ru-RU" sz="2800" b="1" dirty="0"/>
              <a:t> </a:t>
            </a:r>
            <a:r>
              <a:rPr lang="ru-RU" sz="2800" b="1" dirty="0" err="1"/>
              <a:t>соціальне</a:t>
            </a:r>
            <a:r>
              <a:rPr lang="ru-RU" sz="2800" b="1" dirty="0"/>
              <a:t> </a:t>
            </a:r>
            <a:r>
              <a:rPr lang="ru-RU" sz="2800" b="1" dirty="0" err="1"/>
              <a:t>дослідження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9001156" cy="4525963"/>
          </a:xfrm>
        </p:spPr>
        <p:txBody>
          <a:bodyPr>
            <a:normAutofit fontScale="70000" lnSpcReduction="20000"/>
          </a:bodyPr>
          <a:lstStyle/>
          <a:p>
            <a:pPr marL="174625" indent="-174625">
              <a:buNone/>
            </a:pPr>
            <a:r>
              <a:rPr lang="ru-RU" dirty="0" smtClean="0"/>
              <a:t> - </a:t>
            </a:r>
            <a:r>
              <a:rPr lang="ru-RU" dirty="0" err="1" smtClean="0"/>
              <a:t>Ринкова</a:t>
            </a:r>
            <a:r>
              <a:rPr lang="ru-RU" dirty="0" smtClean="0"/>
              <a:t> </a:t>
            </a:r>
            <a:r>
              <a:rPr lang="ru-RU" dirty="0"/>
              <a:t>характеристика </a:t>
            </a:r>
            <a:r>
              <a:rPr lang="ru-RU" dirty="0" err="1"/>
              <a:t>середовища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виду </a:t>
            </a:r>
            <a:r>
              <a:rPr lang="ru-RU" dirty="0" err="1"/>
              <a:t>діяльності</a:t>
            </a:r>
            <a:r>
              <a:rPr lang="ru-RU" dirty="0"/>
              <a:t>, </a:t>
            </a:r>
            <a:r>
              <a:rPr lang="ru-RU" dirty="0" err="1"/>
              <a:t>цільовий</a:t>
            </a:r>
            <a:r>
              <a:rPr lang="ru-RU" dirty="0"/>
              <a:t> </a:t>
            </a:r>
            <a:r>
              <a:rPr lang="ru-RU" dirty="0" err="1" smtClean="0"/>
              <a:t>ринок</a:t>
            </a:r>
            <a:r>
              <a:rPr lang="ru-RU" dirty="0" smtClean="0"/>
              <a:t> </a:t>
            </a:r>
            <a:r>
              <a:rPr lang="ru-RU" dirty="0" err="1" smtClean="0"/>
              <a:t>збуту</a:t>
            </a:r>
            <a:r>
              <a:rPr lang="ru-RU" dirty="0" smtClean="0"/>
              <a:t> </a:t>
            </a:r>
            <a:r>
              <a:rPr lang="ru-RU" dirty="0"/>
              <a:t>(попит), </a:t>
            </a: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сегментації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ринку, </a:t>
            </a:r>
            <a:r>
              <a:rPr lang="ru-RU" dirty="0" err="1"/>
              <a:t>механізми</a:t>
            </a:r>
            <a:r>
              <a:rPr lang="ru-RU" dirty="0"/>
              <a:t> </a:t>
            </a:r>
            <a:r>
              <a:rPr lang="ru-RU" dirty="0" err="1"/>
              <a:t>збуту</a:t>
            </a:r>
            <a:r>
              <a:rPr lang="ru-RU" dirty="0" smtClean="0"/>
              <a:t>, </a:t>
            </a:r>
            <a:r>
              <a:rPr lang="ru-RU" dirty="0" err="1" smtClean="0"/>
              <a:t>конкурентне</a:t>
            </a:r>
            <a:r>
              <a:rPr lang="ru-RU" dirty="0" smtClean="0"/>
              <a:t> </a:t>
            </a:r>
            <a:r>
              <a:rPr lang="ru-RU" dirty="0" err="1"/>
              <a:t>середовище</a:t>
            </a:r>
            <a:r>
              <a:rPr lang="ru-RU" dirty="0"/>
              <a:t> (де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можливо</a:t>
            </a:r>
            <a:r>
              <a:rPr lang="ru-RU" dirty="0" smtClean="0"/>
              <a:t>).</a:t>
            </a:r>
          </a:p>
          <a:p>
            <a:pPr marL="174625" indent="-174625">
              <a:buFontTx/>
              <a:buChar char="-"/>
            </a:pPr>
            <a:r>
              <a:rPr lang="ru-RU" dirty="0" smtClean="0"/>
              <a:t>Статистика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річних</a:t>
            </a:r>
            <a:r>
              <a:rPr lang="ru-RU" dirty="0"/>
              <a:t> </a:t>
            </a:r>
            <a:r>
              <a:rPr lang="ru-RU" dirty="0" err="1"/>
              <a:t>показників</a:t>
            </a:r>
            <a:r>
              <a:rPr lang="ru-RU" dirty="0"/>
              <a:t> </a:t>
            </a:r>
            <a:r>
              <a:rPr lang="ru-RU" dirty="0" err="1"/>
              <a:t>попиту</a:t>
            </a:r>
            <a:r>
              <a:rPr lang="ru-RU" dirty="0"/>
              <a:t> (</a:t>
            </a:r>
            <a:r>
              <a:rPr lang="ru-RU" dirty="0" err="1"/>
              <a:t>кількість</a:t>
            </a:r>
            <a:r>
              <a:rPr lang="ru-RU" dirty="0"/>
              <a:t>, </a:t>
            </a:r>
            <a:r>
              <a:rPr lang="ru-RU" dirty="0" err="1"/>
              <a:t>тарифи</a:t>
            </a:r>
            <a:r>
              <a:rPr lang="ru-RU" dirty="0"/>
              <a:t>) та </a:t>
            </a:r>
            <a:r>
              <a:rPr lang="ru-RU" dirty="0" err="1" smtClean="0"/>
              <a:t>постачання</a:t>
            </a:r>
            <a:r>
              <a:rPr lang="ru-RU" dirty="0" smtClean="0"/>
              <a:t>  </a:t>
            </a:r>
            <a:r>
              <a:rPr lang="ru-RU" dirty="0" err="1" smtClean="0"/>
              <a:t>сировини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ціни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тенденції</a:t>
            </a:r>
            <a:r>
              <a:rPr lang="ru-RU" dirty="0" smtClean="0"/>
              <a:t>). </a:t>
            </a:r>
            <a:r>
              <a:rPr lang="ru-RU" dirty="0"/>
              <a:t> </a:t>
            </a:r>
            <a:r>
              <a:rPr lang="ru-RU" dirty="0" err="1"/>
              <a:t>Обґрунтування</a:t>
            </a:r>
            <a:r>
              <a:rPr lang="ru-RU" dirty="0"/>
              <a:t> </a:t>
            </a:r>
            <a:r>
              <a:rPr lang="ru-RU" dirty="0" err="1"/>
              <a:t>маркетингової</a:t>
            </a:r>
            <a:r>
              <a:rPr lang="ru-RU" dirty="0"/>
              <a:t> </a:t>
            </a:r>
            <a:r>
              <a:rPr lang="ru-RU" dirty="0" err="1"/>
              <a:t>стратегії</a:t>
            </a:r>
            <a:r>
              <a:rPr lang="ru-RU" dirty="0"/>
              <a:t> та </a:t>
            </a:r>
            <a:r>
              <a:rPr lang="ru-RU" dirty="0" err="1"/>
              <a:t>маркетингових</a:t>
            </a:r>
            <a:r>
              <a:rPr lang="ru-RU" dirty="0"/>
              <a:t> потреб (</a:t>
            </a:r>
            <a:r>
              <a:rPr lang="ru-RU" dirty="0" err="1"/>
              <a:t>включаючи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маркетингові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 smtClean="0"/>
              <a:t>). </a:t>
            </a:r>
          </a:p>
          <a:p>
            <a:pPr marL="174625" indent="-174625">
              <a:buFontTx/>
              <a:buChar char="-"/>
            </a:pPr>
            <a:r>
              <a:rPr lang="ru-RU" dirty="0" smtClean="0"/>
              <a:t> - </a:t>
            </a:r>
            <a:r>
              <a:rPr lang="ru-RU" dirty="0" err="1" smtClean="0"/>
              <a:t>Вплив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ринкове</a:t>
            </a:r>
            <a:r>
              <a:rPr lang="ru-RU" dirty="0"/>
              <a:t> </a:t>
            </a:r>
            <a:r>
              <a:rPr lang="ru-RU" dirty="0" err="1" smtClean="0"/>
              <a:t>середовище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-  </a:t>
            </a:r>
            <a:r>
              <a:rPr lang="ru-RU" dirty="0" err="1"/>
              <a:t>Соціально-демографічні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ДПП</a:t>
            </a:r>
            <a:r>
              <a:rPr lang="ru-RU" dirty="0"/>
              <a:t>, </a:t>
            </a:r>
            <a:r>
              <a:rPr lang="ru-RU" dirty="0" err="1"/>
              <a:t>вплив</a:t>
            </a:r>
            <a:r>
              <a:rPr lang="ru-RU" dirty="0"/>
              <a:t> на </a:t>
            </a:r>
            <a:r>
              <a:rPr lang="ru-RU" dirty="0" err="1"/>
              <a:t>суспільство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(</a:t>
            </a:r>
            <a:r>
              <a:rPr lang="ru-RU" dirty="0" err="1"/>
              <a:t>здоров’я</a:t>
            </a:r>
            <a:r>
              <a:rPr lang="ru-RU" dirty="0"/>
              <a:t>, </a:t>
            </a:r>
            <a:r>
              <a:rPr lang="ru-RU" dirty="0" err="1"/>
              <a:t>добробут</a:t>
            </a:r>
            <a:r>
              <a:rPr lang="ru-RU" dirty="0"/>
              <a:t>, </a:t>
            </a:r>
            <a:r>
              <a:rPr lang="ru-RU" dirty="0" err="1"/>
              <a:t>задоволення</a:t>
            </a:r>
            <a:r>
              <a:rPr lang="ru-RU" dirty="0"/>
              <a:t> потреб</a:t>
            </a:r>
            <a:r>
              <a:rPr lang="ru-RU" dirty="0" smtClean="0"/>
              <a:t>) </a:t>
            </a:r>
          </a:p>
          <a:p>
            <a:pPr>
              <a:buNone/>
            </a:pPr>
            <a:r>
              <a:rPr lang="ru-RU" dirty="0" smtClean="0"/>
              <a:t>-  </a:t>
            </a:r>
            <a:r>
              <a:rPr lang="ru-RU" dirty="0" err="1"/>
              <a:t>Соціально-економічні</a:t>
            </a:r>
            <a:r>
              <a:rPr lang="ru-RU" dirty="0"/>
              <a:t> </a:t>
            </a:r>
            <a:r>
              <a:rPr lang="ru-RU" dirty="0" err="1"/>
              <a:t>вузькі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в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специфічної</a:t>
            </a:r>
            <a:r>
              <a:rPr lang="ru-RU" dirty="0"/>
              <a:t> потреби </a:t>
            </a:r>
            <a:r>
              <a:rPr lang="ru-RU" dirty="0" err="1" smtClean="0"/>
              <a:t>певного</a:t>
            </a:r>
            <a:r>
              <a:rPr lang="ru-RU" dirty="0" smtClean="0"/>
              <a:t> проекту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11430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err="1" smtClean="0"/>
              <a:t>Необхідні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ресурси</a:t>
            </a:r>
            <a:r>
              <a:rPr lang="ru-RU" sz="2800" b="1" dirty="0" smtClean="0"/>
              <a:t>. </a:t>
            </a:r>
            <a:r>
              <a:rPr lang="ru-RU" sz="2800" b="1" dirty="0" err="1"/>
              <a:t>Розташування</a:t>
            </a:r>
            <a:r>
              <a:rPr lang="ru-RU" sz="2800" b="1" dirty="0"/>
              <a:t> та </a:t>
            </a:r>
            <a:r>
              <a:rPr lang="ru-RU" sz="2800" b="1" dirty="0" err="1"/>
              <a:t>середовище</a:t>
            </a:r>
            <a:r>
              <a:rPr lang="ru-RU" sz="2800" b="1" dirty="0"/>
              <a:t> </a:t>
            </a:r>
            <a:r>
              <a:rPr lang="ru-RU" sz="2800" b="1" dirty="0" err="1"/>
              <a:t>діяльності</a:t>
            </a:r>
            <a:r>
              <a:rPr lang="ru-RU" sz="2800" b="1" dirty="0"/>
              <a:t> </a:t>
            </a:r>
            <a:r>
              <a:rPr lang="ru-RU" sz="2800" b="1" dirty="0" err="1"/>
              <a:t>об’єкта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/>
            </a:r>
            <a:br>
              <a:rPr lang="ru-RU" sz="2800" b="1" dirty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4525963"/>
          </a:xfrm>
        </p:spPr>
        <p:txBody>
          <a:bodyPr>
            <a:normAutofit fontScale="77500" lnSpcReduction="20000"/>
          </a:bodyPr>
          <a:lstStyle/>
          <a:p>
            <a:pPr marL="266700" indent="-266700">
              <a:buNone/>
            </a:pPr>
            <a:r>
              <a:rPr lang="ru-RU" dirty="0" smtClean="0"/>
              <a:t> - </a:t>
            </a:r>
            <a:r>
              <a:rPr lang="ru-RU" dirty="0" err="1" smtClean="0"/>
              <a:t>Огляд</a:t>
            </a:r>
            <a:r>
              <a:rPr lang="ru-RU" dirty="0" smtClean="0"/>
              <a:t>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постачання</a:t>
            </a:r>
            <a:r>
              <a:rPr lang="ru-RU" dirty="0"/>
              <a:t> </a:t>
            </a:r>
            <a:r>
              <a:rPr lang="ru-RU" dirty="0" err="1"/>
              <a:t>сировини</a:t>
            </a:r>
            <a:r>
              <a:rPr lang="ru-RU" dirty="0"/>
              <a:t>, </a:t>
            </a:r>
            <a:r>
              <a:rPr lang="ru-RU" dirty="0" err="1"/>
              <a:t>матеріалів</a:t>
            </a:r>
            <a:r>
              <a:rPr lang="ru-RU" dirty="0"/>
              <a:t>, </a:t>
            </a:r>
            <a:r>
              <a:rPr lang="ru-RU" dirty="0" err="1"/>
              <a:t>обладнання</a:t>
            </a:r>
            <a:r>
              <a:rPr lang="ru-RU" dirty="0"/>
              <a:t> та </a:t>
            </a:r>
            <a:r>
              <a:rPr lang="ru-RU" dirty="0" err="1"/>
              <a:t>устаткування</a:t>
            </a:r>
            <a:r>
              <a:rPr lang="ru-RU" dirty="0" smtClean="0"/>
              <a:t>, </a:t>
            </a:r>
            <a:r>
              <a:rPr lang="ru-RU" dirty="0" err="1" smtClean="0"/>
              <a:t>техніки</a:t>
            </a:r>
            <a:r>
              <a:rPr lang="ru-RU" dirty="0"/>
              <a:t>, </a:t>
            </a:r>
            <a:r>
              <a:rPr lang="ru-RU" dirty="0" err="1"/>
              <a:t>запчастин</a:t>
            </a:r>
            <a:r>
              <a:rPr lang="ru-RU" dirty="0"/>
              <a:t> (ринки, </a:t>
            </a:r>
            <a:r>
              <a:rPr lang="ru-RU" dirty="0" err="1"/>
              <a:t>ціни</a:t>
            </a:r>
            <a:r>
              <a:rPr lang="ru-RU" dirty="0"/>
              <a:t>, </a:t>
            </a:r>
            <a:r>
              <a:rPr lang="ru-RU" dirty="0" err="1"/>
              <a:t>тренди</a:t>
            </a:r>
            <a:r>
              <a:rPr lang="ru-RU" dirty="0" smtClean="0"/>
              <a:t>)</a:t>
            </a:r>
          </a:p>
          <a:p>
            <a:pPr>
              <a:buNone/>
            </a:pPr>
            <a:r>
              <a:rPr lang="ru-RU" dirty="0" smtClean="0"/>
              <a:t> - </a:t>
            </a:r>
            <a:r>
              <a:rPr lang="ru-RU" dirty="0" err="1" smtClean="0"/>
              <a:t>Річні</a:t>
            </a:r>
            <a:r>
              <a:rPr lang="ru-RU" dirty="0" smtClean="0"/>
              <a:t> </a:t>
            </a:r>
            <a:r>
              <a:rPr lang="ru-RU" dirty="0"/>
              <a:t>потреби у </a:t>
            </a:r>
            <a:r>
              <a:rPr lang="ru-RU" dirty="0" err="1"/>
              <a:t>кількості</a:t>
            </a:r>
            <a:r>
              <a:rPr lang="ru-RU" dirty="0"/>
              <a:t> та </a:t>
            </a:r>
            <a:r>
              <a:rPr lang="ru-RU" dirty="0" err="1"/>
              <a:t>якості</a:t>
            </a:r>
            <a:r>
              <a:rPr lang="ru-RU" dirty="0"/>
              <a:t> за </a:t>
            </a:r>
            <a:r>
              <a:rPr lang="ru-RU" dirty="0" err="1"/>
              <a:t>попереднім</a:t>
            </a:r>
            <a:r>
              <a:rPr lang="ru-RU" dirty="0"/>
              <a:t> </a:t>
            </a:r>
            <a:r>
              <a:rPr lang="ru-RU" dirty="0" err="1" smtClean="0"/>
              <a:t>пунктоь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- </a:t>
            </a:r>
            <a:r>
              <a:rPr lang="ru-RU" dirty="0" err="1" smtClean="0"/>
              <a:t>Географічне</a:t>
            </a:r>
            <a:r>
              <a:rPr lang="ru-RU" dirty="0" smtClean="0"/>
              <a:t> </a:t>
            </a:r>
            <a:r>
              <a:rPr lang="ru-RU" dirty="0" err="1"/>
              <a:t>розташування</a:t>
            </a:r>
            <a:r>
              <a:rPr lang="ru-RU" dirty="0"/>
              <a:t>, </a:t>
            </a:r>
            <a:r>
              <a:rPr lang="ru-RU" dirty="0" err="1"/>
              <a:t>необхідна</a:t>
            </a:r>
            <a:r>
              <a:rPr lang="ru-RU" dirty="0"/>
              <a:t> </a:t>
            </a:r>
            <a:r>
              <a:rPr lang="ru-RU" dirty="0" err="1" smtClean="0"/>
              <a:t>інфраструктур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- </a:t>
            </a:r>
            <a:r>
              <a:rPr lang="ru-RU" dirty="0" err="1" smtClean="0"/>
              <a:t>Екологічні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/>
              <a:t>природні</a:t>
            </a:r>
            <a:r>
              <a:rPr lang="ru-RU" dirty="0"/>
              <a:t> </a:t>
            </a:r>
            <a:r>
              <a:rPr lang="ru-RU" dirty="0" err="1" smtClean="0"/>
              <a:t>умови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- </a:t>
            </a:r>
            <a:r>
              <a:rPr lang="ru-RU" dirty="0" err="1" smtClean="0"/>
              <a:t>Обґрунтування</a:t>
            </a:r>
            <a:r>
              <a:rPr lang="ru-RU" dirty="0" smtClean="0"/>
              <a:t> </a:t>
            </a:r>
            <a:r>
              <a:rPr lang="ru-RU" dirty="0" err="1"/>
              <a:t>вибору</a:t>
            </a:r>
            <a:r>
              <a:rPr lang="ru-RU" dirty="0"/>
              <a:t> </a:t>
            </a:r>
            <a:r>
              <a:rPr lang="ru-RU" dirty="0" err="1"/>
              <a:t>місця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заплановане</a:t>
            </a:r>
            <a:r>
              <a:rPr lang="ru-RU" dirty="0"/>
              <a:t> </a:t>
            </a:r>
            <a:r>
              <a:rPr lang="ru-RU" dirty="0" err="1" smtClean="0"/>
              <a:t>будівництво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- </a:t>
            </a:r>
            <a:r>
              <a:rPr lang="ru-RU" dirty="0" err="1"/>
              <a:t>Ключові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місця</a:t>
            </a:r>
            <a:r>
              <a:rPr lang="ru-RU" dirty="0"/>
              <a:t> </a:t>
            </a:r>
            <a:r>
              <a:rPr lang="ru-RU" dirty="0" err="1"/>
              <a:t>розташування</a:t>
            </a:r>
            <a:r>
              <a:rPr lang="ru-RU" dirty="0"/>
              <a:t> (</a:t>
            </a:r>
            <a:r>
              <a:rPr lang="ru-RU" dirty="0" err="1"/>
              <a:t>землевідведення</a:t>
            </a:r>
            <a:r>
              <a:rPr lang="ru-RU" dirty="0"/>
              <a:t>, </a:t>
            </a:r>
            <a:r>
              <a:rPr lang="ru-RU" dirty="0" err="1" smtClean="0"/>
              <a:t>витрати</a:t>
            </a:r>
            <a:r>
              <a:rPr lang="ru-RU" dirty="0" smtClean="0"/>
              <a:t> </a:t>
            </a:r>
            <a:r>
              <a:rPr lang="ru-RU" dirty="0" err="1" smtClean="0"/>
              <a:t>пов’язані</a:t>
            </a:r>
            <a:r>
              <a:rPr lang="ru-RU" dirty="0" smtClean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забезпеченням</a:t>
            </a:r>
            <a:r>
              <a:rPr lang="ru-RU" dirty="0"/>
              <a:t> </a:t>
            </a:r>
            <a:r>
              <a:rPr lang="ru-RU" dirty="0" err="1"/>
              <a:t>розташування</a:t>
            </a:r>
            <a:r>
              <a:rPr lang="ru-RU" dirty="0"/>
              <a:t> в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місці</a:t>
            </a:r>
            <a:r>
              <a:rPr lang="ru-RU" dirty="0"/>
              <a:t>)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err="1"/>
              <a:t>Технології</a:t>
            </a:r>
            <a:r>
              <a:rPr lang="ru-RU" sz="2800" b="1" dirty="0"/>
              <a:t> </a:t>
            </a:r>
            <a:r>
              <a:rPr lang="ru-RU" sz="2800" b="1" dirty="0" err="1"/>
              <a:t>операційної</a:t>
            </a:r>
            <a:r>
              <a:rPr lang="ru-RU" sz="2800" b="1" dirty="0"/>
              <a:t> </a:t>
            </a:r>
            <a:r>
              <a:rPr lang="ru-RU" sz="2800" b="1" dirty="0" err="1"/>
              <a:t>діяльності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/>
            </a:r>
            <a:br>
              <a:rPr lang="ru-RU" sz="2800" b="1" dirty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- Цикл </a:t>
            </a:r>
            <a:r>
              <a:rPr lang="ru-RU" dirty="0" err="1"/>
              <a:t>виробництва</a:t>
            </a:r>
            <a:r>
              <a:rPr lang="ru-RU" dirty="0"/>
              <a:t> продукту (</a:t>
            </a:r>
            <a:r>
              <a:rPr lang="ru-RU" dirty="0" err="1"/>
              <a:t>або</a:t>
            </a:r>
            <a:r>
              <a:rPr lang="ru-RU" dirty="0"/>
              <a:t> блага), </a:t>
            </a:r>
            <a:r>
              <a:rPr lang="ru-RU" dirty="0" err="1"/>
              <a:t>параметри</a:t>
            </a:r>
            <a:r>
              <a:rPr lang="ru-RU" dirty="0"/>
              <a:t> </a:t>
            </a:r>
            <a:r>
              <a:rPr lang="ru-RU" dirty="0" err="1"/>
              <a:t>виробітку</a:t>
            </a:r>
            <a:r>
              <a:rPr lang="ru-RU" dirty="0"/>
              <a:t> (</a:t>
            </a:r>
            <a:r>
              <a:rPr lang="ru-RU" dirty="0" err="1"/>
              <a:t>потужності</a:t>
            </a:r>
            <a:r>
              <a:rPr lang="ru-RU" dirty="0" smtClean="0"/>
              <a:t>) </a:t>
            </a:r>
          </a:p>
          <a:p>
            <a:pPr>
              <a:buFontTx/>
              <a:buChar char="-"/>
            </a:pPr>
            <a:r>
              <a:rPr lang="ru-RU" dirty="0" err="1" smtClean="0"/>
              <a:t>Запропонована</a:t>
            </a:r>
            <a:r>
              <a:rPr lang="ru-RU" dirty="0" smtClean="0"/>
              <a:t> </a:t>
            </a:r>
            <a:r>
              <a:rPr lang="ru-RU" dirty="0" err="1"/>
              <a:t>технологія</a:t>
            </a:r>
            <a:r>
              <a:rPr lang="ru-RU" dirty="0"/>
              <a:t> (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доступність</a:t>
            </a:r>
            <a:r>
              <a:rPr lang="ru-RU" dirty="0"/>
              <a:t>, </a:t>
            </a:r>
            <a:r>
              <a:rPr lang="ru-RU" dirty="0" err="1"/>
              <a:t>прийнятність</a:t>
            </a:r>
            <a:r>
              <a:rPr lang="ru-RU" dirty="0"/>
              <a:t>, </a:t>
            </a:r>
            <a:r>
              <a:rPr lang="ru-RU" dirty="0" err="1"/>
              <a:t>переваги</a:t>
            </a:r>
            <a:r>
              <a:rPr lang="ru-RU" dirty="0"/>
              <a:t> та </a:t>
            </a:r>
            <a:r>
              <a:rPr lang="ru-RU" dirty="0" err="1"/>
              <a:t>недоліки</a:t>
            </a:r>
            <a:r>
              <a:rPr lang="ru-RU" dirty="0" smtClean="0"/>
              <a:t>, </a:t>
            </a:r>
            <a:r>
              <a:rPr lang="ru-RU" dirty="0" err="1" smtClean="0"/>
              <a:t>ключові</a:t>
            </a:r>
            <a:r>
              <a:rPr lang="ru-RU" dirty="0" smtClean="0"/>
              <a:t> </a:t>
            </a:r>
            <a:r>
              <a:rPr lang="ru-RU" dirty="0" err="1"/>
              <a:t>критерії</a:t>
            </a:r>
            <a:r>
              <a:rPr lang="ru-RU" dirty="0"/>
              <a:t> </a:t>
            </a:r>
            <a:r>
              <a:rPr lang="ru-RU" dirty="0" err="1"/>
              <a:t>вибору</a:t>
            </a:r>
            <a:r>
              <a:rPr lang="ru-RU" dirty="0"/>
              <a:t>, </a:t>
            </a:r>
            <a:r>
              <a:rPr lang="ru-RU" dirty="0" err="1"/>
              <a:t>специфічні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впровадження</a:t>
            </a:r>
            <a:r>
              <a:rPr lang="ru-RU" dirty="0" smtClean="0"/>
              <a:t>/</a:t>
            </a:r>
            <a:r>
              <a:rPr lang="ru-RU" dirty="0" err="1" smtClean="0"/>
              <a:t>використання</a:t>
            </a:r>
            <a:r>
              <a:rPr lang="ru-RU" dirty="0" smtClean="0"/>
              <a:t> (</a:t>
            </a:r>
            <a:r>
              <a:rPr lang="ru-RU" dirty="0" err="1"/>
              <a:t>дозволи</a:t>
            </a:r>
            <a:r>
              <a:rPr lang="ru-RU" dirty="0"/>
              <a:t>, </a:t>
            </a:r>
            <a:r>
              <a:rPr lang="ru-RU" dirty="0" err="1"/>
              <a:t>ліцензії</a:t>
            </a:r>
            <a:r>
              <a:rPr lang="ru-RU" dirty="0"/>
              <a:t>, </a:t>
            </a:r>
            <a:r>
              <a:rPr lang="ru-RU" dirty="0" err="1"/>
              <a:t>торгові</a:t>
            </a:r>
            <a:r>
              <a:rPr lang="ru-RU" dirty="0"/>
              <a:t> марки</a:t>
            </a:r>
            <a:r>
              <a:rPr lang="ru-RU" dirty="0" smtClean="0"/>
              <a:t>)</a:t>
            </a:r>
          </a:p>
          <a:p>
            <a:pPr>
              <a:buFontTx/>
              <a:buChar char="-"/>
            </a:pPr>
            <a:r>
              <a:rPr lang="ru-RU" dirty="0" err="1" smtClean="0"/>
              <a:t>Технологічні</a:t>
            </a:r>
            <a:r>
              <a:rPr lang="ru-RU" dirty="0" smtClean="0"/>
              <a:t> </a:t>
            </a:r>
            <a:r>
              <a:rPr lang="ru-RU" dirty="0"/>
              <a:t>потреби (</a:t>
            </a:r>
            <a:r>
              <a:rPr lang="ru-RU" dirty="0" err="1"/>
              <a:t>обладнання</a:t>
            </a:r>
            <a:r>
              <a:rPr lang="ru-RU" dirty="0"/>
              <a:t>, </a:t>
            </a:r>
            <a:r>
              <a:rPr lang="ru-RU" dirty="0" err="1"/>
              <a:t>техніка</a:t>
            </a:r>
            <a:r>
              <a:rPr lang="ru-RU" dirty="0"/>
              <a:t>, персонал, </a:t>
            </a:r>
            <a:r>
              <a:rPr lang="ru-RU" dirty="0" err="1"/>
              <a:t>кваліфікація</a:t>
            </a:r>
            <a:r>
              <a:rPr lang="ru-RU" dirty="0"/>
              <a:t>, </a:t>
            </a:r>
            <a:r>
              <a:rPr lang="ru-RU" dirty="0" err="1"/>
              <a:t>витрати</a:t>
            </a:r>
            <a:r>
              <a:rPr lang="ru-RU" dirty="0" smtClean="0"/>
              <a:t>)  </a:t>
            </a:r>
          </a:p>
          <a:p>
            <a:pPr>
              <a:buFontTx/>
              <a:buChar char="-"/>
            </a:pPr>
            <a:r>
              <a:rPr lang="ru-RU" dirty="0" smtClean="0"/>
              <a:t>Потреби </a:t>
            </a:r>
            <a:r>
              <a:rPr lang="ru-RU" dirty="0" err="1"/>
              <a:t>будівництва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2800" b="1" dirty="0" err="1" smtClean="0"/>
              <a:t>Організаційна</a:t>
            </a:r>
            <a:r>
              <a:rPr lang="ru-RU" sz="2800" b="1" dirty="0" smtClean="0"/>
              <a:t> </a:t>
            </a:r>
            <a:r>
              <a:rPr lang="ru-RU" sz="2800" b="1" dirty="0"/>
              <a:t>структура та </a:t>
            </a:r>
            <a:r>
              <a:rPr lang="ru-RU" sz="2800" b="1" dirty="0" err="1"/>
              <a:t>людські</a:t>
            </a:r>
            <a:r>
              <a:rPr lang="ru-RU" sz="2800" b="1" dirty="0"/>
              <a:t> </a:t>
            </a:r>
            <a:r>
              <a:rPr lang="ru-RU" sz="2800" b="1" i="1" dirty="0" err="1"/>
              <a:t>ресурси</a:t>
            </a:r>
            <a:r>
              <a:rPr lang="ru-RU" sz="3600" b="1" dirty="0"/>
              <a:t/>
            </a:r>
            <a:br>
              <a:rPr lang="ru-RU" sz="3600" b="1" dirty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None/>
            </a:pPr>
            <a:r>
              <a:rPr lang="ru-RU" dirty="0" err="1" smtClean="0"/>
              <a:t>Організаційна</a:t>
            </a:r>
            <a:r>
              <a:rPr lang="ru-RU" dirty="0" smtClean="0"/>
              <a:t> структура</a:t>
            </a:r>
          </a:p>
          <a:p>
            <a:pPr marL="514350" indent="-514350">
              <a:buNone/>
            </a:pPr>
            <a:r>
              <a:rPr lang="ru-RU" dirty="0" smtClean="0"/>
              <a:t> </a:t>
            </a:r>
            <a:r>
              <a:rPr lang="ru-RU" dirty="0"/>
              <a:t>Система </a:t>
            </a:r>
            <a:r>
              <a:rPr lang="ru-RU" dirty="0" err="1" smtClean="0"/>
              <a:t>управління</a:t>
            </a:r>
            <a:endParaRPr lang="ru-RU" dirty="0" smtClean="0"/>
          </a:p>
          <a:p>
            <a:pPr marL="514350" indent="-514350">
              <a:buNone/>
            </a:pPr>
            <a:r>
              <a:rPr lang="ru-RU" dirty="0" smtClean="0"/>
              <a:t> </a:t>
            </a:r>
            <a:r>
              <a:rPr lang="ru-RU" dirty="0" err="1"/>
              <a:t>Адміністративні</a:t>
            </a:r>
            <a:r>
              <a:rPr lang="ru-RU" dirty="0"/>
              <a:t> </a:t>
            </a:r>
            <a:r>
              <a:rPr lang="ru-RU" dirty="0" err="1" smtClean="0"/>
              <a:t>процеси</a:t>
            </a:r>
            <a:endParaRPr lang="ru-RU" dirty="0" smtClean="0"/>
          </a:p>
          <a:p>
            <a:pPr marL="514350" indent="-514350">
              <a:buNone/>
            </a:pPr>
            <a:r>
              <a:rPr lang="ru-RU" dirty="0" smtClean="0"/>
              <a:t> </a:t>
            </a:r>
            <a:r>
              <a:rPr lang="ru-RU" dirty="0" err="1"/>
              <a:t>Накладні</a:t>
            </a:r>
            <a:r>
              <a:rPr lang="ru-RU" dirty="0"/>
              <a:t> </a:t>
            </a:r>
            <a:r>
              <a:rPr lang="ru-RU" dirty="0" err="1" smtClean="0"/>
              <a:t>витрати</a:t>
            </a:r>
            <a:endParaRPr lang="ru-RU" dirty="0" smtClean="0"/>
          </a:p>
          <a:p>
            <a:pPr marL="514350" indent="-514350">
              <a:buNone/>
            </a:pPr>
            <a:r>
              <a:rPr lang="ru-RU" dirty="0" smtClean="0"/>
              <a:t> </a:t>
            </a:r>
            <a:r>
              <a:rPr lang="ru-RU" dirty="0" err="1"/>
              <a:t>Категорії</a:t>
            </a:r>
            <a:r>
              <a:rPr lang="ru-RU" dirty="0"/>
              <a:t> персоналу, </a:t>
            </a:r>
            <a:r>
              <a:rPr lang="ru-RU" dirty="0" err="1"/>
              <a:t>особливі</a:t>
            </a:r>
            <a:r>
              <a:rPr lang="ru-RU" dirty="0"/>
              <a:t> </a:t>
            </a:r>
            <a:r>
              <a:rPr lang="ru-RU" dirty="0" err="1" smtClean="0"/>
              <a:t>спеціальності</a:t>
            </a:r>
            <a:r>
              <a:rPr lang="ru-RU" dirty="0" smtClean="0"/>
              <a:t> </a:t>
            </a:r>
          </a:p>
          <a:p>
            <a:pPr marL="514350" indent="-514350">
              <a:buNone/>
            </a:pPr>
            <a:r>
              <a:rPr lang="ru-RU" dirty="0" smtClean="0"/>
              <a:t>та </a:t>
            </a:r>
            <a:r>
              <a:rPr lang="ru-RU" dirty="0" err="1"/>
              <a:t>кваліфікаційні</a:t>
            </a:r>
            <a:r>
              <a:rPr lang="ru-RU" dirty="0"/>
              <a:t> </a:t>
            </a:r>
            <a:r>
              <a:rPr lang="ru-RU" dirty="0" err="1"/>
              <a:t>рівні</a:t>
            </a:r>
            <a:r>
              <a:rPr lang="ru-RU" dirty="0"/>
              <a:t>, </a:t>
            </a:r>
            <a:r>
              <a:rPr lang="ru-RU" dirty="0" err="1" smtClean="0"/>
              <a:t>кількість</a:t>
            </a:r>
            <a:r>
              <a:rPr lang="ru-RU" dirty="0" smtClean="0"/>
              <a:t> персоналу</a:t>
            </a:r>
          </a:p>
          <a:p>
            <a:pPr marL="514350" indent="-514350" algn="ctr">
              <a:buNone/>
            </a:pPr>
            <a:endParaRPr lang="ru-RU" sz="4000" b="1" dirty="0" smtClean="0"/>
          </a:p>
          <a:p>
            <a:pPr marL="514350" indent="-514350" algn="ctr">
              <a:buNone/>
            </a:pPr>
            <a:r>
              <a:rPr lang="ru-RU" sz="4000" b="1" dirty="0" err="1" smtClean="0"/>
              <a:t>Графік</a:t>
            </a:r>
            <a:r>
              <a:rPr lang="ru-RU" sz="4000" b="1" dirty="0" smtClean="0"/>
              <a:t> </a:t>
            </a:r>
            <a:r>
              <a:rPr lang="ru-RU" sz="4000" b="1" dirty="0"/>
              <a:t>(строки, </a:t>
            </a:r>
            <a:r>
              <a:rPr lang="ru-RU" sz="4000" b="1" dirty="0" err="1"/>
              <a:t>терміни</a:t>
            </a:r>
            <a:r>
              <a:rPr lang="ru-RU" sz="4000" b="1" dirty="0"/>
              <a:t>) </a:t>
            </a:r>
            <a:r>
              <a:rPr lang="ru-RU" sz="4000" b="1" dirty="0" err="1"/>
              <a:t>впровадження</a:t>
            </a:r>
            <a:r>
              <a:rPr lang="ru-RU" sz="4000" b="1" dirty="0"/>
              <a:t> проекту </a:t>
            </a:r>
            <a:r>
              <a:rPr lang="ru-RU" b="1" dirty="0"/>
              <a:t/>
            </a:r>
            <a:br>
              <a:rPr lang="ru-RU" b="1" dirty="0"/>
            </a:br>
            <a:r>
              <a:rPr lang="ru-RU" dirty="0" smtClean="0"/>
              <a:t> </a:t>
            </a:r>
          </a:p>
          <a:p>
            <a:pPr marL="514350" indent="-514350">
              <a:buNone/>
            </a:pPr>
            <a:r>
              <a:rPr lang="ru-RU" dirty="0" smtClean="0"/>
              <a:t>Строк </a:t>
            </a:r>
            <a:r>
              <a:rPr lang="ru-RU" dirty="0"/>
              <a:t>на </a:t>
            </a:r>
            <a:r>
              <a:rPr lang="ru-RU" dirty="0" err="1"/>
              <a:t>проектування</a:t>
            </a:r>
            <a:r>
              <a:rPr lang="ru-RU" dirty="0"/>
              <a:t>,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дозволів</a:t>
            </a:r>
            <a:r>
              <a:rPr lang="ru-RU" dirty="0"/>
              <a:t>, </a:t>
            </a:r>
            <a:r>
              <a:rPr lang="ru-RU" dirty="0" err="1" smtClean="0"/>
              <a:t>ліцензій</a:t>
            </a:r>
            <a:endParaRPr lang="ru-RU" dirty="0" smtClean="0"/>
          </a:p>
          <a:p>
            <a:pPr marL="514350" indent="-514350">
              <a:buNone/>
            </a:pP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/>
              <a:t>будівництва</a:t>
            </a:r>
            <a:r>
              <a:rPr lang="ru-RU" dirty="0"/>
              <a:t>, </a:t>
            </a:r>
            <a:r>
              <a:rPr lang="ru-RU" dirty="0" err="1"/>
              <a:t>введення</a:t>
            </a:r>
            <a:r>
              <a:rPr lang="ru-RU" dirty="0"/>
              <a:t> в </a:t>
            </a:r>
            <a:r>
              <a:rPr lang="ru-RU" dirty="0" err="1"/>
              <a:t>експлуатацію</a:t>
            </a:r>
            <a:r>
              <a:rPr lang="ru-RU" dirty="0"/>
              <a:t>, запуск </a:t>
            </a:r>
            <a:r>
              <a:rPr lang="ru-RU" dirty="0" err="1" smtClean="0"/>
              <a:t>виробництва</a:t>
            </a:r>
            <a:endParaRPr lang="ru-RU" dirty="0" smtClean="0"/>
          </a:p>
          <a:p>
            <a:pPr marL="514350" indent="-514350">
              <a:buNone/>
            </a:pPr>
            <a:r>
              <a:rPr lang="ru-RU" dirty="0" err="1" smtClean="0"/>
              <a:t>Особливі</a:t>
            </a:r>
            <a:r>
              <a:rPr lang="ru-RU" dirty="0" smtClean="0"/>
              <a:t>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своєчасного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графіку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err="1" smtClean="0"/>
              <a:t>Фінансово-економічний</a:t>
            </a:r>
            <a:r>
              <a:rPr lang="ru-RU" sz="2800" b="1" dirty="0" smtClean="0"/>
              <a:t> </a:t>
            </a:r>
            <a:r>
              <a:rPr lang="ru-RU" sz="2800" b="1" dirty="0" err="1"/>
              <a:t>аналіз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/>
            </a:r>
            <a:br>
              <a:rPr lang="ru-RU" sz="2800" b="1" dirty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5268931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4400" dirty="0" err="1" smtClean="0"/>
              <a:t>Перелік</a:t>
            </a:r>
            <a:r>
              <a:rPr lang="ru-RU" sz="4400" dirty="0" smtClean="0"/>
              <a:t> </a:t>
            </a:r>
            <a:r>
              <a:rPr lang="ru-RU" sz="4400" dirty="0" err="1"/>
              <a:t>критеріїв</a:t>
            </a:r>
            <a:r>
              <a:rPr lang="ru-RU" sz="4400" dirty="0"/>
              <a:t> </a:t>
            </a:r>
            <a:r>
              <a:rPr lang="ru-RU" sz="4400" dirty="0" err="1"/>
              <a:t>фінансово-економічного</a:t>
            </a:r>
            <a:r>
              <a:rPr lang="ru-RU" sz="4400" dirty="0"/>
              <a:t> </a:t>
            </a:r>
            <a:r>
              <a:rPr lang="ru-RU" sz="4400" dirty="0" err="1" smtClean="0"/>
              <a:t>аналізу</a:t>
            </a:r>
            <a:r>
              <a:rPr lang="ru-RU" sz="4400" dirty="0" smtClean="0"/>
              <a:t>:</a:t>
            </a:r>
          </a:p>
          <a:p>
            <a:pPr>
              <a:buNone/>
            </a:pPr>
            <a:r>
              <a:rPr lang="ru-RU" sz="4400" dirty="0" err="1" smtClean="0"/>
              <a:t>Окреслення</a:t>
            </a:r>
            <a:r>
              <a:rPr lang="ru-RU" sz="4400" dirty="0" smtClean="0"/>
              <a:t> </a:t>
            </a:r>
            <a:r>
              <a:rPr lang="ru-RU" sz="4400" dirty="0"/>
              <a:t>потреб </a:t>
            </a:r>
            <a:r>
              <a:rPr lang="ru-RU" sz="4400" dirty="0" err="1"/>
              <a:t>капіталовкладень</a:t>
            </a:r>
            <a:r>
              <a:rPr lang="ru-RU" sz="4400" dirty="0"/>
              <a:t> (</a:t>
            </a:r>
            <a:r>
              <a:rPr lang="ru-RU" sz="4400" dirty="0" err="1"/>
              <a:t>землевідведення</a:t>
            </a:r>
            <a:r>
              <a:rPr lang="ru-RU" sz="4400" dirty="0"/>
              <a:t>, </a:t>
            </a:r>
            <a:r>
              <a:rPr lang="ru-RU" sz="4400" dirty="0" err="1"/>
              <a:t>підготовка</a:t>
            </a:r>
            <a:r>
              <a:rPr lang="ru-RU" sz="4400" dirty="0"/>
              <a:t> </a:t>
            </a:r>
            <a:r>
              <a:rPr lang="ru-RU" sz="4400" dirty="0" err="1"/>
              <a:t>ділянки</a:t>
            </a:r>
            <a:r>
              <a:rPr lang="ru-RU" sz="4400" dirty="0" smtClean="0"/>
              <a:t>, </a:t>
            </a:r>
            <a:r>
              <a:rPr lang="ru-RU" sz="4400" dirty="0" err="1" smtClean="0"/>
              <a:t>проектування</a:t>
            </a:r>
            <a:r>
              <a:rPr lang="ru-RU" sz="4400" dirty="0"/>
              <a:t>, </a:t>
            </a:r>
            <a:r>
              <a:rPr lang="ru-RU" sz="4400" dirty="0" err="1"/>
              <a:t>поліпшення</a:t>
            </a:r>
            <a:r>
              <a:rPr lang="ru-RU" sz="4400" dirty="0"/>
              <a:t> </a:t>
            </a:r>
            <a:r>
              <a:rPr lang="ru-RU" sz="4400" dirty="0" err="1"/>
              <a:t>земельної</a:t>
            </a:r>
            <a:r>
              <a:rPr lang="ru-RU" sz="4400" dirty="0"/>
              <a:t> </a:t>
            </a:r>
            <a:r>
              <a:rPr lang="ru-RU" sz="4400" dirty="0" err="1"/>
              <a:t>ділянки</a:t>
            </a:r>
            <a:r>
              <a:rPr lang="ru-RU" sz="4400" dirty="0"/>
              <a:t>, </a:t>
            </a:r>
            <a:r>
              <a:rPr lang="ru-RU" sz="4400" dirty="0" err="1"/>
              <a:t>включаючи</a:t>
            </a:r>
            <a:r>
              <a:rPr lang="ru-RU" sz="4400" dirty="0"/>
              <a:t> </a:t>
            </a:r>
            <a:r>
              <a:rPr lang="ru-RU" sz="4400" dirty="0" err="1"/>
              <a:t>будівництво</a:t>
            </a:r>
            <a:r>
              <a:rPr lang="ru-RU" sz="4400" dirty="0" smtClean="0"/>
              <a:t>, </a:t>
            </a:r>
            <a:r>
              <a:rPr lang="ru-RU" sz="4400" dirty="0" err="1" smtClean="0"/>
              <a:t>устаткування</a:t>
            </a:r>
            <a:r>
              <a:rPr lang="ru-RU" sz="4400" dirty="0" smtClean="0"/>
              <a:t>/</a:t>
            </a:r>
            <a:r>
              <a:rPr lang="ru-RU" sz="4400" dirty="0" err="1" smtClean="0"/>
              <a:t>обладнання</a:t>
            </a:r>
            <a:r>
              <a:rPr lang="ru-RU" sz="4400" dirty="0"/>
              <a:t>, </a:t>
            </a:r>
            <a:r>
              <a:rPr lang="ru-RU" sz="4400" dirty="0" err="1"/>
              <a:t>інструменти</a:t>
            </a:r>
            <a:r>
              <a:rPr lang="ru-RU" sz="4400" dirty="0"/>
              <a:t>, </a:t>
            </a:r>
            <a:r>
              <a:rPr lang="ru-RU" sz="4400" dirty="0" err="1"/>
              <a:t>капітальні</a:t>
            </a:r>
            <a:r>
              <a:rPr lang="ru-RU" sz="4400" dirty="0"/>
              <a:t> </a:t>
            </a:r>
            <a:r>
              <a:rPr lang="ru-RU" sz="4400" dirty="0" err="1"/>
              <a:t>витрати</a:t>
            </a:r>
            <a:r>
              <a:rPr lang="ru-RU" sz="4400" dirty="0"/>
              <a:t>, </a:t>
            </a:r>
            <a:r>
              <a:rPr lang="ru-RU" sz="4400" dirty="0" err="1"/>
              <a:t>пробне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err="1"/>
              <a:t>виробництво</a:t>
            </a:r>
            <a:r>
              <a:rPr lang="ru-RU" sz="4400" dirty="0"/>
              <a:t> (</a:t>
            </a:r>
            <a:r>
              <a:rPr lang="ru-RU" sz="4400" dirty="0" err="1"/>
              <a:t>випробування</a:t>
            </a:r>
            <a:r>
              <a:rPr lang="ru-RU" sz="4400" dirty="0"/>
              <a:t>), потреби чистого оборотного </a:t>
            </a:r>
            <a:r>
              <a:rPr lang="ru-RU" sz="4400" dirty="0" err="1" smtClean="0"/>
              <a:t>капіталу</a:t>
            </a:r>
            <a:r>
              <a:rPr lang="ru-RU" sz="4400" dirty="0" smtClean="0"/>
              <a:t>)</a:t>
            </a:r>
          </a:p>
          <a:p>
            <a:pPr>
              <a:buNone/>
            </a:pPr>
            <a:r>
              <a:rPr lang="ru-RU" sz="4400" dirty="0" err="1" smtClean="0"/>
              <a:t>Собівартість</a:t>
            </a:r>
            <a:r>
              <a:rPr lang="ru-RU" sz="4400" dirty="0" smtClean="0"/>
              <a:t> </a:t>
            </a:r>
            <a:r>
              <a:rPr lang="ru-RU" sz="4400" dirty="0" err="1"/>
              <a:t>виробництва</a:t>
            </a:r>
            <a:r>
              <a:rPr lang="ru-RU" sz="4400" dirty="0"/>
              <a:t> (</a:t>
            </a:r>
            <a:r>
              <a:rPr lang="ru-RU" sz="4400" dirty="0" err="1"/>
              <a:t>експлуатаційні</a:t>
            </a:r>
            <a:r>
              <a:rPr lang="ru-RU" sz="4400" dirty="0"/>
              <a:t> </a:t>
            </a:r>
            <a:r>
              <a:rPr lang="ru-RU" sz="4400" dirty="0" err="1"/>
              <a:t>витрати</a:t>
            </a:r>
            <a:r>
              <a:rPr lang="ru-RU" sz="4400" dirty="0"/>
              <a:t>, </a:t>
            </a:r>
            <a:r>
              <a:rPr lang="ru-RU" sz="4400" dirty="0" err="1"/>
              <a:t>амортизація</a:t>
            </a:r>
            <a:r>
              <a:rPr lang="ru-RU" sz="4400" dirty="0"/>
              <a:t>, </a:t>
            </a:r>
            <a:r>
              <a:rPr lang="ru-RU" sz="4400" dirty="0" err="1" smtClean="0"/>
              <a:t>соціальна</a:t>
            </a:r>
            <a:r>
              <a:rPr lang="ru-RU" sz="4400" dirty="0" smtClean="0"/>
              <a:t> реклама</a:t>
            </a:r>
            <a:r>
              <a:rPr lang="ru-RU" sz="4400" dirty="0"/>
              <a:t>, реклама продукту, </a:t>
            </a:r>
            <a:r>
              <a:rPr lang="ru-RU" sz="4400" dirty="0" err="1"/>
              <a:t>вартість</a:t>
            </a:r>
            <a:r>
              <a:rPr lang="ru-RU" sz="4400" dirty="0"/>
              <a:t> </a:t>
            </a:r>
            <a:r>
              <a:rPr lang="ru-RU" sz="4400" dirty="0" err="1"/>
              <a:t>фінансування</a:t>
            </a:r>
            <a:r>
              <a:rPr lang="ru-RU" sz="4400" dirty="0" smtClean="0"/>
              <a:t>) </a:t>
            </a:r>
          </a:p>
          <a:p>
            <a:pPr>
              <a:buNone/>
            </a:pPr>
            <a:r>
              <a:rPr lang="ru-RU" sz="4400" dirty="0" smtClean="0"/>
              <a:t>Схема </a:t>
            </a:r>
            <a:r>
              <a:rPr lang="ru-RU" sz="4400" dirty="0" err="1"/>
              <a:t>фінансування</a:t>
            </a:r>
            <a:r>
              <a:rPr lang="ru-RU" sz="4400" dirty="0"/>
              <a:t> проекту (</a:t>
            </a:r>
            <a:r>
              <a:rPr lang="ru-RU" sz="4400" dirty="0" err="1"/>
              <a:t>потенційні</a:t>
            </a:r>
            <a:r>
              <a:rPr lang="ru-RU" sz="4400" dirty="0"/>
              <a:t> </a:t>
            </a:r>
            <a:r>
              <a:rPr lang="ru-RU" sz="4400" dirty="0" err="1"/>
              <a:t>джерела</a:t>
            </a:r>
            <a:r>
              <a:rPr lang="ru-RU" sz="4400" dirty="0"/>
              <a:t> </a:t>
            </a:r>
            <a:r>
              <a:rPr lang="ru-RU" sz="4400" dirty="0" err="1"/>
              <a:t>фінансування</a:t>
            </a:r>
            <a:r>
              <a:rPr lang="ru-RU" sz="4400" dirty="0"/>
              <a:t>, </a:t>
            </a:r>
            <a:r>
              <a:rPr lang="ru-RU" sz="4400" dirty="0" err="1" smtClean="0"/>
              <a:t>вплив</a:t>
            </a:r>
            <a:r>
              <a:rPr lang="ru-RU" sz="4400" dirty="0" smtClean="0"/>
              <a:t> </a:t>
            </a:r>
            <a:r>
              <a:rPr lang="ru-RU" sz="4400" dirty="0" err="1" smtClean="0"/>
              <a:t>вартості</a:t>
            </a:r>
            <a:r>
              <a:rPr lang="ru-RU" sz="4400" dirty="0" smtClean="0"/>
              <a:t> </a:t>
            </a:r>
            <a:r>
              <a:rPr lang="ru-RU" sz="4400" dirty="0" err="1"/>
              <a:t>фінансування</a:t>
            </a:r>
            <a:r>
              <a:rPr lang="ru-RU" sz="4400" dirty="0"/>
              <a:t> та </a:t>
            </a:r>
            <a:r>
              <a:rPr lang="ru-RU" sz="4400" dirty="0" err="1"/>
              <a:t>обслуговування</a:t>
            </a:r>
            <a:r>
              <a:rPr lang="ru-RU" sz="4400" dirty="0"/>
              <a:t> </a:t>
            </a:r>
            <a:r>
              <a:rPr lang="ru-RU" sz="4400" dirty="0" err="1"/>
              <a:t>позикових</a:t>
            </a:r>
            <a:r>
              <a:rPr lang="ru-RU" sz="4400" dirty="0"/>
              <a:t> </a:t>
            </a:r>
            <a:r>
              <a:rPr lang="ru-RU" sz="4400" dirty="0" err="1"/>
              <a:t>коштів</a:t>
            </a:r>
            <a:r>
              <a:rPr lang="ru-RU" sz="4400" dirty="0"/>
              <a:t> на </a:t>
            </a:r>
            <a:r>
              <a:rPr lang="ru-RU" sz="4400" dirty="0" err="1" smtClean="0"/>
              <a:t>привабливість</a:t>
            </a:r>
            <a:r>
              <a:rPr lang="ru-RU" sz="4400" dirty="0" smtClean="0"/>
              <a:t> </a:t>
            </a:r>
            <a:r>
              <a:rPr lang="ru-RU" sz="4400" dirty="0" err="1" smtClean="0"/>
              <a:t>пропозиції</a:t>
            </a:r>
            <a:r>
              <a:rPr lang="ru-RU" sz="4400" dirty="0" smtClean="0"/>
              <a:t> проекту, </a:t>
            </a:r>
            <a:r>
              <a:rPr lang="ru-RU" sz="4400" dirty="0" err="1"/>
              <a:t>можливі</a:t>
            </a:r>
            <a:r>
              <a:rPr lang="ru-RU" sz="4400" dirty="0"/>
              <a:t> </a:t>
            </a:r>
            <a:r>
              <a:rPr lang="ru-RU" sz="4400" dirty="0" err="1"/>
              <a:t>особливі</a:t>
            </a:r>
            <a:r>
              <a:rPr lang="ru-RU" sz="4400" dirty="0"/>
              <a:t> </a:t>
            </a:r>
            <a:r>
              <a:rPr lang="ru-RU" sz="4400" dirty="0" err="1"/>
              <a:t>умови</a:t>
            </a:r>
            <a:r>
              <a:rPr lang="ru-RU" sz="4400" dirty="0"/>
              <a:t> </a:t>
            </a:r>
            <a:r>
              <a:rPr lang="ru-RU" sz="4400" dirty="0" err="1"/>
              <a:t>фінансування</a:t>
            </a:r>
            <a:r>
              <a:rPr lang="ru-RU" sz="4400" dirty="0"/>
              <a:t> (доступу до</a:t>
            </a:r>
            <a:br>
              <a:rPr lang="ru-RU" sz="4400" dirty="0"/>
            </a:br>
            <a:r>
              <a:rPr lang="ru-RU" sz="4400" dirty="0" err="1"/>
              <a:t>фінансових</a:t>
            </a:r>
            <a:r>
              <a:rPr lang="ru-RU" sz="4400" dirty="0"/>
              <a:t> </a:t>
            </a:r>
            <a:r>
              <a:rPr lang="ru-RU" sz="4400" dirty="0" err="1"/>
              <a:t>ресурсів</a:t>
            </a:r>
            <a:r>
              <a:rPr lang="ru-RU" sz="4400" dirty="0"/>
              <a:t>) для приватного та державного партнера, поступки </a:t>
            </a:r>
            <a:r>
              <a:rPr lang="ru-RU" sz="4400" dirty="0" err="1"/>
              <a:t>щодо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err="1"/>
              <a:t>оподаткуванн</a:t>
            </a:r>
            <a:r>
              <a:rPr lang="ru-RU" dirty="0" err="1"/>
              <a:t>я</a:t>
            </a:r>
            <a:r>
              <a:rPr lang="ru-RU" dirty="0"/>
              <a:t>)</a:t>
            </a:r>
            <a:br>
              <a:rPr lang="ru-RU" dirty="0"/>
            </a:b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14290"/>
            <a:ext cx="9144000" cy="591187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err="1" smtClean="0"/>
              <a:t>Розрахунок</a:t>
            </a:r>
            <a:r>
              <a:rPr lang="ru-RU" dirty="0" smtClean="0"/>
              <a:t> </a:t>
            </a:r>
            <a:r>
              <a:rPr lang="ru-RU" dirty="0" err="1"/>
              <a:t>щонайменше</a:t>
            </a:r>
            <a:r>
              <a:rPr lang="ru-RU" dirty="0"/>
              <a:t> таких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показників</a:t>
            </a:r>
            <a:r>
              <a:rPr lang="ru-RU" dirty="0"/>
              <a:t>: </a:t>
            </a:r>
            <a:r>
              <a:rPr lang="ru-RU" dirty="0" err="1"/>
              <a:t>індекс</a:t>
            </a:r>
            <a:r>
              <a:rPr lang="ru-RU" dirty="0"/>
              <a:t> </a:t>
            </a:r>
            <a:r>
              <a:rPr lang="ru-RU" dirty="0" err="1" smtClean="0"/>
              <a:t>прибутковості</a:t>
            </a:r>
            <a:r>
              <a:rPr lang="ru-RU" dirty="0" smtClean="0"/>
              <a:t> (</a:t>
            </a:r>
            <a:r>
              <a:rPr lang="ru-RU" dirty="0" err="1"/>
              <a:t>РІ</a:t>
            </a:r>
            <a:r>
              <a:rPr lang="ru-RU" dirty="0"/>
              <a:t>), чиста приведена </a:t>
            </a:r>
            <a:r>
              <a:rPr lang="ru-RU" dirty="0" err="1"/>
              <a:t>вартість</a:t>
            </a:r>
            <a:r>
              <a:rPr lang="ru-RU" dirty="0"/>
              <a:t> (</a:t>
            </a:r>
            <a:r>
              <a:rPr lang="en-US" dirty="0" err="1"/>
              <a:t>NPV</a:t>
            </a:r>
            <a:r>
              <a:rPr lang="en-US" dirty="0"/>
              <a:t>), </a:t>
            </a:r>
            <a:r>
              <a:rPr lang="ru-RU" dirty="0" err="1"/>
              <a:t>внутрішня</a:t>
            </a:r>
            <a:r>
              <a:rPr lang="ru-RU" dirty="0"/>
              <a:t> норма </a:t>
            </a:r>
            <a:r>
              <a:rPr lang="ru-RU" dirty="0" err="1"/>
              <a:t>рентабельності</a:t>
            </a:r>
            <a:r>
              <a:rPr lang="ru-RU" dirty="0"/>
              <a:t> (</a:t>
            </a:r>
            <a:r>
              <a:rPr lang="en-US" dirty="0" err="1"/>
              <a:t>IRR</a:t>
            </a:r>
            <a:r>
              <a:rPr lang="en-US" dirty="0"/>
              <a:t>),</a:t>
            </a:r>
            <a:br>
              <a:rPr lang="en-US" dirty="0"/>
            </a:br>
            <a:r>
              <a:rPr lang="ru-RU" dirty="0" err="1"/>
              <a:t>дисконтований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окупності</a:t>
            </a:r>
            <a:r>
              <a:rPr lang="ru-RU" dirty="0"/>
              <a:t> (</a:t>
            </a:r>
            <a:r>
              <a:rPr lang="en-US" dirty="0" err="1"/>
              <a:t>DPP</a:t>
            </a:r>
            <a:r>
              <a:rPr lang="en-US" dirty="0" smtClean="0"/>
              <a:t>)</a:t>
            </a:r>
            <a:endParaRPr lang="uk-UA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ru-RU" dirty="0" err="1"/>
              <a:t>Економічна</a:t>
            </a:r>
            <a:r>
              <a:rPr lang="ru-RU" dirty="0"/>
              <a:t> </a:t>
            </a:r>
            <a:r>
              <a:rPr lang="ru-RU" dirty="0" err="1"/>
              <a:t>оцінка</a:t>
            </a:r>
            <a:r>
              <a:rPr lang="ru-RU" dirty="0"/>
              <a:t> (</a:t>
            </a:r>
            <a:r>
              <a:rPr lang="ru-RU" dirty="0" err="1"/>
              <a:t>вплив</a:t>
            </a:r>
            <a:r>
              <a:rPr lang="ru-RU" dirty="0"/>
              <a:t> на </a:t>
            </a:r>
            <a:r>
              <a:rPr lang="ru-RU" dirty="0" err="1"/>
              <a:t>економіку</a:t>
            </a:r>
            <a:r>
              <a:rPr lang="ru-RU" dirty="0"/>
              <a:t> в </a:t>
            </a:r>
            <a:r>
              <a:rPr lang="ru-RU" dirty="0" err="1"/>
              <a:t>цілому</a:t>
            </a:r>
            <a:r>
              <a:rPr lang="ru-RU" dirty="0"/>
              <a:t>, </a:t>
            </a:r>
            <a:r>
              <a:rPr lang="ru-RU" dirty="0" err="1"/>
              <a:t>економічна</a:t>
            </a:r>
            <a:r>
              <a:rPr lang="ru-RU" dirty="0"/>
              <a:t> чиста </a:t>
            </a:r>
            <a:r>
              <a:rPr lang="ru-RU" dirty="0" smtClean="0"/>
              <a:t>приведена </a:t>
            </a:r>
            <a:r>
              <a:rPr lang="ru-RU" dirty="0" err="1" smtClean="0"/>
              <a:t>вартість</a:t>
            </a:r>
            <a:r>
              <a:rPr lang="ru-RU" dirty="0" smtClean="0"/>
              <a:t> </a:t>
            </a:r>
            <a:r>
              <a:rPr lang="en-US" dirty="0" err="1" smtClean="0"/>
              <a:t>ENPV</a:t>
            </a:r>
            <a:r>
              <a:rPr lang="en-US" dirty="0" smtClean="0"/>
              <a:t>)</a:t>
            </a:r>
            <a:endParaRPr lang="uk-UA" dirty="0" smtClean="0"/>
          </a:p>
          <a:p>
            <a:pPr>
              <a:buNone/>
            </a:pP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/>
              <a:t>невизначеності</a:t>
            </a:r>
            <a:r>
              <a:rPr lang="ru-RU" dirty="0"/>
              <a:t>, </a:t>
            </a:r>
            <a:r>
              <a:rPr lang="ru-RU" dirty="0" err="1"/>
              <a:t>включаючи</a:t>
            </a:r>
            <a:r>
              <a:rPr lang="ru-RU" dirty="0"/>
              <a:t> </a:t>
            </a:r>
            <a:r>
              <a:rPr lang="ru-RU" dirty="0" err="1"/>
              <a:t>ключові</a:t>
            </a:r>
            <a:r>
              <a:rPr lang="ru-RU" dirty="0"/>
              <a:t> </a:t>
            </a:r>
            <a:r>
              <a:rPr lang="ru-RU" dirty="0" err="1"/>
              <a:t>змінні</a:t>
            </a:r>
            <a:r>
              <a:rPr lang="ru-RU" dirty="0"/>
              <a:t> </a:t>
            </a:r>
            <a:r>
              <a:rPr lang="ru-RU" dirty="0" err="1"/>
              <a:t>ризики</a:t>
            </a:r>
            <a:r>
              <a:rPr lang="ru-RU" dirty="0"/>
              <a:t>, </a:t>
            </a:r>
            <a:r>
              <a:rPr lang="ru-RU" dirty="0" err="1"/>
              <a:t>можливі</a:t>
            </a:r>
            <a:r>
              <a:rPr lang="ru-RU" dirty="0"/>
              <a:t> </a:t>
            </a:r>
            <a:r>
              <a:rPr lang="ru-RU" dirty="0" err="1" smtClean="0"/>
              <a:t>стратегії</a:t>
            </a:r>
            <a:r>
              <a:rPr lang="ru-RU" dirty="0" smtClean="0"/>
              <a:t> та </a:t>
            </a:r>
            <a:r>
              <a:rPr lang="ru-RU" dirty="0"/>
              <a:t>заходи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ризиками</a:t>
            </a:r>
            <a:r>
              <a:rPr lang="ru-RU" dirty="0"/>
              <a:t>, </a:t>
            </a:r>
            <a:r>
              <a:rPr lang="ru-RU" dirty="0" err="1"/>
              <a:t>розподіл</a:t>
            </a:r>
            <a:r>
              <a:rPr lang="ru-RU" dirty="0"/>
              <a:t> </a:t>
            </a:r>
            <a:r>
              <a:rPr lang="ru-RU" dirty="0" err="1"/>
              <a:t>ризиків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державним</a:t>
            </a:r>
            <a:r>
              <a:rPr lang="ru-RU" dirty="0"/>
              <a:t> та</a:t>
            </a:r>
            <a:br>
              <a:rPr lang="ru-RU" dirty="0"/>
            </a:br>
            <a:r>
              <a:rPr lang="ru-RU" dirty="0" err="1"/>
              <a:t>приватним</a:t>
            </a:r>
            <a:r>
              <a:rPr lang="ru-RU" dirty="0"/>
              <a:t> партнером, </a:t>
            </a:r>
            <a:r>
              <a:rPr lang="ru-RU" dirty="0" err="1"/>
              <a:t>сценарії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на </a:t>
            </a:r>
            <a:r>
              <a:rPr lang="ru-RU" dirty="0" err="1"/>
              <a:t>доцільність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проекту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28605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/>
              <a:t>Запропонована</a:t>
            </a:r>
            <a:r>
              <a:rPr lang="ru-RU" sz="3200" b="1" dirty="0" smtClean="0"/>
              <a:t> форма </a:t>
            </a:r>
            <a:r>
              <a:rPr lang="ru-RU" sz="3200" b="1" dirty="0" err="1" smtClean="0"/>
              <a:t>ДПП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dirty="0" err="1" smtClean="0"/>
              <a:t>Підсумовуюче</a:t>
            </a:r>
            <a:r>
              <a:rPr lang="ru-RU" sz="2800" dirty="0" smtClean="0"/>
              <a:t> </a:t>
            </a:r>
            <a:r>
              <a:rPr lang="ru-RU" sz="2800" dirty="0" err="1" smtClean="0"/>
              <a:t>обґрунтування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запропонованої</a:t>
            </a:r>
            <a:r>
              <a:rPr lang="ru-RU" sz="2800" dirty="0" smtClean="0"/>
              <a:t> </a:t>
            </a:r>
            <a:r>
              <a:rPr lang="ru-RU" sz="2800" dirty="0" err="1" smtClean="0"/>
              <a:t>форми</a:t>
            </a:r>
            <a:r>
              <a:rPr lang="ru-RU" sz="2800" dirty="0" smtClean="0"/>
              <a:t> </a:t>
            </a:r>
            <a:r>
              <a:rPr lang="ru-RU" sz="2800" dirty="0" err="1" smtClean="0"/>
              <a:t>здійснення</a:t>
            </a:r>
            <a:r>
              <a:rPr lang="ru-RU" sz="2800" dirty="0" smtClean="0"/>
              <a:t>  проекту</a:t>
            </a:r>
          </a:p>
          <a:p>
            <a:r>
              <a:rPr lang="ru-RU" sz="2800" dirty="0" smtClean="0"/>
              <a:t> </a:t>
            </a:r>
            <a:r>
              <a:rPr lang="ru-RU" sz="2800" dirty="0" err="1" smtClean="0"/>
              <a:t>Особливі</a:t>
            </a:r>
            <a:r>
              <a:rPr lang="ru-RU" sz="2800" dirty="0" smtClean="0"/>
              <a:t> </a:t>
            </a:r>
            <a:r>
              <a:rPr lang="ru-RU" sz="2800" dirty="0" err="1" smtClean="0"/>
              <a:t>умови</a:t>
            </a:r>
            <a:r>
              <a:rPr lang="ru-RU" sz="2800" dirty="0" smtClean="0"/>
              <a:t> договору, </a:t>
            </a:r>
            <a:r>
              <a:rPr lang="ru-RU" sz="2800" dirty="0" err="1" smtClean="0"/>
              <a:t>застереження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щодо</a:t>
            </a:r>
            <a:r>
              <a:rPr lang="ru-RU" sz="2800" dirty="0" smtClean="0"/>
              <a:t> </a:t>
            </a:r>
            <a:r>
              <a:rPr lang="ru-RU" sz="2800" dirty="0" err="1" smtClean="0"/>
              <a:t>укладання</a:t>
            </a:r>
            <a:r>
              <a:rPr lang="ru-RU" sz="2800" dirty="0" smtClean="0"/>
              <a:t> договору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3200" b="1" dirty="0" err="1" smtClean="0"/>
              <a:t>Висновки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dirty="0" err="1" smtClean="0"/>
              <a:t>Основні</a:t>
            </a:r>
            <a:r>
              <a:rPr lang="ru-RU" sz="2800" dirty="0" smtClean="0"/>
              <a:t> </a:t>
            </a:r>
            <a:r>
              <a:rPr lang="ru-RU" sz="2800" dirty="0" err="1" smtClean="0"/>
              <a:t>переваги</a:t>
            </a:r>
            <a:r>
              <a:rPr lang="ru-RU" sz="2800" dirty="0" smtClean="0"/>
              <a:t> та </a:t>
            </a:r>
            <a:r>
              <a:rPr lang="ru-RU" sz="2800" dirty="0" err="1" smtClean="0"/>
              <a:t>недоліки</a:t>
            </a:r>
            <a:r>
              <a:rPr lang="ru-RU" sz="2800" dirty="0" smtClean="0"/>
              <a:t> </a:t>
            </a:r>
            <a:r>
              <a:rPr lang="ru-RU" sz="2800" dirty="0" err="1" smtClean="0"/>
              <a:t>запропонованого</a:t>
            </a:r>
            <a:r>
              <a:rPr lang="ru-RU" sz="2800" dirty="0" smtClean="0"/>
              <a:t> проекту </a:t>
            </a:r>
            <a:r>
              <a:rPr lang="ru-RU" sz="2800" dirty="0" err="1" smtClean="0"/>
              <a:t>ДПП</a:t>
            </a:r>
            <a:r>
              <a:rPr lang="ru-RU" sz="2800" dirty="0" smtClean="0"/>
              <a:t>, </a:t>
            </a:r>
            <a:r>
              <a:rPr lang="ru-RU" sz="2800" dirty="0" err="1" smtClean="0"/>
              <a:t>ймовірність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err="1" smtClean="0"/>
              <a:t>його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успішного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виконання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>
            <a:grpSpLocks/>
          </p:cNvGrpSpPr>
          <p:nvPr/>
        </p:nvGrpSpPr>
        <p:grpSpPr bwMode="auto">
          <a:xfrm>
            <a:off x="539750" y="6308725"/>
            <a:ext cx="8604250" cy="549275"/>
            <a:chOff x="539750" y="6308725"/>
            <a:chExt cx="8604250" cy="549275"/>
          </a:xfrm>
        </p:grpSpPr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539750" y="6308725"/>
              <a:ext cx="8604250" cy="549275"/>
              <a:chOff x="340" y="3974"/>
              <a:chExt cx="5420" cy="346"/>
            </a:xfrm>
          </p:grpSpPr>
          <p:sp>
            <p:nvSpPr>
              <p:cNvPr id="44044" name="Rectangle 17"/>
              <p:cNvSpPr>
                <a:spLocks noChangeArrowheads="1"/>
              </p:cNvSpPr>
              <p:nvPr/>
            </p:nvSpPr>
            <p:spPr bwMode="auto">
              <a:xfrm>
                <a:off x="5103" y="3974"/>
                <a:ext cx="657" cy="34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045" name="Text Box 18"/>
              <p:cNvSpPr txBox="1">
                <a:spLocks noChangeArrowheads="1"/>
              </p:cNvSpPr>
              <p:nvPr/>
            </p:nvSpPr>
            <p:spPr bwMode="auto">
              <a:xfrm>
                <a:off x="340" y="4156"/>
                <a:ext cx="5397" cy="14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900"/>
                  <a:t>Институт физики микроструктур РАН			                        </a:t>
                </a:r>
              </a:p>
            </p:txBody>
          </p:sp>
        </p:grpSp>
        <p:sp>
          <p:nvSpPr>
            <p:cNvPr id="44043" name="Text Box 36"/>
            <p:cNvSpPr txBox="1">
              <a:spLocks noChangeArrowheads="1"/>
            </p:cNvSpPr>
            <p:nvPr/>
          </p:nvSpPr>
          <p:spPr bwMode="auto">
            <a:xfrm>
              <a:off x="539750" y="6597650"/>
              <a:ext cx="8567738" cy="2301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900"/>
                <a:t>Институт физики микроструктур РАН		                           З.Ф.Красильник. Международная зимняя школа. СПб. 26.02-1.03.2016  </a:t>
              </a:r>
            </a:p>
          </p:txBody>
        </p:sp>
      </p:grpSp>
      <p:sp>
        <p:nvSpPr>
          <p:cNvPr id="44035" name="TextBox 6"/>
          <p:cNvSpPr txBox="1">
            <a:spLocks noChangeArrowheads="1"/>
          </p:cNvSpPr>
          <p:nvPr/>
        </p:nvSpPr>
        <p:spPr bwMode="auto">
          <a:xfrm>
            <a:off x="250825" y="2060575"/>
            <a:ext cx="84978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 smtClean="0"/>
              <a:t> </a:t>
            </a:r>
            <a:r>
              <a:rPr lang="ru-RU" sz="3200" dirty="0" err="1" smtClean="0"/>
              <a:t>Гибрідні</a:t>
            </a:r>
            <a:r>
              <a:rPr lang="ru-RU" sz="3200" dirty="0" smtClean="0"/>
              <a:t> </a:t>
            </a:r>
            <a:r>
              <a:rPr lang="ru-RU" sz="3200" dirty="0"/>
              <a:t>А</a:t>
            </a:r>
            <a:r>
              <a:rPr lang="ru-RU" sz="3200" baseline="-25000" dirty="0"/>
              <a:t>3</a:t>
            </a:r>
            <a:r>
              <a:rPr lang="en-US" sz="3200" dirty="0"/>
              <a:t>B</a:t>
            </a:r>
            <a:r>
              <a:rPr lang="ru-RU" sz="3200" baseline="-25000" dirty="0"/>
              <a:t>5</a:t>
            </a:r>
            <a:r>
              <a:rPr lang="en-US" sz="3200" dirty="0"/>
              <a:t>/Si </a:t>
            </a:r>
            <a:r>
              <a:rPr lang="ru-RU" sz="3200" dirty="0" err="1" smtClean="0"/>
              <a:t>лазери</a:t>
            </a:r>
            <a:r>
              <a:rPr lang="en-US" sz="3200" dirty="0" smtClean="0"/>
              <a:t> </a:t>
            </a:r>
            <a:endParaRPr lang="ru-RU" sz="3200" dirty="0"/>
          </a:p>
        </p:txBody>
      </p:sp>
      <p:grpSp>
        <p:nvGrpSpPr>
          <p:cNvPr id="4" name="Группа 13"/>
          <p:cNvGrpSpPr>
            <a:grpSpLocks/>
          </p:cNvGrpSpPr>
          <p:nvPr/>
        </p:nvGrpSpPr>
        <p:grpSpPr bwMode="auto">
          <a:xfrm>
            <a:off x="395288" y="3141663"/>
            <a:ext cx="8424862" cy="1079500"/>
            <a:chOff x="539552" y="4509120"/>
            <a:chExt cx="8424936" cy="1080120"/>
          </a:xfrm>
        </p:grpSpPr>
        <p:sp>
          <p:nvSpPr>
            <p:cNvPr id="13" name="TextBox 12"/>
            <p:cNvSpPr txBox="1"/>
            <p:nvPr/>
          </p:nvSpPr>
          <p:spPr>
            <a:xfrm>
              <a:off x="971356" y="4509120"/>
              <a:ext cx="7993132" cy="50829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sz="1800" dirty="0">
                  <a:solidFill>
                    <a:srgbClr val="FF3300"/>
                  </a:solidFill>
                  <a:latin typeface="+mn-lt"/>
                </a:rPr>
                <a:t>960 nm </a:t>
              </a:r>
              <a:r>
                <a:rPr lang="en-GB" sz="1800" dirty="0">
                  <a:solidFill>
                    <a:srgbClr val="FF3300"/>
                  </a:solidFill>
                  <a:latin typeface="+mn-lt"/>
                </a:rPr>
                <a:t> 			</a:t>
              </a:r>
              <a:r>
                <a:rPr lang="en-GB" sz="1800" dirty="0">
                  <a:solidFill>
                    <a:srgbClr val="990000"/>
                  </a:solidFill>
                  <a:latin typeface="+mn-lt"/>
                </a:rPr>
                <a:t>1000 nm </a:t>
              </a:r>
              <a:r>
                <a:rPr lang="en-US" sz="1800" dirty="0">
                  <a:solidFill>
                    <a:srgbClr val="990000"/>
                  </a:solidFill>
                  <a:latin typeface="+mn-lt"/>
                  <a:cs typeface="Tahoma" pitchFamily="34" charset="0"/>
                </a:rPr>
                <a:t> 		</a:t>
              </a:r>
              <a:r>
                <a:rPr lang="en-US" sz="1800" dirty="0" smtClean="0">
                  <a:solidFill>
                    <a:srgbClr val="660033"/>
                  </a:solidFill>
                  <a:latin typeface="+mn-lt"/>
                  <a:cs typeface="Tahoma" pitchFamily="34" charset="0"/>
                </a:rPr>
                <a:t>1</a:t>
              </a:r>
              <a:r>
                <a:rPr lang="ru-RU" sz="1800" dirty="0" smtClean="0">
                  <a:solidFill>
                    <a:srgbClr val="660033"/>
                  </a:solidFill>
                  <a:latin typeface="+mn-lt"/>
                  <a:cs typeface="Tahoma" pitchFamily="34" charset="0"/>
                </a:rPr>
                <a:t>3</a:t>
              </a:r>
              <a:r>
                <a:rPr lang="en-US" sz="1800" dirty="0" smtClean="0">
                  <a:solidFill>
                    <a:srgbClr val="660033"/>
                  </a:solidFill>
                  <a:latin typeface="+mn-lt"/>
                  <a:cs typeface="Tahoma" pitchFamily="34" charset="0"/>
                </a:rPr>
                <a:t>00 </a:t>
              </a:r>
              <a:r>
                <a:rPr lang="en-US" sz="1800" dirty="0">
                  <a:solidFill>
                    <a:srgbClr val="660033"/>
                  </a:solidFill>
                  <a:latin typeface="+mn-lt"/>
                  <a:cs typeface="Tahoma" pitchFamily="34" charset="0"/>
                </a:rPr>
                <a:t>nm</a:t>
              </a:r>
              <a:endParaRPr lang="ru-RU" sz="1800" dirty="0">
                <a:solidFill>
                  <a:srgbClr val="660033"/>
                </a:solidFill>
                <a:latin typeface="+mn-lt"/>
              </a:endParaRPr>
            </a:p>
          </p:txBody>
        </p:sp>
        <p:sp>
          <p:nvSpPr>
            <p:cNvPr id="10" name="Стрелка вправо 9"/>
            <p:cNvSpPr/>
            <p:nvPr/>
          </p:nvSpPr>
          <p:spPr>
            <a:xfrm>
              <a:off x="539552" y="4941168"/>
              <a:ext cx="2376508" cy="648072"/>
            </a:xfrm>
            <a:prstGeom prst="rightArrow">
              <a:avLst/>
            </a:prstGeom>
            <a:solidFill>
              <a:srgbClr val="CC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/>
                <a:t>In</a:t>
              </a:r>
              <a:r>
                <a:rPr lang="en-GB" baseline="-25000" dirty="0"/>
                <a:t>0.17</a:t>
              </a:r>
              <a:r>
                <a:rPr lang="en-GB" dirty="0"/>
                <a:t>Ga</a:t>
              </a:r>
              <a:r>
                <a:rPr lang="en-GB" baseline="-25000" dirty="0"/>
                <a:t>0.83</a:t>
              </a:r>
              <a:r>
                <a:rPr lang="en-GB" dirty="0"/>
                <a:t>As </a:t>
              </a:r>
              <a:r>
                <a:rPr lang="en-US" dirty="0"/>
                <a:t>/SiGe/Si </a:t>
              </a:r>
              <a:endParaRPr lang="ru-RU" dirty="0"/>
            </a:p>
          </p:txBody>
        </p:sp>
        <p:sp>
          <p:nvSpPr>
            <p:cNvPr id="11" name="Стрелка вправо 10"/>
            <p:cNvSpPr/>
            <p:nvPr/>
          </p:nvSpPr>
          <p:spPr>
            <a:xfrm>
              <a:off x="3060524" y="4941168"/>
              <a:ext cx="2303482" cy="648072"/>
            </a:xfrm>
            <a:prstGeom prst="rightArrow">
              <a:avLst/>
            </a:prstGeom>
            <a:solidFill>
              <a:srgbClr val="99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/>
                <a:t>In</a:t>
              </a:r>
              <a:r>
                <a:rPr lang="en-GB" baseline="-25000" dirty="0"/>
                <a:t>0.21</a:t>
              </a:r>
              <a:r>
                <a:rPr lang="en-GB" dirty="0"/>
                <a:t>Ga</a:t>
              </a:r>
              <a:r>
                <a:rPr lang="en-GB" baseline="-25000" dirty="0"/>
                <a:t>0.79</a:t>
              </a:r>
              <a:r>
                <a:rPr lang="en-GB" dirty="0"/>
                <a:t>As/Ge 	</a:t>
              </a:r>
              <a:endParaRPr lang="ru-RU" dirty="0"/>
            </a:p>
          </p:txBody>
        </p:sp>
        <p:sp>
          <p:nvSpPr>
            <p:cNvPr id="12" name="Стрелка вправо 11"/>
            <p:cNvSpPr/>
            <p:nvPr/>
          </p:nvSpPr>
          <p:spPr>
            <a:xfrm>
              <a:off x="5508471" y="4941168"/>
              <a:ext cx="3240115" cy="648072"/>
            </a:xfrm>
            <a:prstGeom prst="rightArrow">
              <a:avLst/>
            </a:prstGeom>
            <a:solidFill>
              <a:srgbClr val="6600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 err="1" smtClean="0">
                  <a:latin typeface="Tahoma" pitchFamily="34" charset="0"/>
                  <a:cs typeface="Tahoma" pitchFamily="34" charset="0"/>
                </a:rPr>
                <a:t>AlGaInAs</a:t>
              </a:r>
              <a:r>
                <a:rPr lang="ru-RU" dirty="0" smtClean="0">
                  <a:latin typeface="Tahoma" pitchFamily="34" charset="0"/>
                  <a:cs typeface="Tahoma" pitchFamily="34" charset="0"/>
                </a:rPr>
                <a:t>/</a:t>
              </a:r>
              <a:r>
                <a:rPr lang="en-US" dirty="0" err="1" smtClean="0">
                  <a:latin typeface="Tahoma" pitchFamily="34" charset="0"/>
                  <a:cs typeface="Tahoma" pitchFamily="34" charset="0"/>
                </a:rPr>
                <a:t>InP</a:t>
              </a:r>
              <a:r>
                <a:rPr lang="ru-RU" dirty="0" smtClean="0">
                  <a:latin typeface="Tahoma" pitchFamily="34" charset="0"/>
                  <a:cs typeface="Tahoma" pitchFamily="34" charset="0"/>
                </a:rPr>
                <a:t>/</a:t>
              </a:r>
              <a:r>
                <a:rPr lang="en-US" dirty="0" smtClean="0">
                  <a:latin typeface="Tahoma" pitchFamily="34" charset="0"/>
                  <a:cs typeface="Tahoma" pitchFamily="34" charset="0"/>
                </a:rPr>
                <a:t>GaAs</a:t>
              </a:r>
              <a:r>
                <a:rPr lang="ru-RU" dirty="0" smtClean="0">
                  <a:latin typeface="Tahoma" pitchFamily="34" charset="0"/>
                  <a:cs typeface="Tahoma" pitchFamily="34" charset="0"/>
                </a:rPr>
                <a:t>/</a:t>
              </a:r>
              <a:r>
                <a:rPr lang="en-US" dirty="0" smtClean="0">
                  <a:latin typeface="Tahoma" pitchFamily="34" charset="0"/>
                  <a:cs typeface="Tahoma" pitchFamily="34" charset="0"/>
                </a:rPr>
                <a:t>SiGe</a:t>
              </a:r>
              <a:r>
                <a:rPr lang="ru-RU" dirty="0" smtClean="0">
                  <a:latin typeface="Tahoma" pitchFamily="34" charset="0"/>
                  <a:cs typeface="Tahoma" pitchFamily="34" charset="0"/>
                </a:rPr>
                <a:t>/</a:t>
              </a:r>
              <a:r>
                <a:rPr lang="en-US" dirty="0" smtClean="0">
                  <a:latin typeface="Tahoma" pitchFamily="34" charset="0"/>
                  <a:cs typeface="Tahoma" pitchFamily="34" charset="0"/>
                </a:rPr>
                <a:t>Si</a:t>
              </a:r>
              <a:endParaRPr lang="ru-RU" dirty="0"/>
            </a:p>
          </p:txBody>
        </p:sp>
      </p:grp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539750" y="6597650"/>
            <a:ext cx="8567738" cy="2308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00" dirty="0"/>
              <a:t>Институт физики микроструктур РАН	                                        </a:t>
            </a:r>
            <a:r>
              <a:rPr lang="en-US" sz="900" dirty="0" smtClean="0"/>
              <a:t>                                 </a:t>
            </a:r>
            <a:r>
              <a:rPr lang="ru-RU" sz="900" dirty="0" smtClean="0"/>
              <a:t>З.Ф.Красильник</a:t>
            </a:r>
            <a:r>
              <a:rPr lang="en-US" sz="900" dirty="0" smtClean="0"/>
              <a:t>. </a:t>
            </a:r>
            <a:r>
              <a:rPr lang="ru-RU" sz="900" dirty="0" smtClean="0"/>
              <a:t>КРЕМНИЙ-2016. Новосибирск. 12-15.09.2016  </a:t>
            </a:r>
            <a:endParaRPr lang="ru-RU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898525" y="2060575"/>
            <a:ext cx="3313113" cy="2016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150" name="Picture 2" descr="Совет по грантам Президента Российской Федерации | На главную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39750" y="6308725"/>
            <a:ext cx="8604250" cy="549275"/>
            <a:chOff x="340" y="3974"/>
            <a:chExt cx="5420" cy="346"/>
          </a:xfrm>
        </p:grpSpPr>
        <p:sp>
          <p:nvSpPr>
            <p:cNvPr id="6163" name="Rectangle 8"/>
            <p:cNvSpPr>
              <a:spLocks noChangeArrowheads="1"/>
            </p:cNvSpPr>
            <p:nvPr/>
          </p:nvSpPr>
          <p:spPr bwMode="auto">
            <a:xfrm>
              <a:off x="5103" y="3974"/>
              <a:ext cx="657" cy="34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4" name="Text Box 9"/>
            <p:cNvSpPr txBox="1">
              <a:spLocks noChangeArrowheads="1"/>
            </p:cNvSpPr>
            <p:nvPr/>
          </p:nvSpPr>
          <p:spPr bwMode="auto">
            <a:xfrm>
              <a:off x="340" y="4156"/>
              <a:ext cx="5397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900"/>
                <a:t>Институт физики микроструктур РАН			  З.Ф.Красильник. Международная зимняя школа. СПб. 26.02-1.03.2016  </a:t>
              </a:r>
            </a:p>
          </p:txBody>
        </p:sp>
      </p:grpSp>
      <p:sp>
        <p:nvSpPr>
          <p:cNvPr id="615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5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124744"/>
            <a:ext cx="7473330" cy="3226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899592" y="4509120"/>
            <a:ext cx="7488832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(а)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Спектры ЭЛ лазерного диода при </a:t>
            </a:r>
            <a:r>
              <a:rPr lang="ru-RU" sz="1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подпороговом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(пунктир) и выше порогового режимах (сплошные линии). Черные линии соответствуют 77K, красные 300К. Для 77K (300 К), </a:t>
            </a:r>
            <a:r>
              <a:rPr lang="ru-RU" sz="1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подпороговая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плотность тока накачки составляла приблизительно 370 A/см</a:t>
            </a:r>
            <a:r>
              <a:rPr lang="ru-RU" sz="1400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(3,7 кА/см</a:t>
            </a:r>
            <a:r>
              <a:rPr lang="ru-RU" sz="1400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и выше. Пороговое спектры-550A/см2 (5,6 кА /см</a:t>
            </a:r>
            <a:r>
              <a:rPr lang="ru-RU" sz="1400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). </a:t>
            </a:r>
          </a:p>
          <a:p>
            <a:pPr algn="just"/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токовые характеристики одного и того же лазерного диода. Черные и красные линии соответствуют 77К и 300К, соответственно. 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539750" y="6597650"/>
            <a:ext cx="8567738" cy="2308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00" dirty="0"/>
              <a:t>Институт физики микроструктур РАН	                                        </a:t>
            </a:r>
            <a:r>
              <a:rPr lang="en-US" sz="900" dirty="0" smtClean="0"/>
              <a:t>                                 </a:t>
            </a:r>
            <a:r>
              <a:rPr lang="ru-RU" sz="900" dirty="0" smtClean="0"/>
              <a:t>З.Ф.Красильник</a:t>
            </a:r>
            <a:r>
              <a:rPr lang="en-US" sz="900" dirty="0" smtClean="0"/>
              <a:t>. </a:t>
            </a:r>
            <a:r>
              <a:rPr lang="ru-RU" sz="900" dirty="0" smtClean="0"/>
              <a:t>КРЕМНИЙ-2016. Новосибирск. 12-15.09.2016  </a:t>
            </a:r>
            <a:endParaRPr lang="ru-RU" sz="900" dirty="0"/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67685"/>
            <a:ext cx="9144000" cy="5152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2051720" y="4941168"/>
            <a:ext cx="48965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96" y="1684734"/>
            <a:ext cx="8978776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Совет по грантам Президента Российской Федерации | На главную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39750" y="6308725"/>
            <a:ext cx="8604250" cy="549275"/>
            <a:chOff x="340" y="3974"/>
            <a:chExt cx="5420" cy="346"/>
          </a:xfrm>
        </p:grpSpPr>
        <p:sp>
          <p:nvSpPr>
            <p:cNvPr id="48212" name="Rectangle 8"/>
            <p:cNvSpPr>
              <a:spLocks noChangeArrowheads="1"/>
            </p:cNvSpPr>
            <p:nvPr/>
          </p:nvSpPr>
          <p:spPr bwMode="auto">
            <a:xfrm>
              <a:off x="5103" y="3974"/>
              <a:ext cx="657" cy="34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213" name="Text Box 9"/>
            <p:cNvSpPr txBox="1">
              <a:spLocks noChangeArrowheads="1"/>
            </p:cNvSpPr>
            <p:nvPr/>
          </p:nvSpPr>
          <p:spPr bwMode="auto">
            <a:xfrm>
              <a:off x="340" y="4156"/>
              <a:ext cx="5397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900"/>
                <a:t>Институт физики микроструктур РАН			  З.Ф.Красильник. Международная зимняя школа. СПб. 26.02-1.03.2016  </a:t>
              </a:r>
            </a:p>
          </p:txBody>
        </p:sp>
      </p:grpSp>
      <p:sp>
        <p:nvSpPr>
          <p:cNvPr id="48132" name="TextBox 17"/>
          <p:cNvSpPr txBox="1">
            <a:spLocks noChangeArrowheads="1"/>
          </p:cNvSpPr>
          <p:nvPr/>
        </p:nvSpPr>
        <p:spPr bwMode="auto">
          <a:xfrm>
            <a:off x="0" y="190500"/>
            <a:ext cx="9144000" cy="830997"/>
          </a:xfrm>
          <a:prstGeom prst="rect">
            <a:avLst/>
          </a:prstGeom>
          <a:solidFill>
            <a:srgbClr val="FFFFFF">
              <a:alpha val="50195"/>
            </a:srgb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/>
            <a:r>
              <a:rPr lang="en-US" sz="2400" dirty="0" err="1" smtClean="0">
                <a:latin typeface="Tahoma" pitchFamily="34" charset="0"/>
                <a:cs typeface="Tahoma" pitchFamily="34" charset="0"/>
              </a:rPr>
              <a:t>InGaAs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/GaAs/</a:t>
            </a:r>
            <a:r>
              <a:rPr lang="en-US" sz="2400" dirty="0" err="1" smtClean="0">
                <a:latin typeface="Tahoma" pitchFamily="34" charset="0"/>
                <a:cs typeface="Tahoma" pitchFamily="34" charset="0"/>
              </a:rPr>
              <a:t>AlGaAs</a:t>
            </a:r>
            <a:r>
              <a:rPr lang="ru-RU" sz="2400" dirty="0" smtClean="0">
                <a:latin typeface="Tahoma" pitchFamily="34" charset="0"/>
                <a:cs typeface="Tahoma" pitchFamily="34" charset="0"/>
              </a:rPr>
              <a:t> диодный лазер на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Ge/</a:t>
            </a:r>
            <a:r>
              <a:rPr lang="en-GB" sz="2400" dirty="0" smtClean="0">
                <a:latin typeface="Tahoma" pitchFamily="34" charset="0"/>
                <a:cs typeface="Tahoma" pitchFamily="34" charset="0"/>
              </a:rPr>
              <a:t>Si </a:t>
            </a:r>
            <a:r>
              <a:rPr lang="ru-RU" sz="2400" dirty="0" smtClean="0">
                <a:latin typeface="Tahoma" pitchFamily="34" charset="0"/>
                <a:cs typeface="Tahoma" pitchFamily="34" charset="0"/>
              </a:rPr>
              <a:t>подложке с подслоем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GaAs</a:t>
            </a:r>
            <a:r>
              <a:rPr lang="ru-RU" sz="2400" dirty="0" smtClean="0">
                <a:latin typeface="Tahoma" pitchFamily="34" charset="0"/>
                <a:cs typeface="Tahoma" pitchFamily="34" charset="0"/>
              </a:rPr>
              <a:t>:</a:t>
            </a:r>
            <a:r>
              <a:rPr lang="en-GB" sz="2400" dirty="0" smtClean="0">
                <a:latin typeface="Tahoma" pitchFamily="34" charset="0"/>
                <a:cs typeface="Tahoma" pitchFamily="34" charset="0"/>
              </a:rPr>
              <a:t>Si</a:t>
            </a:r>
            <a:r>
              <a:rPr lang="ru-RU" sz="2400" dirty="0" smtClean="0">
                <a:latin typeface="Tahoma" pitchFamily="34" charset="0"/>
                <a:cs typeface="Tahoma" pitchFamily="34" charset="0"/>
              </a:rPr>
              <a:t>.</a:t>
            </a:r>
            <a:r>
              <a:rPr lang="en-GB" sz="2400" dirty="0" smtClean="0">
                <a:latin typeface="Tahoma" pitchFamily="34" charset="0"/>
                <a:cs typeface="Tahoma" pitchFamily="34" charset="0"/>
              </a:rPr>
              <a:t> </a:t>
            </a:r>
            <a:endParaRPr lang="ru-RU" sz="2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81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813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813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3" name="Группа 20"/>
          <p:cNvGrpSpPr>
            <a:grpSpLocks noChangeAspect="1"/>
          </p:cNvGrpSpPr>
          <p:nvPr/>
        </p:nvGrpSpPr>
        <p:grpSpPr bwMode="auto">
          <a:xfrm>
            <a:off x="3380929" y="2996952"/>
            <a:ext cx="5079503" cy="3163965"/>
            <a:chOff x="795988" y="1448338"/>
            <a:chExt cx="5398843" cy="2701190"/>
          </a:xfrm>
        </p:grpSpPr>
        <p:pic>
          <p:nvPicPr>
            <p:cNvPr id="48205" name="Picture 2" descr="G:\MBE\A3B5 on Si\A1173_InGaAs_Ge_Si лазер\СЭМ\fig 027.tif"/>
            <p:cNvPicPr>
              <a:picLocks noChangeAspect="1" noChangeArrowheads="1"/>
            </p:cNvPicPr>
            <p:nvPr/>
          </p:nvPicPr>
          <p:blipFill>
            <a:blip r:embed="rId4" cstate="print"/>
            <a:srcRect b="34721"/>
            <a:stretch>
              <a:fillRect/>
            </a:stretch>
          </p:blipFill>
          <p:spPr bwMode="auto">
            <a:xfrm>
              <a:off x="795988" y="1448338"/>
              <a:ext cx="5398843" cy="2643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TextBox 24"/>
            <p:cNvSpPr txBox="1"/>
            <p:nvPr/>
          </p:nvSpPr>
          <p:spPr>
            <a:xfrm>
              <a:off x="3087704" y="3950240"/>
              <a:ext cx="1243432" cy="1992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prstClr val="white">
                      <a:lumMod val="95000"/>
                    </a:prstClr>
                  </a:solidFill>
                  <a:latin typeface="Calibri"/>
                  <a:cs typeface="+mn-cs"/>
                </a:rPr>
                <a:t>Подложка </a:t>
              </a:r>
              <a:r>
                <a:rPr lang="en-US" dirty="0">
                  <a:solidFill>
                    <a:prstClr val="white">
                      <a:lumMod val="95000"/>
                    </a:prstClr>
                  </a:solidFill>
                  <a:latin typeface="Calibri"/>
                  <a:cs typeface="+mn-cs"/>
                </a:rPr>
                <a:t>Si(001)</a:t>
              </a:r>
              <a:endParaRPr lang="ru-RU" dirty="0">
                <a:solidFill>
                  <a:prstClr val="white">
                    <a:lumMod val="95000"/>
                  </a:prstClr>
                </a:solidFill>
                <a:latin typeface="Calibri"/>
                <a:cs typeface="+mn-cs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rot="21400533">
              <a:off x="2143161" y="3710163"/>
              <a:ext cx="1260842" cy="1992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err="1">
                  <a:solidFill>
                    <a:prstClr val="black"/>
                  </a:solidFill>
                  <a:latin typeface="Calibri"/>
                  <a:cs typeface="+mn-cs"/>
                </a:rPr>
                <a:t>Ge</a:t>
              </a:r>
              <a:r>
                <a:rPr lang="en-US" dirty="0">
                  <a:solidFill>
                    <a:prstClr val="black"/>
                  </a:solidFill>
                  <a:latin typeface="Calibri"/>
                  <a:cs typeface="+mn-cs"/>
                </a:rPr>
                <a:t> </a:t>
              </a:r>
              <a:r>
                <a:rPr lang="ru-RU" dirty="0">
                  <a:solidFill>
                    <a:prstClr val="black"/>
                  </a:solidFill>
                  <a:latin typeface="Calibri"/>
                  <a:cs typeface="+mn-cs"/>
                </a:rPr>
                <a:t>буфер </a:t>
              </a:r>
              <a:r>
                <a:rPr lang="en-US" dirty="0">
                  <a:solidFill>
                    <a:prstClr val="black"/>
                  </a:solidFill>
                  <a:latin typeface="Calibri"/>
                  <a:cs typeface="+mn-cs"/>
                </a:rPr>
                <a:t>~</a:t>
              </a:r>
              <a:r>
                <a:rPr lang="ru-RU" dirty="0">
                  <a:solidFill>
                    <a:prstClr val="black"/>
                  </a:solidFill>
                  <a:latin typeface="Calibri"/>
                  <a:cs typeface="+mn-cs"/>
                </a:rPr>
                <a:t> 1 мкм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 rot="21448655">
              <a:off x="1265359" y="3189216"/>
              <a:ext cx="2225699" cy="1992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prstClr val="black"/>
                  </a:solidFill>
                  <a:latin typeface="Calibri"/>
                  <a:cs typeface="+mn-cs"/>
                </a:rPr>
                <a:t>Активная область с 3 </a:t>
              </a:r>
              <a:r>
                <a:rPr lang="ru-RU" dirty="0" err="1">
                  <a:solidFill>
                    <a:prstClr val="black"/>
                  </a:solidFill>
                  <a:latin typeface="Calibri"/>
                  <a:cs typeface="+mn-cs"/>
                </a:rPr>
                <a:t>х</a:t>
              </a:r>
              <a:r>
                <a:rPr lang="ru-RU" dirty="0">
                  <a:solidFill>
                    <a:prstClr val="black"/>
                  </a:solidFill>
                  <a:latin typeface="Calibri"/>
                  <a:cs typeface="+mn-cs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Calibri"/>
                  <a:cs typeface="+mn-cs"/>
                </a:rPr>
                <a:t>InGaAs</a:t>
              </a:r>
              <a:r>
                <a:rPr lang="en-US" dirty="0">
                  <a:solidFill>
                    <a:prstClr val="black"/>
                  </a:solidFill>
                  <a:latin typeface="Calibri"/>
                  <a:cs typeface="+mn-cs"/>
                </a:rPr>
                <a:t> </a:t>
              </a:r>
              <a:r>
                <a:rPr lang="ru-RU" dirty="0">
                  <a:solidFill>
                    <a:prstClr val="black"/>
                  </a:solidFill>
                  <a:latin typeface="Calibri"/>
                  <a:cs typeface="+mn-cs"/>
                </a:rPr>
                <a:t>КЯ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 rot="21400533">
              <a:off x="1941484" y="3565650"/>
              <a:ext cx="1659843" cy="1992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err="1">
                  <a:solidFill>
                    <a:prstClr val="black"/>
                  </a:solidFill>
                  <a:latin typeface="Calibri"/>
                  <a:cs typeface="+mn-cs"/>
                </a:rPr>
                <a:t>GaAs:Si</a:t>
              </a:r>
              <a:r>
                <a:rPr lang="en-US" dirty="0">
                  <a:solidFill>
                    <a:prstClr val="black"/>
                  </a:solidFill>
                  <a:latin typeface="Calibri"/>
                  <a:cs typeface="+mn-cs"/>
                </a:rPr>
                <a:t> </a:t>
              </a:r>
              <a:r>
                <a:rPr lang="ru-RU" dirty="0">
                  <a:solidFill>
                    <a:prstClr val="black"/>
                  </a:solidFill>
                  <a:latin typeface="Calibri"/>
                  <a:cs typeface="+mn-cs"/>
                </a:rPr>
                <a:t>буфер </a:t>
              </a:r>
              <a:r>
                <a:rPr lang="en-US" dirty="0">
                  <a:solidFill>
                    <a:prstClr val="black"/>
                  </a:solidFill>
                  <a:latin typeface="Calibri"/>
                  <a:cs typeface="+mn-cs"/>
                </a:rPr>
                <a:t>~</a:t>
              </a:r>
              <a:r>
                <a:rPr lang="ru-RU" dirty="0">
                  <a:solidFill>
                    <a:prstClr val="black"/>
                  </a:solidFill>
                  <a:latin typeface="Calibri"/>
                  <a:cs typeface="+mn-cs"/>
                </a:rPr>
                <a:t> </a:t>
              </a:r>
              <a:r>
                <a:rPr lang="en-US" dirty="0">
                  <a:solidFill>
                    <a:prstClr val="black"/>
                  </a:solidFill>
                  <a:latin typeface="Calibri"/>
                  <a:cs typeface="+mn-cs"/>
                </a:rPr>
                <a:t>2.5</a:t>
              </a:r>
              <a:r>
                <a:rPr lang="ru-RU" dirty="0">
                  <a:solidFill>
                    <a:prstClr val="black"/>
                  </a:solidFill>
                  <a:latin typeface="Calibri"/>
                  <a:cs typeface="+mn-cs"/>
                </a:rPr>
                <a:t> мкм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 rot="21400533">
              <a:off x="1555541" y="3386174"/>
              <a:ext cx="2045786" cy="1992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  <a:cs typeface="+mn-cs"/>
                </a:rPr>
                <a:t>Al</a:t>
              </a:r>
              <a:r>
                <a:rPr lang="en-US" baseline="-25000" dirty="0">
                  <a:solidFill>
                    <a:prstClr val="black"/>
                  </a:solidFill>
                  <a:latin typeface="Calibri"/>
                  <a:cs typeface="+mn-cs"/>
                </a:rPr>
                <a:t>0.3</a:t>
              </a:r>
              <a:r>
                <a:rPr lang="en-US" dirty="0">
                  <a:solidFill>
                    <a:prstClr val="black"/>
                  </a:solidFill>
                  <a:latin typeface="Calibri"/>
                  <a:cs typeface="+mn-cs"/>
                </a:rPr>
                <a:t>Ga</a:t>
              </a:r>
              <a:r>
                <a:rPr lang="en-US" baseline="-25000" dirty="0">
                  <a:solidFill>
                    <a:prstClr val="black"/>
                  </a:solidFill>
                  <a:latin typeface="Calibri"/>
                  <a:cs typeface="+mn-cs"/>
                </a:rPr>
                <a:t>0.7</a:t>
              </a:r>
              <a:r>
                <a:rPr lang="en-US" dirty="0">
                  <a:solidFill>
                    <a:prstClr val="black"/>
                  </a:solidFill>
                  <a:latin typeface="Calibri"/>
                  <a:cs typeface="+mn-cs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Calibri"/>
                  <a:cs typeface="+mn-cs"/>
                </a:rPr>
                <a:t>As:Si</a:t>
              </a:r>
              <a:r>
                <a:rPr lang="en-US" dirty="0">
                  <a:solidFill>
                    <a:prstClr val="black"/>
                  </a:solidFill>
                  <a:latin typeface="Calibri"/>
                  <a:cs typeface="+mn-cs"/>
                </a:rPr>
                <a:t> </a:t>
              </a:r>
              <a:r>
                <a:rPr lang="ru-RU" dirty="0">
                  <a:solidFill>
                    <a:prstClr val="black"/>
                  </a:solidFill>
                  <a:latin typeface="Calibri"/>
                  <a:cs typeface="+mn-cs"/>
                </a:rPr>
                <a:t>контакт </a:t>
              </a:r>
              <a:r>
                <a:rPr lang="en-US" dirty="0">
                  <a:solidFill>
                    <a:prstClr val="black"/>
                  </a:solidFill>
                  <a:latin typeface="Calibri"/>
                  <a:cs typeface="+mn-cs"/>
                </a:rPr>
                <a:t>~</a:t>
              </a:r>
              <a:r>
                <a:rPr lang="ru-RU" dirty="0">
                  <a:solidFill>
                    <a:prstClr val="black"/>
                  </a:solidFill>
                  <a:latin typeface="Calibri"/>
                  <a:cs typeface="+mn-cs"/>
                </a:rPr>
                <a:t> 1 мкм</a:t>
              </a:r>
            </a:p>
          </p:txBody>
        </p:sp>
        <p:sp>
          <p:nvSpPr>
            <p:cNvPr id="48211" name="TextBox 29"/>
            <p:cNvSpPr txBox="1">
              <a:spLocks noChangeArrowheads="1"/>
            </p:cNvSpPr>
            <p:nvPr/>
          </p:nvSpPr>
          <p:spPr bwMode="auto">
            <a:xfrm rot="-199467">
              <a:off x="1770397" y="2986138"/>
              <a:ext cx="1727629" cy="199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Calibri" pitchFamily="34" charset="0"/>
                  <a:cs typeface="Times New Roman" pitchFamily="18" charset="0"/>
                </a:rPr>
                <a:t>GaAs:</a:t>
              </a:r>
              <a:r>
                <a:rPr lang="ru-RU">
                  <a:solidFill>
                    <a:srgbClr val="FF0000"/>
                  </a:solidFill>
                  <a:latin typeface="Calibri" pitchFamily="34" charset="0"/>
                  <a:cs typeface="Times New Roman" pitchFamily="18" charset="0"/>
                </a:rPr>
                <a:t>С</a:t>
              </a:r>
              <a:r>
                <a:rPr lang="en-US">
                  <a:solidFill>
                    <a:srgbClr val="FF0000"/>
                  </a:solidFill>
                  <a:latin typeface="Calibri" pitchFamily="34" charset="0"/>
                  <a:cs typeface="Times New Roman" pitchFamily="18" charset="0"/>
                </a:rPr>
                <a:t> </a:t>
              </a:r>
              <a:r>
                <a:rPr lang="ru-RU">
                  <a:solidFill>
                    <a:srgbClr val="FF0000"/>
                  </a:solidFill>
                  <a:latin typeface="Calibri" pitchFamily="34" charset="0"/>
                  <a:cs typeface="Times New Roman" pitchFamily="18" charset="0"/>
                </a:rPr>
                <a:t>контакт </a:t>
              </a:r>
              <a:r>
                <a:rPr lang="en-US">
                  <a:solidFill>
                    <a:srgbClr val="FF0000"/>
                  </a:solidFill>
                  <a:latin typeface="Calibri" pitchFamily="34" charset="0"/>
                  <a:cs typeface="Times New Roman" pitchFamily="18" charset="0"/>
                </a:rPr>
                <a:t>~</a:t>
              </a:r>
              <a:r>
                <a:rPr lang="ru-RU">
                  <a:solidFill>
                    <a:srgbClr val="FF0000"/>
                  </a:solidFill>
                  <a:latin typeface="Calibri" pitchFamily="34" charset="0"/>
                  <a:cs typeface="Times New Roman" pitchFamily="18" charset="0"/>
                </a:rPr>
                <a:t> 0.5 мкм</a:t>
              </a:r>
            </a:p>
          </p:txBody>
        </p:sp>
      </p:grpSp>
      <p:graphicFrame>
        <p:nvGraphicFramePr>
          <p:cNvPr id="31" name="Таблица 30"/>
          <p:cNvGraphicFramePr>
            <a:graphicFrameLocks noGrp="1"/>
          </p:cNvGraphicFramePr>
          <p:nvPr/>
        </p:nvGraphicFramePr>
        <p:xfrm>
          <a:off x="179388" y="1268413"/>
          <a:ext cx="2808312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703"/>
                <a:gridCol w="1492529"/>
                <a:gridCol w="720080"/>
              </a:tblGrid>
              <a:tr h="2457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0066"/>
                          </a:solidFill>
                        </a:rPr>
                        <a:t>Слой</a:t>
                      </a:r>
                      <a:endParaRPr lang="ru-RU" sz="1200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66"/>
                          </a:solidFill>
                        </a:rPr>
                        <a:t>Состав</a:t>
                      </a:r>
                      <a:endParaRPr lang="ru-RU" sz="1200" baseline="30000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0066"/>
                          </a:solidFill>
                        </a:rPr>
                        <a:t>Толщ.,</a:t>
                      </a:r>
                      <a:r>
                        <a:rPr lang="el-GR" sz="1200" dirty="0" smtClean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US" sz="1200" dirty="0" smtClean="0">
                          <a:solidFill>
                            <a:srgbClr val="000066"/>
                          </a:solidFill>
                        </a:rPr>
                        <a:t>n</a:t>
                      </a:r>
                      <a:r>
                        <a:rPr lang="en-GB" sz="1200" dirty="0" smtClean="0">
                          <a:solidFill>
                            <a:srgbClr val="000066"/>
                          </a:solidFill>
                        </a:rPr>
                        <a:t>m</a:t>
                      </a:r>
                      <a:endParaRPr lang="ru-RU" sz="1200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</a:tr>
              <a:tr h="24002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66"/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66"/>
                          </a:solidFill>
                        </a:rPr>
                        <a:t>Si/SiGe </a:t>
                      </a:r>
                      <a:r>
                        <a:rPr lang="ru-RU" sz="1200" dirty="0" smtClean="0">
                          <a:solidFill>
                            <a:srgbClr val="000066"/>
                          </a:solidFill>
                        </a:rPr>
                        <a:t>подложка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</a:tr>
              <a:tr h="240027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rgbClr val="000066"/>
                          </a:solidFill>
                        </a:rPr>
                        <a:t>2</a:t>
                      </a:r>
                      <a:endParaRPr lang="ru-RU" sz="1200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solidFill>
                            <a:srgbClr val="000066"/>
                          </a:solidFill>
                        </a:rPr>
                        <a:t>GaAs </a:t>
                      </a:r>
                      <a:endParaRPr lang="ru-RU" sz="1200" dirty="0" smtClean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66"/>
                          </a:solidFill>
                        </a:rPr>
                        <a:t>50</a:t>
                      </a:r>
                      <a:endParaRPr lang="ru-RU" sz="1200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</a:tr>
              <a:tr h="24002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66"/>
                          </a:solidFill>
                        </a:rPr>
                        <a:t>3</a:t>
                      </a:r>
                      <a:endParaRPr lang="ru-RU" sz="1200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solidFill>
                            <a:srgbClr val="000066"/>
                          </a:solidFill>
                        </a:rPr>
                        <a:t>GaAs</a:t>
                      </a:r>
                      <a:r>
                        <a:rPr lang="ru-RU" sz="1200" dirty="0" smtClean="0">
                          <a:solidFill>
                            <a:srgbClr val="000066"/>
                          </a:solidFill>
                        </a:rPr>
                        <a:t>:</a:t>
                      </a:r>
                      <a:r>
                        <a:rPr lang="en-US" sz="1200" dirty="0" smtClean="0">
                          <a:solidFill>
                            <a:srgbClr val="000066"/>
                          </a:solidFill>
                        </a:rPr>
                        <a:t>Si</a:t>
                      </a:r>
                      <a:r>
                        <a:rPr lang="pt-BR" sz="1200" dirty="0" smtClean="0">
                          <a:solidFill>
                            <a:srgbClr val="000066"/>
                          </a:solidFill>
                        </a:rPr>
                        <a:t> </a:t>
                      </a:r>
                      <a:endParaRPr lang="ru-RU" sz="1200" dirty="0" smtClean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66"/>
                          </a:solidFill>
                        </a:rPr>
                        <a:t>2500</a:t>
                      </a:r>
                      <a:endParaRPr lang="ru-RU" sz="1200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</a:tr>
              <a:tr h="24002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66"/>
                          </a:solidFill>
                        </a:rPr>
                        <a:t>4</a:t>
                      </a:r>
                      <a:endParaRPr lang="ru-RU" sz="1200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dirty="0" smtClean="0">
                          <a:solidFill>
                            <a:srgbClr val="000066"/>
                          </a:solidFill>
                        </a:rPr>
                        <a:t>n</a:t>
                      </a:r>
                      <a:r>
                        <a:rPr lang="en-GB" sz="1200" dirty="0" smtClean="0">
                          <a:solidFill>
                            <a:srgbClr val="000066"/>
                          </a:solidFill>
                        </a:rPr>
                        <a:t>-Al</a:t>
                      </a:r>
                      <a:r>
                        <a:rPr lang="en-GB" sz="1200" baseline="-25000" dirty="0" smtClean="0">
                          <a:solidFill>
                            <a:srgbClr val="000066"/>
                          </a:solidFill>
                        </a:rPr>
                        <a:t>0.3</a:t>
                      </a:r>
                      <a:r>
                        <a:rPr lang="en-GB" sz="1200" dirty="0" smtClean="0">
                          <a:solidFill>
                            <a:srgbClr val="000066"/>
                          </a:solidFill>
                        </a:rPr>
                        <a:t>Ga</a:t>
                      </a:r>
                      <a:r>
                        <a:rPr lang="en-GB" sz="1200" baseline="-25000" dirty="0" smtClean="0">
                          <a:solidFill>
                            <a:srgbClr val="000066"/>
                          </a:solidFill>
                        </a:rPr>
                        <a:t>0.7</a:t>
                      </a:r>
                      <a:r>
                        <a:rPr lang="en-GB" sz="1200" dirty="0" smtClean="0">
                          <a:solidFill>
                            <a:srgbClr val="000066"/>
                          </a:solidFill>
                        </a:rPr>
                        <a:t>As </a:t>
                      </a:r>
                      <a:endParaRPr lang="ru-RU" sz="1200" dirty="0" smtClean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66"/>
                          </a:solidFill>
                        </a:rPr>
                        <a:t>1000</a:t>
                      </a:r>
                      <a:endParaRPr lang="ru-RU" sz="1200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</a:tr>
              <a:tr h="24002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3366"/>
                          </a:solidFill>
                        </a:rPr>
                        <a:t>5</a:t>
                      </a:r>
                      <a:endParaRPr lang="ru-RU" sz="1200" b="1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 smtClean="0">
                          <a:solidFill>
                            <a:srgbClr val="000066"/>
                          </a:solidFill>
                        </a:rPr>
                        <a:t>GaAs</a:t>
                      </a:r>
                      <a:endParaRPr lang="ru-RU" sz="1200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66"/>
                          </a:solidFill>
                        </a:rPr>
                        <a:t>340</a:t>
                      </a:r>
                      <a:endParaRPr lang="ru-RU" sz="1200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</a:tr>
              <a:tr h="2400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ru-RU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solidFill>
                            <a:srgbClr val="FF0000"/>
                          </a:solidFill>
                        </a:rPr>
                        <a:t>In</a:t>
                      </a:r>
                      <a:r>
                        <a:rPr lang="en-GB" sz="1200" b="1" baseline="-25000" dirty="0" smtClean="0">
                          <a:solidFill>
                            <a:srgbClr val="FF0000"/>
                          </a:solidFill>
                        </a:rPr>
                        <a:t>0.17</a:t>
                      </a:r>
                      <a:r>
                        <a:rPr lang="en-GB" sz="1200" b="1" dirty="0" smtClean="0">
                          <a:solidFill>
                            <a:srgbClr val="FF0000"/>
                          </a:solidFill>
                        </a:rPr>
                        <a:t>Ga</a:t>
                      </a:r>
                      <a:r>
                        <a:rPr lang="en-GB" sz="1200" b="1" baseline="-25000" dirty="0" smtClean="0">
                          <a:solidFill>
                            <a:srgbClr val="FF0000"/>
                          </a:solidFill>
                        </a:rPr>
                        <a:t>0.83</a:t>
                      </a:r>
                      <a:r>
                        <a:rPr lang="en-GB" sz="1200" b="1" dirty="0" smtClean="0">
                          <a:solidFill>
                            <a:srgbClr val="FF0000"/>
                          </a:solidFill>
                        </a:rPr>
                        <a:t>As </a:t>
                      </a:r>
                      <a:endParaRPr lang="ru-RU" sz="1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ru-RU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4002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3366"/>
                          </a:solidFill>
                        </a:rPr>
                        <a:t>7</a:t>
                      </a:r>
                      <a:endParaRPr lang="ru-RU" sz="1200" b="1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 smtClean="0">
                          <a:solidFill>
                            <a:srgbClr val="000066"/>
                          </a:solidFill>
                        </a:rPr>
                        <a:t>GaAs</a:t>
                      </a:r>
                      <a:endParaRPr lang="ru-RU" sz="1200" b="1" dirty="0" smtClean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66"/>
                          </a:solidFill>
                        </a:rPr>
                        <a:t>50</a:t>
                      </a:r>
                      <a:endParaRPr lang="ru-RU" sz="1200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</a:tr>
              <a:tr h="2400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ru-RU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solidFill>
                            <a:srgbClr val="FF0000"/>
                          </a:solidFill>
                        </a:rPr>
                        <a:t>In</a:t>
                      </a:r>
                      <a:r>
                        <a:rPr lang="en-GB" sz="1200" b="1" baseline="-25000" dirty="0" smtClean="0">
                          <a:solidFill>
                            <a:srgbClr val="FF0000"/>
                          </a:solidFill>
                        </a:rPr>
                        <a:t>0.17</a:t>
                      </a:r>
                      <a:r>
                        <a:rPr lang="en-GB" sz="1200" b="1" dirty="0" smtClean="0">
                          <a:solidFill>
                            <a:srgbClr val="FF0000"/>
                          </a:solidFill>
                        </a:rPr>
                        <a:t>Ga</a:t>
                      </a:r>
                      <a:r>
                        <a:rPr lang="en-GB" sz="1200" b="1" baseline="-25000" dirty="0" smtClean="0">
                          <a:solidFill>
                            <a:srgbClr val="FF0000"/>
                          </a:solidFill>
                        </a:rPr>
                        <a:t>0.83</a:t>
                      </a:r>
                      <a:r>
                        <a:rPr lang="en-GB" sz="1200" b="1" dirty="0" smtClean="0">
                          <a:solidFill>
                            <a:srgbClr val="FF0000"/>
                          </a:solidFill>
                        </a:rPr>
                        <a:t>As </a:t>
                      </a:r>
                      <a:endParaRPr lang="ru-RU" sz="1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ru-RU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4002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3366"/>
                          </a:solidFill>
                        </a:rPr>
                        <a:t>9</a:t>
                      </a:r>
                      <a:endParaRPr lang="ru-RU" sz="1200" b="1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 smtClean="0">
                          <a:solidFill>
                            <a:srgbClr val="000066"/>
                          </a:solidFill>
                        </a:rPr>
                        <a:t>GaAs</a:t>
                      </a:r>
                      <a:endParaRPr lang="ru-RU" sz="1200" b="1" dirty="0" smtClean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66"/>
                          </a:solidFill>
                        </a:rPr>
                        <a:t>50</a:t>
                      </a:r>
                      <a:endParaRPr lang="ru-RU" sz="1200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</a:tr>
              <a:tr h="24002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ru-RU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solidFill>
                            <a:srgbClr val="FF0000"/>
                          </a:solidFill>
                        </a:rPr>
                        <a:t>In</a:t>
                      </a:r>
                      <a:r>
                        <a:rPr lang="en-GB" sz="1200" b="1" baseline="-25000" dirty="0" smtClean="0">
                          <a:solidFill>
                            <a:srgbClr val="FF0000"/>
                          </a:solidFill>
                        </a:rPr>
                        <a:t>0.17</a:t>
                      </a:r>
                      <a:r>
                        <a:rPr lang="en-GB" sz="1200" b="1" dirty="0" smtClean="0">
                          <a:solidFill>
                            <a:srgbClr val="FF0000"/>
                          </a:solidFill>
                        </a:rPr>
                        <a:t>Ga</a:t>
                      </a:r>
                      <a:r>
                        <a:rPr lang="en-GB" sz="1200" b="1" baseline="-25000" dirty="0" smtClean="0">
                          <a:solidFill>
                            <a:srgbClr val="FF0000"/>
                          </a:solidFill>
                        </a:rPr>
                        <a:t>0.83</a:t>
                      </a:r>
                      <a:r>
                        <a:rPr lang="en-GB" sz="1200" b="1" dirty="0" smtClean="0">
                          <a:solidFill>
                            <a:srgbClr val="FF0000"/>
                          </a:solidFill>
                        </a:rPr>
                        <a:t>As </a:t>
                      </a:r>
                      <a:endParaRPr lang="ru-RU" sz="1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ru-RU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4002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3366"/>
                          </a:solidFill>
                        </a:rPr>
                        <a:t>11</a:t>
                      </a:r>
                      <a:endParaRPr lang="ru-RU" sz="1200" b="1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 smtClean="0">
                          <a:solidFill>
                            <a:srgbClr val="000066"/>
                          </a:solidFill>
                        </a:rPr>
                        <a:t>GaAs</a:t>
                      </a:r>
                      <a:endParaRPr lang="ru-RU" sz="1200" b="1" dirty="0" smtClean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66"/>
                          </a:solidFill>
                        </a:rPr>
                        <a:t>170</a:t>
                      </a:r>
                      <a:endParaRPr lang="ru-RU" sz="1200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</a:tr>
              <a:tr h="240027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0066"/>
                          </a:solidFill>
                        </a:rPr>
                        <a:t>12</a:t>
                      </a:r>
                      <a:endParaRPr lang="ru-RU" sz="1200" b="0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dirty="0" smtClean="0">
                          <a:solidFill>
                            <a:srgbClr val="000066"/>
                          </a:solidFill>
                        </a:rPr>
                        <a:t>p</a:t>
                      </a:r>
                      <a:r>
                        <a:rPr lang="en-GB" sz="1200" dirty="0" smtClean="0">
                          <a:solidFill>
                            <a:srgbClr val="000066"/>
                          </a:solidFill>
                        </a:rPr>
                        <a:t>-Al</a:t>
                      </a:r>
                      <a:r>
                        <a:rPr lang="en-GB" sz="1200" baseline="-25000" dirty="0" smtClean="0">
                          <a:solidFill>
                            <a:srgbClr val="000066"/>
                          </a:solidFill>
                        </a:rPr>
                        <a:t>0.3</a:t>
                      </a:r>
                      <a:r>
                        <a:rPr lang="en-GB" sz="1200" dirty="0" smtClean="0">
                          <a:solidFill>
                            <a:srgbClr val="000066"/>
                          </a:solidFill>
                        </a:rPr>
                        <a:t>Ga</a:t>
                      </a:r>
                      <a:r>
                        <a:rPr lang="en-GB" sz="1200" baseline="-25000" dirty="0" smtClean="0">
                          <a:solidFill>
                            <a:srgbClr val="000066"/>
                          </a:solidFill>
                        </a:rPr>
                        <a:t>0.7</a:t>
                      </a:r>
                      <a:r>
                        <a:rPr lang="en-GB" sz="1200" dirty="0" smtClean="0">
                          <a:solidFill>
                            <a:srgbClr val="000066"/>
                          </a:solidFill>
                        </a:rPr>
                        <a:t>As </a:t>
                      </a:r>
                      <a:endParaRPr lang="ru-RU" sz="1200" dirty="0" smtClean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66"/>
                          </a:solidFill>
                        </a:rPr>
                        <a:t>1000</a:t>
                      </a:r>
                      <a:endParaRPr lang="ru-RU" sz="1200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</a:tr>
              <a:tr h="24002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66"/>
                          </a:solidFill>
                        </a:rPr>
                        <a:t>13</a:t>
                      </a:r>
                      <a:endParaRPr lang="ru-RU" sz="1200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solidFill>
                            <a:srgbClr val="000066"/>
                          </a:solidFill>
                        </a:rPr>
                        <a:t>AlGaAs </a:t>
                      </a:r>
                      <a:r>
                        <a:rPr lang="ru-RU" sz="1200" dirty="0" smtClean="0">
                          <a:solidFill>
                            <a:srgbClr val="000066"/>
                          </a:solidFill>
                        </a:rPr>
                        <a:t>:С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66"/>
                          </a:solidFill>
                        </a:rPr>
                        <a:t>100</a:t>
                      </a:r>
                      <a:endParaRPr lang="ru-RU" sz="1200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</a:tr>
              <a:tr h="24002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66"/>
                          </a:solidFill>
                        </a:rPr>
                        <a:t>14</a:t>
                      </a:r>
                      <a:endParaRPr lang="ru-RU" sz="1200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200" dirty="0" smtClean="0">
                          <a:solidFill>
                            <a:srgbClr val="000066"/>
                          </a:solidFill>
                        </a:rPr>
                        <a:t>GaAs</a:t>
                      </a:r>
                      <a:r>
                        <a:rPr lang="ru-RU" sz="1200" dirty="0" smtClean="0">
                          <a:solidFill>
                            <a:srgbClr val="000066"/>
                          </a:solidFill>
                        </a:rPr>
                        <a:t>:С</a:t>
                      </a:r>
                      <a:endParaRPr lang="ru-RU" sz="1200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66"/>
                          </a:solidFill>
                        </a:rPr>
                        <a:t>5</a:t>
                      </a:r>
                      <a:r>
                        <a:rPr lang="en-US" sz="1200" dirty="0" smtClean="0">
                          <a:solidFill>
                            <a:srgbClr val="000066"/>
                          </a:solidFill>
                        </a:rPr>
                        <a:t>00</a:t>
                      </a:r>
                      <a:endParaRPr lang="ru-RU" sz="1200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" name="Прямоугольник 31"/>
          <p:cNvSpPr/>
          <p:nvPr/>
        </p:nvSpPr>
        <p:spPr>
          <a:xfrm>
            <a:off x="179388" y="1268413"/>
            <a:ext cx="2808287" cy="4321175"/>
          </a:xfrm>
          <a:prstGeom prst="rect">
            <a:avLst/>
          </a:prstGeom>
          <a:noFill/>
          <a:ln w="3175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4"/>
          <p:cNvSpPr>
            <a:spLocks noChangeArrowheads="1"/>
          </p:cNvSpPr>
          <p:nvPr/>
        </p:nvSpPr>
        <p:spPr bwMode="auto">
          <a:xfrm>
            <a:off x="5867400" y="6308725"/>
            <a:ext cx="2952750" cy="276999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b="1" dirty="0"/>
              <a:t>V. </a:t>
            </a:r>
            <a:r>
              <a:rPr lang="en-GB" sz="1200" b="1" dirty="0" err="1"/>
              <a:t>Aleshkin</a:t>
            </a:r>
            <a:r>
              <a:rPr lang="en-GB" sz="1200" b="1" dirty="0"/>
              <a:t> </a:t>
            </a:r>
            <a:r>
              <a:rPr lang="en-US" sz="1200" b="1" dirty="0"/>
              <a:t>et al. </a:t>
            </a:r>
            <a:r>
              <a:rPr lang="en-US" sz="1200" b="1" dirty="0" smtClean="0"/>
              <a:t>APL </a:t>
            </a:r>
            <a:r>
              <a:rPr lang="ru-RU" sz="1200" b="1" dirty="0" smtClean="0"/>
              <a:t>061111 (2016)</a:t>
            </a:r>
            <a:endParaRPr lang="ru-RU" sz="1200" b="1" dirty="0"/>
          </a:p>
        </p:txBody>
      </p:sp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836712"/>
            <a:ext cx="2808312" cy="1942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539750" y="6597650"/>
            <a:ext cx="8567738" cy="2308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00" dirty="0"/>
              <a:t>Институт физики микроструктур РАН	                                        </a:t>
            </a:r>
            <a:r>
              <a:rPr lang="en-US" sz="900" dirty="0" smtClean="0"/>
              <a:t>                                 </a:t>
            </a:r>
            <a:r>
              <a:rPr lang="ru-RU" sz="900" dirty="0" smtClean="0"/>
              <a:t>З.Ф.Красильник</a:t>
            </a:r>
            <a:r>
              <a:rPr lang="en-US" sz="900" dirty="0" smtClean="0"/>
              <a:t>. </a:t>
            </a:r>
            <a:r>
              <a:rPr lang="ru-RU" sz="900" dirty="0" smtClean="0"/>
              <a:t>КРЕМНИЙ-2016. Новосибирск. 12-15.09.2016  </a:t>
            </a:r>
            <a:endParaRPr lang="ru-RU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Совет по грантам Президента Российской Федерации | На главную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39750" y="6308725"/>
            <a:ext cx="8604250" cy="549275"/>
            <a:chOff x="340" y="3974"/>
            <a:chExt cx="5420" cy="346"/>
          </a:xfrm>
        </p:grpSpPr>
        <p:sp>
          <p:nvSpPr>
            <p:cNvPr id="45074" name="Rectangle 8"/>
            <p:cNvSpPr>
              <a:spLocks noChangeArrowheads="1"/>
            </p:cNvSpPr>
            <p:nvPr/>
          </p:nvSpPr>
          <p:spPr bwMode="auto">
            <a:xfrm>
              <a:off x="5103" y="3974"/>
              <a:ext cx="657" cy="34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075" name="Text Box 9"/>
            <p:cNvSpPr txBox="1">
              <a:spLocks noChangeArrowheads="1"/>
            </p:cNvSpPr>
            <p:nvPr/>
          </p:nvSpPr>
          <p:spPr bwMode="auto">
            <a:xfrm>
              <a:off x="340" y="4156"/>
              <a:ext cx="5397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900"/>
                <a:t>Институт физики микроструктур РАН			  З.Ф.Красильник. Международная зимняя школа. СПб. 26.02-1.03.2016  </a:t>
              </a:r>
            </a:p>
          </p:txBody>
        </p:sp>
      </p:grpSp>
      <p:sp>
        <p:nvSpPr>
          <p:cNvPr id="45062" name="TextBox 25"/>
          <p:cNvSpPr txBox="1">
            <a:spLocks noChangeArrowheads="1"/>
          </p:cNvSpPr>
          <p:nvPr/>
        </p:nvSpPr>
        <p:spPr bwMode="auto">
          <a:xfrm>
            <a:off x="323528" y="4509120"/>
            <a:ext cx="8497887" cy="138499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 err="1" smtClean="0"/>
              <a:t>АСМ-изображения</a:t>
            </a:r>
            <a:r>
              <a:rPr lang="ru-RU" sz="1400" dirty="0" smtClean="0"/>
              <a:t> поверхности: </a:t>
            </a:r>
            <a:r>
              <a:rPr lang="ru-RU" sz="1400" b="1" dirty="0" smtClean="0"/>
              <a:t>(а)</a:t>
            </a:r>
            <a:r>
              <a:rPr lang="ru-RU" sz="1400" dirty="0" smtClean="0"/>
              <a:t> Ge/Si виртуальной подложки и </a:t>
            </a:r>
            <a:r>
              <a:rPr lang="ru-RU" sz="1400" b="1" dirty="0" smtClean="0"/>
              <a:t>(б)</a:t>
            </a:r>
            <a:r>
              <a:rPr lang="ru-RU" sz="1400" dirty="0" smtClean="0"/>
              <a:t> слоя GaAs толщиной 2,5 </a:t>
            </a:r>
            <a:r>
              <a:rPr lang="ru-RU" sz="1400" dirty="0" smtClean="0">
                <a:sym typeface="Symbol"/>
              </a:rPr>
              <a:t></a:t>
            </a:r>
            <a:r>
              <a:rPr lang="en-US" sz="1400" dirty="0" smtClean="0">
                <a:sym typeface="Symbol"/>
              </a:rPr>
              <a:t>m</a:t>
            </a:r>
            <a:r>
              <a:rPr lang="ru-RU" sz="1400" dirty="0" smtClean="0"/>
              <a:t>, выращенного на этой виртуальной подложке Ge/Si со вставкой тонкого </a:t>
            </a:r>
            <a:r>
              <a:rPr lang="ru-RU" sz="1400" dirty="0" err="1" smtClean="0"/>
              <a:t>AlAs</a:t>
            </a:r>
            <a:r>
              <a:rPr lang="ru-RU" sz="1400" dirty="0" smtClean="0"/>
              <a:t>/GaAs промежуточного буфера между главным GaAs буферным слоем и Ge. Сканирование: размеры 7х7 </a:t>
            </a:r>
            <a:r>
              <a:rPr lang="ru-RU" sz="1400" dirty="0" smtClean="0">
                <a:sym typeface="Symbol"/>
              </a:rPr>
              <a:t></a:t>
            </a:r>
            <a:r>
              <a:rPr lang="ru-RU" sz="1400" dirty="0" smtClean="0"/>
              <a:t>m</a:t>
            </a:r>
            <a:r>
              <a:rPr lang="ru-RU" sz="1400" baseline="30000" dirty="0" smtClean="0"/>
              <a:t>2</a:t>
            </a:r>
            <a:r>
              <a:rPr lang="ru-RU" sz="1400" dirty="0" smtClean="0"/>
              <a:t>. Некоторые </a:t>
            </a:r>
            <a:r>
              <a:rPr lang="ru-RU" sz="1400" dirty="0" err="1" smtClean="0"/>
              <a:t>антифазные</a:t>
            </a:r>
            <a:r>
              <a:rPr lang="ru-RU" sz="1400" dirty="0" smtClean="0"/>
              <a:t> границы в (б), обозначены черными стрелками. </a:t>
            </a:r>
            <a:r>
              <a:rPr lang="ru-RU" sz="1400" b="1" dirty="0" smtClean="0"/>
              <a:t>(с)  </a:t>
            </a:r>
            <a:r>
              <a:rPr lang="ru-RU" sz="1400" dirty="0" smtClean="0"/>
              <a:t>ТЕМ изображение структуры с </a:t>
            </a:r>
            <a:r>
              <a:rPr lang="ru-RU" sz="1400" dirty="0" err="1" smtClean="0"/>
              <a:t>AlAs</a:t>
            </a:r>
            <a:r>
              <a:rPr lang="ru-RU" sz="1400" dirty="0" smtClean="0"/>
              <a:t> вставками, показывающее захват дефектов на границе раздела </a:t>
            </a:r>
            <a:r>
              <a:rPr lang="ru-RU" sz="1400" dirty="0" err="1" smtClean="0"/>
              <a:t>AlAs-GaAs</a:t>
            </a:r>
            <a:r>
              <a:rPr lang="ru-RU" sz="1400" dirty="0" smtClean="0"/>
              <a:t>, как обозначено белой стрелкой. Направление роста - из правого нижнего в верхний левый угол.</a:t>
            </a:r>
          </a:p>
        </p:txBody>
      </p:sp>
      <p:sp>
        <p:nvSpPr>
          <p:cNvPr id="45064" name="TextBox 17"/>
          <p:cNvSpPr txBox="1">
            <a:spLocks noChangeArrowheads="1"/>
          </p:cNvSpPr>
          <p:nvPr/>
        </p:nvSpPr>
        <p:spPr bwMode="auto">
          <a:xfrm>
            <a:off x="0" y="190500"/>
            <a:ext cx="9144000" cy="830997"/>
          </a:xfrm>
          <a:prstGeom prst="rect">
            <a:avLst/>
          </a:prstGeom>
          <a:solidFill>
            <a:srgbClr val="FFFFFF">
              <a:alpha val="50195"/>
            </a:srgb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/>
            <a:r>
              <a:rPr lang="ru-RU" sz="24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cs typeface="Tahoma" pitchFamily="34" charset="0"/>
              </a:rPr>
              <a:t>Вплив</a:t>
            </a:r>
            <a:r>
              <a:rPr lang="ru-RU" sz="2400" dirty="0" smtClean="0">
                <a:latin typeface="Tahoma" pitchFamily="34" charset="0"/>
                <a:cs typeface="Tahoma" pitchFamily="34" charset="0"/>
              </a:rPr>
              <a:t> умов </a:t>
            </a:r>
            <a:r>
              <a:rPr lang="ru-RU" sz="2400" dirty="0" err="1" smtClean="0">
                <a:latin typeface="Tahoma" pitchFamily="34" charset="0"/>
                <a:cs typeface="Tahoma" pitchFamily="34" charset="0"/>
              </a:rPr>
              <a:t>зростання</a:t>
            </a:r>
            <a:r>
              <a:rPr lang="ru-RU" sz="2400" dirty="0" smtClean="0">
                <a:latin typeface="Tahoma" pitchFamily="34" charset="0"/>
                <a:cs typeface="Tahoma" pitchFamily="34" charset="0"/>
              </a:rPr>
              <a:t> та </a:t>
            </a:r>
            <a:r>
              <a:rPr lang="ru-RU" sz="2400" dirty="0" err="1" smtClean="0">
                <a:latin typeface="Tahoma" pitchFamily="34" charset="0"/>
                <a:cs typeface="Tahoma" pitchFamily="34" charset="0"/>
              </a:rPr>
              <a:t>відпалу</a:t>
            </a:r>
            <a:r>
              <a:rPr lang="ru-RU" sz="2400" dirty="0" smtClean="0">
                <a:latin typeface="Tahoma" pitchFamily="34" charset="0"/>
                <a:cs typeface="Tahoma" pitchFamily="34" charset="0"/>
              </a:rPr>
              <a:t> на </a:t>
            </a:r>
            <a:r>
              <a:rPr lang="ru-RU" sz="2400" dirty="0" err="1" smtClean="0">
                <a:latin typeface="Tahoma" pitchFamily="34" charset="0"/>
                <a:cs typeface="Tahoma" pitchFamily="34" charset="0"/>
              </a:rPr>
              <a:t>параметри</a:t>
            </a:r>
            <a:r>
              <a:rPr lang="ru-RU" sz="24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cs typeface="Tahoma" pitchFamily="34" charset="0"/>
              </a:rPr>
              <a:t>релаксо-ваних</a:t>
            </a:r>
            <a:r>
              <a:rPr lang="ru-RU" sz="24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cs typeface="Tahoma" pitchFamily="34" charset="0"/>
              </a:rPr>
              <a:t>шарів</a:t>
            </a:r>
            <a:r>
              <a:rPr lang="ru-RU" sz="24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GB" sz="2400" dirty="0" err="1" smtClean="0">
                <a:latin typeface="Tahoma" pitchFamily="34" charset="0"/>
                <a:cs typeface="Tahoma" pitchFamily="34" charset="0"/>
              </a:rPr>
              <a:t>Ge</a:t>
            </a:r>
            <a:r>
              <a:rPr lang="en-GB" sz="2400" dirty="0" smtClean="0">
                <a:latin typeface="Tahoma" pitchFamily="34" charset="0"/>
                <a:cs typeface="Tahoma" pitchFamily="34" charset="0"/>
              </a:rPr>
              <a:t>/Si(001</a:t>
            </a:r>
            <a:r>
              <a:rPr lang="en-GB" sz="2400" dirty="0">
                <a:latin typeface="Tahoma" pitchFamily="34" charset="0"/>
                <a:cs typeface="Tahoma" pitchFamily="34" charset="0"/>
              </a:rPr>
              <a:t>), </a:t>
            </a:r>
            <a:r>
              <a:rPr lang="ru-RU" sz="2400" dirty="0" err="1" smtClean="0">
                <a:latin typeface="Tahoma" pitchFamily="34" charset="0"/>
                <a:cs typeface="Tahoma" pitchFamily="34" charset="0"/>
              </a:rPr>
              <a:t>отриманих</a:t>
            </a:r>
            <a:r>
              <a:rPr lang="ru-RU" sz="2400" dirty="0" smtClean="0">
                <a:latin typeface="Tahoma" pitchFamily="34" charset="0"/>
                <a:cs typeface="Tahoma" pitchFamily="34" charset="0"/>
              </a:rPr>
              <a:t> методом </a:t>
            </a:r>
            <a:r>
              <a:rPr lang="ru-RU" sz="2400" dirty="0" err="1" smtClean="0">
                <a:latin typeface="Tahoma" pitchFamily="34" charset="0"/>
                <a:cs typeface="Tahoma" pitchFamily="34" charset="0"/>
              </a:rPr>
              <a:t>МПЕ</a:t>
            </a:r>
            <a:r>
              <a:rPr lang="ru-RU" sz="2400" dirty="0" smtClean="0">
                <a:latin typeface="Tahoma" pitchFamily="34" charset="0"/>
                <a:cs typeface="Tahoma" pitchFamily="34" charset="0"/>
              </a:rPr>
              <a:t>. </a:t>
            </a:r>
            <a:endParaRPr lang="ru-RU" sz="2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Прямоугольник 4"/>
          <p:cNvSpPr>
            <a:spLocks noChangeArrowheads="1"/>
          </p:cNvSpPr>
          <p:nvPr/>
        </p:nvSpPr>
        <p:spPr bwMode="auto">
          <a:xfrm>
            <a:off x="5867400" y="6308725"/>
            <a:ext cx="2952750" cy="276999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b="1" dirty="0"/>
              <a:t>V. </a:t>
            </a:r>
            <a:r>
              <a:rPr lang="en-GB" sz="1200" b="1" dirty="0" err="1"/>
              <a:t>Aleshkin</a:t>
            </a:r>
            <a:r>
              <a:rPr lang="en-GB" sz="1200" b="1" dirty="0"/>
              <a:t> </a:t>
            </a:r>
            <a:r>
              <a:rPr lang="en-US" sz="1200" b="1" dirty="0"/>
              <a:t>et al. </a:t>
            </a:r>
            <a:r>
              <a:rPr lang="en-US" sz="1200" b="1" dirty="0" smtClean="0"/>
              <a:t>APL </a:t>
            </a:r>
            <a:r>
              <a:rPr lang="ru-RU" sz="1200" b="1" dirty="0" smtClean="0"/>
              <a:t>061111 (2016)</a:t>
            </a:r>
            <a:endParaRPr lang="ru-RU" sz="1200" b="1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959471"/>
            <a:ext cx="8348663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539750" y="6597650"/>
            <a:ext cx="8567738" cy="2308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900" dirty="0"/>
          </a:p>
        </p:txBody>
      </p:sp>
      <p:sp>
        <p:nvSpPr>
          <p:cNvPr id="11" name="TextBox 10"/>
          <p:cNvSpPr txBox="1"/>
          <p:nvPr/>
        </p:nvSpPr>
        <p:spPr>
          <a:xfrm>
            <a:off x="6732240" y="1484784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AlAs</a:t>
            </a:r>
            <a:r>
              <a:rPr lang="en-US" dirty="0" smtClean="0"/>
              <a:t>/GaAs/</a:t>
            </a:r>
            <a:r>
              <a:rPr lang="en-US" dirty="0" err="1" smtClean="0"/>
              <a:t>AlAs</a:t>
            </a:r>
            <a:r>
              <a:rPr lang="en-US" dirty="0" smtClean="0"/>
              <a:t> 10/50/10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323850" y="1196975"/>
            <a:ext cx="842486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400" b="1" dirty="0" smtClean="0"/>
              <a:t>…</a:t>
            </a:r>
            <a:r>
              <a:rPr lang="uk-UA" sz="2000" dirty="0" smtClean="0"/>
              <a:t> можна кардинально поліпшити властивості заснованих на кремнії </a:t>
            </a:r>
            <a:r>
              <a:rPr lang="uk-UA" sz="2000" dirty="0" err="1" smtClean="0"/>
              <a:t>світловипромінюючих</a:t>
            </a:r>
            <a:r>
              <a:rPr lang="uk-UA" sz="2000" dirty="0" smtClean="0"/>
              <a:t> структур і досягти лазерну генерацію з струмовим накачуванням у безперервному режимі, використовуючи концепції, розвинені та випробувані для </a:t>
            </a:r>
            <a:r>
              <a:rPr lang="uk-UA" sz="2000" dirty="0" err="1" smtClean="0"/>
              <a:t>прямозонних</a:t>
            </a:r>
            <a:r>
              <a:rPr lang="uk-UA" sz="2000" dirty="0" smtClean="0"/>
              <a:t> матеріалів</a:t>
            </a:r>
            <a:endParaRPr lang="ru-RU" sz="2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750" y="144463"/>
            <a:ext cx="7993063" cy="908050"/>
          </a:xfrm>
          <a:prstGeom prst="roundRect">
            <a:avLst/>
          </a:prstGeom>
          <a:solidFill>
            <a:srgbClr val="FF6600"/>
          </a:solidFill>
          <a:ln w="63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Коммерчески приемлемый </a:t>
            </a: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кремниевый </a:t>
            </a:r>
            <a:r>
              <a:rPr lang="ru-RU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лазер пока </a:t>
            </a: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отсутствует, но …</a:t>
            </a:r>
            <a:endParaRPr lang="ru-RU" sz="2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497388" y="2780928"/>
            <a:ext cx="1657350" cy="1512887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625725" y="2780928"/>
            <a:ext cx="1439863" cy="1512887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5138" y="2780928"/>
            <a:ext cx="1728787" cy="1512887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3495" name="TextBox 5"/>
          <p:cNvSpPr txBox="1">
            <a:spLocks noChangeArrowheads="1"/>
          </p:cNvSpPr>
          <p:nvPr/>
        </p:nvSpPr>
        <p:spPr bwMode="auto">
          <a:xfrm>
            <a:off x="6227763" y="3153990"/>
            <a:ext cx="7921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rgbClr val="FF6600"/>
                </a:solidFill>
              </a:rPr>
              <a:t>=</a:t>
            </a:r>
            <a:endParaRPr lang="ru-RU" sz="4000">
              <a:solidFill>
                <a:srgbClr val="FF6600"/>
              </a:solidFill>
            </a:endParaRPr>
          </a:p>
        </p:txBody>
      </p:sp>
      <p:sp>
        <p:nvSpPr>
          <p:cNvPr id="63496" name="TextBox 6"/>
          <p:cNvSpPr txBox="1">
            <a:spLocks noChangeArrowheads="1"/>
          </p:cNvSpPr>
          <p:nvPr/>
        </p:nvSpPr>
        <p:spPr bwMode="auto">
          <a:xfrm>
            <a:off x="322263" y="2780928"/>
            <a:ext cx="20510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FF6600"/>
                </a:solidFill>
              </a:rPr>
              <a:t>Н</a:t>
            </a:r>
            <a:r>
              <a:rPr lang="ru-RU" sz="2000" b="1" dirty="0" err="1" smtClean="0"/>
              <a:t>ано-технології</a:t>
            </a:r>
            <a:r>
              <a:rPr lang="ru-RU" sz="2000" b="1" dirty="0" smtClean="0"/>
              <a:t> </a:t>
            </a:r>
            <a:endParaRPr lang="en-US" sz="2000" b="1" dirty="0"/>
          </a:p>
          <a:p>
            <a:pPr algn="ctr"/>
            <a:r>
              <a:rPr lang="ru-RU" sz="2000" b="1" dirty="0" err="1" smtClean="0"/>
              <a:t>кремниієвих</a:t>
            </a:r>
            <a:r>
              <a:rPr lang="ru-RU" sz="2000" b="1" dirty="0" smtClean="0"/>
              <a:t> </a:t>
            </a:r>
            <a:r>
              <a:rPr lang="ru-RU" sz="2000" b="1" dirty="0"/>
              <a:t>структур </a:t>
            </a:r>
          </a:p>
        </p:txBody>
      </p:sp>
      <p:sp>
        <p:nvSpPr>
          <p:cNvPr id="63497" name="TextBox 7"/>
          <p:cNvSpPr txBox="1">
            <a:spLocks noChangeArrowheads="1"/>
          </p:cNvSpPr>
          <p:nvPr/>
        </p:nvSpPr>
        <p:spPr bwMode="auto">
          <a:xfrm>
            <a:off x="2625725" y="2780928"/>
            <a:ext cx="1439863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000" b="1" dirty="0"/>
          </a:p>
          <a:p>
            <a:pPr algn="ctr"/>
            <a:r>
              <a:rPr lang="ru-RU" sz="2400" b="1" dirty="0">
                <a:solidFill>
                  <a:srgbClr val="FF6600"/>
                </a:solidFill>
              </a:rPr>
              <a:t>Н</a:t>
            </a:r>
            <a:r>
              <a:rPr lang="ru-RU" sz="2000" b="1" dirty="0"/>
              <a:t>ано</a:t>
            </a:r>
            <a:r>
              <a:rPr lang="en-US" sz="2000" b="1" dirty="0"/>
              <a:t>-</a:t>
            </a:r>
          </a:p>
          <a:p>
            <a:pPr algn="ctr"/>
            <a:r>
              <a:rPr lang="ru-RU" sz="2000" b="1" dirty="0" err="1" smtClean="0"/>
              <a:t>фотоніка</a:t>
            </a:r>
            <a:endParaRPr lang="en-US" sz="2000" b="1" dirty="0"/>
          </a:p>
          <a:p>
            <a:pPr algn="ctr"/>
            <a:endParaRPr lang="ru-RU" sz="2000" b="1" dirty="0"/>
          </a:p>
        </p:txBody>
      </p:sp>
      <p:sp>
        <p:nvSpPr>
          <p:cNvPr id="63498" name="TextBox 8"/>
          <p:cNvSpPr txBox="1">
            <a:spLocks noChangeArrowheads="1"/>
          </p:cNvSpPr>
          <p:nvPr/>
        </p:nvSpPr>
        <p:spPr bwMode="auto">
          <a:xfrm>
            <a:off x="4425950" y="2780928"/>
            <a:ext cx="1800225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0" b="1" dirty="0"/>
          </a:p>
          <a:p>
            <a:pPr algn="ctr"/>
            <a:r>
              <a:rPr lang="ru-RU" sz="2400" b="1" dirty="0">
                <a:solidFill>
                  <a:srgbClr val="FF6600"/>
                </a:solidFill>
              </a:rPr>
              <a:t>Н</a:t>
            </a:r>
            <a:r>
              <a:rPr lang="ru-RU" sz="2000" b="1" dirty="0"/>
              <a:t>ано</a:t>
            </a:r>
            <a:r>
              <a:rPr lang="en-US" sz="2000" b="1" dirty="0"/>
              <a:t>-</a:t>
            </a:r>
          </a:p>
          <a:p>
            <a:pPr algn="ctr"/>
            <a:r>
              <a:rPr lang="ru-RU" sz="2000" b="1" dirty="0" err="1" smtClean="0"/>
              <a:t>плазмоніка</a:t>
            </a:r>
            <a:endParaRPr lang="ru-RU" sz="2000" b="1" dirty="0"/>
          </a:p>
          <a:p>
            <a:pPr algn="ctr"/>
            <a:endParaRPr lang="ru-RU" sz="2000" b="1" dirty="0"/>
          </a:p>
        </p:txBody>
      </p:sp>
      <p:sp>
        <p:nvSpPr>
          <p:cNvPr id="63499" name="TextBox 9"/>
          <p:cNvSpPr txBox="1">
            <a:spLocks noChangeArrowheads="1"/>
          </p:cNvSpPr>
          <p:nvPr/>
        </p:nvSpPr>
        <p:spPr bwMode="auto">
          <a:xfrm>
            <a:off x="1978025" y="3153990"/>
            <a:ext cx="7921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/>
              <a:t>+</a:t>
            </a:r>
          </a:p>
        </p:txBody>
      </p:sp>
      <p:sp>
        <p:nvSpPr>
          <p:cNvPr id="63500" name="TextBox 10"/>
          <p:cNvSpPr txBox="1">
            <a:spLocks noChangeArrowheads="1"/>
          </p:cNvSpPr>
          <p:nvPr/>
        </p:nvSpPr>
        <p:spPr bwMode="auto">
          <a:xfrm>
            <a:off x="3849688" y="3153990"/>
            <a:ext cx="7921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/>
              <a:t>+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732588" y="2780928"/>
            <a:ext cx="1800225" cy="1512887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3502" name="TextBox 19"/>
          <p:cNvSpPr txBox="1">
            <a:spLocks noChangeArrowheads="1"/>
          </p:cNvSpPr>
          <p:nvPr/>
        </p:nvSpPr>
        <p:spPr bwMode="auto">
          <a:xfrm>
            <a:off x="6659563" y="2780928"/>
            <a:ext cx="20161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0" b="1" dirty="0"/>
          </a:p>
          <a:p>
            <a:pPr algn="ctr"/>
            <a:r>
              <a:rPr lang="ru-RU" sz="2400" b="1" dirty="0"/>
              <a:t>К</a:t>
            </a:r>
            <a:r>
              <a:rPr lang="ru-RU" sz="2000" b="1" dirty="0">
                <a:solidFill>
                  <a:srgbClr val="FF6600"/>
                </a:solidFill>
              </a:rPr>
              <a:t>ремниевые </a:t>
            </a:r>
            <a:r>
              <a:rPr lang="ru-RU" sz="2000" b="1" dirty="0" err="1" smtClean="0">
                <a:solidFill>
                  <a:srgbClr val="FF6600"/>
                </a:solidFill>
              </a:rPr>
              <a:t>нанолазерыієві</a:t>
            </a:r>
            <a:endParaRPr lang="ru-RU" sz="2000" b="1" dirty="0">
              <a:solidFill>
                <a:srgbClr val="FF6600"/>
              </a:solidFill>
            </a:endParaRPr>
          </a:p>
          <a:p>
            <a:pPr algn="ctr"/>
            <a:endParaRPr lang="ru-RU" sz="2000" b="1" dirty="0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539750" y="6308725"/>
            <a:ext cx="8604250" cy="549275"/>
            <a:chOff x="340" y="3974"/>
            <a:chExt cx="5420" cy="346"/>
          </a:xfrm>
        </p:grpSpPr>
        <p:sp>
          <p:nvSpPr>
            <p:cNvPr id="63506" name="Rectangle 20"/>
            <p:cNvSpPr>
              <a:spLocks noChangeArrowheads="1"/>
            </p:cNvSpPr>
            <p:nvPr/>
          </p:nvSpPr>
          <p:spPr bwMode="auto">
            <a:xfrm>
              <a:off x="5103" y="3974"/>
              <a:ext cx="657" cy="34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507" name="Text Box 21"/>
            <p:cNvSpPr txBox="1">
              <a:spLocks noChangeArrowheads="1"/>
            </p:cNvSpPr>
            <p:nvPr/>
          </p:nvSpPr>
          <p:spPr bwMode="auto">
            <a:xfrm>
              <a:off x="340" y="4156"/>
              <a:ext cx="5397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900" dirty="0"/>
                <a:t>		</a:t>
              </a:r>
            </a:p>
          </p:txBody>
        </p:sp>
      </p:grpSp>
      <p:sp>
        <p:nvSpPr>
          <p:cNvPr id="63504" name="TextBox 17"/>
          <p:cNvSpPr txBox="1">
            <a:spLocks noChangeArrowheads="1"/>
          </p:cNvSpPr>
          <p:nvPr/>
        </p:nvSpPr>
        <p:spPr bwMode="auto">
          <a:xfrm>
            <a:off x="323529" y="4678104"/>
            <a:ext cx="835292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FF0000"/>
              </a:buClr>
              <a:buSzPct val="200000"/>
            </a:pPr>
            <a:r>
              <a:rPr lang="uk-UA" sz="2000" dirty="0" smtClean="0"/>
              <a:t>Вимоги </a:t>
            </a:r>
            <a:r>
              <a:rPr lang="uk-UA" sz="2000" dirty="0" smtClean="0"/>
              <a:t>на системному рівні повинні визначити вимоги та показники ефективності окремих пристроїв. Ці вимоги дуже жорсткі і сьогодні виглядають майже нездійсненними. Тим не менш, на даний момент це є важливим полем для інновацій. 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323850" y="1196975"/>
            <a:ext cx="842486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400" b="1" dirty="0" smtClean="0"/>
              <a:t>…</a:t>
            </a:r>
            <a:r>
              <a:rPr lang="ru-RU" sz="2000" dirty="0" smtClean="0"/>
              <a:t> </a:t>
            </a:r>
            <a:r>
              <a:rPr lang="uk-UA" sz="2000" dirty="0" smtClean="0"/>
              <a:t>можна кардинально поліпшити властивості заснованих на кремнії </a:t>
            </a:r>
            <a:r>
              <a:rPr lang="uk-UA" sz="2000" dirty="0" err="1" smtClean="0"/>
              <a:t>світловипромінюючих</a:t>
            </a:r>
            <a:r>
              <a:rPr lang="uk-UA" sz="2000" dirty="0" smtClean="0"/>
              <a:t> структур і досягти лазерну генерацію з струмовим накачуванням у безперервному режимі, використовуючи концепції, розвинені та випробувані для </a:t>
            </a:r>
            <a:r>
              <a:rPr lang="uk-UA" sz="2000" dirty="0" err="1" smtClean="0"/>
              <a:t>прямозонних</a:t>
            </a:r>
            <a:r>
              <a:rPr lang="uk-UA" sz="2000" dirty="0" smtClean="0"/>
              <a:t> </a:t>
            </a:r>
            <a:r>
              <a:rPr lang="uk-UA" sz="2000" dirty="0" smtClean="0"/>
              <a:t>матеріалів</a:t>
            </a:r>
            <a:endParaRPr lang="ru-RU" sz="2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34" y="0"/>
            <a:ext cx="7993063" cy="908050"/>
          </a:xfrm>
          <a:prstGeom prst="roundRect">
            <a:avLst/>
          </a:prstGeom>
          <a:solidFill>
            <a:srgbClr val="FF6600"/>
          </a:solidFill>
          <a:ln w="63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uk-UA" sz="2400" b="1" dirty="0" smtClean="0"/>
              <a:t>Комерційно прийнятний кремнієвий лазер поки що відсутній, але …</a:t>
            </a:r>
            <a:endParaRPr lang="ru-RU" sz="2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497388" y="2780928"/>
            <a:ext cx="1657350" cy="1512887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625725" y="2780928"/>
            <a:ext cx="1439863" cy="1512887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5138" y="2780928"/>
            <a:ext cx="1728787" cy="1512887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3495" name="TextBox 5"/>
          <p:cNvSpPr txBox="1">
            <a:spLocks noChangeArrowheads="1"/>
          </p:cNvSpPr>
          <p:nvPr/>
        </p:nvSpPr>
        <p:spPr bwMode="auto">
          <a:xfrm>
            <a:off x="6227763" y="3153990"/>
            <a:ext cx="7921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rgbClr val="FF6600"/>
                </a:solidFill>
              </a:rPr>
              <a:t>=</a:t>
            </a:r>
            <a:endParaRPr lang="ru-RU" sz="4000">
              <a:solidFill>
                <a:srgbClr val="FF6600"/>
              </a:solidFill>
            </a:endParaRPr>
          </a:p>
        </p:txBody>
      </p:sp>
      <p:sp>
        <p:nvSpPr>
          <p:cNvPr id="63496" name="TextBox 6"/>
          <p:cNvSpPr txBox="1">
            <a:spLocks noChangeArrowheads="1"/>
          </p:cNvSpPr>
          <p:nvPr/>
        </p:nvSpPr>
        <p:spPr bwMode="auto">
          <a:xfrm>
            <a:off x="322263" y="2780928"/>
            <a:ext cx="20510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FF6600"/>
                </a:solidFill>
              </a:rPr>
              <a:t>Н</a:t>
            </a:r>
            <a:r>
              <a:rPr lang="ru-RU" sz="2000" b="1" dirty="0" err="1" smtClean="0"/>
              <a:t>ано-технології</a:t>
            </a:r>
            <a:r>
              <a:rPr lang="ru-RU" sz="2000" b="1" dirty="0" smtClean="0"/>
              <a:t> </a:t>
            </a:r>
            <a:endParaRPr lang="en-US" sz="2000" b="1" dirty="0"/>
          </a:p>
          <a:p>
            <a:pPr algn="ctr"/>
            <a:r>
              <a:rPr lang="ru-RU" sz="2000" b="1" dirty="0" err="1" smtClean="0"/>
              <a:t>кремниєвих</a:t>
            </a:r>
            <a:r>
              <a:rPr lang="ru-RU" sz="2000" b="1" dirty="0" smtClean="0"/>
              <a:t> </a:t>
            </a:r>
            <a:r>
              <a:rPr lang="ru-RU" sz="2000" b="1" dirty="0"/>
              <a:t>структур </a:t>
            </a:r>
          </a:p>
        </p:txBody>
      </p:sp>
      <p:sp>
        <p:nvSpPr>
          <p:cNvPr id="63497" name="TextBox 7"/>
          <p:cNvSpPr txBox="1">
            <a:spLocks noChangeArrowheads="1"/>
          </p:cNvSpPr>
          <p:nvPr/>
        </p:nvSpPr>
        <p:spPr bwMode="auto">
          <a:xfrm>
            <a:off x="2625725" y="2780928"/>
            <a:ext cx="1439863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000" b="1" dirty="0"/>
          </a:p>
          <a:p>
            <a:pPr algn="ctr"/>
            <a:r>
              <a:rPr lang="ru-RU" sz="2400" b="1" dirty="0">
                <a:solidFill>
                  <a:srgbClr val="FF6600"/>
                </a:solidFill>
              </a:rPr>
              <a:t>Н</a:t>
            </a:r>
            <a:r>
              <a:rPr lang="ru-RU" sz="2000" b="1" dirty="0"/>
              <a:t>ано</a:t>
            </a:r>
            <a:r>
              <a:rPr lang="en-US" sz="2000" b="1" dirty="0"/>
              <a:t>-</a:t>
            </a:r>
          </a:p>
          <a:p>
            <a:pPr algn="ctr"/>
            <a:r>
              <a:rPr lang="ru-RU" sz="2000" b="1" dirty="0" err="1" smtClean="0"/>
              <a:t>фотоніка</a:t>
            </a:r>
            <a:endParaRPr lang="en-US" sz="2000" b="1" dirty="0"/>
          </a:p>
          <a:p>
            <a:pPr algn="ctr"/>
            <a:endParaRPr lang="ru-RU" sz="2000" b="1" dirty="0"/>
          </a:p>
        </p:txBody>
      </p:sp>
      <p:sp>
        <p:nvSpPr>
          <p:cNvPr id="63498" name="TextBox 8"/>
          <p:cNvSpPr txBox="1">
            <a:spLocks noChangeArrowheads="1"/>
          </p:cNvSpPr>
          <p:nvPr/>
        </p:nvSpPr>
        <p:spPr bwMode="auto">
          <a:xfrm>
            <a:off x="4425950" y="2780928"/>
            <a:ext cx="1800225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0" b="1" dirty="0"/>
          </a:p>
          <a:p>
            <a:pPr algn="ctr"/>
            <a:r>
              <a:rPr lang="ru-RU" sz="2400" b="1" dirty="0">
                <a:solidFill>
                  <a:srgbClr val="FF6600"/>
                </a:solidFill>
              </a:rPr>
              <a:t>Н</a:t>
            </a:r>
            <a:r>
              <a:rPr lang="ru-RU" sz="2000" b="1" dirty="0"/>
              <a:t>ано</a:t>
            </a:r>
            <a:r>
              <a:rPr lang="en-US" sz="2000" b="1" dirty="0"/>
              <a:t>-</a:t>
            </a:r>
          </a:p>
          <a:p>
            <a:pPr algn="ctr"/>
            <a:r>
              <a:rPr lang="ru-RU" sz="2000" b="1" dirty="0" err="1" smtClean="0"/>
              <a:t>плазмоніка</a:t>
            </a:r>
            <a:endParaRPr lang="ru-RU" sz="2000" b="1" dirty="0"/>
          </a:p>
          <a:p>
            <a:pPr algn="ctr"/>
            <a:endParaRPr lang="ru-RU" sz="2000" b="1" dirty="0"/>
          </a:p>
        </p:txBody>
      </p:sp>
      <p:sp>
        <p:nvSpPr>
          <p:cNvPr id="63499" name="TextBox 9"/>
          <p:cNvSpPr txBox="1">
            <a:spLocks noChangeArrowheads="1"/>
          </p:cNvSpPr>
          <p:nvPr/>
        </p:nvSpPr>
        <p:spPr bwMode="auto">
          <a:xfrm>
            <a:off x="1978025" y="3153990"/>
            <a:ext cx="7921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/>
              <a:t>+</a:t>
            </a:r>
          </a:p>
        </p:txBody>
      </p:sp>
      <p:sp>
        <p:nvSpPr>
          <p:cNvPr id="63500" name="TextBox 10"/>
          <p:cNvSpPr txBox="1">
            <a:spLocks noChangeArrowheads="1"/>
          </p:cNvSpPr>
          <p:nvPr/>
        </p:nvSpPr>
        <p:spPr bwMode="auto">
          <a:xfrm>
            <a:off x="3849688" y="3153990"/>
            <a:ext cx="7921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/>
              <a:t>+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732588" y="2780928"/>
            <a:ext cx="1800225" cy="1512887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3502" name="TextBox 19"/>
          <p:cNvSpPr txBox="1">
            <a:spLocks noChangeArrowheads="1"/>
          </p:cNvSpPr>
          <p:nvPr/>
        </p:nvSpPr>
        <p:spPr bwMode="auto">
          <a:xfrm>
            <a:off x="6659563" y="2780928"/>
            <a:ext cx="20161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0" b="1" dirty="0"/>
          </a:p>
          <a:p>
            <a:pPr algn="ctr"/>
            <a:r>
              <a:rPr lang="ru-RU" sz="2400" b="1" dirty="0" err="1" smtClean="0"/>
              <a:t>К</a:t>
            </a:r>
            <a:r>
              <a:rPr lang="ru-RU" sz="2000" b="1" dirty="0" err="1" smtClean="0">
                <a:solidFill>
                  <a:srgbClr val="FF6600"/>
                </a:solidFill>
              </a:rPr>
              <a:t>ремниієві</a:t>
            </a:r>
            <a:r>
              <a:rPr lang="ru-RU" sz="2000" b="1" dirty="0" smtClean="0">
                <a:solidFill>
                  <a:srgbClr val="FF6600"/>
                </a:solidFill>
              </a:rPr>
              <a:t> </a:t>
            </a:r>
            <a:r>
              <a:rPr lang="ru-RU" sz="2000" b="1" dirty="0" err="1" smtClean="0">
                <a:solidFill>
                  <a:srgbClr val="FF6600"/>
                </a:solidFill>
              </a:rPr>
              <a:t>нанолазери</a:t>
            </a:r>
            <a:endParaRPr lang="ru-RU" sz="2000" b="1" dirty="0">
              <a:solidFill>
                <a:srgbClr val="FF6600"/>
              </a:solidFill>
            </a:endParaRPr>
          </a:p>
          <a:p>
            <a:pPr algn="ctr"/>
            <a:endParaRPr lang="ru-RU" sz="2000" b="1" dirty="0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539750" y="6308725"/>
            <a:ext cx="8604250" cy="549275"/>
            <a:chOff x="340" y="3974"/>
            <a:chExt cx="5420" cy="346"/>
          </a:xfrm>
        </p:grpSpPr>
        <p:sp>
          <p:nvSpPr>
            <p:cNvPr id="63506" name="Rectangle 20"/>
            <p:cNvSpPr>
              <a:spLocks noChangeArrowheads="1"/>
            </p:cNvSpPr>
            <p:nvPr/>
          </p:nvSpPr>
          <p:spPr bwMode="auto">
            <a:xfrm>
              <a:off x="5103" y="3974"/>
              <a:ext cx="657" cy="34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507" name="Text Box 21"/>
            <p:cNvSpPr txBox="1">
              <a:spLocks noChangeArrowheads="1"/>
            </p:cNvSpPr>
            <p:nvPr/>
          </p:nvSpPr>
          <p:spPr bwMode="auto">
            <a:xfrm>
              <a:off x="340" y="4156"/>
              <a:ext cx="5397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900"/>
                <a:t>Институт физики микроструктур РАН			  З.Ф.Красильник. Международная зимняя школа. СПб. 26.02-1.03.2016  </a:t>
              </a:r>
            </a:p>
          </p:txBody>
        </p:sp>
      </p:grpSp>
      <p:sp>
        <p:nvSpPr>
          <p:cNvPr id="63504" name="TextBox 17"/>
          <p:cNvSpPr txBox="1">
            <a:spLocks noChangeArrowheads="1"/>
          </p:cNvSpPr>
          <p:nvPr/>
        </p:nvSpPr>
        <p:spPr bwMode="auto">
          <a:xfrm>
            <a:off x="323529" y="4678104"/>
            <a:ext cx="835292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FF0000"/>
              </a:buClr>
              <a:buSzPct val="200000"/>
            </a:pPr>
            <a:r>
              <a:rPr lang="ru-RU" sz="2000" dirty="0" smtClean="0">
                <a:solidFill>
                  <a:srgbClr val="FF0000"/>
                </a:solidFill>
              </a:rPr>
              <a:t>   Требования </a:t>
            </a:r>
            <a:r>
              <a:rPr lang="ru-RU" sz="2000" dirty="0">
                <a:solidFill>
                  <a:srgbClr val="FF0000"/>
                </a:solidFill>
              </a:rPr>
              <a:t>на системном уровне должны определить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ru-RU" sz="2000" dirty="0">
                <a:solidFill>
                  <a:srgbClr val="FF0000"/>
                </a:solidFill>
              </a:rPr>
              <a:t>требования и показатели эффективности для отдельных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ru-RU" sz="2000" dirty="0">
                <a:solidFill>
                  <a:srgbClr val="FF0000"/>
                </a:solidFill>
              </a:rPr>
              <a:t>устройств.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Эти </a:t>
            </a:r>
            <a:r>
              <a:rPr lang="ru-RU" sz="2000" dirty="0">
                <a:solidFill>
                  <a:srgbClr val="FF0000"/>
                </a:solidFill>
              </a:rPr>
              <a:t>требования очень жесткие и сегодня выглядят как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ru-RU" sz="2000" dirty="0">
                <a:solidFill>
                  <a:srgbClr val="FF0000"/>
                </a:solidFill>
              </a:rPr>
              <a:t>почти невыполнимые</a:t>
            </a:r>
            <a:r>
              <a:rPr lang="ru-RU" sz="2000" dirty="0" smtClean="0">
                <a:solidFill>
                  <a:srgbClr val="FF0000"/>
                </a:solidFill>
              </a:rPr>
              <a:t>. Тем </a:t>
            </a:r>
            <a:r>
              <a:rPr lang="ru-RU" sz="2000" dirty="0">
                <a:solidFill>
                  <a:srgbClr val="FF0000"/>
                </a:solidFill>
              </a:rPr>
              <a:t>не менее на данный момент это представляется важным полем для инноваций.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539750" y="6597650"/>
            <a:ext cx="8567738" cy="2308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898525" y="2060575"/>
            <a:ext cx="3313113" cy="2016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150" name="Picture 2" descr="Совет по грантам Президента Российской Федерации | На главную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39750" y="6308725"/>
            <a:ext cx="8604250" cy="549275"/>
            <a:chOff x="340" y="3974"/>
            <a:chExt cx="5420" cy="346"/>
          </a:xfrm>
        </p:grpSpPr>
        <p:sp>
          <p:nvSpPr>
            <p:cNvPr id="6163" name="Rectangle 8"/>
            <p:cNvSpPr>
              <a:spLocks noChangeArrowheads="1"/>
            </p:cNvSpPr>
            <p:nvPr/>
          </p:nvSpPr>
          <p:spPr bwMode="auto">
            <a:xfrm>
              <a:off x="5103" y="3974"/>
              <a:ext cx="657" cy="34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4" name="Text Box 9"/>
            <p:cNvSpPr txBox="1">
              <a:spLocks noChangeArrowheads="1"/>
            </p:cNvSpPr>
            <p:nvPr/>
          </p:nvSpPr>
          <p:spPr bwMode="auto">
            <a:xfrm>
              <a:off x="340" y="4156"/>
              <a:ext cx="5397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900"/>
                <a:t>Институт физики микроструктур РАН			  З.Ф.Красильник. Международная зимняя школа. СПб. 26.02-1.03.2016  </a:t>
              </a:r>
            </a:p>
          </p:txBody>
        </p:sp>
      </p:grpSp>
      <p:sp>
        <p:nvSpPr>
          <p:cNvPr id="615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5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124744"/>
            <a:ext cx="7473330" cy="3226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539750" y="6597650"/>
            <a:ext cx="8567738" cy="2308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00" dirty="0"/>
              <a:t>Институт физики микроструктур РАН	                                        </a:t>
            </a:r>
            <a:r>
              <a:rPr lang="en-US" sz="900" dirty="0" smtClean="0"/>
              <a:t>                                 </a:t>
            </a:r>
            <a:r>
              <a:rPr lang="ru-RU" sz="900" dirty="0" smtClean="0"/>
              <a:t>З.Ф.Красильник</a:t>
            </a:r>
            <a:r>
              <a:rPr lang="en-US" sz="900" dirty="0" smtClean="0"/>
              <a:t>. </a:t>
            </a:r>
            <a:r>
              <a:rPr lang="ru-RU" sz="900" dirty="0" smtClean="0"/>
              <a:t>КРЕМНИЙ-2016. Новосибирск. 12-15.09.2016  </a:t>
            </a:r>
            <a:endParaRPr lang="ru-RU" sz="900" dirty="0"/>
          </a:p>
        </p:txBody>
      </p:sp>
      <p:sp>
        <p:nvSpPr>
          <p:cNvPr id="16" name="TextBox 17"/>
          <p:cNvSpPr txBox="1">
            <a:spLocks noChangeArrowheads="1"/>
          </p:cNvSpPr>
          <p:nvPr/>
        </p:nvSpPr>
        <p:spPr bwMode="auto">
          <a:xfrm>
            <a:off x="0" y="190500"/>
            <a:ext cx="9144000" cy="830997"/>
          </a:xfrm>
          <a:prstGeom prst="rect">
            <a:avLst/>
          </a:prstGeom>
          <a:solidFill>
            <a:srgbClr val="FFFFFF">
              <a:alpha val="50195"/>
            </a:srgb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/>
            <a:r>
              <a:rPr lang="en-US" sz="2400" dirty="0" err="1" smtClean="0">
                <a:latin typeface="Tahoma" pitchFamily="34" charset="0"/>
                <a:cs typeface="Tahoma" pitchFamily="34" charset="0"/>
              </a:rPr>
              <a:t>InGaAs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/GaAs/</a:t>
            </a:r>
            <a:r>
              <a:rPr lang="en-US" sz="2400" dirty="0" err="1" smtClean="0">
                <a:latin typeface="Tahoma" pitchFamily="34" charset="0"/>
                <a:cs typeface="Tahoma" pitchFamily="34" charset="0"/>
              </a:rPr>
              <a:t>AlGaAs</a:t>
            </a:r>
            <a:r>
              <a:rPr lang="ru-RU" sz="2400" dirty="0" smtClean="0">
                <a:latin typeface="Tahoma" pitchFamily="34" charset="0"/>
                <a:cs typeface="Tahoma" pitchFamily="34" charset="0"/>
              </a:rPr>
              <a:t> диодный лазер на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Ge/</a:t>
            </a:r>
            <a:r>
              <a:rPr lang="en-GB" sz="2400" dirty="0" smtClean="0">
                <a:latin typeface="Tahoma" pitchFamily="34" charset="0"/>
                <a:cs typeface="Tahoma" pitchFamily="34" charset="0"/>
              </a:rPr>
              <a:t>Si </a:t>
            </a:r>
            <a:r>
              <a:rPr lang="ru-RU" sz="2400" dirty="0" smtClean="0">
                <a:latin typeface="Tahoma" pitchFamily="34" charset="0"/>
                <a:cs typeface="Tahoma" pitchFamily="34" charset="0"/>
              </a:rPr>
              <a:t>подложке с подслоем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GaAs</a:t>
            </a:r>
            <a:r>
              <a:rPr lang="ru-RU" sz="2400" dirty="0" smtClean="0">
                <a:latin typeface="Tahoma" pitchFamily="34" charset="0"/>
                <a:cs typeface="Tahoma" pitchFamily="34" charset="0"/>
              </a:rPr>
              <a:t>:</a:t>
            </a:r>
            <a:r>
              <a:rPr lang="en-GB" sz="2400" dirty="0" smtClean="0">
                <a:latin typeface="Tahoma" pitchFamily="34" charset="0"/>
                <a:cs typeface="Tahoma" pitchFamily="34" charset="0"/>
              </a:rPr>
              <a:t>Si</a:t>
            </a:r>
            <a:r>
              <a:rPr lang="ru-RU" sz="2400" dirty="0" smtClean="0">
                <a:latin typeface="Tahoma" pitchFamily="34" charset="0"/>
                <a:cs typeface="Tahoma" pitchFamily="34" charset="0"/>
              </a:rPr>
              <a:t>.</a:t>
            </a:r>
            <a:r>
              <a:rPr lang="en-GB" sz="2400" dirty="0" smtClean="0">
                <a:latin typeface="Tahoma" pitchFamily="34" charset="0"/>
                <a:cs typeface="Tahoma" pitchFamily="34" charset="0"/>
              </a:rPr>
              <a:t> </a:t>
            </a:r>
            <a:endParaRPr lang="ru-RU" sz="24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5152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2051720" y="4941168"/>
            <a:ext cx="48965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29" y="5085184"/>
            <a:ext cx="3786891" cy="1728192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</p:pic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6309320"/>
            <a:ext cx="5114925" cy="2952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571480"/>
            <a:ext cx="9144000" cy="5554683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uk-UA" sz="5000" b="1" dirty="0"/>
              <a:t>Метою</a:t>
            </a:r>
            <a:r>
              <a:rPr lang="uk-UA" sz="5000" dirty="0"/>
              <a:t> дисципліни «Техніко-економічне обґрунтування проектних рішень» є  оволодіння основними методами і надання чіткого, всеосяжного практичного керівництва з процесів ідентифікації, підготовки, проведення аналізу ефективності при проектування електронних приладів та систем</a:t>
            </a:r>
            <a:endParaRPr lang="ru-RU" sz="5000" dirty="0"/>
          </a:p>
          <a:p>
            <a:pPr algn="just"/>
            <a:r>
              <a:rPr lang="uk-UA" sz="5000" b="1" dirty="0"/>
              <a:t>Завданням</a:t>
            </a:r>
            <a:r>
              <a:rPr lang="uk-UA" sz="5000" dirty="0"/>
              <a:t> дисципліни є оволодіння методами обчислення техніко-економічних показників на різних стадіях розробки проекту та отримання певних навичок автоматизованого синтезу, аналізу та оптимізації вузлів електронних систем в відомих програмних середовищах. </a:t>
            </a:r>
            <a:endParaRPr lang="ru-RU" sz="5000" dirty="0"/>
          </a:p>
          <a:p>
            <a:pPr algn="just"/>
            <a:r>
              <a:rPr lang="uk-UA" sz="5000" b="1" dirty="0"/>
              <a:t>Курс</a:t>
            </a:r>
            <a:r>
              <a:rPr lang="uk-UA" sz="5000" dirty="0"/>
              <a:t> «Техніко-економічне обґрунтування проектних рішень» є логічним продовженням опанування здобувачами освіти відповідних </a:t>
            </a:r>
            <a:r>
              <a:rPr lang="uk-UA" sz="5000" dirty="0" err="1"/>
              <a:t>компетентностей</a:t>
            </a:r>
            <a:r>
              <a:rPr lang="uk-UA" sz="5000" dirty="0"/>
              <a:t> та програмних результатів навчання в рамках спеціальності 171 «Електроніка» другого магістерського рівня. Набуті при вивченні даного курсу знання необхідні у виробничій практиці, виконанні кваліфікаційної роботи магістра та подальшій дослідницькій діяльності в галузі електроніки, автоматизації та електронних комунікацій.</a:t>
            </a:r>
            <a:endParaRPr lang="ru-RU" sz="5000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85785" y="1357299"/>
          <a:ext cx="8001056" cy="4500595"/>
        </p:xfrm>
        <a:graphic>
          <a:graphicData uri="http://schemas.openxmlformats.org/drawingml/2006/table">
            <a:tbl>
              <a:tblPr/>
              <a:tblGrid>
                <a:gridCol w="2591798"/>
                <a:gridCol w="2704629"/>
                <a:gridCol w="2704629"/>
              </a:tblGrid>
              <a:tr h="649180">
                <a:tc>
                  <a:txBody>
                    <a:bodyPr/>
                    <a:lstStyle/>
                    <a:p>
                      <a:pPr marL="179705" algn="ctr">
                        <a:spcAft>
                          <a:spcPts val="600"/>
                        </a:spcAft>
                      </a:pPr>
                      <a:r>
                        <a:rPr lang="uk-UA" sz="1400" b="1" dirty="0">
                          <a:latin typeface="Times New Roman"/>
                          <a:ea typeface="MS Mincho"/>
                          <a:cs typeface="Times New Roman"/>
                        </a:rPr>
                        <a:t>Нормативні</a:t>
                      </a:r>
                      <a:r>
                        <a:rPr lang="en-US" sz="1000" b="1" dirty="0">
                          <a:latin typeface="Times New Roman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n-US" sz="1000" b="1" dirty="0" err="1">
                          <a:latin typeface="Times New Roman"/>
                          <a:ea typeface="MS Mincho"/>
                          <a:cs typeface="Times New Roman"/>
                        </a:rPr>
                        <a:t>показники</a:t>
                      </a:r>
                      <a:r>
                        <a:rPr lang="en-US" sz="1000" b="1" dirty="0">
                          <a:latin typeface="Times New Roman"/>
                          <a:ea typeface="MS Mincho"/>
                          <a:cs typeface="Times New Roman"/>
                        </a:rPr>
                        <a:t> </a:t>
                      </a:r>
                      <a:endParaRPr lang="ru-RU" sz="12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kern="100">
                          <a:latin typeface="Times New Roman"/>
                          <a:ea typeface="Droid Sans Fallback"/>
                          <a:cs typeface="FreeSans"/>
                        </a:rPr>
                        <a:t>денна форма здобуття освіти</a:t>
                      </a:r>
                      <a:endParaRPr lang="ru-RU" sz="1200" kern="100"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kern="100">
                          <a:latin typeface="Times New Roman"/>
                          <a:ea typeface="Droid Sans Fallback"/>
                          <a:cs typeface="FreeSans"/>
                        </a:rPr>
                        <a:t>заочна форма здобуття освіти</a:t>
                      </a:r>
                      <a:endParaRPr lang="ru-RU" sz="1200" kern="100"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5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200" kern="100">
                          <a:latin typeface="Times New Roman"/>
                          <a:ea typeface="Droid Sans Fallback"/>
                          <a:cs typeface="FreeSans"/>
                        </a:rPr>
                        <a:t>Статус дисципліни</a:t>
                      </a:r>
                      <a:endParaRPr lang="ru-RU" sz="1200" kern="100"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kern="100">
                          <a:latin typeface="Times New Roman"/>
                          <a:ea typeface="Droid Sans Fallback"/>
                          <a:cs typeface="FreeSans"/>
                        </a:rPr>
                        <a:t>Вибіркова </a:t>
                      </a:r>
                      <a:endParaRPr lang="ru-RU" sz="1200" kern="100"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200" kern="100">
                          <a:latin typeface="Times New Roman"/>
                          <a:ea typeface="Droid Sans Fallback"/>
                          <a:cs typeface="FreeSans"/>
                        </a:rPr>
                        <a:t>Семестр </a:t>
                      </a:r>
                      <a:endParaRPr lang="ru-RU" sz="1200" kern="100"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00">
                          <a:latin typeface="Times New Roman"/>
                          <a:ea typeface="Droid Sans Fallback"/>
                          <a:cs typeface="FreeSans"/>
                        </a:rPr>
                        <a:t>3-й</a:t>
                      </a:r>
                      <a:endParaRPr lang="ru-RU" sz="1200" kern="100"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200" kern="100">
                        <a:latin typeface="Times New Roman"/>
                        <a:ea typeface="Droid Sans Fallback"/>
                        <a:cs typeface="FreeSans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200" kern="100" dirty="0">
                          <a:latin typeface="Times New Roman"/>
                          <a:ea typeface="Droid Sans Fallback"/>
                          <a:cs typeface="FreeSans"/>
                        </a:rPr>
                        <a:t>Кількість кредитів </a:t>
                      </a:r>
                      <a:r>
                        <a:rPr lang="uk-UA" sz="1200" kern="100" dirty="0" err="1">
                          <a:latin typeface="Times New Roman"/>
                          <a:ea typeface="Droid Sans Fallback"/>
                          <a:cs typeface="FreeSans"/>
                        </a:rPr>
                        <a:t>ECTS</a:t>
                      </a:r>
                      <a:r>
                        <a:rPr lang="uk-UA" sz="1200" kern="100" dirty="0">
                          <a:latin typeface="Times New Roman"/>
                          <a:ea typeface="Droid Sans Fallback"/>
                          <a:cs typeface="FreeSans"/>
                        </a:rPr>
                        <a:t> </a:t>
                      </a:r>
                      <a:endParaRPr lang="ru-RU" sz="1200" kern="100" dirty="0"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00">
                          <a:latin typeface="Times New Roman"/>
                          <a:ea typeface="Droid Sans Fallback"/>
                          <a:cs typeface="FreeSans"/>
                        </a:rPr>
                        <a:t>3</a:t>
                      </a:r>
                      <a:endParaRPr lang="ru-RU" sz="1200" kern="100"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200" kern="100">
                          <a:latin typeface="Times New Roman"/>
                          <a:ea typeface="Droid Sans Fallback"/>
                          <a:cs typeface="FreeSans"/>
                        </a:rPr>
                        <a:t>Кількість годин </a:t>
                      </a:r>
                      <a:endParaRPr lang="ru-RU" sz="1200" kern="100"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00" dirty="0">
                          <a:latin typeface="Times New Roman"/>
                          <a:ea typeface="Droid Sans Fallback"/>
                          <a:cs typeface="FreeSans"/>
                        </a:rPr>
                        <a:t>90</a:t>
                      </a:r>
                      <a:endParaRPr lang="ru-RU" sz="1200" kern="100" dirty="0"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00">
                          <a:latin typeface="Times New Roman"/>
                          <a:ea typeface="Droid Sans Fallback"/>
                          <a:cs typeface="FreeSans"/>
                        </a:rPr>
                        <a:t>Лекції</a:t>
                      </a:r>
                      <a:endParaRPr lang="ru-RU" sz="1200" kern="100"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00">
                          <a:latin typeface="Times New Roman"/>
                          <a:ea typeface="Droid Sans Fallback"/>
                          <a:cs typeface="FreeSans"/>
                        </a:rPr>
                        <a:t>22 год.</a:t>
                      </a:r>
                      <a:endParaRPr lang="ru-RU" sz="1200" kern="100"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200" kern="100">
                        <a:latin typeface="Times New Roman"/>
                        <a:ea typeface="Droid Sans Fallback"/>
                        <a:cs typeface="FreeSans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00">
                          <a:latin typeface="Times New Roman"/>
                          <a:ea typeface="Droid Sans Fallback"/>
                          <a:cs typeface="FreeSans"/>
                        </a:rPr>
                        <a:t>Лабораторні заняття</a:t>
                      </a:r>
                      <a:endParaRPr lang="ru-RU" sz="1200" kern="100"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00">
                          <a:latin typeface="Times New Roman"/>
                          <a:ea typeface="Droid Sans Fallback"/>
                          <a:cs typeface="FreeSans"/>
                        </a:rPr>
                        <a:t>10 год.</a:t>
                      </a:r>
                      <a:endParaRPr lang="ru-RU" sz="1200" kern="100"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200" kern="100">
                        <a:latin typeface="Times New Roman"/>
                        <a:ea typeface="Droid Sans Fallback"/>
                        <a:cs typeface="FreeSans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00">
                          <a:latin typeface="Times New Roman"/>
                          <a:ea typeface="Droid Sans Fallback"/>
                          <a:cs typeface="FreeSans"/>
                        </a:rPr>
                        <a:t>Самостійна робота</a:t>
                      </a:r>
                      <a:endParaRPr lang="ru-RU" sz="1200" kern="100"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00">
                          <a:latin typeface="Times New Roman"/>
                          <a:ea typeface="Droid Sans Fallback"/>
                          <a:cs typeface="FreeSans"/>
                        </a:rPr>
                        <a:t>58 год.</a:t>
                      </a:r>
                      <a:endParaRPr lang="ru-RU" sz="1200" kern="100"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200" kern="100">
                        <a:latin typeface="Times New Roman"/>
                        <a:ea typeface="Droid Sans Fallback"/>
                        <a:cs typeface="FreeSans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4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00">
                          <a:latin typeface="Times New Roman"/>
                          <a:ea typeface="Droid Sans Fallback"/>
                          <a:cs typeface="FreeSans"/>
                        </a:rPr>
                        <a:t>Консультації </a:t>
                      </a:r>
                      <a:endParaRPr lang="ru-RU" sz="1200" kern="100"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00">
                          <a:latin typeface="Times New Roman"/>
                          <a:ea typeface="Droid Sans Fallback"/>
                          <a:cs typeface="FreeSans"/>
                        </a:rPr>
                        <a:t>Розклад проведення консультацій https://www.znu.edu.ua/2024/den/inni/kons-inni.pdf, формат проведення - дистанційно</a:t>
                      </a:r>
                      <a:endParaRPr lang="ru-RU" sz="1200" kern="100"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94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00">
                          <a:latin typeface="Times New Roman"/>
                          <a:ea typeface="Droid Sans Fallback"/>
                          <a:cs typeface="FreeSans"/>
                        </a:rPr>
                        <a:t>Вид підсумкового семестрового контролю: </a:t>
                      </a:r>
                      <a:endParaRPr lang="ru-RU" sz="1200" kern="100"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kern="100">
                          <a:latin typeface="Times New Roman"/>
                          <a:ea typeface="Droid Sans Fallback"/>
                          <a:cs typeface="FreeSans"/>
                        </a:rPr>
                        <a:t>Залік </a:t>
                      </a:r>
                      <a:endParaRPr lang="ru-RU" sz="1200" kern="100"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4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00">
                          <a:latin typeface="Times New Roman"/>
                          <a:ea typeface="Droid Sans Fallback"/>
                          <a:cs typeface="FreeSans"/>
                        </a:rPr>
                        <a:t>Посилання на електронний курс у СЕЗН ЗНУ (платформа Moodle)</a:t>
                      </a:r>
                      <a:endParaRPr lang="ru-RU" sz="1200" kern="100"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 kern="100" dirty="0">
                        <a:latin typeface="Times New Roman"/>
                        <a:ea typeface="Droid Sans Fallback"/>
                        <a:cs typeface="FreeSan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b="1" u="sng" kern="100" dirty="0" err="1">
                          <a:solidFill>
                            <a:srgbClr val="0000FF"/>
                          </a:solidFill>
                          <a:latin typeface=" Times New Roman "/>
                          <a:ea typeface="Droid Sans Fallback"/>
                          <a:cs typeface="Arial"/>
                        </a:rPr>
                        <a:t>https</a:t>
                      </a:r>
                      <a:r>
                        <a:rPr lang="uk-UA" sz="1200" b="1" u="sng" kern="100" dirty="0">
                          <a:solidFill>
                            <a:srgbClr val="0000FF"/>
                          </a:solidFill>
                          <a:latin typeface=" Times New Roman "/>
                          <a:ea typeface="Droid Sans Fallback"/>
                          <a:cs typeface="Arial"/>
                        </a:rPr>
                        <a:t>://</a:t>
                      </a:r>
                      <a:r>
                        <a:rPr lang="uk-UA" sz="1200" b="1" u="sng" kern="100" dirty="0" err="1">
                          <a:solidFill>
                            <a:srgbClr val="0000FF"/>
                          </a:solidFill>
                          <a:latin typeface=" Times New Roman "/>
                          <a:ea typeface="Droid Sans Fallback"/>
                          <a:cs typeface="Arial"/>
                        </a:rPr>
                        <a:t>moodle.znu.edu.ua</a:t>
                      </a:r>
                      <a:r>
                        <a:rPr lang="uk-UA" sz="1200" b="1" u="sng" kern="100" dirty="0">
                          <a:solidFill>
                            <a:srgbClr val="0000FF"/>
                          </a:solidFill>
                          <a:latin typeface=" Times New Roman "/>
                          <a:ea typeface="Droid Sans Fallback"/>
                          <a:cs typeface="Arial"/>
                        </a:rPr>
                        <a:t>/</a:t>
                      </a:r>
                      <a:r>
                        <a:rPr lang="uk-UA" sz="1200" b="1" u="sng" kern="100" dirty="0" err="1">
                          <a:solidFill>
                            <a:srgbClr val="0000FF"/>
                          </a:solidFill>
                          <a:latin typeface=" Times New Roman "/>
                          <a:ea typeface="Droid Sans Fallback"/>
                          <a:cs typeface="Arial"/>
                        </a:rPr>
                        <a:t>course</a:t>
                      </a:r>
                      <a:r>
                        <a:rPr lang="uk-UA" sz="1200" b="1" u="sng" kern="100" dirty="0">
                          <a:solidFill>
                            <a:srgbClr val="0000FF"/>
                          </a:solidFill>
                          <a:latin typeface=" Times New Roman "/>
                          <a:ea typeface="Droid Sans Fallback"/>
                          <a:cs typeface="Arial"/>
                        </a:rPr>
                        <a:t>/</a:t>
                      </a:r>
                      <a:r>
                        <a:rPr lang="uk-UA" sz="1200" b="1" u="sng" kern="100" dirty="0" err="1">
                          <a:solidFill>
                            <a:srgbClr val="0000FF"/>
                          </a:solidFill>
                          <a:latin typeface=" Times New Roman "/>
                          <a:ea typeface="Droid Sans Fallback"/>
                          <a:cs typeface="Arial"/>
                        </a:rPr>
                        <a:t>view.php</a:t>
                      </a:r>
                      <a:r>
                        <a:rPr lang="uk-UA" sz="1200" b="1" u="sng" kern="100" dirty="0">
                          <a:solidFill>
                            <a:srgbClr val="0000FF"/>
                          </a:solidFill>
                          <a:latin typeface=" Times New Roman "/>
                          <a:ea typeface="Droid Sans Fallback"/>
                          <a:cs typeface="Arial"/>
                        </a:rPr>
                        <a:t>?</a:t>
                      </a:r>
                      <a:r>
                        <a:rPr lang="uk-UA" sz="1200" b="1" u="sng" kern="100" dirty="0" err="1">
                          <a:solidFill>
                            <a:srgbClr val="0000FF"/>
                          </a:solidFill>
                          <a:latin typeface=" Times New Roman "/>
                          <a:ea typeface="Droid Sans Fallback"/>
                          <a:cs typeface="Arial"/>
                        </a:rPr>
                        <a:t>id=9681</a:t>
                      </a:r>
                      <a:endParaRPr lang="ru-RU" sz="1200" kern="100" dirty="0"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uk-UA" sz="2800" b="1" dirty="0"/>
              <a:t>Паспорт навчальної дисципліни</a:t>
            </a:r>
            <a:endParaRPr lang="ru-R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500066"/>
          </a:xfrm>
        </p:spPr>
        <p:txBody>
          <a:bodyPr>
            <a:normAutofit fontScale="90000"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Зміст навчальної дисципліни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054617"/>
          </a:xfrm>
        </p:spPr>
        <p:txBody>
          <a:bodyPr>
            <a:noAutofit/>
          </a:bodyPr>
          <a:lstStyle/>
          <a:p>
            <a:r>
              <a:rPr lang="uk-UA" sz="1400" b="1" dirty="0">
                <a:solidFill>
                  <a:srgbClr val="FF0000"/>
                </a:solidFill>
              </a:rPr>
              <a:t>Змістовий модуль 1</a:t>
            </a:r>
            <a:r>
              <a:rPr lang="uk-UA" sz="1400" b="1" dirty="0"/>
              <a:t>. Інженерні рішення, як основа ефективного функціонування.  </a:t>
            </a:r>
            <a:endParaRPr lang="ru-RU" sz="1400" b="1" dirty="0"/>
          </a:p>
          <a:p>
            <a:r>
              <a:rPr lang="uk-UA" sz="1400" b="1" dirty="0"/>
              <a:t>Стадії розробки технічного пристрою. Формування концептуальної моделі пристрою, синтез технічної пропозиції. Формування технічного завдання. Аванпроект. Вимоги до складу </a:t>
            </a:r>
            <a:r>
              <a:rPr lang="uk-UA" sz="1400" b="1" dirty="0" err="1"/>
              <a:t>конструкторсько</a:t>
            </a:r>
            <a:r>
              <a:rPr lang="uk-UA" sz="1400" b="1" dirty="0"/>
              <a:t> технологічної документації. Ескізний проект, технічний проект, робочий проект. Стратегічні і тактичні рішення, та вплив зовнішнього і внутрішнього середовища на реалізацію рішень. Технологія розробки і прийняття інженерних рішень. </a:t>
            </a:r>
            <a:endParaRPr lang="ru-RU" sz="1400" b="1" dirty="0"/>
          </a:p>
          <a:p>
            <a:r>
              <a:rPr lang="uk-UA" sz="1400" b="1" dirty="0"/>
              <a:t> </a:t>
            </a:r>
            <a:endParaRPr lang="ru-RU" sz="1400" b="1" dirty="0"/>
          </a:p>
          <a:p>
            <a:r>
              <a:rPr lang="uk-UA" sz="1400" b="1" dirty="0">
                <a:solidFill>
                  <a:srgbClr val="FF0000"/>
                </a:solidFill>
              </a:rPr>
              <a:t>Змістовий модуль 2. </a:t>
            </a:r>
            <a:r>
              <a:rPr lang="uk-UA" sz="1400" b="1" dirty="0"/>
              <a:t>Методи розробки та обґрунтування інженерних рішень</a:t>
            </a:r>
            <a:endParaRPr lang="ru-RU" sz="1400" b="1" dirty="0"/>
          </a:p>
          <a:p>
            <a:r>
              <a:rPr lang="uk-UA" sz="1400" b="1" dirty="0"/>
              <a:t>Евристичні методи розробки та прийняття інженерних рішень. Багатопланові аналітичні методи в обґрунтуванні інженерних рішень. Правила і критерії прийняття інженерних рішень в умовах невизначеності та ризику. Психологія поводження у ситуаціях ризику та використання механізму інтуїції при розробці рішень. </a:t>
            </a:r>
            <a:endParaRPr lang="ru-RU" sz="1400" b="1" dirty="0"/>
          </a:p>
          <a:p>
            <a:r>
              <a:rPr lang="uk-UA" sz="1400" b="1" dirty="0"/>
              <a:t> </a:t>
            </a:r>
            <a:endParaRPr lang="ru-RU" sz="1400" b="1" dirty="0"/>
          </a:p>
          <a:p>
            <a:r>
              <a:rPr lang="uk-UA" sz="1400" b="1" dirty="0">
                <a:solidFill>
                  <a:srgbClr val="FF0000"/>
                </a:solidFill>
              </a:rPr>
              <a:t>Змістовий модуль 3.  </a:t>
            </a:r>
            <a:r>
              <a:rPr lang="uk-UA" sz="1400" b="1" dirty="0"/>
              <a:t>Дослідження електронних пристроїв на системному рівні. Оптимізація проектних рішень</a:t>
            </a:r>
            <a:endParaRPr lang="ru-RU" sz="1400" b="1" dirty="0"/>
          </a:p>
          <a:p>
            <a:r>
              <a:rPr lang="uk-UA" sz="1400" b="1" dirty="0"/>
              <a:t>Дослідження та оптимізація електронних пристроїв.  Визначення критеріїв оцінки, техніко-економічних покажчиків розробленого пристрою. Методи евристичної та параметричної оптимізації. Інжиніринг в електроніці. Структурний синтез/оптимізація, автоматизація етапу оптимізації. Інноваційні процеси, як джерело для інженерних рішень. Оцінка новизни, актуальності, практичної значущості роботи. </a:t>
            </a:r>
            <a:endParaRPr lang="ru-RU" sz="1400" b="1" dirty="0"/>
          </a:p>
          <a:p>
            <a:r>
              <a:rPr lang="uk-UA" sz="1400" b="1" dirty="0"/>
              <a:t> </a:t>
            </a:r>
            <a:endParaRPr lang="ru-RU" sz="1400" b="1" dirty="0"/>
          </a:p>
          <a:p>
            <a:r>
              <a:rPr lang="uk-UA" sz="1400" b="1" dirty="0">
                <a:solidFill>
                  <a:srgbClr val="FF0000"/>
                </a:solidFill>
              </a:rPr>
              <a:t>Змістовий модуль 4. </a:t>
            </a:r>
            <a:r>
              <a:rPr lang="uk-UA" sz="1400" b="1" dirty="0"/>
              <a:t>Вивчення норм і правил оформлення результатів досліджень. Апробація результатів роботи </a:t>
            </a:r>
            <a:endParaRPr lang="ru-RU" sz="1400" b="1" dirty="0"/>
          </a:p>
          <a:p>
            <a:r>
              <a:rPr lang="uk-UA" sz="1400" b="1" dirty="0"/>
              <a:t>Функціонально-вартісний аналіз та його місце у техніко-економічному обґрунтуванні інженерних рішень. Вибір конструкції електронного пристрою та його життєвий цикл. </a:t>
            </a:r>
            <a:br>
              <a:rPr lang="uk-UA" sz="1400" b="1" dirty="0"/>
            </a:br>
            <a:r>
              <a:rPr lang="uk-UA" sz="1400" b="1" dirty="0"/>
              <a:t>Розробка методів обробки та аналізу контрольно-вимірювальної інформації.  Норми і правила оформлення текстів, пояснювальних записок, статей. </a:t>
            </a:r>
            <a:r>
              <a:rPr lang="uk-UA" sz="1400" b="1" dirty="0" err="1"/>
              <a:t>Нормоконтроль</a:t>
            </a:r>
            <a:r>
              <a:rPr lang="uk-UA" sz="1400" b="1" dirty="0"/>
              <a:t>.  </a:t>
            </a:r>
            <a:endParaRPr lang="ru-RU" sz="1400" b="1" dirty="0"/>
          </a:p>
          <a:p>
            <a:endParaRPr lang="ru-RU" sz="14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b="1" dirty="0" smtClean="0"/>
              <a:t>Засади </a:t>
            </a:r>
            <a:r>
              <a:rPr lang="ru-RU" sz="3100" b="1" dirty="0" err="1"/>
              <a:t>підготовки</a:t>
            </a:r>
            <a:r>
              <a:rPr lang="ru-RU" sz="3100" b="1" dirty="0"/>
              <a:t> проекту 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err="1"/>
              <a:t>Етапи</a:t>
            </a:r>
            <a:r>
              <a:rPr lang="ru-RU" b="1" dirty="0"/>
              <a:t> проекту </a:t>
            </a:r>
            <a:r>
              <a:rPr lang="ru-RU" b="1" dirty="0" smtClean="0"/>
              <a:t>та </a:t>
            </a:r>
            <a:r>
              <a:rPr lang="ru-RU" b="1" dirty="0" err="1"/>
              <a:t>види</a:t>
            </a:r>
            <a:r>
              <a:rPr lang="ru-RU" b="1" dirty="0"/>
              <a:t> </a:t>
            </a:r>
            <a:r>
              <a:rPr lang="ru-RU" b="1" dirty="0" err="1"/>
              <a:t>необхідних</a:t>
            </a:r>
            <a:r>
              <a:rPr lang="ru-RU" b="1" dirty="0"/>
              <a:t> </a:t>
            </a:r>
            <a:r>
              <a:rPr lang="ru-RU" b="1" dirty="0" err="1"/>
              <a:t>досліджень</a:t>
            </a:r>
            <a:r>
              <a:rPr lang="ru-RU" b="1" dirty="0"/>
              <a:t>, </a:t>
            </a:r>
            <a:r>
              <a:rPr lang="ru-RU" b="1" dirty="0" err="1"/>
              <a:t>поняття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err="1"/>
              <a:t>Техніко-економічного</a:t>
            </a:r>
            <a:r>
              <a:rPr lang="ru-RU" b="1" dirty="0"/>
              <a:t> </a:t>
            </a:r>
            <a:r>
              <a:rPr lang="ru-RU" b="1" dirty="0" err="1"/>
              <a:t>обґрунтування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етапи</a:t>
            </a:r>
            <a:r>
              <a:rPr lang="ru-RU" dirty="0"/>
              <a:t> проекту </a:t>
            </a:r>
            <a:r>
              <a:rPr lang="ru-RU" dirty="0" err="1"/>
              <a:t>ДПП</a:t>
            </a:r>
            <a:r>
              <a:rPr lang="ru-RU" dirty="0"/>
              <a:t> </a:t>
            </a:r>
            <a:r>
              <a:rPr lang="ru-RU" dirty="0" err="1"/>
              <a:t>включають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:</a:t>
            </a:r>
            <a:br>
              <a:rPr lang="ru-RU" dirty="0"/>
            </a:br>
            <a:r>
              <a:rPr lang="ru-RU" dirty="0" err="1"/>
              <a:t>Етап</a:t>
            </a:r>
            <a:r>
              <a:rPr lang="ru-RU" dirty="0"/>
              <a:t> 1. </a:t>
            </a:r>
            <a:r>
              <a:rPr lang="ru-RU" dirty="0" err="1"/>
              <a:t>Ідентифікація</a:t>
            </a:r>
            <a:r>
              <a:rPr lang="ru-RU" dirty="0"/>
              <a:t>,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пріоритетів</a:t>
            </a:r>
            <a:r>
              <a:rPr lang="ru-RU" dirty="0"/>
              <a:t> та </a:t>
            </a:r>
            <a:r>
              <a:rPr lang="ru-RU" dirty="0" err="1"/>
              <a:t>відбір</a:t>
            </a:r>
            <a:r>
              <a:rPr lang="ru-RU" dirty="0"/>
              <a:t> проекту</a:t>
            </a:r>
            <a:br>
              <a:rPr lang="ru-RU" dirty="0"/>
            </a:br>
            <a:r>
              <a:rPr lang="ru-RU" dirty="0" err="1"/>
              <a:t>Етап</a:t>
            </a:r>
            <a:r>
              <a:rPr lang="ru-RU" dirty="0"/>
              <a:t> 2. </a:t>
            </a:r>
            <a:r>
              <a:rPr lang="ru-RU" dirty="0" err="1"/>
              <a:t>Підготовка</a:t>
            </a:r>
            <a:r>
              <a:rPr lang="ru-RU" dirty="0"/>
              <a:t> </a:t>
            </a:r>
            <a:r>
              <a:rPr lang="ru-RU" dirty="0" err="1"/>
              <a:t>Техніко-економічного</a:t>
            </a:r>
            <a:r>
              <a:rPr lang="ru-RU" dirty="0"/>
              <a:t> </a:t>
            </a:r>
            <a:r>
              <a:rPr lang="ru-RU" dirty="0" err="1"/>
              <a:t>обґрунтування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Етап</a:t>
            </a:r>
            <a:r>
              <a:rPr lang="ru-RU" dirty="0"/>
              <a:t> 3. </a:t>
            </a:r>
            <a:r>
              <a:rPr lang="ru-RU" dirty="0" err="1"/>
              <a:t>Проведення</a:t>
            </a:r>
            <a:r>
              <a:rPr lang="ru-RU" dirty="0"/>
              <a:t> тендеру</a:t>
            </a:r>
            <a:br>
              <a:rPr lang="ru-RU" dirty="0"/>
            </a:br>
            <a:r>
              <a:rPr lang="ru-RU" dirty="0" err="1"/>
              <a:t>Етап</a:t>
            </a:r>
            <a:r>
              <a:rPr lang="ru-RU" dirty="0"/>
              <a:t> 4. </a:t>
            </a:r>
            <a:r>
              <a:rPr lang="ru-RU" dirty="0" err="1"/>
              <a:t>Укладання</a:t>
            </a:r>
            <a:r>
              <a:rPr lang="ru-RU" dirty="0"/>
              <a:t> договору</a:t>
            </a:r>
            <a:br>
              <a:rPr lang="ru-RU" dirty="0"/>
            </a:br>
            <a:r>
              <a:rPr lang="ru-RU" dirty="0" err="1"/>
              <a:t>Етап</a:t>
            </a:r>
            <a:r>
              <a:rPr lang="ru-RU" dirty="0"/>
              <a:t> 5.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процесом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договору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uk-UA" sz="2800" b="1" dirty="0" smtClean="0"/>
              <a:t>Основні терміни 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001156" cy="5126055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err="1" smtClean="0"/>
              <a:t>Техніко-економічне</a:t>
            </a:r>
            <a:r>
              <a:rPr lang="ru-RU" b="1" dirty="0" smtClean="0"/>
              <a:t> </a:t>
            </a:r>
            <a:r>
              <a:rPr lang="ru-RU" b="1" dirty="0" err="1"/>
              <a:t>обґрунтування</a:t>
            </a:r>
            <a:r>
              <a:rPr lang="ru-RU" b="1" dirty="0"/>
              <a:t>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документ,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достеменно</a:t>
            </a:r>
            <a:r>
              <a:rPr lang="ru-RU" dirty="0"/>
              <a:t> та комплексно</a:t>
            </a:r>
            <a:br>
              <a:rPr lang="ru-RU" dirty="0"/>
            </a:br>
            <a:r>
              <a:rPr lang="ru-RU" dirty="0" err="1"/>
              <a:t>досліджує</a:t>
            </a:r>
            <a:r>
              <a:rPr lang="ru-RU" dirty="0"/>
              <a:t>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аспекти</a:t>
            </a:r>
            <a:r>
              <a:rPr lang="ru-RU" dirty="0"/>
              <a:t> </a:t>
            </a:r>
            <a:r>
              <a:rPr lang="ru-RU" dirty="0" err="1"/>
              <a:t>підготовки</a:t>
            </a:r>
            <a:r>
              <a:rPr lang="ru-RU" dirty="0"/>
              <a:t> та </a:t>
            </a:r>
            <a:r>
              <a:rPr lang="ru-RU" dirty="0" err="1"/>
              <a:t>впровадження</a:t>
            </a:r>
            <a:r>
              <a:rPr lang="ru-RU" dirty="0"/>
              <a:t> проекту в </a:t>
            </a:r>
            <a:r>
              <a:rPr lang="ru-RU" dirty="0" err="1"/>
              <a:t>розрізі</a:t>
            </a:r>
            <a:r>
              <a:rPr lang="ru-RU" dirty="0"/>
              <a:t> </a:t>
            </a:r>
            <a:r>
              <a:rPr lang="ru-RU" dirty="0" err="1"/>
              <a:t>економічних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 err="1"/>
              <a:t>фінансових</a:t>
            </a:r>
            <a:r>
              <a:rPr lang="ru-RU" dirty="0"/>
              <a:t>, </a:t>
            </a:r>
            <a:r>
              <a:rPr lang="ru-RU" dirty="0" err="1"/>
              <a:t>соціальних</a:t>
            </a:r>
            <a:r>
              <a:rPr lang="ru-RU" dirty="0"/>
              <a:t>, </a:t>
            </a:r>
            <a:r>
              <a:rPr lang="ru-RU" dirty="0" err="1"/>
              <a:t>правових</a:t>
            </a:r>
            <a:r>
              <a:rPr lang="ru-RU" dirty="0"/>
              <a:t>, </a:t>
            </a:r>
            <a:r>
              <a:rPr lang="ru-RU" dirty="0" err="1"/>
              <a:t>технічних</a:t>
            </a:r>
            <a:r>
              <a:rPr lang="ru-RU" dirty="0"/>
              <a:t> та </a:t>
            </a:r>
            <a:r>
              <a:rPr lang="ru-RU" dirty="0" err="1"/>
              <a:t>екологічних</a:t>
            </a:r>
            <a:r>
              <a:rPr lang="ru-RU" dirty="0"/>
              <a:t> </a:t>
            </a:r>
            <a:r>
              <a:rPr lang="ru-RU" dirty="0" err="1"/>
              <a:t>параметрів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метою</a:t>
            </a:r>
            <a:br>
              <a:rPr lang="ru-RU" dirty="0"/>
            </a:br>
            <a:r>
              <a:rPr lang="ru-RU" dirty="0" err="1"/>
              <a:t>виявлення</a:t>
            </a:r>
            <a:r>
              <a:rPr lang="ru-RU" dirty="0"/>
              <a:t> потреби у </a:t>
            </a:r>
            <a:r>
              <a:rPr lang="ru-RU" dirty="0" err="1"/>
              <a:t>ДПП</a:t>
            </a:r>
            <a:r>
              <a:rPr lang="ru-RU" dirty="0"/>
              <a:t>,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здійснення</a:t>
            </a:r>
            <a:r>
              <a:rPr lang="ru-RU" dirty="0"/>
              <a:t>, </a:t>
            </a:r>
            <a:r>
              <a:rPr lang="ru-RU" dirty="0" err="1"/>
              <a:t>необхідних</a:t>
            </a:r>
            <a:r>
              <a:rPr lang="ru-RU" dirty="0"/>
              <a:t> </a:t>
            </a:r>
            <a:r>
              <a:rPr lang="ru-RU" dirty="0" err="1"/>
              <a:t>вкладень</a:t>
            </a:r>
            <a:r>
              <a:rPr lang="ru-RU" dirty="0"/>
              <a:t> (</a:t>
            </a:r>
            <a:r>
              <a:rPr lang="ru-RU" dirty="0" err="1"/>
              <a:t>ресурсів</a:t>
            </a:r>
            <a:r>
              <a:rPr lang="ru-RU" dirty="0"/>
              <a:t>) </a:t>
            </a:r>
            <a:r>
              <a:rPr lang="ru-RU" dirty="0" err="1" smtClean="0"/>
              <a:t>та</a:t>
            </a:r>
            <a:r>
              <a:rPr lang="ru-RU" dirty="0" err="1"/>
              <a:t>очікуваних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висновки</a:t>
            </a:r>
            <a:r>
              <a:rPr lang="ru-RU" dirty="0"/>
              <a:t>, за </a:t>
            </a:r>
            <a:r>
              <a:rPr lang="ru-RU" dirty="0" err="1"/>
              <a:t>якими</a:t>
            </a:r>
            <a:r>
              <a:rPr lang="ru-RU" dirty="0"/>
              <a:t> </a:t>
            </a:r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партнерів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прийняти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відмови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запропонованого</a:t>
            </a:r>
            <a:r>
              <a:rPr lang="ru-RU" dirty="0"/>
              <a:t> проекту </a:t>
            </a:r>
            <a:r>
              <a:rPr lang="ru-RU" dirty="0" err="1"/>
              <a:t>ДПП</a:t>
            </a:r>
            <a:r>
              <a:rPr lang="ru-RU" dirty="0" smtClean="0"/>
              <a:t>. </a:t>
            </a:r>
          </a:p>
          <a:p>
            <a:r>
              <a:rPr lang="ru-RU" dirty="0"/>
              <a:t>ТЕО </a:t>
            </a:r>
            <a:r>
              <a:rPr lang="ru-RU" dirty="0" err="1"/>
              <a:t>підсумовує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попередні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паралельні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за </a:t>
            </a:r>
            <a:r>
              <a:rPr lang="ru-RU" dirty="0" err="1"/>
              <a:t>всіма</a:t>
            </a:r>
            <a:r>
              <a:rPr lang="ru-RU" dirty="0"/>
              <a:t> </a:t>
            </a:r>
            <a:r>
              <a:rPr lang="ru-RU" dirty="0" err="1"/>
              <a:t>суттєвими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аспектами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розгляду</a:t>
            </a:r>
            <a:r>
              <a:rPr lang="ru-RU" dirty="0"/>
              <a:t> </a:t>
            </a:r>
            <a:r>
              <a:rPr lang="ru-RU" dirty="0" err="1"/>
              <a:t>можливих</a:t>
            </a:r>
            <a:r>
              <a:rPr lang="ru-RU" dirty="0"/>
              <a:t> </a:t>
            </a:r>
            <a:r>
              <a:rPr lang="ru-RU" dirty="0" err="1"/>
              <a:t>варіантів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надає</a:t>
            </a:r>
            <a:r>
              <a:rPr lang="ru-RU" dirty="0"/>
              <a:t> </a:t>
            </a:r>
            <a:r>
              <a:rPr lang="ru-RU" dirty="0" err="1"/>
              <a:t>рекомендації</a:t>
            </a:r>
            <a:r>
              <a:rPr lang="ru-RU" dirty="0"/>
              <a:t> та/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поради</a:t>
            </a:r>
            <a:r>
              <a:rPr lang="ru-RU" dirty="0"/>
              <a:t> як</a:t>
            </a:r>
            <a:br>
              <a:rPr lang="ru-RU" dirty="0"/>
            </a:br>
            <a:r>
              <a:rPr lang="ru-RU" dirty="0"/>
              <a:t>державному, так </a:t>
            </a:r>
            <a:r>
              <a:rPr lang="ru-RU" dirty="0" err="1"/>
              <a:t>і</a:t>
            </a:r>
            <a:r>
              <a:rPr lang="ru-RU" dirty="0"/>
              <a:t> приватному партнеру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прийнятності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неприйнятності</a:t>
            </a:r>
            <a:r>
              <a:rPr lang="ru-RU" dirty="0"/>
              <a:t> проекту</a:t>
            </a:r>
            <a:br>
              <a:rPr lang="ru-RU" dirty="0"/>
            </a:br>
            <a:r>
              <a:rPr lang="ru-RU" dirty="0" err="1"/>
              <a:t>ДПП</a:t>
            </a:r>
            <a:r>
              <a:rPr lang="ru-RU" dirty="0"/>
              <a:t> та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подальших</a:t>
            </a:r>
            <a:r>
              <a:rPr lang="ru-RU" dirty="0"/>
              <a:t> </a:t>
            </a:r>
            <a:r>
              <a:rPr lang="ru-RU" dirty="0" err="1"/>
              <a:t>можливих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err="1" smtClean="0"/>
              <a:t>Види</a:t>
            </a:r>
            <a:r>
              <a:rPr lang="ru-RU" sz="3100" b="1" dirty="0" smtClean="0"/>
              <a:t> </a:t>
            </a:r>
            <a:r>
              <a:rPr lang="ru-RU" sz="3100" b="1" dirty="0" err="1"/>
              <a:t>досліджень</a:t>
            </a:r>
            <a:r>
              <a:rPr lang="ru-RU" sz="3100" b="1" dirty="0"/>
              <a:t>, </a:t>
            </a:r>
            <a:r>
              <a:rPr lang="ru-RU" sz="3100" b="1" dirty="0" err="1"/>
              <a:t>необхідних</a:t>
            </a:r>
            <a:r>
              <a:rPr lang="ru-RU" sz="3100" b="1" dirty="0"/>
              <a:t> для </a:t>
            </a:r>
            <a:r>
              <a:rPr lang="ru-RU" sz="3100" b="1" dirty="0" err="1"/>
              <a:t>підготовки</a:t>
            </a:r>
            <a:r>
              <a:rPr lang="ru-RU" sz="3100" b="1" dirty="0"/>
              <a:t> проекту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40000" lnSpcReduction="20000"/>
          </a:bodyPr>
          <a:lstStyle/>
          <a:p>
            <a:r>
              <a:rPr lang="ru-RU" sz="7600" b="1" baseline="-25000" dirty="0" err="1"/>
              <a:t>Ідентифікаційне</a:t>
            </a:r>
            <a:r>
              <a:rPr lang="ru-RU" sz="7600" b="1" baseline="-25000" dirty="0"/>
              <a:t> </a:t>
            </a:r>
            <a:r>
              <a:rPr lang="ru-RU" sz="7600" b="1" baseline="-25000" dirty="0" err="1" smtClean="0"/>
              <a:t>дослідження</a:t>
            </a:r>
            <a:r>
              <a:rPr lang="ru-RU" sz="7600" b="1" baseline="-25000" dirty="0" smtClean="0"/>
              <a:t> </a:t>
            </a:r>
            <a:r>
              <a:rPr lang="ru-RU" sz="7600" baseline="-25000" dirty="0" err="1"/>
              <a:t>Ідентифікує</a:t>
            </a:r>
            <a:r>
              <a:rPr lang="ru-RU" sz="7600" baseline="-25000" dirty="0"/>
              <a:t> (</a:t>
            </a:r>
            <a:r>
              <a:rPr lang="ru-RU" sz="7600" baseline="-25000" dirty="0" err="1"/>
              <a:t>окреслює</a:t>
            </a:r>
            <a:r>
              <a:rPr lang="ru-RU" sz="7600" baseline="-25000" dirty="0"/>
              <a:t>) </a:t>
            </a:r>
            <a:r>
              <a:rPr lang="ru-RU" sz="7600" baseline="-25000" dirty="0" smtClean="0"/>
              <a:t>сферу </a:t>
            </a:r>
            <a:r>
              <a:rPr lang="ru-RU" sz="7600" baseline="-25000" dirty="0" err="1" smtClean="0"/>
              <a:t>галузі</a:t>
            </a:r>
            <a:r>
              <a:rPr lang="ru-RU" sz="7600" baseline="-25000" dirty="0" smtClean="0"/>
              <a:t> </a:t>
            </a:r>
            <a:r>
              <a:rPr lang="ru-RU" sz="7600" baseline="-25000" dirty="0" err="1" smtClean="0"/>
              <a:t>Електроніка</a:t>
            </a:r>
            <a:r>
              <a:rPr lang="ru-RU" sz="7600" baseline="-25000" dirty="0" smtClean="0"/>
              <a:t>, </a:t>
            </a:r>
            <a:r>
              <a:rPr lang="ru-RU" sz="7600" baseline="-25000" dirty="0" err="1"/>
              <a:t>набір</a:t>
            </a:r>
            <a:r>
              <a:rPr lang="ru-RU" sz="7600" baseline="-25000" dirty="0"/>
              <a:t> </a:t>
            </a:r>
            <a:r>
              <a:rPr lang="ru-RU" sz="7600" baseline="-25000" dirty="0" err="1"/>
              <a:t>ідей</a:t>
            </a:r>
            <a:r>
              <a:rPr lang="ru-RU" sz="7600" baseline="-25000" dirty="0"/>
              <a:t> </a:t>
            </a:r>
            <a:r>
              <a:rPr lang="ru-RU" sz="7600" baseline="-25000" dirty="0" smtClean="0"/>
              <a:t>та </a:t>
            </a:r>
            <a:r>
              <a:rPr lang="ru-RU" sz="7600" baseline="-25000" dirty="0" err="1" smtClean="0"/>
              <a:t>основні</a:t>
            </a:r>
            <a:r>
              <a:rPr lang="ru-RU" sz="7600" baseline="-25000" dirty="0" smtClean="0"/>
              <a:t> </a:t>
            </a:r>
            <a:r>
              <a:rPr lang="ru-RU" sz="7600" baseline="-25000" dirty="0" err="1"/>
              <a:t>елементи</a:t>
            </a:r>
            <a:r>
              <a:rPr lang="ru-RU" sz="7600" baseline="-25000" dirty="0"/>
              <a:t> </a:t>
            </a:r>
            <a:r>
              <a:rPr lang="ru-RU" sz="7600" baseline="-25000" dirty="0" err="1" smtClean="0"/>
              <a:t>середовища</a:t>
            </a:r>
            <a:r>
              <a:rPr lang="ru-RU" sz="7600" baseline="-25000" dirty="0" smtClean="0"/>
              <a:t> </a:t>
            </a:r>
            <a:r>
              <a:rPr lang="ru-RU" sz="7600" baseline="-25000" dirty="0" err="1" smtClean="0"/>
              <a:t>впровадження</a:t>
            </a:r>
            <a:r>
              <a:rPr lang="ru-RU" sz="7600" baseline="-25000" dirty="0" smtClean="0"/>
              <a:t> </a:t>
            </a:r>
            <a:r>
              <a:rPr lang="ru-RU" sz="7600" baseline="-25000" dirty="0" err="1"/>
              <a:t>ідеї</a:t>
            </a:r>
            <a:r>
              <a:rPr lang="ru-RU" sz="7600" baseline="-25000" dirty="0"/>
              <a:t> </a:t>
            </a:r>
            <a:r>
              <a:rPr lang="ru-RU" sz="7600" baseline="-25000" dirty="0" err="1" smtClean="0"/>
              <a:t>майбутнього</a:t>
            </a:r>
            <a:r>
              <a:rPr lang="ru-RU" sz="7600" baseline="-25000" dirty="0" smtClean="0"/>
              <a:t> проекту.</a:t>
            </a:r>
            <a:r>
              <a:rPr lang="ru-RU" sz="7600" b="1" baseline="-25000" dirty="0"/>
              <a:t> </a:t>
            </a:r>
            <a:endParaRPr lang="ru-RU" sz="7600" b="1" baseline="-25000" dirty="0" smtClean="0"/>
          </a:p>
          <a:p>
            <a:r>
              <a:rPr lang="ru-RU" sz="7600" b="1" baseline="-25000" dirty="0" err="1" smtClean="0"/>
              <a:t>Попереднє</a:t>
            </a:r>
            <a:r>
              <a:rPr lang="ru-RU" sz="7600" b="1" baseline="-25000" dirty="0" smtClean="0"/>
              <a:t> ТЕО </a:t>
            </a:r>
            <a:r>
              <a:rPr lang="ru-RU" sz="7600" baseline="-25000" dirty="0" err="1"/>
              <a:t>Досліджує</a:t>
            </a:r>
            <a:r>
              <a:rPr lang="ru-RU" sz="7600" baseline="-25000" dirty="0"/>
              <a:t> комплексно за параметрами</a:t>
            </a:r>
            <a:r>
              <a:rPr lang="ru-RU" sz="7600" baseline="-25000" dirty="0" smtClean="0"/>
              <a:t>, </a:t>
            </a:r>
            <a:r>
              <a:rPr lang="ru-RU" sz="7600" baseline="-25000" dirty="0" err="1" smtClean="0"/>
              <a:t>виявленими</a:t>
            </a:r>
            <a:r>
              <a:rPr lang="ru-RU" sz="7600" baseline="-25000" dirty="0" smtClean="0"/>
              <a:t> </a:t>
            </a:r>
            <a:r>
              <a:rPr lang="ru-RU" sz="7600" baseline="-25000" dirty="0"/>
              <a:t>в </a:t>
            </a:r>
            <a:r>
              <a:rPr lang="ru-RU" sz="7600" baseline="-25000" dirty="0" err="1"/>
              <a:t>результаті</a:t>
            </a:r>
            <a:r>
              <a:rPr lang="ru-RU" sz="7600" baseline="-25000" dirty="0"/>
              <a:t/>
            </a:r>
            <a:br>
              <a:rPr lang="ru-RU" sz="7600" baseline="-25000" dirty="0"/>
            </a:br>
            <a:r>
              <a:rPr lang="ru-RU" sz="7600" baseline="-25000" dirty="0" err="1"/>
              <a:t>ідентифікаційного</a:t>
            </a:r>
            <a:r>
              <a:rPr lang="ru-RU" sz="7600" baseline="-25000" dirty="0"/>
              <a:t> </a:t>
            </a:r>
            <a:r>
              <a:rPr lang="ru-RU" sz="7600" baseline="-25000" dirty="0" err="1" smtClean="0"/>
              <a:t>дослідження</a:t>
            </a:r>
            <a:r>
              <a:rPr lang="ru-RU" sz="7600" baseline="-25000" dirty="0" smtClean="0"/>
              <a:t>. </a:t>
            </a:r>
            <a:r>
              <a:rPr lang="ru-RU" sz="7600" baseline="-25000" dirty="0" err="1" smtClean="0"/>
              <a:t>Досліджує</a:t>
            </a:r>
            <a:r>
              <a:rPr lang="ru-RU" sz="7600" baseline="-25000" dirty="0" smtClean="0"/>
              <a:t> </a:t>
            </a:r>
            <a:r>
              <a:rPr lang="ru-RU" sz="7600" baseline="-25000" dirty="0" err="1"/>
              <a:t>певний</a:t>
            </a:r>
            <a:r>
              <a:rPr lang="ru-RU" sz="7600" baseline="-25000" dirty="0"/>
              <a:t> </a:t>
            </a:r>
            <a:r>
              <a:rPr lang="ru-RU" sz="7600" baseline="-25000" dirty="0" err="1"/>
              <a:t>зріз</a:t>
            </a:r>
            <a:r>
              <a:rPr lang="ru-RU" sz="7600" baseline="-25000" dirty="0"/>
              <a:t>, </a:t>
            </a:r>
            <a:r>
              <a:rPr lang="ru-RU" sz="7600" baseline="-25000" dirty="0" err="1"/>
              <a:t>який</a:t>
            </a:r>
            <a:r>
              <a:rPr lang="ru-RU" sz="7600" baseline="-25000" dirty="0"/>
              <a:t> </a:t>
            </a:r>
            <a:r>
              <a:rPr lang="ru-RU" sz="7600" baseline="-25000" dirty="0" err="1" smtClean="0"/>
              <a:t>є</a:t>
            </a:r>
            <a:r>
              <a:rPr lang="ru-RU" sz="7600" baseline="-25000" dirty="0" smtClean="0"/>
              <a:t> </a:t>
            </a:r>
            <a:r>
              <a:rPr lang="ru-RU" sz="7600" baseline="-25000" dirty="0" err="1" smtClean="0"/>
              <a:t>критичним</a:t>
            </a:r>
            <a:r>
              <a:rPr lang="ru-RU" sz="7600" baseline="-25000" dirty="0" smtClean="0"/>
              <a:t> </a:t>
            </a:r>
            <a:r>
              <a:rPr lang="ru-RU" sz="7600" baseline="-25000" dirty="0"/>
              <a:t>фактором для </a:t>
            </a:r>
            <a:r>
              <a:rPr lang="ru-RU" sz="7600" baseline="-25000" dirty="0" err="1" smtClean="0"/>
              <a:t>визначення.доцільності</a:t>
            </a:r>
            <a:r>
              <a:rPr lang="ru-RU" sz="7600" baseline="-25000" dirty="0" smtClean="0"/>
              <a:t> </a:t>
            </a:r>
            <a:r>
              <a:rPr lang="ru-RU" sz="7600" baseline="-25000" dirty="0" err="1"/>
              <a:t>подальшої</a:t>
            </a:r>
            <a:r>
              <a:rPr lang="ru-RU" sz="7600" baseline="-25000" dirty="0"/>
              <a:t> </a:t>
            </a:r>
            <a:r>
              <a:rPr lang="ru-RU" sz="7600" baseline="-25000" dirty="0" err="1" smtClean="0"/>
              <a:t>підготовки</a:t>
            </a:r>
            <a:r>
              <a:rPr lang="ru-RU" sz="7600" baseline="-25000" dirty="0" smtClean="0"/>
              <a:t> проекту, </a:t>
            </a:r>
            <a:r>
              <a:rPr lang="ru-RU" sz="7600" baseline="-25000" dirty="0" err="1" smtClean="0"/>
              <a:t>достеменне</a:t>
            </a:r>
            <a:r>
              <a:rPr lang="ru-RU" sz="7600" baseline="-25000" dirty="0" smtClean="0"/>
              <a:t> </a:t>
            </a:r>
            <a:r>
              <a:rPr lang="ru-RU" sz="7600" baseline="-25000" dirty="0" err="1"/>
              <a:t>дослідження</a:t>
            </a:r>
            <a:r>
              <a:rPr lang="ru-RU" sz="7600" baseline="-25000" dirty="0"/>
              <a:t> </a:t>
            </a:r>
            <a:r>
              <a:rPr lang="ru-RU" sz="7600" baseline="-25000" dirty="0" err="1"/>
              <a:t>всіх</a:t>
            </a:r>
            <a:r>
              <a:rPr lang="ru-RU" sz="7600" baseline="-25000" dirty="0"/>
              <a:t> </a:t>
            </a:r>
            <a:r>
              <a:rPr lang="ru-RU" sz="7600" baseline="-25000" dirty="0" err="1" smtClean="0"/>
              <a:t>впливових</a:t>
            </a:r>
            <a:r>
              <a:rPr lang="ru-RU" sz="7600" baseline="-25000" dirty="0" smtClean="0"/>
              <a:t> </a:t>
            </a:r>
            <a:r>
              <a:rPr lang="ru-RU" sz="7600" baseline="-25000" dirty="0" err="1" smtClean="0"/>
              <a:t>економічних</a:t>
            </a:r>
            <a:r>
              <a:rPr lang="ru-RU" sz="7600" baseline="-25000" dirty="0"/>
              <a:t>, </a:t>
            </a:r>
            <a:r>
              <a:rPr lang="ru-RU" sz="7600" baseline="-25000" dirty="0" err="1"/>
              <a:t>соціальних</a:t>
            </a:r>
            <a:r>
              <a:rPr lang="ru-RU" sz="7600" baseline="-25000" dirty="0"/>
              <a:t>, </a:t>
            </a:r>
            <a:r>
              <a:rPr lang="ru-RU" sz="7600" baseline="-25000" dirty="0" err="1" smtClean="0"/>
              <a:t>фінансових</a:t>
            </a:r>
            <a:r>
              <a:rPr lang="ru-RU" sz="7600" baseline="-25000" dirty="0" smtClean="0"/>
              <a:t> </a:t>
            </a:r>
            <a:r>
              <a:rPr lang="ru-RU" sz="7600" baseline="-25000" dirty="0" err="1" smtClean="0"/>
              <a:t>технічних</a:t>
            </a:r>
            <a:r>
              <a:rPr lang="ru-RU" sz="7600" baseline="-25000" dirty="0" smtClean="0"/>
              <a:t> </a:t>
            </a:r>
            <a:r>
              <a:rPr lang="ru-RU" sz="7600" baseline="-25000" dirty="0"/>
              <a:t>та </a:t>
            </a:r>
            <a:r>
              <a:rPr lang="ru-RU" sz="7600" baseline="-25000" dirty="0" err="1"/>
              <a:t>екологічних</a:t>
            </a:r>
            <a:r>
              <a:rPr lang="ru-RU" sz="7600" baseline="-25000" dirty="0"/>
              <a:t> </a:t>
            </a:r>
            <a:r>
              <a:rPr lang="ru-RU" sz="7600" baseline="-25000" dirty="0" smtClean="0"/>
              <a:t>умов</a:t>
            </a:r>
          </a:p>
          <a:p>
            <a:r>
              <a:rPr lang="ru-RU" sz="7600" b="1" baseline="-25000" dirty="0" err="1"/>
              <a:t>Функціональне</a:t>
            </a:r>
            <a:r>
              <a:rPr lang="ru-RU" sz="7600" b="1" baseline="-25000" dirty="0"/>
              <a:t> </a:t>
            </a:r>
            <a:r>
              <a:rPr lang="ru-RU" sz="7600" b="1" baseline="-25000" dirty="0" err="1" smtClean="0"/>
              <a:t>дослідження</a:t>
            </a:r>
            <a:r>
              <a:rPr lang="ru-RU" sz="7600" b="1" baseline="-25000" dirty="0" smtClean="0"/>
              <a:t> </a:t>
            </a:r>
            <a:r>
              <a:rPr lang="ru-RU" sz="7600" baseline="-25000" dirty="0" err="1" smtClean="0"/>
              <a:t>Досліджує</a:t>
            </a:r>
            <a:r>
              <a:rPr lang="ru-RU" sz="7600" baseline="-25000" dirty="0" smtClean="0"/>
              <a:t> </a:t>
            </a:r>
            <a:r>
              <a:rPr lang="ru-RU" sz="7600" baseline="-25000" dirty="0" err="1"/>
              <a:t>певний</a:t>
            </a:r>
            <a:r>
              <a:rPr lang="ru-RU" sz="7600" baseline="-25000" dirty="0"/>
              <a:t> </a:t>
            </a:r>
            <a:r>
              <a:rPr lang="ru-RU" sz="7600" baseline="-25000" dirty="0" err="1"/>
              <a:t>зріз</a:t>
            </a:r>
            <a:r>
              <a:rPr lang="ru-RU" sz="7600" baseline="-25000" dirty="0"/>
              <a:t>, </a:t>
            </a:r>
            <a:r>
              <a:rPr lang="ru-RU" sz="7600" baseline="-25000" dirty="0" err="1"/>
              <a:t>який</a:t>
            </a:r>
            <a:r>
              <a:rPr lang="ru-RU" sz="7600" baseline="-25000" dirty="0"/>
              <a:t> </a:t>
            </a:r>
            <a:r>
              <a:rPr lang="ru-RU" sz="7600" baseline="-25000" dirty="0" err="1" smtClean="0"/>
              <a:t>є</a:t>
            </a:r>
            <a:r>
              <a:rPr lang="ru-RU" sz="7600" baseline="-25000" dirty="0" smtClean="0"/>
              <a:t> </a:t>
            </a:r>
            <a:r>
              <a:rPr lang="ru-RU" sz="7600" baseline="-25000" dirty="0" err="1" smtClean="0"/>
              <a:t>критичним</a:t>
            </a:r>
            <a:r>
              <a:rPr lang="ru-RU" sz="7600" baseline="-25000" dirty="0" smtClean="0"/>
              <a:t> </a:t>
            </a:r>
            <a:r>
              <a:rPr lang="ru-RU" sz="7600" baseline="-25000" dirty="0"/>
              <a:t>фактором для </a:t>
            </a:r>
            <a:r>
              <a:rPr lang="ru-RU" sz="7600" baseline="-25000" dirty="0" err="1" smtClean="0"/>
              <a:t>визначення</a:t>
            </a:r>
            <a:r>
              <a:rPr lang="ru-RU" sz="7600" baseline="-25000" dirty="0" smtClean="0"/>
              <a:t> </a:t>
            </a:r>
            <a:r>
              <a:rPr lang="ru-RU" sz="7600" baseline="-25000" dirty="0" err="1" smtClean="0"/>
              <a:t>доцільності</a:t>
            </a:r>
            <a:r>
              <a:rPr lang="ru-RU" sz="7600" baseline="-25000" dirty="0" smtClean="0"/>
              <a:t> </a:t>
            </a:r>
            <a:r>
              <a:rPr lang="ru-RU" sz="7600" baseline="-25000" dirty="0" err="1"/>
              <a:t>подальшої</a:t>
            </a:r>
            <a:r>
              <a:rPr lang="ru-RU" sz="7600" baseline="-25000" dirty="0"/>
              <a:t> </a:t>
            </a:r>
            <a:r>
              <a:rPr lang="ru-RU" sz="7600" baseline="-25000" dirty="0" err="1" smtClean="0"/>
              <a:t>підготовки</a:t>
            </a:r>
            <a:r>
              <a:rPr lang="ru-RU" sz="7600" baseline="-25000" dirty="0" smtClean="0"/>
              <a:t> проекту</a:t>
            </a:r>
          </a:p>
          <a:p>
            <a:r>
              <a:rPr lang="ru-RU" sz="7600" b="1" baseline="-25000" dirty="0" smtClean="0"/>
              <a:t>ТЕО</a:t>
            </a:r>
            <a:r>
              <a:rPr lang="ru-RU" sz="7600" baseline="-25000" dirty="0" smtClean="0"/>
              <a:t> </a:t>
            </a:r>
            <a:r>
              <a:rPr lang="ru-RU" sz="7600" baseline="-25000" dirty="0" err="1" smtClean="0"/>
              <a:t>Достеменне</a:t>
            </a:r>
            <a:r>
              <a:rPr lang="ru-RU" sz="7600" baseline="-25000" dirty="0" smtClean="0"/>
              <a:t> </a:t>
            </a:r>
            <a:r>
              <a:rPr lang="ru-RU" sz="7600" baseline="-25000" dirty="0" err="1"/>
              <a:t>дослідження</a:t>
            </a:r>
            <a:r>
              <a:rPr lang="ru-RU" sz="7600" baseline="-25000" dirty="0"/>
              <a:t> </a:t>
            </a:r>
            <a:r>
              <a:rPr lang="ru-RU" sz="7600" baseline="-25000" dirty="0" err="1"/>
              <a:t>всіх</a:t>
            </a:r>
            <a:r>
              <a:rPr lang="ru-RU" sz="7600" baseline="-25000" dirty="0"/>
              <a:t> </a:t>
            </a:r>
            <a:r>
              <a:rPr lang="ru-RU" sz="7600" baseline="-25000" dirty="0" err="1" smtClean="0"/>
              <a:t>впливових</a:t>
            </a:r>
            <a:r>
              <a:rPr lang="ru-RU" sz="7600" baseline="-25000" dirty="0" smtClean="0"/>
              <a:t> </a:t>
            </a:r>
            <a:r>
              <a:rPr lang="ru-RU" sz="7600" baseline="-25000" dirty="0" err="1" smtClean="0"/>
              <a:t>економічних</a:t>
            </a:r>
            <a:r>
              <a:rPr lang="ru-RU" sz="7600" baseline="-25000" dirty="0"/>
              <a:t>, </a:t>
            </a:r>
            <a:r>
              <a:rPr lang="ru-RU" sz="7600" baseline="-25000" dirty="0" err="1"/>
              <a:t>соціальних</a:t>
            </a:r>
            <a:r>
              <a:rPr lang="ru-RU" sz="7600" baseline="-25000" dirty="0"/>
              <a:t>, </a:t>
            </a:r>
            <a:r>
              <a:rPr lang="ru-RU" sz="7600" baseline="-25000" dirty="0" err="1"/>
              <a:t>фінансових</a:t>
            </a:r>
            <a:r>
              <a:rPr lang="ru-RU" sz="7600" baseline="-25000" dirty="0" smtClean="0"/>
              <a:t>, </a:t>
            </a:r>
            <a:r>
              <a:rPr lang="ru-RU" sz="7600" baseline="-25000" dirty="0" err="1" smtClean="0"/>
              <a:t>технічних</a:t>
            </a:r>
            <a:r>
              <a:rPr lang="ru-RU" sz="7600" baseline="-25000" dirty="0" smtClean="0"/>
              <a:t> </a:t>
            </a:r>
            <a:r>
              <a:rPr lang="ru-RU" sz="7600" baseline="-25000" dirty="0"/>
              <a:t>та </a:t>
            </a:r>
            <a:r>
              <a:rPr lang="ru-RU" sz="7600" baseline="-25000" dirty="0" err="1"/>
              <a:t>екологічних</a:t>
            </a:r>
            <a:r>
              <a:rPr lang="ru-RU" sz="7600" baseline="-25000" dirty="0"/>
              <a:t> умов</a:t>
            </a:r>
            <a:r>
              <a:rPr lang="ru-RU" sz="5900" baseline="-25000" dirty="0"/>
              <a:t/>
            </a:r>
            <a:br>
              <a:rPr lang="ru-RU" sz="5900" baseline="-25000" dirty="0"/>
            </a:br>
            <a:r>
              <a:rPr lang="ru-RU" sz="5100" baseline="-25000" dirty="0"/>
              <a:t/>
            </a:r>
            <a:br>
              <a:rPr lang="ru-RU" sz="5100" baseline="-25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100" dirty="0" smtClean="0"/>
          </a:p>
          <a:p>
            <a:endParaRPr lang="ru-RU" sz="2100" dirty="0" smtClean="0"/>
          </a:p>
          <a:p>
            <a:r>
              <a:rPr lang="ru-RU" sz="2600" dirty="0"/>
              <a:t/>
            </a:r>
            <a:br>
              <a:rPr lang="ru-RU" sz="26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200" dirty="0" smtClean="0"/>
              <a:t> 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b="1" dirty="0" smtClean="0"/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1295</Words>
  <Application>Microsoft Office PowerPoint</Application>
  <PresentationFormat>Экран (4:3)</PresentationFormat>
  <Paragraphs>238</Paragraphs>
  <Slides>23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Паспорт навчальної дисципліни</vt:lpstr>
      <vt:lpstr>Зміст навчальної дисципліни </vt:lpstr>
      <vt:lpstr>   Засади підготовки проекту    </vt:lpstr>
      <vt:lpstr>Основні терміни </vt:lpstr>
      <vt:lpstr>  Види досліджень, необхідних для підготовки проекту </vt:lpstr>
      <vt:lpstr>Складання Резюме (стислий виклад підсумків ТЕО) </vt:lpstr>
      <vt:lpstr> Загальні відомості про проект  </vt:lpstr>
      <vt:lpstr>Маркетингове та /або соціальне дослідження </vt:lpstr>
      <vt:lpstr>  Необхідні ресурси. Розташування та середовище діяльності об’єкта   </vt:lpstr>
      <vt:lpstr>Технології операційної діяльності  </vt:lpstr>
      <vt:lpstr>  Організаційна структура та людські ресурси </vt:lpstr>
      <vt:lpstr> Фінансово-економічний аналіз  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KrotySOFT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19</cp:revision>
  <dcterms:created xsi:type="dcterms:W3CDTF">2024-10-26T22:34:13Z</dcterms:created>
  <dcterms:modified xsi:type="dcterms:W3CDTF">2024-10-27T00:09:31Z</dcterms:modified>
</cp:coreProperties>
</file>