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"/>
            <a:ext cx="9526588" cy="1920240"/>
          </a:xfrm>
        </p:spPr>
        <p:txBody>
          <a:bodyPr/>
          <a:lstStyle/>
          <a:p>
            <a:r>
              <a:rPr lang="ru-RU" dirty="0" smtClean="0"/>
              <a:t>Тема 4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туристами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2372" y="2386584"/>
            <a:ext cx="9066340" cy="34198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1.	</a:t>
            </a:r>
            <a:r>
              <a:rPr lang="ru-RU" sz="2600" dirty="0" err="1">
                <a:solidFill>
                  <a:schemeClr val="tx1"/>
                </a:solidFill>
              </a:rPr>
              <a:t>Класифікація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туристів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віком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2.	</a:t>
            </a:r>
            <a:r>
              <a:rPr lang="ru-RU" sz="2600" dirty="0" err="1">
                <a:solidFill>
                  <a:schemeClr val="tx1"/>
                </a:solidFill>
              </a:rPr>
              <a:t>Класифікація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статевою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ознакою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3.	</a:t>
            </a:r>
            <a:r>
              <a:rPr lang="ru-RU" sz="2600" dirty="0" err="1">
                <a:solidFill>
                  <a:schemeClr val="tx1"/>
                </a:solidFill>
              </a:rPr>
              <a:t>Класифікація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туристів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відношенням</a:t>
            </a:r>
            <a:r>
              <a:rPr lang="ru-RU" sz="2600" dirty="0">
                <a:solidFill>
                  <a:schemeClr val="tx1"/>
                </a:solidFill>
              </a:rPr>
              <a:t> до </a:t>
            </a:r>
            <a:r>
              <a:rPr lang="ru-RU" sz="2600" dirty="0" err="1">
                <a:solidFill>
                  <a:schemeClr val="tx1"/>
                </a:solidFill>
              </a:rPr>
              <a:t>проведення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дозвілля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4.	</a:t>
            </a:r>
            <a:r>
              <a:rPr lang="ru-RU" sz="2600" dirty="0" err="1">
                <a:solidFill>
                  <a:schemeClr val="tx1"/>
                </a:solidFill>
              </a:rPr>
              <a:t>Основні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умовні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категорії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учасників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які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найчастіше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зустрічаються</a:t>
            </a:r>
            <a:r>
              <a:rPr lang="ru-RU" sz="2600" dirty="0">
                <a:solidFill>
                  <a:schemeClr val="tx1"/>
                </a:solidFill>
              </a:rPr>
              <a:t> в </a:t>
            </a:r>
            <a:r>
              <a:rPr lang="ru-RU" sz="2600" dirty="0" err="1">
                <a:solidFill>
                  <a:schemeClr val="tx1"/>
                </a:solidFill>
              </a:rPr>
              <a:t>групах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5.	</a:t>
            </a:r>
            <a:r>
              <a:rPr lang="ru-RU" sz="2600" dirty="0" err="1">
                <a:solidFill>
                  <a:schemeClr val="tx1"/>
                </a:solidFill>
              </a:rPr>
              <a:t>Форми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роботи</a:t>
            </a:r>
            <a:r>
              <a:rPr lang="ru-RU" sz="2600" dirty="0">
                <a:solidFill>
                  <a:schemeClr val="tx1"/>
                </a:solidFill>
              </a:rPr>
              <a:t> з </a:t>
            </a:r>
            <a:r>
              <a:rPr lang="ru-RU" sz="2600" dirty="0" err="1">
                <a:solidFill>
                  <a:schemeClr val="tx1"/>
                </a:solidFill>
              </a:rPr>
              <a:t>різними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віковими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групами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91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112" y="237744"/>
            <a:ext cx="10381488" cy="5815584"/>
          </a:xfrm>
        </p:spPr>
        <p:txBody>
          <a:bodyPr>
            <a:normAutofit fontScale="92500"/>
          </a:bodyPr>
          <a:lstStyle/>
          <a:p>
            <a:r>
              <a:rPr lang="uk-UA" sz="3200" dirty="0"/>
              <a:t>дитячому клубі зазвичай працюють </a:t>
            </a:r>
            <a:r>
              <a:rPr lang="uk-UA" sz="3200" b="1" dirty="0"/>
              <a:t>дві групи аніматорів</a:t>
            </a:r>
            <a:r>
              <a:rPr lang="uk-UA" sz="3200" dirty="0"/>
              <a:t>: </a:t>
            </a:r>
            <a:endParaRPr lang="uk-UA" sz="3200" dirty="0" smtClean="0"/>
          </a:p>
          <a:p>
            <a:r>
              <a:rPr lang="uk-UA" sz="3200" dirty="0" smtClean="0"/>
              <a:t>перша </a:t>
            </a:r>
            <a:r>
              <a:rPr lang="uk-UA" sz="3200" dirty="0"/>
              <a:t>обслуговує дітей у віці 3–12 років </a:t>
            </a:r>
            <a:r>
              <a:rPr lang="uk-UA" sz="3200" dirty="0" smtClean="0"/>
              <a:t>(</a:t>
            </a:r>
            <a:r>
              <a:rPr lang="en-US" sz="3200" dirty="0" smtClean="0"/>
              <a:t>MINI CLUB</a:t>
            </a:r>
            <a:r>
              <a:rPr lang="uk-UA" sz="3200" dirty="0" smtClean="0"/>
              <a:t>), </a:t>
            </a:r>
          </a:p>
          <a:p>
            <a:r>
              <a:rPr lang="uk-UA" sz="3200" dirty="0" smtClean="0"/>
              <a:t>друга </a:t>
            </a:r>
            <a:r>
              <a:rPr lang="uk-UA" sz="3200" dirty="0"/>
              <a:t>– дітей 12–15 років </a:t>
            </a:r>
            <a:r>
              <a:rPr lang="uk-UA" sz="3200" dirty="0" smtClean="0"/>
              <a:t>(</a:t>
            </a:r>
            <a:r>
              <a:rPr lang="en-US" sz="3200" dirty="0" smtClean="0"/>
              <a:t>JOUNIOR CLUB</a:t>
            </a:r>
            <a:r>
              <a:rPr lang="uk-UA" sz="3200" dirty="0" smtClean="0"/>
              <a:t>). </a:t>
            </a:r>
            <a:endParaRPr lang="en-US" sz="3200" dirty="0" smtClean="0"/>
          </a:p>
          <a:p>
            <a:r>
              <a:rPr lang="uk-UA" sz="3200" dirty="0" smtClean="0"/>
              <a:t>до </a:t>
            </a:r>
            <a:r>
              <a:rPr lang="uk-UA" sz="3200" b="1" dirty="0"/>
              <a:t>обов’язків яких входить</a:t>
            </a:r>
            <a:r>
              <a:rPr lang="uk-UA" sz="3200" dirty="0"/>
              <a:t>: проведення творчих занять, майстер-класів, перегляд мультфільмів, проведення рухливих ігор, постановка шоу-заходів (</a:t>
            </a:r>
            <a:r>
              <a:rPr lang="ru-RU" sz="3200" i="1" dirty="0"/>
              <a:t>m</a:t>
            </a:r>
            <a:r>
              <a:rPr lang="uk-UA" sz="3200" i="1" dirty="0"/>
              <a:t>і</a:t>
            </a:r>
            <a:r>
              <a:rPr lang="ru-RU" sz="3200" i="1" dirty="0"/>
              <a:t>n</a:t>
            </a:r>
            <a:r>
              <a:rPr lang="uk-UA" sz="3200" i="1" dirty="0"/>
              <a:t>і-</a:t>
            </a:r>
            <a:r>
              <a:rPr lang="ru-RU" sz="3200" i="1" dirty="0" err="1"/>
              <a:t>show</a:t>
            </a:r>
            <a:r>
              <a:rPr lang="uk-UA" sz="3200" dirty="0"/>
              <a:t>), а також проведення </a:t>
            </a:r>
            <a:r>
              <a:rPr lang="uk-UA" sz="3200" dirty="0" err="1"/>
              <a:t>квестів</a:t>
            </a:r>
            <a:r>
              <a:rPr lang="uk-UA" sz="3200" dirty="0"/>
              <a:t>, приготування кулінарних «шедеврів» й ін.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4632" y="448056"/>
            <a:ext cx="10792968" cy="5343143"/>
          </a:xfrm>
        </p:spPr>
        <p:txBody>
          <a:bodyPr>
            <a:normAutofit/>
          </a:bodyPr>
          <a:lstStyle/>
          <a:p>
            <a:r>
              <a:rPr lang="uk-UA" sz="2400" dirty="0"/>
              <a:t>Дитячий аніматор повинен враховувати фізіологічні і психологічні особливості дітей різного віку, створювати такі умови, щоб кожна дитина була зацікавлена і мала змогу виявити та реалізувати себе як особистість. </a:t>
            </a:r>
            <a:r>
              <a:rPr lang="ru-RU" sz="2400" dirty="0" err="1"/>
              <a:t>Аніматор</a:t>
            </a:r>
            <a:r>
              <a:rPr lang="ru-RU" sz="2400" dirty="0"/>
              <a:t> повинен </a:t>
            </a:r>
            <a:r>
              <a:rPr lang="ru-RU" sz="2400" dirty="0" err="1"/>
              <a:t>вміти</a:t>
            </a:r>
            <a:r>
              <a:rPr lang="ru-RU" sz="2400" dirty="0"/>
              <a:t>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міжособистісні</a:t>
            </a:r>
            <a:r>
              <a:rPr lang="ru-RU" sz="2400" dirty="0"/>
              <a:t> </a:t>
            </a:r>
            <a:r>
              <a:rPr lang="ru-RU" sz="2400" dirty="0" err="1"/>
              <a:t>конфлікти</a:t>
            </a:r>
            <a:r>
              <a:rPr lang="ru-RU" sz="2400" dirty="0"/>
              <a:t>, </a:t>
            </a:r>
            <a:r>
              <a:rPr lang="ru-RU" sz="2400" dirty="0" err="1"/>
              <a:t>скеровувати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, </a:t>
            </a:r>
            <a:r>
              <a:rPr lang="ru-RU" sz="2400" dirty="0" err="1"/>
              <a:t>зацікавлювати</a:t>
            </a:r>
            <a:r>
              <a:rPr lang="ru-RU" sz="2400" dirty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та </a:t>
            </a:r>
            <a:r>
              <a:rPr lang="ru-RU" sz="2400" dirty="0" err="1"/>
              <a:t>надихати</a:t>
            </a:r>
            <a:r>
              <a:rPr lang="ru-RU" sz="2400" dirty="0"/>
              <a:t>. </a:t>
            </a:r>
            <a:r>
              <a:rPr lang="ru-RU" sz="2400" dirty="0" err="1"/>
              <a:t>Кожній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надавати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активної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 в заходах: у </a:t>
            </a:r>
            <a:r>
              <a:rPr lang="ru-RU" sz="2400" dirty="0" err="1"/>
              <a:t>дитячих</a:t>
            </a:r>
            <a:r>
              <a:rPr lang="ru-RU" sz="2400" dirty="0"/>
              <a:t> </a:t>
            </a:r>
            <a:r>
              <a:rPr lang="ru-RU" sz="2400" dirty="0" err="1"/>
              <a:t>групах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та </a:t>
            </a:r>
            <a:r>
              <a:rPr lang="ru-RU" sz="2400" dirty="0" err="1"/>
              <a:t>розподіляти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.</a:t>
            </a:r>
          </a:p>
          <a:p>
            <a:r>
              <a:rPr lang="uk-UA" sz="2400" dirty="0"/>
              <a:t>За бажанням відпочиваючих на час їхньої тривалої відсутності в готелі аніматори можуть надавати послуги </a:t>
            </a:r>
            <a:r>
              <a:rPr lang="uk-UA" sz="2400" b="1" dirty="0"/>
              <a:t>доглядальниці (няньки) (</a:t>
            </a:r>
            <a:r>
              <a:rPr lang="ru-RU" sz="2400" b="1" i="1" dirty="0" err="1"/>
              <a:t>baby</a:t>
            </a:r>
            <a:r>
              <a:rPr lang="uk-UA" sz="2400" b="1" i="1" dirty="0"/>
              <a:t>-</a:t>
            </a:r>
            <a:r>
              <a:rPr lang="ru-RU" sz="2400" b="1" i="1" dirty="0" err="1"/>
              <a:t>sitting</a:t>
            </a:r>
            <a:r>
              <a:rPr lang="uk-UA" sz="2400" b="1" dirty="0"/>
              <a:t>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99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4550" y="172532"/>
            <a:ext cx="11366618" cy="5835076"/>
          </a:xfrm>
        </p:spPr>
        <p:txBody>
          <a:bodyPr>
            <a:normAutofit/>
          </a:bodyPr>
          <a:lstStyle/>
          <a:p>
            <a:r>
              <a:rPr lang="uk-UA" b="1" dirty="0"/>
              <a:t>Підлітки-школярі</a:t>
            </a:r>
            <a:r>
              <a:rPr lang="uk-UA" dirty="0"/>
              <a:t> відрізняються досить великою активністю, вимогливістю і навіть прискіпливістю по відношенню не лише до себе, але і до навколишніх людей. Їм можна пропонувати екскурсії і бесіди, спортивні змагання та </a:t>
            </a:r>
            <a:r>
              <a:rPr lang="uk-UA" dirty="0" err="1" smtClean="0"/>
              <a:t>квести</a:t>
            </a:r>
            <a:r>
              <a:rPr lang="uk-UA" dirty="0" smtClean="0"/>
              <a:t>, </a:t>
            </a:r>
            <a:r>
              <a:rPr lang="uk-UA" dirty="0"/>
              <a:t>конкурси, дискотеки, вікторини, естафети, </a:t>
            </a:r>
            <a:r>
              <a:rPr lang="uk-UA" dirty="0" smtClean="0"/>
              <a:t>тематичні свята тощо.</a:t>
            </a:r>
            <a:endParaRPr lang="ru-RU" dirty="0"/>
          </a:p>
          <a:p>
            <a:r>
              <a:rPr lang="uk-UA" dirty="0" smtClean="0"/>
              <a:t>В анімаційну </a:t>
            </a:r>
            <a:r>
              <a:rPr lang="uk-UA" dirty="0"/>
              <a:t>програму для </a:t>
            </a:r>
            <a:r>
              <a:rPr lang="uk-UA" b="1" dirty="0"/>
              <a:t>молодих людей </a:t>
            </a:r>
            <a:r>
              <a:rPr lang="uk-UA" dirty="0"/>
              <a:t>можна включати: </a:t>
            </a:r>
            <a:r>
              <a:rPr lang="uk-UA" dirty="0" smtClean="0"/>
              <a:t>КВК, тематичні вечори </a:t>
            </a:r>
            <a:r>
              <a:rPr lang="uk-UA" dirty="0"/>
              <a:t>і дискотеки, аукціони, ярмарки та театральні вистави, фестивалі, шоу-програми тощо.</a:t>
            </a:r>
            <a:endParaRPr lang="ru-RU" dirty="0"/>
          </a:p>
          <a:p>
            <a:r>
              <a:rPr lang="uk-UA" dirty="0"/>
              <a:t>Для </a:t>
            </a:r>
            <a:r>
              <a:rPr lang="uk-UA" b="1" dirty="0"/>
              <a:t>людей середнього віку</a:t>
            </a:r>
            <a:r>
              <a:rPr lang="uk-UA" dirty="0"/>
              <a:t>, працездатних, прагнучих відпочити від повсякденної роботи, </a:t>
            </a:r>
            <a:r>
              <a:rPr lang="uk-UA" dirty="0" err="1"/>
              <a:t>підійдуть</a:t>
            </a:r>
            <a:r>
              <a:rPr lang="uk-UA" dirty="0"/>
              <a:t> спокійніші заходи: конкурси, літературні та творчі вечори, банкети, презентації і концерти.</a:t>
            </a:r>
            <a:endParaRPr lang="ru-RU" dirty="0"/>
          </a:p>
          <a:p>
            <a:r>
              <a:rPr lang="uk-UA" dirty="0"/>
              <a:t>Для </a:t>
            </a:r>
            <a:r>
              <a:rPr lang="uk-UA" b="1" dirty="0"/>
              <a:t>літніх людей</a:t>
            </a:r>
            <a:r>
              <a:rPr lang="uk-UA" dirty="0"/>
              <a:t>, яким все частіше хочеться згадати свої молоді роки і все, що з ними пов'язане, непогано запропонувати такі форми проведення дозвілля, як посиденьки, чаювання, </a:t>
            </a:r>
            <a:r>
              <a:rPr lang="uk-UA" dirty="0" smtClean="0"/>
              <a:t>вечора (</a:t>
            </a:r>
            <a:r>
              <a:rPr lang="uk-UA" dirty="0"/>
              <a:t>старовинної музики, романсу, спогадів).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1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9" y="618517"/>
            <a:ext cx="10436978" cy="472157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1.	</a:t>
            </a:r>
            <a:r>
              <a:rPr lang="ru-RU" b="1" dirty="0" err="1"/>
              <a:t>Виокремлюють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туристів</a:t>
            </a:r>
            <a:r>
              <a:rPr lang="ru-RU" b="1" dirty="0"/>
              <a:t> за </a:t>
            </a:r>
            <a:r>
              <a:rPr lang="ru-RU" b="1" dirty="0" err="1"/>
              <a:t>віком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– 0–2 роки –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(</a:t>
            </a:r>
            <a:r>
              <a:rPr lang="ru-RU" dirty="0" err="1"/>
              <a:t>інфанти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– 3–7 </a:t>
            </a:r>
            <a:r>
              <a:rPr lang="ru-RU" dirty="0" err="1"/>
              <a:t>років</a:t>
            </a:r>
            <a:r>
              <a:rPr lang="ru-RU" dirty="0"/>
              <a:t> – </a:t>
            </a:r>
            <a:r>
              <a:rPr lang="ru-RU" dirty="0" err="1"/>
              <a:t>діти-дошкільники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8–18 </a:t>
            </a:r>
            <a:r>
              <a:rPr lang="ru-RU" dirty="0" err="1"/>
              <a:t>років</a:t>
            </a:r>
            <a:r>
              <a:rPr lang="ru-RU" dirty="0"/>
              <a:t> – </a:t>
            </a:r>
            <a:r>
              <a:rPr lang="ru-RU" dirty="0" err="1"/>
              <a:t>підлітки-школярі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18–25 </a:t>
            </a:r>
            <a:r>
              <a:rPr lang="ru-RU" dirty="0" err="1"/>
              <a:t>років</a:t>
            </a:r>
            <a:r>
              <a:rPr lang="ru-RU" dirty="0"/>
              <a:t> – молодь, </a:t>
            </a:r>
            <a:r>
              <a:rPr lang="ru-RU" dirty="0" err="1"/>
              <a:t>студенти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26–64 </a:t>
            </a:r>
            <a:r>
              <a:rPr lang="ru-RU" dirty="0" err="1"/>
              <a:t>років</a:t>
            </a:r>
            <a:r>
              <a:rPr lang="ru-RU" dirty="0"/>
              <a:t> – </a:t>
            </a:r>
            <a:r>
              <a:rPr lang="ru-RU" dirty="0" err="1"/>
              <a:t>дорослі</a:t>
            </a:r>
            <a:r>
              <a:rPr lang="ru-RU" dirty="0"/>
              <a:t> люди;</a:t>
            </a:r>
            <a:br>
              <a:rPr lang="ru-RU" dirty="0"/>
            </a:br>
            <a:r>
              <a:rPr lang="ru-RU" dirty="0"/>
              <a:t>– 65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– люди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пенсіонери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58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7" y="618517"/>
            <a:ext cx="10647290" cy="521535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/>
              <a:t>Вікові</a:t>
            </a:r>
            <a:r>
              <a:rPr lang="ru-RU" b="1" dirty="0"/>
              <a:t> </a:t>
            </a:r>
            <a:r>
              <a:rPr lang="ru-RU" b="1" dirty="0" err="1"/>
              <a:t>дитячі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з </a:t>
            </a:r>
            <a:r>
              <a:rPr lang="ru-RU" b="1" dirty="0" err="1"/>
              <a:t>позиції</a:t>
            </a:r>
            <a:r>
              <a:rPr lang="ru-RU" b="1" dirty="0"/>
              <a:t> </a:t>
            </a:r>
            <a:r>
              <a:rPr lang="ru-RU" b="1" dirty="0" err="1"/>
              <a:t>аніматорів</a:t>
            </a:r>
            <a:r>
              <a:rPr lang="ru-RU" b="1" dirty="0"/>
              <a:t> </a:t>
            </a:r>
            <a:r>
              <a:rPr lang="ru-RU" b="1" dirty="0" err="1"/>
              <a:t>поділяють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молодші</a:t>
            </a:r>
            <a:r>
              <a:rPr lang="ru-RU" dirty="0"/>
              <a:t> – 3–12 </a:t>
            </a:r>
            <a:r>
              <a:rPr lang="ru-RU" dirty="0" err="1"/>
              <a:t>років</a:t>
            </a:r>
            <a:r>
              <a:rPr lang="ru-RU" dirty="0"/>
              <a:t> (</a:t>
            </a:r>
            <a:r>
              <a:rPr lang="ru-RU" dirty="0" err="1"/>
              <a:t>міні</a:t>
            </a:r>
            <a:r>
              <a:rPr lang="ru-RU" dirty="0"/>
              <a:t>-клуби);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підлітки</a:t>
            </a:r>
            <a:r>
              <a:rPr lang="ru-RU" dirty="0"/>
              <a:t> – 12–15 </a:t>
            </a:r>
            <a:r>
              <a:rPr lang="ru-RU" dirty="0" err="1"/>
              <a:t>років</a:t>
            </a:r>
            <a:r>
              <a:rPr lang="ru-RU" dirty="0"/>
              <a:t> (</a:t>
            </a:r>
            <a:r>
              <a:rPr lang="ru-RU" dirty="0" err="1"/>
              <a:t>юніор</a:t>
            </a:r>
            <a:r>
              <a:rPr lang="ru-RU" dirty="0"/>
              <a:t>-клуби).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Молодих</a:t>
            </a:r>
            <a:r>
              <a:rPr lang="ru-RU" b="1" dirty="0" smtClean="0"/>
              <a:t> </a:t>
            </a:r>
            <a:r>
              <a:rPr lang="ru-RU" b="1" dirty="0"/>
              <a:t>людей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розділяють</a:t>
            </a:r>
            <a:r>
              <a:rPr lang="ru-RU" b="1" dirty="0"/>
              <a:t> на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вікові</a:t>
            </a:r>
            <a:r>
              <a:rPr lang="ru-RU" b="1" dirty="0"/>
              <a:t> </a:t>
            </a:r>
            <a:r>
              <a:rPr lang="ru-RU" b="1" dirty="0" err="1"/>
              <a:t>категорії</a:t>
            </a:r>
            <a:r>
              <a:rPr lang="ru-RU" b="1" dirty="0"/>
              <a:t>: </a:t>
            </a:r>
            <a:r>
              <a:rPr lang="ru-RU" dirty="0"/>
              <a:t>18–24 та 25–34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Серед</a:t>
            </a:r>
            <a:r>
              <a:rPr lang="ru-RU" b="1" dirty="0"/>
              <a:t> людей «</a:t>
            </a:r>
            <a:r>
              <a:rPr lang="ru-RU" b="1" dirty="0" err="1"/>
              <a:t>третього</a:t>
            </a:r>
            <a:r>
              <a:rPr lang="ru-RU" b="1" dirty="0"/>
              <a:t>» </a:t>
            </a:r>
            <a:r>
              <a:rPr lang="ru-RU" b="1" dirty="0" err="1"/>
              <a:t>або</a:t>
            </a:r>
            <a:r>
              <a:rPr lang="ru-RU" b="1" dirty="0"/>
              <a:t> «золотого» </a:t>
            </a:r>
            <a:r>
              <a:rPr lang="ru-RU" b="1" dirty="0" err="1"/>
              <a:t>віку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ставленням</a:t>
            </a:r>
            <a:r>
              <a:rPr lang="ru-RU" dirty="0"/>
              <a:t> до туризму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підгрупи</a:t>
            </a:r>
            <a:r>
              <a:rPr lang="ru-RU" dirty="0"/>
              <a:t>: 55–64; 65–74 (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пенсіонери</a:t>
            </a:r>
            <a:r>
              <a:rPr lang="ru-RU" dirty="0"/>
              <a:t>); 75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(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пенсіонери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1827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18517"/>
            <a:ext cx="10707623" cy="552625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2.	</a:t>
            </a:r>
            <a:r>
              <a:rPr lang="ru-RU" sz="4000" b="1" dirty="0"/>
              <a:t>За </a:t>
            </a:r>
            <a:r>
              <a:rPr lang="ru-RU" sz="4000" b="1" dirty="0" err="1"/>
              <a:t>статевою</a:t>
            </a:r>
            <a:r>
              <a:rPr lang="ru-RU" sz="4000" b="1" dirty="0"/>
              <a:t> </a:t>
            </a:r>
            <a:r>
              <a:rPr lang="ru-RU" sz="4000" b="1" dirty="0" err="1"/>
              <a:t>ознакою</a:t>
            </a:r>
            <a:r>
              <a:rPr lang="ru-RU" sz="4000" b="1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бути </a:t>
            </a:r>
            <a:r>
              <a:rPr lang="ru-RU" sz="4000" dirty="0" err="1"/>
              <a:t>розроблені</a:t>
            </a:r>
            <a:r>
              <a:rPr lang="ru-RU" sz="4000" dirty="0"/>
              <a:t> </a:t>
            </a:r>
            <a:r>
              <a:rPr lang="ru-RU" sz="4000" dirty="0" err="1"/>
              <a:t>жіночі</a:t>
            </a:r>
            <a:r>
              <a:rPr lang="ru-RU" sz="4000" dirty="0"/>
              <a:t> і </a:t>
            </a:r>
            <a:r>
              <a:rPr lang="ru-RU" sz="4000" dirty="0" err="1"/>
              <a:t>чоловічі</a:t>
            </a:r>
            <a:r>
              <a:rPr lang="ru-RU" sz="4000" dirty="0"/>
              <a:t> </a:t>
            </a:r>
            <a:r>
              <a:rPr lang="ru-RU" sz="4000" dirty="0" err="1"/>
              <a:t>анімаційні</a:t>
            </a:r>
            <a:r>
              <a:rPr lang="ru-RU" sz="4000" dirty="0"/>
              <a:t> </a:t>
            </a:r>
            <a:r>
              <a:rPr lang="ru-RU" sz="4000" dirty="0" err="1" smtClean="0"/>
              <a:t>програми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      Для </a:t>
            </a:r>
            <a:r>
              <a:rPr lang="ru-RU" sz="4000" b="1" dirty="0" err="1"/>
              <a:t>жінок</a:t>
            </a:r>
            <a:r>
              <a:rPr lang="ru-RU" sz="4000" dirty="0"/>
              <a:t> </a:t>
            </a:r>
            <a:r>
              <a:rPr lang="ru-RU" sz="4000" dirty="0" err="1"/>
              <a:t>підійдуть</a:t>
            </a:r>
            <a:r>
              <a:rPr lang="ru-RU" sz="4000" dirty="0"/>
              <a:t> </a:t>
            </a:r>
            <a:r>
              <a:rPr lang="ru-RU" sz="4000" dirty="0" err="1"/>
              <a:t>наступні</a:t>
            </a:r>
            <a:r>
              <a:rPr lang="ru-RU" sz="4000" dirty="0"/>
              <a:t> </a:t>
            </a:r>
            <a:r>
              <a:rPr lang="ru-RU" sz="4000" dirty="0" err="1"/>
              <a:t>програми</a:t>
            </a:r>
            <a:r>
              <a:rPr lang="ru-RU" sz="4000" dirty="0"/>
              <a:t>: </a:t>
            </a:r>
            <a:r>
              <a:rPr lang="en-US" sz="4000" dirty="0"/>
              <a:t>SPA-</a:t>
            </a:r>
            <a:r>
              <a:rPr lang="ru-RU" sz="4000" dirty="0"/>
              <a:t>клуби, </a:t>
            </a:r>
            <a:r>
              <a:rPr lang="ru-RU" sz="4000" dirty="0" err="1"/>
              <a:t>фітнес</a:t>
            </a:r>
            <a:r>
              <a:rPr lang="ru-RU" sz="4000" dirty="0"/>
              <a:t>-клуби, клуби за </a:t>
            </a:r>
            <a:r>
              <a:rPr lang="ru-RU" sz="4000" dirty="0" err="1"/>
              <a:t>інтересами</a:t>
            </a:r>
            <a:r>
              <a:rPr lang="ru-RU" sz="4000" dirty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</a:t>
            </a:r>
            <a:r>
              <a:rPr lang="ru-RU" sz="4000" b="1" dirty="0" err="1" smtClean="0"/>
              <a:t>Чоловікам</a:t>
            </a:r>
            <a:r>
              <a:rPr lang="ru-RU" sz="4000" dirty="0" smtClean="0"/>
              <a:t> </a:t>
            </a:r>
            <a:r>
              <a:rPr lang="ru-RU" sz="4000" dirty="0" err="1"/>
              <a:t>більш</a:t>
            </a:r>
            <a:r>
              <a:rPr lang="ru-RU" sz="4000" dirty="0"/>
              <a:t> </a:t>
            </a:r>
            <a:r>
              <a:rPr lang="ru-RU" sz="4000" dirty="0" err="1"/>
              <a:t>притаманні</a:t>
            </a:r>
            <a:r>
              <a:rPr lang="ru-RU" sz="4000" dirty="0"/>
              <a:t> </a:t>
            </a:r>
            <a:r>
              <a:rPr lang="ru-RU" sz="4000" dirty="0" err="1"/>
              <a:t>спортивні</a:t>
            </a:r>
            <a:r>
              <a:rPr lang="ru-RU" sz="4000" dirty="0"/>
              <a:t> та </a:t>
            </a:r>
            <a:r>
              <a:rPr lang="ru-RU" sz="4000" dirty="0" err="1"/>
              <a:t>розважальні</a:t>
            </a:r>
            <a:r>
              <a:rPr lang="ru-RU" sz="4000" dirty="0"/>
              <a:t> </a:t>
            </a:r>
            <a:r>
              <a:rPr lang="ru-RU" sz="4000" dirty="0" err="1"/>
              <a:t>програми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44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95" y="197893"/>
            <a:ext cx="10364451" cy="53362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3. </a:t>
            </a:r>
            <a:r>
              <a:rPr lang="ru-RU" sz="2800" b="1" dirty="0" err="1" smtClean="0"/>
              <a:t>Типи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туристів</a:t>
            </a:r>
            <a:r>
              <a:rPr lang="ru-RU" sz="2800" b="1" dirty="0" smtClean="0"/>
              <a:t> по </a:t>
            </a:r>
            <a:r>
              <a:rPr lang="ru-RU" sz="2800" b="1" dirty="0" err="1" smtClean="0"/>
              <a:t>відношенню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проведення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дозвілля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0170400"/>
              </p:ext>
            </p:extLst>
          </p:nvPr>
        </p:nvGraphicFramePr>
        <p:xfrm>
          <a:off x="1911096" y="731519"/>
          <a:ext cx="8787383" cy="5897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821">
                  <a:extLst>
                    <a:ext uri="{9D8B030D-6E8A-4147-A177-3AD203B41FA5}">
                      <a16:colId xmlns:a16="http://schemas.microsoft.com/office/drawing/2014/main" val="2523572540"/>
                    </a:ext>
                  </a:extLst>
                </a:gridCol>
                <a:gridCol w="2928821">
                  <a:extLst>
                    <a:ext uri="{9D8B030D-6E8A-4147-A177-3AD203B41FA5}">
                      <a16:colId xmlns:a16="http://schemas.microsoft.com/office/drawing/2014/main" val="1683557978"/>
                    </a:ext>
                  </a:extLst>
                </a:gridCol>
                <a:gridCol w="2929741">
                  <a:extLst>
                    <a:ext uri="{9D8B030D-6E8A-4147-A177-3AD203B41FA5}">
                      <a16:colId xmlns:a16="http://schemas.microsoft.com/office/drawing/2014/main" val="3344726198"/>
                    </a:ext>
                  </a:extLst>
                </a:gridCol>
              </a:tblGrid>
              <a:tr h="24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Тип відпочиваючих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Характеристика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Завдання аніматора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 anchor="b"/>
                </a:tc>
                <a:extLst>
                  <a:ext uri="{0D108BD9-81ED-4DB2-BD59-A6C34878D82A}">
                    <a16:rowId xmlns:a16="http://schemas.microsoft.com/office/drawing/2014/main" val="3586259060"/>
                  </a:ext>
                </a:extLst>
              </a:tr>
              <a:tr h="1098583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Ініціативні туристи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заздалегідь планують як робочі дні, так і дні відпустки, всі ідеї по організації дозвілля належатимуть їм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імпровізація; не можна перечити їх бажанням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1971696381"/>
                  </a:ext>
                </a:extLst>
              </a:tr>
              <a:tr h="1416072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Ділові люди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практично позбавлені дозвілля, навіть свій вільний час вони прагнуть згаяти з максимальною користю для справи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організація дозвілля з можливістю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удосконалюватися / спокійний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відпочинок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можливістю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розслабитися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відпочити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endParaRPr lang="ru-RU" sz="1400" dirty="0">
                        <a:effectLst/>
                      </a:endParaRPr>
                    </a:p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стрімкого</a:t>
                      </a:r>
                      <a:r>
                        <a:rPr lang="ru-RU" sz="1400" dirty="0">
                          <a:effectLst/>
                        </a:rPr>
                        <a:t> темпу </a:t>
                      </a:r>
                      <a:r>
                        <a:rPr lang="ru-RU" sz="1400" dirty="0" err="1">
                          <a:effectLst/>
                        </a:rPr>
                        <a:t>життя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1403858111"/>
                  </a:ext>
                </a:extLst>
              </a:tr>
              <a:tr h="507945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«Вузькоспеціалізовані туристи»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мають якесь одне велике захоплення в житті (хобі)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клуби за інтересами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3922617823"/>
                  </a:ext>
                </a:extLst>
              </a:tr>
              <a:tr h="876448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Активні туристи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надають перевагу рухливим</a:t>
                      </a:r>
                    </a:p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активіті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складання програми з розрахунком</a:t>
                      </a:r>
                      <a:endParaRPr lang="ru-RU" sz="1400" dirty="0">
                        <a:effectLst/>
                      </a:endParaRPr>
                    </a:p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 максимальну рухову активність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3725295880"/>
                  </a:ext>
                </a:extLst>
              </a:tr>
              <a:tr h="1098583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Пасивні туристи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схильні до домашніх форм дозвілля (читання художньої літератури, перегляд кінофільмів тощо)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Програми, до яких включено вечірні шоу, літературні вечори, вечори кіно та інше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2980599283"/>
                  </a:ext>
                </a:extLst>
              </a:tr>
              <a:tr h="653832"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Непоправні скептики й буркуни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найбільш складний тип, який дуже важко чим-небудь захопити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широкий спектр програм і розваг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0" marR="55310" marT="0" marB="0"/>
                </a:tc>
                <a:extLst>
                  <a:ext uri="{0D108BD9-81ED-4DB2-BD59-A6C34878D82A}">
                    <a16:rowId xmlns:a16="http://schemas.microsoft.com/office/drawing/2014/main" val="85192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2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3627"/>
          </a:xfrm>
        </p:spPr>
        <p:txBody>
          <a:bodyPr>
            <a:normAutofit fontScale="90000"/>
          </a:bodyPr>
          <a:lstStyle/>
          <a:p>
            <a:r>
              <a:rPr lang="ru-RU" dirty="0"/>
              <a:t>4.	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 smtClean="0"/>
              <a:t>групах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0080" y="1271016"/>
            <a:ext cx="11430000" cy="53218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3100" b="1" dirty="0"/>
              <a:t> «</a:t>
            </a:r>
            <a:r>
              <a:rPr lang="ru-RU" sz="3100" b="1" dirty="0" err="1"/>
              <a:t>Позитивіст</a:t>
            </a:r>
            <a:r>
              <a:rPr lang="ru-RU" sz="3100" b="1" dirty="0"/>
              <a:t>» - </a:t>
            </a:r>
            <a:r>
              <a:rPr lang="uk-UA" sz="3100" dirty="0"/>
              <a:t>товариська</a:t>
            </a:r>
            <a:r>
              <a:rPr lang="uk-UA" sz="3100" b="1" dirty="0"/>
              <a:t> </a:t>
            </a:r>
            <a:r>
              <a:rPr lang="ru-RU" sz="3100" dirty="0" err="1"/>
              <a:t>людина</a:t>
            </a:r>
            <a:r>
              <a:rPr lang="ru-RU" sz="3100" dirty="0"/>
              <a:t>, на як</a:t>
            </a:r>
            <a:r>
              <a:rPr lang="uk-UA" sz="3100" dirty="0"/>
              <a:t>у можна опиратися під час проведення програми (</a:t>
            </a:r>
            <a:r>
              <a:rPr lang="uk-UA" sz="3100" dirty="0" smtClean="0"/>
              <a:t>гри).</a:t>
            </a:r>
          </a:p>
          <a:p>
            <a:pPr>
              <a:spcBef>
                <a:spcPts val="0"/>
              </a:spcBef>
            </a:pPr>
            <a:r>
              <a:rPr lang="ru-RU" sz="3100" b="1" dirty="0" smtClean="0"/>
              <a:t>«</a:t>
            </a:r>
            <a:r>
              <a:rPr lang="ru-RU" sz="3100" b="1" dirty="0" err="1" smtClean="0"/>
              <a:t>Базіка</a:t>
            </a:r>
            <a:r>
              <a:rPr lang="ru-RU" sz="3100" b="1" dirty="0" smtClean="0"/>
              <a:t>»</a:t>
            </a:r>
            <a:r>
              <a:rPr lang="ru-RU" sz="3100" dirty="0"/>
              <a:t> </a:t>
            </a:r>
            <a:r>
              <a:rPr lang="ru-RU" sz="3100" dirty="0" smtClean="0"/>
              <a:t>- </a:t>
            </a:r>
            <a:r>
              <a:rPr lang="ru-RU" sz="3100" dirty="0" err="1" smtClean="0"/>
              <a:t>людина</a:t>
            </a:r>
            <a:r>
              <a:rPr lang="ru-RU" sz="3100" dirty="0" smtClean="0"/>
              <a:t>, яку </a:t>
            </a:r>
            <a:r>
              <a:rPr lang="ru-RU" sz="3100" dirty="0" err="1" smtClean="0"/>
              <a:t>слід</a:t>
            </a:r>
            <a:r>
              <a:rPr lang="ru-RU" sz="3100" dirty="0" smtClean="0"/>
              <a:t> </a:t>
            </a:r>
            <a:r>
              <a:rPr lang="ru-RU" sz="3100" dirty="0" err="1" smtClean="0"/>
              <a:t>зупиняти</a:t>
            </a:r>
            <a:r>
              <a:rPr lang="ru-RU" sz="3100" dirty="0" smtClean="0"/>
              <a:t> у </a:t>
            </a:r>
            <a:r>
              <a:rPr lang="ru-RU" sz="3100" dirty="0" err="1" smtClean="0"/>
              <a:t>дискусії</a:t>
            </a:r>
            <a:r>
              <a:rPr lang="ru-RU" sz="3100" dirty="0" smtClean="0"/>
              <a:t>.</a:t>
            </a:r>
            <a:endParaRPr lang="ru-RU" sz="3100" dirty="0"/>
          </a:p>
          <a:p>
            <a:pPr>
              <a:spcBef>
                <a:spcPts val="0"/>
              </a:spcBef>
            </a:pPr>
            <a:r>
              <a:rPr lang="ru-RU" sz="3100" b="1" dirty="0"/>
              <a:t> «</a:t>
            </a:r>
            <a:r>
              <a:rPr lang="ru-RU" sz="3100" b="1" dirty="0" err="1"/>
              <a:t>Сором'язливий</a:t>
            </a:r>
            <a:r>
              <a:rPr lang="ru-RU" sz="3100" b="1" dirty="0"/>
              <a:t>» - </a:t>
            </a:r>
            <a:r>
              <a:rPr lang="ru-RU" sz="3100" dirty="0"/>
              <a:t>скромна </a:t>
            </a:r>
            <a:r>
              <a:rPr lang="ru-RU" sz="3100" dirty="0" err="1" smtClean="0"/>
              <a:t>людина</a:t>
            </a:r>
            <a:r>
              <a:rPr lang="ru-RU" sz="3100" dirty="0" smtClean="0"/>
              <a:t>, яку треба </a:t>
            </a:r>
            <a:r>
              <a:rPr lang="ru-RU" sz="3100" dirty="0" err="1" smtClean="0"/>
              <a:t>залучати</a:t>
            </a:r>
            <a:r>
              <a:rPr lang="ru-RU" sz="3100" dirty="0" smtClean="0"/>
              <a:t> </a:t>
            </a:r>
            <a:r>
              <a:rPr lang="uk-UA" sz="3100" dirty="0" smtClean="0"/>
              <a:t>до заходу</a:t>
            </a:r>
            <a:r>
              <a:rPr lang="ru-RU" sz="3100" dirty="0" smtClean="0"/>
              <a:t>, </a:t>
            </a:r>
            <a:r>
              <a:rPr lang="ru-RU" sz="3100" dirty="0" err="1"/>
              <a:t>задаючи</a:t>
            </a:r>
            <a:r>
              <a:rPr lang="ru-RU" sz="3100" dirty="0"/>
              <a:t> </a:t>
            </a:r>
            <a:r>
              <a:rPr lang="ru-RU" sz="3100" dirty="0" err="1"/>
              <a:t>нескладні</a:t>
            </a:r>
            <a:r>
              <a:rPr lang="ru-RU" sz="3100" dirty="0"/>
              <a:t> </a:t>
            </a:r>
            <a:r>
              <a:rPr lang="ru-RU" sz="3100" dirty="0" err="1"/>
              <a:t>питання</a:t>
            </a:r>
            <a:r>
              <a:rPr lang="ru-RU" sz="3100" dirty="0"/>
              <a:t> і, коли </a:t>
            </a:r>
            <a:r>
              <a:rPr lang="ru-RU" sz="3100" dirty="0" err="1"/>
              <a:t>це</a:t>
            </a:r>
            <a:r>
              <a:rPr lang="ru-RU" sz="3100" dirty="0"/>
              <a:t> </a:t>
            </a:r>
            <a:r>
              <a:rPr lang="ru-RU" sz="3100" dirty="0" err="1"/>
              <a:t>можливо</a:t>
            </a:r>
            <a:r>
              <a:rPr lang="ru-RU" sz="3100" dirty="0"/>
              <a:t>, </a:t>
            </a:r>
            <a:r>
              <a:rPr lang="ru-RU" sz="3100" dirty="0" err="1"/>
              <a:t>заохочувати</a:t>
            </a:r>
            <a:r>
              <a:rPr lang="ru-RU" sz="3100" dirty="0"/>
              <a:t>, </a:t>
            </a:r>
            <a:r>
              <a:rPr lang="ru-RU" sz="3100" dirty="0" err="1"/>
              <a:t>щоб</a:t>
            </a:r>
            <a:r>
              <a:rPr lang="ru-RU" sz="3100" dirty="0"/>
              <a:t> </a:t>
            </a:r>
            <a:r>
              <a:rPr lang="ru-RU" sz="3100" dirty="0" err="1"/>
              <a:t>підвищити</a:t>
            </a:r>
            <a:r>
              <a:rPr lang="ru-RU" sz="3100" dirty="0"/>
              <a:t> </a:t>
            </a:r>
            <a:r>
              <a:rPr lang="ru-RU" sz="3100" dirty="0" err="1"/>
              <a:t>впевненість</a:t>
            </a:r>
            <a:r>
              <a:rPr lang="ru-RU" sz="3100" dirty="0"/>
              <a:t> </a:t>
            </a:r>
            <a:r>
              <a:rPr lang="uk-UA" sz="3100" dirty="0"/>
              <a:t>у</a:t>
            </a:r>
            <a:r>
              <a:rPr lang="ru-RU" sz="3100" dirty="0"/>
              <a:t> </a:t>
            </a:r>
            <a:r>
              <a:rPr lang="ru-RU" sz="3100" dirty="0" err="1"/>
              <a:t>собі</a:t>
            </a:r>
            <a:r>
              <a:rPr lang="ru-RU" sz="3100" dirty="0"/>
              <a:t>.</a:t>
            </a:r>
          </a:p>
          <a:p>
            <a:pPr>
              <a:spcBef>
                <a:spcPts val="0"/>
              </a:spcBef>
            </a:pPr>
            <a:r>
              <a:rPr lang="ru-RU" sz="3100" b="1" dirty="0"/>
              <a:t> «</a:t>
            </a:r>
            <a:r>
              <a:rPr lang="ru-RU" sz="3100" b="1" dirty="0" err="1"/>
              <a:t>Розпитувач</a:t>
            </a:r>
            <a:r>
              <a:rPr lang="ru-RU" sz="3100" b="1" dirty="0"/>
              <a:t>» - </a:t>
            </a:r>
            <a:r>
              <a:rPr lang="ru-RU" sz="3100" dirty="0"/>
              <a:t>о</a:t>
            </a:r>
            <a:r>
              <a:rPr lang="uk-UA" sz="3100" dirty="0" err="1"/>
              <a:t>соба</a:t>
            </a:r>
            <a:r>
              <a:rPr lang="uk-UA" sz="3100" dirty="0"/>
              <a:t>, яка буде постійно задавати питання й уточнювати, чи та це інформація, яку він хотів отримати.  </a:t>
            </a:r>
            <a:endParaRPr lang="ru-RU" sz="3100" dirty="0"/>
          </a:p>
          <a:p>
            <a:pPr>
              <a:spcBef>
                <a:spcPts val="0"/>
              </a:spcBef>
            </a:pPr>
            <a:r>
              <a:rPr lang="ru-RU" sz="3100" b="1" dirty="0"/>
              <a:t>«Всезнайка </a:t>
            </a:r>
            <a:r>
              <a:rPr lang="ru-RU" sz="3100" b="1" dirty="0" err="1"/>
              <a:t>або</a:t>
            </a:r>
            <a:r>
              <a:rPr lang="ru-RU" sz="3100" b="1" dirty="0"/>
              <a:t> </a:t>
            </a:r>
            <a:r>
              <a:rPr lang="ru-RU" sz="3100" b="1" dirty="0" err="1"/>
              <a:t>самовпевнений</a:t>
            </a:r>
            <a:r>
              <a:rPr lang="ru-RU" sz="3100" b="1" dirty="0"/>
              <a:t>» - </a:t>
            </a:r>
            <a:r>
              <a:rPr lang="ru-RU" sz="3100" dirty="0"/>
              <a:t>особа</a:t>
            </a:r>
            <a:r>
              <a:rPr lang="uk-UA" sz="3100" dirty="0"/>
              <a:t>, що вважає себе самою розумною. </a:t>
            </a:r>
            <a:endParaRPr lang="uk-UA" sz="3100" dirty="0" smtClean="0"/>
          </a:p>
          <a:p>
            <a:pPr>
              <a:spcBef>
                <a:spcPts val="0"/>
              </a:spcBef>
            </a:pPr>
            <a:r>
              <a:rPr lang="ru-RU" sz="3100" b="1" dirty="0" smtClean="0"/>
              <a:t>«</a:t>
            </a:r>
            <a:r>
              <a:rPr lang="ru-RU" sz="3100" b="1" dirty="0" err="1"/>
              <a:t>Негативіст</a:t>
            </a:r>
            <a:r>
              <a:rPr lang="ru-RU" sz="3100" b="1" dirty="0"/>
              <a:t>» - </a:t>
            </a:r>
            <a:r>
              <a:rPr lang="ru-RU" sz="3100" dirty="0" err="1"/>
              <a:t>конфліктна</a:t>
            </a:r>
            <a:r>
              <a:rPr lang="ru-RU" sz="3100" dirty="0"/>
              <a:t> особа</a:t>
            </a:r>
            <a:r>
              <a:rPr lang="uk-UA" sz="3100" dirty="0"/>
              <a:t>, слід </a:t>
            </a:r>
            <a:r>
              <a:rPr lang="ru-RU" sz="3100" dirty="0" err="1"/>
              <a:t>оцінити</a:t>
            </a:r>
            <a:r>
              <a:rPr lang="ru-RU" sz="3100" dirty="0"/>
              <a:t> </a:t>
            </a:r>
            <a:r>
              <a:rPr lang="ru-RU" sz="3100" dirty="0" err="1"/>
              <a:t>його</a:t>
            </a:r>
            <a:r>
              <a:rPr lang="ru-RU" sz="3100" dirty="0"/>
              <a:t> </a:t>
            </a:r>
            <a:r>
              <a:rPr lang="ru-RU" sz="3100" dirty="0" err="1"/>
              <a:t>знання</a:t>
            </a:r>
            <a:r>
              <a:rPr lang="ru-RU" sz="3100" dirty="0"/>
              <a:t> і </a:t>
            </a:r>
            <a:r>
              <a:rPr lang="ru-RU" sz="3100" dirty="0" err="1"/>
              <a:t>досвід</a:t>
            </a:r>
            <a:r>
              <a:rPr lang="ru-RU" sz="3100" dirty="0"/>
              <a:t>, </a:t>
            </a:r>
            <a:r>
              <a:rPr lang="ru-RU" sz="3100" dirty="0" err="1"/>
              <a:t>якщо</a:t>
            </a:r>
            <a:r>
              <a:rPr lang="ru-RU" sz="3100" dirty="0"/>
              <a:t> </a:t>
            </a:r>
            <a:r>
              <a:rPr lang="ru-RU" sz="3100" dirty="0" err="1"/>
              <a:t>це</a:t>
            </a:r>
            <a:r>
              <a:rPr lang="ru-RU" sz="3100" dirty="0"/>
              <a:t> буде </a:t>
            </a:r>
            <a:r>
              <a:rPr lang="ru-RU" sz="3100" dirty="0" err="1"/>
              <a:t>можливо</a:t>
            </a:r>
            <a:r>
              <a:rPr lang="ru-RU" sz="3100" dirty="0"/>
              <a:t>, </a:t>
            </a:r>
            <a:r>
              <a:rPr lang="uk-UA" sz="3100" dirty="0"/>
              <a:t>щоб </a:t>
            </a:r>
            <a:r>
              <a:rPr lang="ru-RU" sz="3100" dirty="0" err="1"/>
              <a:t>постара</a:t>
            </a:r>
            <a:r>
              <a:rPr lang="uk-UA" sz="3100" dirty="0" err="1"/>
              <a:t>тися</a:t>
            </a:r>
            <a:r>
              <a:rPr lang="ru-RU" sz="3100" dirty="0"/>
              <a:t> </a:t>
            </a:r>
            <a:r>
              <a:rPr lang="ru-RU" sz="3100" dirty="0" err="1"/>
              <a:t>зрозуміти</a:t>
            </a:r>
            <a:r>
              <a:rPr lang="ru-RU" sz="3100" dirty="0"/>
              <a:t>, </a:t>
            </a:r>
            <a:r>
              <a:rPr lang="ru-RU" sz="3100" dirty="0" err="1"/>
              <a:t>чого</a:t>
            </a:r>
            <a:r>
              <a:rPr lang="ru-RU" sz="3100" dirty="0"/>
              <a:t> </a:t>
            </a:r>
            <a:r>
              <a:rPr lang="ru-RU" sz="3100" dirty="0" err="1"/>
              <a:t>він</a:t>
            </a:r>
            <a:r>
              <a:rPr lang="ru-RU" sz="3100" dirty="0"/>
              <a:t> </a:t>
            </a:r>
            <a:r>
              <a:rPr lang="ru-RU" sz="3100" dirty="0" err="1"/>
              <a:t>хоче</a:t>
            </a:r>
            <a:r>
              <a:rPr lang="ru-RU" sz="3100" dirty="0"/>
              <a:t>.  </a:t>
            </a:r>
          </a:p>
          <a:p>
            <a:pPr>
              <a:spcBef>
                <a:spcPts val="0"/>
              </a:spcBef>
            </a:pPr>
            <a:r>
              <a:rPr lang="ru-RU" sz="3100" b="1" dirty="0"/>
              <a:t> «</a:t>
            </a:r>
            <a:r>
              <a:rPr lang="ru-RU" sz="3100" b="1" dirty="0" err="1"/>
              <a:t>Товстошкірий</a:t>
            </a:r>
            <a:r>
              <a:rPr lang="ru-RU" sz="3100" b="1" dirty="0"/>
              <a:t>»</a:t>
            </a:r>
            <a:r>
              <a:rPr lang="ru-RU" sz="3100" dirty="0"/>
              <a:t> - </a:t>
            </a:r>
            <a:r>
              <a:rPr lang="ru-RU" sz="3100" dirty="0" err="1"/>
              <a:t>людина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не </a:t>
            </a:r>
            <a:r>
              <a:rPr lang="ru-RU" sz="3100" dirty="0" err="1"/>
              <a:t>проявляє</a:t>
            </a:r>
            <a:r>
              <a:rPr lang="ru-RU" sz="3100" dirty="0"/>
              <a:t> </a:t>
            </a:r>
            <a:r>
              <a:rPr lang="ru-RU" sz="3100" dirty="0" err="1" smtClean="0"/>
              <a:t>інтересу</a:t>
            </a:r>
            <a:r>
              <a:rPr lang="ru-RU" sz="3100" dirty="0" smtClean="0"/>
              <a:t>. З таким </a:t>
            </a:r>
            <a:r>
              <a:rPr lang="ru-RU" sz="3100" dirty="0"/>
              <a:t>типом </a:t>
            </a:r>
            <a:r>
              <a:rPr lang="ru-RU" sz="3100" dirty="0" err="1"/>
              <a:t>потрібно</a:t>
            </a:r>
            <a:r>
              <a:rPr lang="ru-RU" sz="3100" dirty="0"/>
              <a:t> </a:t>
            </a:r>
            <a:r>
              <a:rPr lang="ru-RU" sz="3100" dirty="0" err="1"/>
              <a:t>спілкуватися</a:t>
            </a:r>
            <a:r>
              <a:rPr lang="ru-RU" sz="3100" dirty="0"/>
              <a:t> про </a:t>
            </a:r>
            <a:r>
              <a:rPr lang="ru-RU" sz="3100" dirty="0" err="1"/>
              <a:t>його</a:t>
            </a:r>
            <a:r>
              <a:rPr lang="ru-RU" sz="3100" dirty="0"/>
              <a:t> роботу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100" dirty="0" err="1"/>
              <a:t>його</a:t>
            </a:r>
            <a:r>
              <a:rPr lang="ru-RU" sz="3100" dirty="0"/>
              <a:t> </a:t>
            </a:r>
            <a:r>
              <a:rPr lang="ru-RU" sz="3100" dirty="0" err="1"/>
              <a:t>інтереси</a:t>
            </a:r>
            <a:r>
              <a:rPr lang="ru-RU" sz="3100" dirty="0"/>
              <a:t>.   </a:t>
            </a:r>
          </a:p>
          <a:p>
            <a:pPr>
              <a:spcBef>
                <a:spcPts val="0"/>
              </a:spcBef>
            </a:pPr>
            <a:r>
              <a:rPr lang="ru-RU" sz="3100" b="1" dirty="0"/>
              <a:t> «</a:t>
            </a:r>
            <a:r>
              <a:rPr lang="ru-RU" sz="3100" b="1" dirty="0" err="1"/>
              <a:t>Інтелектуал</a:t>
            </a:r>
            <a:r>
              <a:rPr lang="ru-RU" sz="3100" b="1" dirty="0"/>
              <a:t>»</a:t>
            </a:r>
            <a:r>
              <a:rPr lang="ru-RU" sz="3100" dirty="0"/>
              <a:t> - </a:t>
            </a:r>
            <a:r>
              <a:rPr lang="ru-RU" sz="3100" dirty="0" err="1"/>
              <a:t>людина</a:t>
            </a:r>
            <a:r>
              <a:rPr lang="uk-UA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uk-UA" sz="3100" dirty="0"/>
              <a:t>постійно </a:t>
            </a:r>
            <a:r>
              <a:rPr lang="ru-RU" sz="3100" dirty="0" err="1"/>
              <a:t>демонструє</a:t>
            </a:r>
            <a:r>
              <a:rPr lang="ru-RU" sz="3100" dirty="0"/>
              <a:t> свою </a:t>
            </a:r>
            <a:r>
              <a:rPr lang="ru-RU" sz="3100" dirty="0" err="1"/>
              <a:t>інтелектуальну</a:t>
            </a:r>
            <a:r>
              <a:rPr lang="ru-RU" sz="3100" dirty="0"/>
              <a:t> </a:t>
            </a:r>
            <a:r>
              <a:rPr lang="ru-RU" sz="3100" dirty="0" err="1"/>
              <a:t>перевагу</a:t>
            </a:r>
            <a:r>
              <a:rPr lang="ru-RU" sz="3100" dirty="0"/>
              <a:t> та не любить критики.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9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5" y="152173"/>
            <a:ext cx="11278226" cy="725651"/>
          </a:xfrm>
        </p:spPr>
        <p:txBody>
          <a:bodyPr/>
          <a:lstStyle/>
          <a:p>
            <a:r>
              <a:rPr lang="ru-RU" dirty="0"/>
              <a:t>5.	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віковими</a:t>
            </a:r>
            <a:r>
              <a:rPr lang="ru-RU" dirty="0"/>
              <a:t> </a:t>
            </a:r>
            <a:r>
              <a:rPr lang="ru-RU" dirty="0" err="1" smtClean="0"/>
              <a:t>групами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05840"/>
            <a:ext cx="10363826" cy="4785359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Сімейне </a:t>
            </a:r>
            <a:r>
              <a:rPr lang="uk-UA" b="1" i="1" dirty="0"/>
              <a:t>дозвілля </a:t>
            </a:r>
            <a:r>
              <a:rPr lang="uk-UA" dirty="0"/>
              <a:t>–</a:t>
            </a:r>
            <a:r>
              <a:rPr lang="uk-UA" b="1" i="1" dirty="0"/>
              <a:t> </a:t>
            </a:r>
            <a:r>
              <a:rPr lang="uk-UA" dirty="0"/>
              <a:t>частина вільного часу,</a:t>
            </a:r>
            <a:r>
              <a:rPr lang="uk-UA" b="1" i="1" dirty="0"/>
              <a:t> </a:t>
            </a:r>
            <a:r>
              <a:rPr lang="uk-UA" dirty="0"/>
              <a:t>яка припускає добровільну та</a:t>
            </a:r>
            <a:r>
              <a:rPr lang="uk-UA" b="1" i="1" dirty="0"/>
              <a:t> </a:t>
            </a:r>
            <a:r>
              <a:rPr lang="uk-UA" dirty="0"/>
              <a:t>сумісну участь членів сім’ї в різноманітних видах як активної, так і пасивної діяльності, що сприяє об’єднанню сімейного колективу, направлена на розвиток особи, відновлення психічних і фізичних </a:t>
            </a:r>
            <a:r>
              <a:rPr lang="uk-UA" dirty="0" smtClean="0"/>
              <a:t>сил.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42" y="2734055"/>
            <a:ext cx="5301093" cy="35368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52" y="252172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Сімейні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пари (люди у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віці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від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35 до 54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років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)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зазвичай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виїжджають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на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відпочинок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разом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із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дітьми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дошкільного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й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молодшого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шкільного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віку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.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Саме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тому,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під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час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організації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сімейного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дозвілля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головне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завдання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для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аніматора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–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зайняти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дитину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,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щоб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надати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батькам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можливість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спокійно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відпочити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,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водночас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максимально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об’єднуючи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зовні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різні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інтереси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й потреби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дітей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і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дорослих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під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час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спільного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 </a:t>
            </a:r>
            <a:r>
              <a:rPr lang="ru-RU" sz="2400" dirty="0" err="1">
                <a:latin typeface="+mj-lt"/>
                <a:cs typeface="Adobe Arabic" panose="02040503050201020203" pitchFamily="18" charset="-78"/>
              </a:rPr>
              <a:t>відпочинку</a:t>
            </a:r>
            <a:r>
              <a:rPr lang="ru-RU" sz="2400" dirty="0">
                <a:latin typeface="+mj-lt"/>
                <a:cs typeface="Adobe Arabic" panose="02040503050201020203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61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-94715"/>
            <a:ext cx="10364451" cy="1596177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3624" y="1117018"/>
            <a:ext cx="9244584" cy="52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70461"/>
            <a:ext cx="10364451" cy="990827"/>
          </a:xfrm>
        </p:spPr>
        <p:txBody>
          <a:bodyPr>
            <a:normAutofit/>
          </a:bodyPr>
          <a:lstStyle/>
          <a:p>
            <a:r>
              <a:rPr lang="ru-RU" sz="2400" dirty="0" err="1"/>
              <a:t>Готелі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орієнтуються</a:t>
            </a:r>
            <a:r>
              <a:rPr lang="ru-RU" sz="2400" dirty="0"/>
              <a:t> на </a:t>
            </a:r>
            <a:r>
              <a:rPr lang="ru-RU" sz="2400" dirty="0" err="1"/>
              <a:t>сімейний</a:t>
            </a:r>
            <a:r>
              <a:rPr lang="ru-RU" sz="2400" dirty="0"/>
              <a:t> </a:t>
            </a:r>
            <a:r>
              <a:rPr lang="ru-RU" sz="2400" dirty="0" err="1"/>
              <a:t>відпочинок</a:t>
            </a:r>
            <a:r>
              <a:rPr lang="ru-RU" sz="2400" dirty="0"/>
              <a:t>, </a:t>
            </a:r>
            <a:r>
              <a:rPr lang="ru-RU" sz="2400" dirty="0" err="1"/>
              <a:t>працюють</a:t>
            </a:r>
            <a:r>
              <a:rPr lang="ru-RU" sz="2400" dirty="0"/>
              <a:t> за принципом </a:t>
            </a:r>
            <a:r>
              <a:rPr lang="ru-RU" sz="2400" dirty="0" err="1"/>
              <a:t>Famіly</a:t>
            </a:r>
            <a:r>
              <a:rPr lang="ru-RU" sz="2400" dirty="0"/>
              <a:t> </a:t>
            </a:r>
            <a:r>
              <a:rPr lang="ru-RU" sz="2400" dirty="0" err="1"/>
              <a:t>Concept</a:t>
            </a:r>
            <a:r>
              <a:rPr lang="ru-RU" sz="2400" dirty="0"/>
              <a:t> – принципом «</a:t>
            </a:r>
            <a:r>
              <a:rPr lang="ru-RU" sz="2400" dirty="0" err="1"/>
              <a:t>єдності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».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90160" y="1237877"/>
            <a:ext cx="9410427" cy="5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628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139</TotalTime>
  <Words>774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Adobe Arabic</vt:lpstr>
      <vt:lpstr>Arial</vt:lpstr>
      <vt:lpstr>Calibri</vt:lpstr>
      <vt:lpstr>Times New Roman</vt:lpstr>
      <vt:lpstr>Tw Cen MT</vt:lpstr>
      <vt:lpstr>Капля</vt:lpstr>
      <vt:lpstr>Тема 4. Особливості роботи з туристами різних категорій</vt:lpstr>
      <vt:lpstr>1. Виокремлюють такі групи туристів за віком:  – 0–2 роки – грудні діти (інфанти); – 3–7 років – діти-дошкільники; – 8–18 років – підлітки-школярі; – 18–25 років – молодь, студенти; – 26–64 років – дорослі люди; – 65 років і більше – люди похилого віку, пенсіонери. </vt:lpstr>
      <vt:lpstr>Вікові дитячі групи з позиції аніматорів поділяють:  – молодші – 3–12 років (міні-клуби); – підлітки – 12–15 років (юніор-клуби).  Молодих людей можна розділяють на дві вікові категорії: 18–24 та 25–34 років.  Серед людей «третього» або «золотого» віку за ставленням до туризму розрізняють основні підгрупи: 55–64; 65–74 (активні пенсіонери); 75 років і більше (пасивні пенсіонери).</vt:lpstr>
      <vt:lpstr>2. За статевою ознакою можуть бути розроблені жіночі і чоловічі анімаційні програми.       Для жінок підійдуть наступні програми: SPA-клуби, фітнес-клуби, клуби за інтересами.        Чоловікам більш притаманні спортивні та розважальні програми.</vt:lpstr>
      <vt:lpstr>3. Типи туристів по відношенню до проведення дозвілля </vt:lpstr>
      <vt:lpstr>4. Основні умовні категорії учасників, які найчастіше зустрічаються в групах </vt:lpstr>
      <vt:lpstr>5. Форми роботи з різними віковими групами</vt:lpstr>
      <vt:lpstr>Основні форми сімейного дозвілля:</vt:lpstr>
      <vt:lpstr>Готелі, що орієнтуються на сімейний відпочинок, працюють за принципом Famіly Concept – принципом «єдності родини».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Особливості роботи з туристами різних категорій</dc:title>
  <dc:creator>user</dc:creator>
  <cp:lastModifiedBy>user</cp:lastModifiedBy>
  <cp:revision>12</cp:revision>
  <dcterms:created xsi:type="dcterms:W3CDTF">2020-03-11T16:05:13Z</dcterms:created>
  <dcterms:modified xsi:type="dcterms:W3CDTF">2020-11-01T18:52:21Z</dcterms:modified>
</cp:coreProperties>
</file>