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4" r:id="rId22"/>
    <p:sldId id="275" r:id="rId23"/>
    <p:sldId id="277" r:id="rId24"/>
    <p:sldId id="276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8C23"/>
    <a:srgbClr val="14761D"/>
    <a:srgbClr val="24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CB7C72-761F-4534-A337-BE50476CC083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9DB5B6-6EC1-4343-9FDE-4952BF9A67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27FFE-3C68-4D86-BC0B-7F53B7626CC7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44F8-6A69-4155-B6A2-6F9B382524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79918-554C-446B-8536-BAAC6DB319CA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BCF28-378B-4AFA-8F3A-68C0F774F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0E82-6D41-444D-B877-10796C72EBD9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203A-3B57-4C26-948E-CEC07280A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D08A-04B3-4AF8-8350-1F2E38BA28A6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665B-9B49-4020-832C-8D6C7527B5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FEB6-1B4F-4199-A96F-6454C6906536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9693-B811-4D50-8F1F-AF40E43B1F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95BB-890F-4F48-9447-528E1FBBFE27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95FE-2E7F-487B-AA5F-B60F2B48E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2DAB-3AD0-4649-AC3D-964F3BA55F6D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F08D-7062-4AC3-8042-FA439624A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4E72-E6DB-44E3-AD14-E755C513EC7D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8C3B-C744-4C93-9CC1-7DB81F82C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C6A2-8F74-48D1-B083-CC827A77C56E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A1D44-3D6A-40FB-83DA-E83E65A4F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B55A-841E-4830-8B25-0A8CFAC86607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A19F-7012-4D33-A2A1-7E41A06F01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C6F7AC1-F768-42F4-A698-9174036105D7}" type="datetimeFigureOut">
              <a:rPr lang="ru-RU"/>
              <a:pPr>
                <a:defRPr/>
              </a:pPr>
              <a:t>04.06.2018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A7B1B51-F7E6-4DDF-BB55-B8CFBE8325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82" r:id="rId8"/>
    <p:sldLayoutId id="2147483681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Phonetics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Звук </a:t>
            </a:r>
            <a:r>
              <a:rPr lang="en-US" smtClean="0"/>
              <a:t>[ɜː]=</a:t>
            </a:r>
            <a:r>
              <a:rPr lang="ru-RU" smtClean="0"/>
              <a:t> "ё"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1763713" y="2276475"/>
            <a:ext cx="2433637" cy="38782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1"/>
                </a:solidFill>
              </a:rPr>
              <a:t>4.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u="sng" smtClean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2000" smtClean="0">
                <a:solidFill>
                  <a:srgbClr val="FF0000"/>
                </a:solidFill>
                <a:latin typeface="Arial" charset="0"/>
              </a:rPr>
              <a:t>or…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work-</a:t>
            </a:r>
            <a:r>
              <a:rPr lang="ru-RU" sz="2000" smtClean="0">
                <a:latin typeface="Arial" charset="0"/>
              </a:rPr>
              <a:t>работать</a:t>
            </a:r>
            <a:endParaRPr lang="en-US" sz="200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world-</a:t>
            </a:r>
            <a:r>
              <a:rPr lang="ru-RU" sz="2000" smtClean="0">
                <a:latin typeface="Arial" charset="0"/>
              </a:rPr>
              <a:t>мир</a:t>
            </a:r>
            <a:endParaRPr lang="en-US" sz="200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worm-</a:t>
            </a:r>
            <a:r>
              <a:rPr lang="ru-RU" sz="2000" smtClean="0">
                <a:latin typeface="Arial" charset="0"/>
              </a:rPr>
              <a:t>червяк </a:t>
            </a:r>
            <a:endParaRPr lang="en-US" sz="200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worship-</a:t>
            </a:r>
            <a:r>
              <a:rPr lang="ru-RU" sz="2000" smtClean="0">
                <a:latin typeface="Arial" charset="0"/>
              </a:rPr>
              <a:t>обожать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word-</a:t>
            </a:r>
            <a:r>
              <a:rPr lang="ru-RU" sz="2000" smtClean="0">
                <a:latin typeface="Arial" charset="0"/>
              </a:rPr>
              <a:t>слово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worse-</a:t>
            </a:r>
            <a:r>
              <a:rPr lang="ru-RU" sz="2000" smtClean="0">
                <a:latin typeface="Arial" charset="0"/>
              </a:rPr>
              <a:t>хуже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worst-</a:t>
            </a:r>
            <a:r>
              <a:rPr lang="ru-RU" sz="2000" smtClean="0">
                <a:latin typeface="Arial" charset="0"/>
              </a:rPr>
              <a:t>хуже всего</a:t>
            </a:r>
            <a:r>
              <a:rPr lang="en-US" sz="2000" smtClean="0"/>
              <a:t> </a:t>
            </a:r>
            <a:endParaRPr lang="ru-RU" sz="2000" smtClean="0"/>
          </a:p>
        </p:txBody>
      </p:sp>
      <p:sp>
        <p:nvSpPr>
          <p:cNvPr id="22531" name="Rectangle 4"/>
          <p:cNvSpPr>
            <a:spLocks/>
          </p:cNvSpPr>
          <p:nvPr/>
        </p:nvSpPr>
        <p:spPr bwMode="auto">
          <a:xfrm>
            <a:off x="5148263" y="2247900"/>
            <a:ext cx="27940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5.</a:t>
            </a:r>
            <a:r>
              <a:rPr lang="en-US">
                <a:solidFill>
                  <a:srgbClr val="FF0000"/>
                </a:solidFill>
              </a:rPr>
              <a:t> er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188C23"/>
                </a:solidFill>
              </a:rPr>
              <a:t>her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её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term-</a:t>
            </a:r>
            <a:r>
              <a:rPr lang="ru-RU">
                <a:solidFill>
                  <a:srgbClr val="262626"/>
                </a:solidFill>
              </a:rPr>
              <a:t>условие, срок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germ-</a:t>
            </a:r>
            <a:r>
              <a:rPr lang="ru-RU">
                <a:solidFill>
                  <a:srgbClr val="262626"/>
                </a:solidFill>
              </a:rPr>
              <a:t>микроб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herb-</a:t>
            </a:r>
            <a:r>
              <a:rPr lang="ru-RU">
                <a:solidFill>
                  <a:srgbClr val="262626"/>
                </a:solidFill>
              </a:rPr>
              <a:t>растение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nerve-</a:t>
            </a:r>
            <a:r>
              <a:rPr lang="ru-RU">
                <a:solidFill>
                  <a:srgbClr val="262626"/>
                </a:solidFill>
              </a:rPr>
              <a:t>нерв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serve-</a:t>
            </a:r>
            <a:r>
              <a:rPr lang="ru-RU">
                <a:solidFill>
                  <a:srgbClr val="262626"/>
                </a:solidFill>
              </a:rPr>
              <a:t>служить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service-</a:t>
            </a:r>
            <a:r>
              <a:rPr lang="ru-RU">
                <a:solidFill>
                  <a:srgbClr val="262626"/>
                </a:solidFill>
              </a:rPr>
              <a:t>сервис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Germany-</a:t>
            </a:r>
            <a:r>
              <a:rPr lang="ru-RU">
                <a:solidFill>
                  <a:srgbClr val="262626"/>
                </a:solidFill>
              </a:rPr>
              <a:t>Германия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prefer-</a:t>
            </a:r>
            <a:r>
              <a:rPr lang="ru-RU">
                <a:solidFill>
                  <a:srgbClr val="262626"/>
                </a:solidFill>
              </a:rPr>
              <a:t>предпочитать</a:t>
            </a:r>
            <a:endParaRPr lang="en-US">
              <a:solidFill>
                <a:srgbClr val="262626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dessert-</a:t>
            </a:r>
            <a:r>
              <a:rPr lang="ru-RU">
                <a:solidFill>
                  <a:srgbClr val="262626"/>
                </a:solidFill>
              </a:rPr>
              <a:t>десерт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verb-</a:t>
            </a:r>
            <a:r>
              <a:rPr lang="ru-RU">
                <a:solidFill>
                  <a:srgbClr val="262626"/>
                </a:solidFill>
              </a:rPr>
              <a:t>глагол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university-</a:t>
            </a:r>
            <a:r>
              <a:rPr lang="ru-RU">
                <a:solidFill>
                  <a:srgbClr val="262626"/>
                </a:solidFill>
              </a:rPr>
              <a:t>университет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ru-RU" sz="1600">
              <a:solidFill>
                <a:srgbClr val="262626"/>
              </a:solidFill>
              <a:latin typeface="Times New Roman" pitchFamily="18" charset="0"/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</a:pPr>
            <a:endParaRPr lang="ru-RU" sz="1600">
              <a:solidFill>
                <a:srgbClr val="26262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1"/>
          <p:cNvSpPr>
            <a:spLocks noGrp="1"/>
          </p:cNvSpPr>
          <p:nvPr>
            <p:ph idx="1"/>
          </p:nvPr>
        </p:nvSpPr>
        <p:spPr>
          <a:xfrm>
            <a:off x="250825" y="2247900"/>
            <a:ext cx="8569325" cy="44211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1. </a:t>
            </a:r>
            <a:r>
              <a:rPr lang="ru-RU" sz="2000" smtClean="0">
                <a:solidFill>
                  <a:srgbClr val="FF0000"/>
                </a:solidFill>
              </a:rPr>
              <a:t>«а»</a:t>
            </a:r>
            <a:r>
              <a:rPr lang="ru-RU" sz="2000" smtClean="0"/>
              <a:t> в открытом  </a:t>
            </a:r>
            <a:r>
              <a:rPr lang="en-US" sz="2000" smtClean="0"/>
              <a:t>  </a:t>
            </a:r>
            <a:r>
              <a:rPr lang="ru-RU" sz="2000" smtClean="0"/>
              <a:t>2. </a:t>
            </a:r>
            <a:r>
              <a:rPr lang="ru-RU" sz="2000" smtClean="0">
                <a:solidFill>
                  <a:srgbClr val="FF0000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ai</a:t>
            </a:r>
            <a:r>
              <a:rPr lang="ru-RU" sz="2000" smtClean="0">
                <a:solidFill>
                  <a:srgbClr val="FF0000"/>
                </a:solidFill>
              </a:rPr>
              <a:t>»                  </a:t>
            </a:r>
            <a:r>
              <a:rPr lang="ru-RU" sz="2000" smtClean="0">
                <a:solidFill>
                  <a:schemeClr val="tx1"/>
                </a:solidFill>
              </a:rPr>
              <a:t>3.</a:t>
            </a:r>
            <a:r>
              <a:rPr lang="ru-RU" sz="2000" smtClean="0">
                <a:solidFill>
                  <a:srgbClr val="FF0000"/>
                </a:solidFill>
              </a:rPr>
              <a:t> «</a:t>
            </a:r>
            <a:r>
              <a:rPr lang="en-US" sz="2000" smtClean="0">
                <a:solidFill>
                  <a:srgbClr val="FF0000"/>
                </a:solidFill>
              </a:rPr>
              <a:t>ay/ey</a:t>
            </a:r>
            <a:r>
              <a:rPr lang="ru-RU" sz="2000" smtClean="0">
                <a:solidFill>
                  <a:srgbClr val="FF0000"/>
                </a:solidFill>
              </a:rPr>
              <a:t>»                  </a:t>
            </a:r>
            <a:r>
              <a:rPr lang="ru-RU" sz="2000" smtClean="0">
                <a:solidFill>
                  <a:schemeClr val="tx1"/>
                </a:solidFill>
              </a:rPr>
              <a:t>4.</a:t>
            </a:r>
            <a:r>
              <a:rPr lang="ru-RU" sz="2000" smtClean="0">
                <a:solidFill>
                  <a:srgbClr val="FF0000"/>
                </a:solidFill>
              </a:rPr>
              <a:t> В 3-х словах: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слоге:   </a:t>
            </a:r>
            <a:r>
              <a:rPr lang="en-US" sz="2000" smtClean="0"/>
              <a:t>                     </a:t>
            </a:r>
            <a:r>
              <a:rPr lang="en-US" sz="2000" smtClean="0">
                <a:solidFill>
                  <a:srgbClr val="00B050"/>
                </a:solidFill>
              </a:rPr>
              <a:t>rain-</a:t>
            </a:r>
            <a:r>
              <a:rPr lang="ru-RU" sz="2000" smtClean="0"/>
              <a:t>дождь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hay-</a:t>
            </a:r>
            <a:r>
              <a:rPr lang="ru-RU" sz="2000" smtClean="0"/>
              <a:t>сено                      </a:t>
            </a:r>
            <a:r>
              <a:rPr lang="en-US" sz="2000" smtClean="0"/>
              <a:t>  </a:t>
            </a:r>
            <a:r>
              <a:rPr lang="en-US" sz="2000" smtClean="0">
                <a:solidFill>
                  <a:srgbClr val="00B050"/>
                </a:solidFill>
              </a:rPr>
              <a:t>steak</a:t>
            </a:r>
            <a:r>
              <a:rPr lang="ru-RU" sz="2000" smtClean="0"/>
              <a:t>-отбивная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take-</a:t>
            </a:r>
            <a:r>
              <a:rPr lang="ru-RU" sz="2000" smtClean="0"/>
              <a:t>брать</a:t>
            </a:r>
            <a:r>
              <a:rPr lang="en-US" sz="2000" smtClean="0"/>
              <a:t>                </a:t>
            </a:r>
            <a:r>
              <a:rPr lang="en-US" sz="2000" smtClean="0">
                <a:solidFill>
                  <a:srgbClr val="00B050"/>
                </a:solidFill>
              </a:rPr>
              <a:t>train-</a:t>
            </a:r>
            <a:r>
              <a:rPr lang="ru-RU" sz="2000" smtClean="0"/>
              <a:t>поезд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hey</a:t>
            </a:r>
            <a:r>
              <a:rPr lang="en-US" sz="2000" smtClean="0"/>
              <a:t>!-</a:t>
            </a:r>
            <a:r>
              <a:rPr lang="ru-RU" sz="2000" smtClean="0"/>
              <a:t>Эй!</a:t>
            </a:r>
            <a:r>
              <a:rPr lang="en-US" sz="2000" smtClean="0"/>
              <a:t>                        </a:t>
            </a:r>
            <a:r>
              <a:rPr lang="en-US" sz="2000" smtClean="0">
                <a:solidFill>
                  <a:srgbClr val="00B050"/>
                </a:solidFill>
              </a:rPr>
              <a:t>break</a:t>
            </a:r>
            <a:r>
              <a:rPr lang="ru-RU" sz="2000" smtClean="0"/>
              <a:t>-ломать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stake-</a:t>
            </a:r>
            <a:r>
              <a:rPr lang="ru-RU" sz="2000" smtClean="0"/>
              <a:t>ставка</a:t>
            </a:r>
            <a:r>
              <a:rPr lang="en-US" sz="2000" smtClean="0"/>
              <a:t>             </a:t>
            </a:r>
            <a:r>
              <a:rPr lang="en-US" sz="2000" smtClean="0">
                <a:solidFill>
                  <a:srgbClr val="00B050"/>
                </a:solidFill>
              </a:rPr>
              <a:t>brain-</a:t>
            </a:r>
            <a:r>
              <a:rPr lang="ru-RU" sz="2000" smtClean="0"/>
              <a:t>мозг</a:t>
            </a:r>
            <a:r>
              <a:rPr lang="en-US" sz="2000" smtClean="0"/>
              <a:t>           </a:t>
            </a:r>
            <a:r>
              <a:rPr lang="en-US" sz="2000" smtClean="0">
                <a:solidFill>
                  <a:srgbClr val="00B050"/>
                </a:solidFill>
              </a:rPr>
              <a:t>play-</a:t>
            </a:r>
            <a:r>
              <a:rPr lang="ru-RU" sz="2000" smtClean="0"/>
              <a:t>играть</a:t>
            </a:r>
            <a:r>
              <a:rPr lang="en-US" sz="2000" smtClean="0"/>
              <a:t>                   </a:t>
            </a:r>
            <a:r>
              <a:rPr lang="en-US" sz="2000" smtClean="0">
                <a:solidFill>
                  <a:srgbClr val="00B050"/>
                </a:solidFill>
              </a:rPr>
              <a:t>great</a:t>
            </a:r>
            <a:r>
              <a:rPr lang="ru-RU" sz="2000" smtClean="0"/>
              <a:t>-великий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table-</a:t>
            </a:r>
            <a:r>
              <a:rPr lang="ru-RU" sz="2000" smtClean="0"/>
              <a:t>стол</a:t>
            </a:r>
            <a:r>
              <a:rPr lang="en-US" sz="2000" smtClean="0"/>
              <a:t>                 </a:t>
            </a:r>
            <a:r>
              <a:rPr lang="en-US" sz="2000" smtClean="0">
                <a:solidFill>
                  <a:srgbClr val="00B050"/>
                </a:solidFill>
              </a:rPr>
              <a:t>main-</a:t>
            </a:r>
            <a:r>
              <a:rPr lang="ru-RU" sz="2000" smtClean="0"/>
              <a:t>основной</a:t>
            </a:r>
            <a:r>
              <a:rPr lang="en-US" sz="2000" smtClean="0"/>
              <a:t>   </a:t>
            </a:r>
            <a:r>
              <a:rPr lang="en-US" sz="2000" smtClean="0">
                <a:solidFill>
                  <a:srgbClr val="00B050"/>
                </a:solidFill>
              </a:rPr>
              <a:t>stay-</a:t>
            </a:r>
            <a:r>
              <a:rPr lang="ru-RU" sz="2000" smtClean="0"/>
              <a:t>жить(не дома)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snake-</a:t>
            </a:r>
            <a:r>
              <a:rPr lang="ru-RU" sz="2000" smtClean="0"/>
              <a:t>змея</a:t>
            </a:r>
            <a:r>
              <a:rPr lang="en-US" sz="2000" smtClean="0"/>
              <a:t>               </a:t>
            </a:r>
            <a:r>
              <a:rPr lang="en-US" sz="2000" smtClean="0">
                <a:solidFill>
                  <a:srgbClr val="00B050"/>
                </a:solidFill>
              </a:rPr>
              <a:t>pain-</a:t>
            </a:r>
            <a:r>
              <a:rPr lang="ru-RU" sz="2000" smtClean="0"/>
              <a:t>боль</a:t>
            </a:r>
            <a:r>
              <a:rPr lang="en-US" sz="2000" smtClean="0"/>
              <a:t>             </a:t>
            </a:r>
            <a:r>
              <a:rPr lang="en-US" sz="2000" smtClean="0">
                <a:solidFill>
                  <a:srgbClr val="00B050"/>
                </a:solidFill>
              </a:rPr>
              <a:t>they-</a:t>
            </a:r>
            <a:r>
              <a:rPr lang="ru-RU" sz="2000" smtClean="0"/>
              <a:t>они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fake-</a:t>
            </a:r>
            <a:r>
              <a:rPr lang="ru-RU" sz="2000" smtClean="0"/>
              <a:t>подделка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stain-</a:t>
            </a:r>
            <a:r>
              <a:rPr lang="ru-RU" sz="2000" smtClean="0"/>
              <a:t>пятно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gray-</a:t>
            </a:r>
            <a:r>
              <a:rPr lang="ru-RU" sz="2000" smtClean="0"/>
              <a:t>седой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lake-</a:t>
            </a:r>
            <a:r>
              <a:rPr lang="ru-RU" sz="2000" smtClean="0"/>
              <a:t>озеро</a:t>
            </a:r>
            <a:r>
              <a:rPr lang="en-US" sz="2000" smtClean="0"/>
              <a:t>                </a:t>
            </a:r>
            <a:r>
              <a:rPr lang="en-US" sz="2000" smtClean="0">
                <a:solidFill>
                  <a:srgbClr val="00B050"/>
                </a:solidFill>
              </a:rPr>
              <a:t>wait-</a:t>
            </a:r>
            <a:r>
              <a:rPr lang="ru-RU" sz="2000" smtClean="0"/>
              <a:t>ждать</a:t>
            </a:r>
            <a:r>
              <a:rPr lang="en-US" sz="2000" smtClean="0"/>
              <a:t>           </a:t>
            </a:r>
            <a:r>
              <a:rPr lang="en-US" sz="2000" smtClean="0">
                <a:solidFill>
                  <a:srgbClr val="00B050"/>
                </a:solidFill>
              </a:rPr>
              <a:t>grey-</a:t>
            </a:r>
            <a:r>
              <a:rPr lang="ru-RU" sz="2000" smtClean="0"/>
              <a:t>серый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brake-</a:t>
            </a:r>
            <a:r>
              <a:rPr lang="ru-RU" sz="2000" smtClean="0"/>
              <a:t>тормоз</a:t>
            </a:r>
            <a:r>
              <a:rPr lang="en-US" sz="2000" smtClean="0"/>
              <a:t>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day-</a:t>
            </a:r>
            <a:r>
              <a:rPr lang="ru-RU" sz="2000" smtClean="0"/>
              <a:t>день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                 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say-</a:t>
            </a:r>
            <a:r>
              <a:rPr lang="ru-RU" sz="2000" smtClean="0"/>
              <a:t>сказать</a:t>
            </a:r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[eɪ]=</a:t>
            </a:r>
            <a:r>
              <a:rPr lang="ru-RU" smtClean="0"/>
              <a:t> "эй"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1. </a:t>
            </a:r>
            <a:r>
              <a:rPr lang="ru-RU" sz="2000" smtClean="0">
                <a:solidFill>
                  <a:srgbClr val="FF0000"/>
                </a:solidFill>
              </a:rPr>
              <a:t>«О»</a:t>
            </a:r>
            <a:r>
              <a:rPr lang="ru-RU" sz="2000" smtClean="0"/>
              <a:t> в открытом слоге:</a:t>
            </a:r>
            <a:r>
              <a:rPr lang="en-US" sz="2000" smtClean="0"/>
              <a:t>    </a:t>
            </a:r>
            <a:r>
              <a:rPr lang="ru-RU" sz="2000" smtClean="0"/>
              <a:t>2. </a:t>
            </a:r>
            <a:r>
              <a:rPr lang="ru-RU" sz="2000" smtClean="0">
                <a:solidFill>
                  <a:srgbClr val="FF0000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oa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r>
              <a:rPr lang="en-US" sz="2000" smtClean="0"/>
              <a:t> </a:t>
            </a:r>
            <a:r>
              <a:rPr lang="ru-RU" sz="2000" smtClean="0"/>
              <a:t>                          </a:t>
            </a:r>
            <a:r>
              <a:rPr lang="en-US" sz="2000" smtClean="0"/>
              <a:t>3. </a:t>
            </a:r>
            <a:r>
              <a:rPr lang="ru-RU" sz="2000" smtClean="0">
                <a:solidFill>
                  <a:srgbClr val="FF0000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ow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r>
              <a:rPr lang="en-US" sz="2000" smtClean="0"/>
              <a:t> </a:t>
            </a:r>
            <a:r>
              <a:rPr lang="ru-RU" sz="2000" smtClean="0"/>
              <a:t>в словах: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smoke-</a:t>
            </a:r>
            <a:r>
              <a:rPr lang="ru-RU" sz="2000" smtClean="0"/>
              <a:t>дым,курить</a:t>
            </a:r>
            <a:r>
              <a:rPr lang="en-US" sz="2000" smtClean="0"/>
              <a:t>    </a:t>
            </a:r>
            <a:r>
              <a:rPr lang="ru-RU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road-</a:t>
            </a:r>
            <a:r>
              <a:rPr lang="ru-RU" sz="2000" smtClean="0"/>
              <a:t>дорога                  </a:t>
            </a:r>
            <a:r>
              <a:rPr lang="en-US" sz="2000" smtClean="0">
                <a:solidFill>
                  <a:srgbClr val="00B050"/>
                </a:solidFill>
              </a:rPr>
              <a:t>snow-</a:t>
            </a:r>
            <a:r>
              <a:rPr lang="ru-RU" sz="2000" smtClean="0"/>
              <a:t>снег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pope-</a:t>
            </a:r>
            <a:r>
              <a:rPr lang="ru-RU" sz="2000" smtClean="0"/>
              <a:t>папа Римский</a:t>
            </a:r>
            <a:r>
              <a:rPr lang="en-US" sz="2000" smtClean="0"/>
              <a:t>             </a:t>
            </a:r>
            <a:r>
              <a:rPr lang="en-US" sz="2000" smtClean="0">
                <a:solidFill>
                  <a:srgbClr val="00B050"/>
                </a:solidFill>
              </a:rPr>
              <a:t>boat-</a:t>
            </a:r>
            <a:r>
              <a:rPr lang="ru-RU" sz="2000" smtClean="0"/>
              <a:t>корабль</a:t>
            </a:r>
            <a:r>
              <a:rPr lang="en-US" sz="2000" smtClean="0"/>
              <a:t>                </a:t>
            </a:r>
            <a:r>
              <a:rPr lang="ru-RU" sz="2000" smtClean="0"/>
              <a:t> </a:t>
            </a:r>
            <a:r>
              <a:rPr lang="en-US" sz="2000" smtClean="0">
                <a:solidFill>
                  <a:srgbClr val="00B050"/>
                </a:solidFill>
              </a:rPr>
              <a:t>show-</a:t>
            </a:r>
            <a:r>
              <a:rPr lang="ru-RU" sz="2000" smtClean="0"/>
              <a:t>показывать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mode-</a:t>
            </a:r>
            <a:r>
              <a:rPr lang="ru-RU" sz="2000" smtClean="0"/>
              <a:t>режим</a:t>
            </a:r>
            <a:r>
              <a:rPr lang="en-US" sz="2000" smtClean="0"/>
              <a:t>                        </a:t>
            </a:r>
            <a:r>
              <a:rPr lang="en-US" sz="2000" smtClean="0">
                <a:solidFill>
                  <a:srgbClr val="00B050"/>
                </a:solidFill>
              </a:rPr>
              <a:t>coat-</a:t>
            </a:r>
            <a:r>
              <a:rPr lang="ru-RU" sz="2000" smtClean="0"/>
              <a:t>верхняя одежда</a:t>
            </a:r>
            <a:r>
              <a:rPr lang="en-US" sz="2000" smtClean="0"/>
              <a:t>    </a:t>
            </a:r>
            <a:r>
              <a:rPr lang="en-US" sz="2000" smtClean="0">
                <a:solidFill>
                  <a:srgbClr val="00B050"/>
                </a:solidFill>
              </a:rPr>
              <a:t>grow-</a:t>
            </a:r>
            <a:r>
              <a:rPr lang="ru-RU" sz="2000" smtClean="0"/>
              <a:t>расти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Hope-</a:t>
            </a:r>
            <a:r>
              <a:rPr lang="ru-RU" sz="2000" smtClean="0"/>
              <a:t>Надя</a:t>
            </a:r>
            <a:r>
              <a:rPr lang="en-US" sz="2000" smtClean="0"/>
              <a:t>                           </a:t>
            </a:r>
            <a:r>
              <a:rPr lang="en-US" sz="2000" smtClean="0">
                <a:solidFill>
                  <a:srgbClr val="00B050"/>
                </a:solidFill>
              </a:rPr>
              <a:t>soap-</a:t>
            </a:r>
            <a:r>
              <a:rPr lang="ru-RU" sz="2000" smtClean="0"/>
              <a:t>мыло</a:t>
            </a:r>
            <a:r>
              <a:rPr lang="en-US" sz="2000" smtClean="0"/>
              <a:t>                     </a:t>
            </a:r>
            <a:r>
              <a:rPr lang="en-US" sz="2000" smtClean="0">
                <a:solidFill>
                  <a:srgbClr val="00B050"/>
                </a:solidFill>
              </a:rPr>
              <a:t>flow-</a:t>
            </a:r>
            <a:r>
              <a:rPr lang="ru-RU" sz="2000" smtClean="0"/>
              <a:t>поток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nope-</a:t>
            </a:r>
            <a:r>
              <a:rPr lang="ru-RU" sz="2000" smtClean="0"/>
              <a:t>неа</a:t>
            </a:r>
            <a:r>
              <a:rPr lang="en-US" sz="2000" smtClean="0"/>
              <a:t>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oak-</a:t>
            </a:r>
            <a:r>
              <a:rPr lang="ru-RU" sz="2000" smtClean="0"/>
              <a:t>дуб</a:t>
            </a:r>
            <a:r>
              <a:rPr lang="en-US" sz="2000" smtClean="0"/>
              <a:t>                          </a:t>
            </a:r>
            <a:r>
              <a:rPr lang="en-US" sz="2000" smtClean="0">
                <a:solidFill>
                  <a:srgbClr val="00B050"/>
                </a:solidFill>
              </a:rPr>
              <a:t>crow-</a:t>
            </a:r>
            <a:r>
              <a:rPr lang="ru-RU" sz="2000" smtClean="0"/>
              <a:t>ворона</a:t>
            </a:r>
            <a:br>
              <a:rPr lang="ru-RU" sz="2000" smtClean="0"/>
            </a:br>
            <a:r>
              <a:rPr lang="ru-RU" sz="2000" smtClean="0"/>
              <a:t>        </a:t>
            </a:r>
            <a:r>
              <a:rPr lang="en-US" sz="2000" smtClean="0"/>
              <a:t>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load-</a:t>
            </a:r>
            <a:r>
              <a:rPr lang="ru-RU" sz="2000" smtClean="0"/>
              <a:t>загрузка</a:t>
            </a:r>
            <a:r>
              <a:rPr lang="en-US" sz="2000" smtClean="0"/>
              <a:t>                </a:t>
            </a:r>
            <a:r>
              <a:rPr lang="ru-RU" sz="2000" smtClean="0"/>
              <a:t> </a:t>
            </a:r>
            <a:r>
              <a:rPr lang="en-US" sz="2000" smtClean="0">
                <a:solidFill>
                  <a:srgbClr val="00B050"/>
                </a:solidFill>
              </a:rPr>
              <a:t>own-</a:t>
            </a:r>
            <a:r>
              <a:rPr lang="ru-RU" sz="2000" smtClean="0"/>
              <a:t>личный</a:t>
            </a:r>
            <a:r>
              <a:rPr lang="en-US" sz="2000" smtClean="0"/>
              <a:t> </a:t>
            </a:r>
            <a:br>
              <a:rPr lang="en-US" sz="2000" smtClean="0"/>
            </a:br>
            <a:r>
              <a:rPr lang="en-US" sz="2000" smtClean="0"/>
              <a:t>                                             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brow-</a:t>
            </a:r>
            <a:r>
              <a:rPr lang="ru-RU" sz="2000" smtClean="0"/>
              <a:t>бровь</a:t>
            </a:r>
          </a:p>
        </p:txBody>
      </p:sp>
      <p:sp>
        <p:nvSpPr>
          <p:cNvPr id="2457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[ou]=</a:t>
            </a:r>
            <a:r>
              <a:rPr lang="ru-RU" smtClean="0"/>
              <a:t> "</a:t>
            </a:r>
            <a:r>
              <a:rPr lang="en-US" smtClean="0"/>
              <a:t>oy</a:t>
            </a:r>
            <a:r>
              <a:rPr lang="ru-RU" smtClean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27313" y="2205038"/>
            <a:ext cx="3800475" cy="42767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US" dirty="0" smtClean="0">
                <a:solidFill>
                  <a:srgbClr val="FF0000"/>
                </a:solidFill>
              </a:rPr>
              <a:t>i/y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открытом слоге :</a:t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nice-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хороший, милый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rice-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рис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rise-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подняться, встать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like-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нравится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smile-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улыбаться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style-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стиль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shy-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застенчивый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dry-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сухой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cry-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плакать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fly-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летать, муха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eye-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глаз</a:t>
            </a:r>
          </a:p>
        </p:txBody>
      </p:sp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[ai]=</a:t>
            </a:r>
            <a:r>
              <a:rPr lang="ru-RU" smtClean="0"/>
              <a:t> "</a:t>
            </a:r>
            <a:r>
              <a:rPr lang="en-US" smtClean="0"/>
              <a:t>a</a:t>
            </a:r>
            <a:r>
              <a:rPr lang="ru-RU" smtClean="0"/>
              <a:t>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1"/>
          <p:cNvSpPr>
            <a:spLocks noGrp="1"/>
          </p:cNvSpPr>
          <p:nvPr>
            <p:ph idx="1"/>
          </p:nvPr>
        </p:nvSpPr>
        <p:spPr>
          <a:xfrm>
            <a:off x="1763713" y="2205038"/>
            <a:ext cx="6408737" cy="38782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ou</a:t>
            </a:r>
            <a:r>
              <a:rPr lang="ru-RU" smtClean="0">
                <a:solidFill>
                  <a:srgbClr val="FF0000"/>
                </a:solidFill>
              </a:rPr>
              <a:t>»                          </a:t>
            </a:r>
            <a:r>
              <a:rPr lang="ru-RU" smtClean="0"/>
              <a:t>2.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ow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/>
              <a:t> </a:t>
            </a:r>
            <a:r>
              <a:rPr lang="ru-RU" smtClean="0"/>
              <a:t>в словах:</a:t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round-</a:t>
            </a:r>
            <a:r>
              <a:rPr lang="ru-RU" smtClean="0"/>
              <a:t>круглый                </a:t>
            </a:r>
            <a:r>
              <a:rPr lang="en-US" smtClean="0">
                <a:solidFill>
                  <a:srgbClr val="00B050"/>
                </a:solidFill>
              </a:rPr>
              <a:t>cow-</a:t>
            </a:r>
            <a:r>
              <a:rPr lang="ru-RU" smtClean="0"/>
              <a:t>корова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out</a:t>
            </a:r>
            <a:r>
              <a:rPr lang="en-US" smtClean="0"/>
              <a:t>!-</a:t>
            </a:r>
            <a:r>
              <a:rPr lang="ru-RU" smtClean="0"/>
              <a:t>Вон!</a:t>
            </a:r>
            <a:r>
              <a:rPr lang="en-US" smtClean="0"/>
              <a:t>                          </a:t>
            </a:r>
            <a:r>
              <a:rPr lang="en-US" smtClean="0">
                <a:solidFill>
                  <a:srgbClr val="00B050"/>
                </a:solidFill>
              </a:rPr>
              <a:t>Wow</a:t>
            </a:r>
            <a:r>
              <a:rPr lang="en-US" smtClean="0"/>
              <a:t>!-</a:t>
            </a:r>
            <a:r>
              <a:rPr lang="ru-RU" smtClean="0"/>
              <a:t>Вау!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about-</a:t>
            </a:r>
            <a:r>
              <a:rPr lang="ru-RU" smtClean="0"/>
              <a:t>о, про</a:t>
            </a:r>
            <a:r>
              <a:rPr lang="en-US" smtClean="0"/>
              <a:t>                     </a:t>
            </a:r>
            <a:r>
              <a:rPr lang="en-US" smtClean="0">
                <a:solidFill>
                  <a:srgbClr val="00B050"/>
                </a:solidFill>
              </a:rPr>
              <a:t>owl-</a:t>
            </a:r>
            <a:r>
              <a:rPr lang="ru-RU" smtClean="0"/>
              <a:t>сова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ground-</a:t>
            </a:r>
            <a:r>
              <a:rPr lang="ru-RU" smtClean="0"/>
              <a:t>земля</a:t>
            </a:r>
            <a:r>
              <a:rPr lang="en-US" smtClean="0"/>
              <a:t>                  </a:t>
            </a:r>
            <a:r>
              <a:rPr lang="en-US" smtClean="0">
                <a:solidFill>
                  <a:srgbClr val="00B050"/>
                </a:solidFill>
              </a:rPr>
              <a:t>crowd-</a:t>
            </a:r>
            <a:r>
              <a:rPr lang="ru-RU" smtClean="0"/>
              <a:t>толпа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scout-</a:t>
            </a:r>
            <a:r>
              <a:rPr lang="ru-RU" smtClean="0"/>
              <a:t>разведчик</a:t>
            </a:r>
            <a:r>
              <a:rPr lang="en-US" smtClean="0"/>
              <a:t>              </a:t>
            </a:r>
            <a:r>
              <a:rPr lang="ru-RU" smtClean="0"/>
              <a:t> </a:t>
            </a:r>
            <a:r>
              <a:rPr lang="en-US" smtClean="0">
                <a:solidFill>
                  <a:srgbClr val="00B050"/>
                </a:solidFill>
              </a:rPr>
              <a:t>crown-</a:t>
            </a:r>
            <a:r>
              <a:rPr lang="ru-RU" smtClean="0"/>
              <a:t>корона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cloud-</a:t>
            </a:r>
            <a:r>
              <a:rPr lang="ru-RU" smtClean="0"/>
              <a:t>облако                    </a:t>
            </a:r>
            <a:r>
              <a:rPr lang="en-US" smtClean="0">
                <a:solidFill>
                  <a:srgbClr val="00B050"/>
                </a:solidFill>
              </a:rPr>
              <a:t>how</a:t>
            </a:r>
            <a:r>
              <a:rPr lang="ru-RU" smtClean="0"/>
              <a:t>-как</a:t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loud-</a:t>
            </a:r>
            <a:r>
              <a:rPr lang="ru-RU" smtClean="0"/>
              <a:t>громкий                   </a:t>
            </a:r>
            <a:r>
              <a:rPr lang="en-US" smtClean="0">
                <a:solidFill>
                  <a:srgbClr val="00B050"/>
                </a:solidFill>
              </a:rPr>
              <a:t>now</a:t>
            </a:r>
            <a:r>
              <a:rPr lang="ru-RU" smtClean="0"/>
              <a:t>-сейчас</a:t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mouth-</a:t>
            </a:r>
            <a:r>
              <a:rPr lang="ru-RU" smtClean="0"/>
              <a:t>рот</a:t>
            </a:r>
            <a:r>
              <a:rPr lang="en-US" smtClean="0"/>
              <a:t> </a:t>
            </a:r>
            <a:r>
              <a:rPr lang="ru-RU" smtClean="0"/>
              <a:t>                       </a:t>
            </a:r>
            <a:r>
              <a:rPr lang="en-US" smtClean="0">
                <a:solidFill>
                  <a:srgbClr val="00B050"/>
                </a:solidFill>
              </a:rPr>
              <a:t>vowel</a:t>
            </a:r>
            <a:r>
              <a:rPr lang="ru-RU" smtClean="0"/>
              <a:t>-гласный звук</a:t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sound-</a:t>
            </a:r>
            <a:r>
              <a:rPr lang="ru-RU" smtClean="0"/>
              <a:t>звук</a:t>
            </a:r>
          </a:p>
        </p:txBody>
      </p:sp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[au]=</a:t>
            </a:r>
            <a:r>
              <a:rPr lang="ru-RU" smtClean="0"/>
              <a:t> "</a:t>
            </a:r>
            <a:r>
              <a:rPr lang="en-US" smtClean="0"/>
              <a:t>a</a:t>
            </a:r>
            <a:r>
              <a:rPr lang="ru-RU" smtClean="0"/>
              <a:t>у"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ear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             </a:t>
            </a:r>
            <a:r>
              <a:rPr lang="ru-RU" smtClean="0"/>
              <a:t>2. 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eer</a:t>
            </a:r>
            <a:r>
              <a:rPr lang="ru-RU" smtClean="0">
                <a:solidFill>
                  <a:srgbClr val="FF0000"/>
                </a:solidFill>
              </a:rPr>
              <a:t>»                 </a:t>
            </a:r>
            <a:r>
              <a:rPr lang="ru-RU" b="1" smtClean="0">
                <a:solidFill>
                  <a:schemeClr val="tx1"/>
                </a:solidFill>
              </a:rPr>
              <a:t>*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ear [ɛə]=</a:t>
            </a:r>
            <a:r>
              <a:rPr lang="ru-RU" smtClean="0">
                <a:solidFill>
                  <a:srgbClr val="FF0000"/>
                </a:solidFill>
              </a:rPr>
              <a:t>еа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dear-</a:t>
            </a:r>
            <a:r>
              <a:rPr lang="ru-RU" smtClean="0"/>
              <a:t>дорогой</a:t>
            </a:r>
            <a:r>
              <a:rPr lang="en-US" smtClean="0"/>
              <a:t>    </a:t>
            </a:r>
            <a:r>
              <a:rPr lang="en-US" smtClean="0">
                <a:solidFill>
                  <a:srgbClr val="00B050"/>
                </a:solidFill>
              </a:rPr>
              <a:t>deer-</a:t>
            </a:r>
            <a:r>
              <a:rPr lang="ru-RU" smtClean="0"/>
              <a:t>олень                 </a:t>
            </a:r>
            <a:r>
              <a:rPr lang="en-US" smtClean="0">
                <a:solidFill>
                  <a:srgbClr val="00B050"/>
                </a:solidFill>
              </a:rPr>
              <a:t>wear-</a:t>
            </a:r>
            <a:r>
              <a:rPr lang="ru-RU" smtClean="0"/>
              <a:t>носить одежду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hear-</a:t>
            </a:r>
            <a:r>
              <a:rPr lang="ru-RU" smtClean="0"/>
              <a:t>слышать</a:t>
            </a:r>
            <a:r>
              <a:rPr lang="en-US" smtClean="0"/>
              <a:t>   </a:t>
            </a:r>
            <a:r>
              <a:rPr lang="en-US" smtClean="0">
                <a:solidFill>
                  <a:srgbClr val="00B050"/>
                </a:solidFill>
              </a:rPr>
              <a:t>cheers</a:t>
            </a:r>
            <a:r>
              <a:rPr lang="en-US" smtClean="0"/>
              <a:t>!-</a:t>
            </a:r>
            <a:r>
              <a:rPr lang="ru-RU" smtClean="0"/>
              <a:t>будьмо!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pear-</a:t>
            </a:r>
            <a:r>
              <a:rPr lang="ru-RU" smtClean="0"/>
              <a:t>груша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near-</a:t>
            </a:r>
            <a:r>
              <a:rPr lang="ru-RU" smtClean="0"/>
              <a:t>рядом</a:t>
            </a:r>
            <a:r>
              <a:rPr lang="en-US" smtClean="0"/>
              <a:t>        </a:t>
            </a:r>
            <a:r>
              <a:rPr lang="en-US" smtClean="0">
                <a:solidFill>
                  <a:srgbClr val="00B050"/>
                </a:solidFill>
              </a:rPr>
              <a:t>peer-</a:t>
            </a:r>
            <a:r>
              <a:rPr lang="ru-RU" smtClean="0"/>
              <a:t>равный</a:t>
            </a:r>
            <a:r>
              <a:rPr lang="en-US" smtClean="0"/>
              <a:t>             </a:t>
            </a:r>
            <a:r>
              <a:rPr lang="en-US" smtClean="0">
                <a:solidFill>
                  <a:srgbClr val="00B050"/>
                </a:solidFill>
              </a:rPr>
              <a:t>bear-</a:t>
            </a:r>
            <a:r>
              <a:rPr lang="ru-RU" smtClean="0"/>
              <a:t>медведь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fear-</a:t>
            </a:r>
            <a:r>
              <a:rPr lang="ru-RU" smtClean="0"/>
              <a:t>страх</a:t>
            </a:r>
            <a:r>
              <a:rPr lang="en-US" smtClean="0"/>
              <a:t>          </a:t>
            </a:r>
            <a:r>
              <a:rPr lang="en-US" smtClean="0">
                <a:solidFill>
                  <a:srgbClr val="00B050"/>
                </a:solidFill>
              </a:rPr>
              <a:t>pioneer-</a:t>
            </a:r>
            <a:r>
              <a:rPr lang="ru-RU" smtClean="0"/>
              <a:t>сапёр</a:t>
            </a:r>
            <a:r>
              <a:rPr lang="en-US" smtClean="0"/>
              <a:t>           </a:t>
            </a:r>
            <a:r>
              <a:rPr lang="en-US" smtClean="0">
                <a:solidFill>
                  <a:srgbClr val="00B050"/>
                </a:solidFill>
              </a:rPr>
              <a:t>swear-</a:t>
            </a:r>
            <a:r>
              <a:rPr lang="ru-RU" smtClean="0"/>
              <a:t>клясться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clear-</a:t>
            </a:r>
            <a:r>
              <a:rPr lang="ru-RU" smtClean="0">
                <a:solidFill>
                  <a:srgbClr val="00B050"/>
                </a:solidFill>
              </a:rPr>
              <a:t> </a:t>
            </a:r>
            <a:r>
              <a:rPr lang="ru-RU" smtClean="0"/>
              <a:t>чистый    </a:t>
            </a:r>
            <a:r>
              <a:rPr lang="en-US" smtClean="0">
                <a:solidFill>
                  <a:srgbClr val="00B050"/>
                </a:solidFill>
              </a:rPr>
              <a:t>beer-</a:t>
            </a:r>
            <a:r>
              <a:rPr lang="ru-RU" smtClean="0"/>
              <a:t>пиво                  </a:t>
            </a:r>
            <a:r>
              <a:rPr lang="en-US" smtClean="0"/>
              <a:t> </a:t>
            </a:r>
            <a:r>
              <a:rPr lang="ru-RU" smtClean="0"/>
              <a:t/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ear-</a:t>
            </a:r>
            <a:r>
              <a:rPr lang="ru-RU" smtClean="0"/>
              <a:t>ухо</a:t>
            </a:r>
            <a:r>
              <a:rPr lang="en-US" smtClean="0"/>
              <a:t>                </a:t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beard-</a:t>
            </a:r>
            <a:r>
              <a:rPr lang="ru-RU" smtClean="0"/>
              <a:t>борода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nearly-</a:t>
            </a:r>
            <a:r>
              <a:rPr lang="ru-RU" smtClean="0"/>
              <a:t>почти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year-</a:t>
            </a:r>
            <a:r>
              <a:rPr lang="ru-RU" smtClean="0"/>
              <a:t>год</a:t>
            </a:r>
          </a:p>
        </p:txBody>
      </p:sp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[ɪə]=</a:t>
            </a:r>
            <a:r>
              <a:rPr lang="ru-RU" smtClean="0"/>
              <a:t> "иа"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air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                              </a:t>
            </a:r>
            <a:r>
              <a:rPr lang="ru-RU" smtClean="0">
                <a:solidFill>
                  <a:schemeClr val="tx1"/>
                </a:solidFill>
              </a:rPr>
              <a:t>2.</a:t>
            </a:r>
            <a:r>
              <a:rPr lang="ru-RU" smtClean="0">
                <a:solidFill>
                  <a:srgbClr val="FF0000"/>
                </a:solidFill>
              </a:rPr>
              <a:t> «</a:t>
            </a:r>
            <a:r>
              <a:rPr lang="en-US" smtClean="0">
                <a:solidFill>
                  <a:srgbClr val="FF0000"/>
                </a:solidFill>
              </a:rPr>
              <a:t>are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00B050"/>
                </a:solidFill>
              </a:rPr>
              <a:t>hair-</a:t>
            </a:r>
            <a:r>
              <a:rPr lang="ru-RU" smtClean="0"/>
              <a:t>волосатый</a:t>
            </a:r>
            <a:r>
              <a:rPr lang="en-US" smtClean="0"/>
              <a:t>                  </a:t>
            </a:r>
            <a:r>
              <a:rPr lang="en-US" smtClean="0">
                <a:solidFill>
                  <a:srgbClr val="00B050"/>
                </a:solidFill>
              </a:rPr>
              <a:t>hare-</a:t>
            </a:r>
            <a:r>
              <a:rPr lang="ru-RU" smtClean="0"/>
              <a:t>заяц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pair-</a:t>
            </a:r>
            <a:r>
              <a:rPr lang="ru-RU" smtClean="0"/>
              <a:t>пара</a:t>
            </a:r>
            <a:r>
              <a:rPr lang="en-US" smtClean="0"/>
              <a:t>                            </a:t>
            </a:r>
            <a:r>
              <a:rPr lang="en-US" smtClean="0">
                <a:solidFill>
                  <a:srgbClr val="00B050"/>
                </a:solidFill>
              </a:rPr>
              <a:t>mare-</a:t>
            </a:r>
            <a:r>
              <a:rPr lang="ru-RU" smtClean="0"/>
              <a:t>призрак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stair-</a:t>
            </a:r>
            <a:r>
              <a:rPr lang="ru-RU" smtClean="0"/>
              <a:t>ступенька</a:t>
            </a:r>
            <a:r>
              <a:rPr lang="en-US" smtClean="0"/>
              <a:t>                  </a:t>
            </a:r>
            <a:r>
              <a:rPr lang="en-US" smtClean="0">
                <a:solidFill>
                  <a:srgbClr val="00B050"/>
                </a:solidFill>
              </a:rPr>
              <a:t>stare-</a:t>
            </a:r>
            <a:r>
              <a:rPr lang="ru-RU" smtClean="0"/>
              <a:t>«завтыкать»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fair-</a:t>
            </a:r>
            <a:r>
              <a:rPr lang="ru-RU" smtClean="0"/>
              <a:t>справедливый</a:t>
            </a:r>
            <a:r>
              <a:rPr lang="en-US" smtClean="0"/>
              <a:t>             </a:t>
            </a:r>
            <a:r>
              <a:rPr lang="en-US" smtClean="0">
                <a:solidFill>
                  <a:srgbClr val="00B050"/>
                </a:solidFill>
              </a:rPr>
              <a:t>fare</a:t>
            </a:r>
            <a:r>
              <a:rPr lang="ru-RU" smtClean="0"/>
              <a:t>-плата (за что-то)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air-</a:t>
            </a:r>
            <a:r>
              <a:rPr lang="ru-RU" smtClean="0"/>
              <a:t>воздух</a:t>
            </a:r>
            <a:r>
              <a:rPr lang="en-US" smtClean="0"/>
              <a:t>                           </a:t>
            </a:r>
            <a:r>
              <a:rPr lang="en-US" smtClean="0">
                <a:solidFill>
                  <a:srgbClr val="00B050"/>
                </a:solidFill>
              </a:rPr>
              <a:t>How</a:t>
            </a: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dare</a:t>
            </a: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you!?</a:t>
            </a:r>
            <a:r>
              <a:rPr lang="ru-RU" smtClean="0"/>
              <a:t>-Как вы смеете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chair-</a:t>
            </a:r>
            <a:r>
              <a:rPr lang="ru-RU" smtClean="0"/>
              <a:t>стул                           </a:t>
            </a:r>
            <a:r>
              <a:rPr lang="en-US" smtClean="0">
                <a:solidFill>
                  <a:srgbClr val="00B050"/>
                </a:solidFill>
              </a:rPr>
              <a:t>care-</a:t>
            </a:r>
            <a:r>
              <a:rPr lang="ru-RU" smtClean="0"/>
              <a:t>забота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                           </a:t>
            </a:r>
            <a:r>
              <a:rPr lang="en-US" smtClean="0">
                <a:solidFill>
                  <a:srgbClr val="00B050"/>
                </a:solidFill>
              </a:rPr>
              <a:t>square</a:t>
            </a:r>
            <a:r>
              <a:rPr lang="ru-RU" smtClean="0"/>
              <a:t>-квадрат</a:t>
            </a:r>
            <a:r>
              <a:rPr lang="en-US" smtClean="0"/>
              <a:t>  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[ɛə]=</a:t>
            </a:r>
            <a:r>
              <a:rPr lang="ru-RU" smtClean="0"/>
              <a:t> "еа"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349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th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00B050"/>
                </a:solidFill>
              </a:rPr>
              <a:t>между</a:t>
            </a:r>
            <a:r>
              <a:rPr lang="ru-RU" smtClean="0"/>
              <a:t>          </a:t>
            </a:r>
            <a:r>
              <a:rPr lang="ru-RU" smtClean="0">
                <a:solidFill>
                  <a:srgbClr val="7030A0"/>
                </a:solidFill>
              </a:rPr>
              <a:t>не</a:t>
            </a:r>
            <a:r>
              <a:rPr lang="ru-RU" smtClean="0"/>
              <a:t> </a:t>
            </a:r>
            <a:r>
              <a:rPr lang="ru-RU" smtClean="0">
                <a:solidFill>
                  <a:srgbClr val="7030A0"/>
                </a:solidFill>
              </a:rPr>
              <a:t>между</a:t>
            </a:r>
            <a:r>
              <a:rPr lang="ru-RU" smtClean="0"/>
              <a:t>             2.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th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ru-RU" smtClean="0"/>
              <a:t>в служебных</a:t>
            </a:r>
            <a:br>
              <a:rPr lang="ru-RU" smtClean="0"/>
            </a:br>
            <a:r>
              <a:rPr lang="ru-RU" smtClean="0"/>
              <a:t>             2-мя гласными:                                   словах:</a:t>
            </a:r>
            <a:br>
              <a:rPr lang="ru-RU" smtClean="0"/>
            </a:br>
            <a:r>
              <a:rPr lang="en-US" smtClean="0">
                <a:solidFill>
                  <a:srgbClr val="00B050"/>
                </a:solidFill>
              </a:rPr>
              <a:t>bathe-</a:t>
            </a:r>
            <a:r>
              <a:rPr lang="ru-RU" smtClean="0"/>
              <a:t>купаться        </a:t>
            </a:r>
            <a:r>
              <a:rPr lang="en-US" smtClean="0">
                <a:solidFill>
                  <a:srgbClr val="7030A0"/>
                </a:solidFill>
              </a:rPr>
              <a:t>month-</a:t>
            </a:r>
            <a:r>
              <a:rPr lang="ru-RU" smtClean="0"/>
              <a:t>месяц       </a:t>
            </a:r>
            <a:r>
              <a:rPr lang="en-US" smtClean="0">
                <a:solidFill>
                  <a:srgbClr val="00B050"/>
                </a:solidFill>
              </a:rPr>
              <a:t>the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breathe-</a:t>
            </a:r>
            <a:r>
              <a:rPr lang="ru-RU" smtClean="0"/>
              <a:t>дышать</a:t>
            </a:r>
            <a:r>
              <a:rPr lang="en-US" smtClean="0"/>
              <a:t> </a:t>
            </a:r>
            <a:r>
              <a:rPr lang="ru-RU" smtClean="0"/>
              <a:t>      </a:t>
            </a:r>
            <a:r>
              <a:rPr lang="en-US" smtClean="0">
                <a:solidFill>
                  <a:srgbClr val="7030A0"/>
                </a:solidFill>
              </a:rPr>
              <a:t>think-</a:t>
            </a:r>
            <a:r>
              <a:rPr lang="ru-RU" smtClean="0"/>
              <a:t>думать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they-</a:t>
            </a:r>
            <a:r>
              <a:rPr lang="ru-RU" smtClean="0"/>
              <a:t>они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leather-</a:t>
            </a:r>
            <a:r>
              <a:rPr lang="ru-RU" smtClean="0"/>
              <a:t>кожа</a:t>
            </a:r>
            <a:r>
              <a:rPr lang="en-US" smtClean="0"/>
              <a:t> </a:t>
            </a:r>
            <a:r>
              <a:rPr lang="ru-RU" smtClean="0"/>
              <a:t>            </a:t>
            </a:r>
            <a:r>
              <a:rPr lang="en-US" smtClean="0">
                <a:latin typeface="Times New Roman" pitchFamily="18" charset="0"/>
              </a:rPr>
              <a:t>           </a:t>
            </a:r>
            <a:r>
              <a:rPr lang="en-US" smtClean="0"/>
              <a:t>                  </a:t>
            </a:r>
            <a:r>
              <a:rPr lang="en-US" smtClean="0">
                <a:solidFill>
                  <a:srgbClr val="00B050"/>
                </a:solidFill>
              </a:rPr>
              <a:t>this/these-</a:t>
            </a:r>
            <a:r>
              <a:rPr lang="ru-RU" smtClean="0"/>
              <a:t>этот</a:t>
            </a:r>
            <a:r>
              <a:rPr lang="en-US" smtClean="0"/>
              <a:t>/</a:t>
            </a:r>
            <a:r>
              <a:rPr lang="ru-RU" smtClean="0"/>
              <a:t>эти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weather-</a:t>
            </a:r>
            <a:r>
              <a:rPr lang="ru-RU" smtClean="0"/>
              <a:t>погода</a:t>
            </a:r>
            <a:r>
              <a:rPr lang="en-US" smtClean="0"/>
              <a:t>                                     </a:t>
            </a:r>
            <a:r>
              <a:rPr lang="en-US" smtClean="0">
                <a:solidFill>
                  <a:srgbClr val="00B050"/>
                </a:solidFill>
              </a:rPr>
              <a:t>that/those-</a:t>
            </a:r>
            <a:r>
              <a:rPr lang="ru-RU" smtClean="0"/>
              <a:t>тот</a:t>
            </a:r>
            <a:r>
              <a:rPr lang="en-US" smtClean="0"/>
              <a:t>/</a:t>
            </a:r>
            <a:r>
              <a:rPr lang="ru-RU" smtClean="0"/>
              <a:t>те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father-</a:t>
            </a:r>
            <a:r>
              <a:rPr lang="ru-RU" smtClean="0"/>
              <a:t>папа</a:t>
            </a:r>
            <a:r>
              <a:rPr lang="en-US" smtClean="0"/>
              <a:t>                                             </a:t>
            </a:r>
            <a:r>
              <a:rPr lang="en-US" smtClean="0">
                <a:solidFill>
                  <a:srgbClr val="00B050"/>
                </a:solidFill>
              </a:rPr>
              <a:t>thus-</a:t>
            </a:r>
            <a:r>
              <a:rPr lang="ru-RU" smtClean="0"/>
              <a:t>таким образом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without-</a:t>
            </a:r>
            <a:r>
              <a:rPr lang="ru-RU" smtClean="0"/>
              <a:t>без</a:t>
            </a:r>
            <a:r>
              <a:rPr lang="en-US" smtClean="0"/>
              <a:t>                                            </a:t>
            </a:r>
            <a:r>
              <a:rPr lang="en-US" smtClean="0">
                <a:solidFill>
                  <a:srgbClr val="00B050"/>
                </a:solidFill>
              </a:rPr>
              <a:t>though-</a:t>
            </a:r>
            <a:r>
              <a:rPr lang="ru-RU" smtClean="0"/>
              <a:t>хотя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together-</a:t>
            </a:r>
            <a:r>
              <a:rPr lang="ru-RU" smtClean="0"/>
              <a:t>вместе</a:t>
            </a:r>
            <a:r>
              <a:rPr lang="en-US" smtClean="0"/>
              <a:t>                                     </a:t>
            </a:r>
            <a:r>
              <a:rPr lang="en-US" smtClean="0">
                <a:solidFill>
                  <a:srgbClr val="00B050"/>
                </a:solidFill>
              </a:rPr>
              <a:t>there-</a:t>
            </a:r>
            <a:r>
              <a:rPr lang="ru-RU" smtClean="0"/>
              <a:t>там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brother-</a:t>
            </a:r>
            <a:r>
              <a:rPr lang="ru-RU" smtClean="0"/>
              <a:t>брат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mother-</a:t>
            </a:r>
            <a:r>
              <a:rPr lang="ru-RU" smtClean="0"/>
              <a:t>мама</a:t>
            </a:r>
          </a:p>
        </p:txBody>
      </p:sp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[ð]=</a:t>
            </a:r>
            <a:r>
              <a:rPr lang="ru-RU" smtClean="0"/>
              <a:t> "д"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1"/>
          <p:cNvSpPr>
            <a:spLocks noGrp="1"/>
          </p:cNvSpPr>
          <p:nvPr>
            <p:ph idx="1"/>
          </p:nvPr>
        </p:nvSpPr>
        <p:spPr>
          <a:xfrm>
            <a:off x="539750" y="2276475"/>
            <a:ext cx="1908175" cy="40608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 </a:t>
            </a:r>
            <a:r>
              <a:rPr lang="en-US" sz="2000" smtClean="0"/>
              <a:t>[o:]</a:t>
            </a:r>
            <a:endParaRPr lang="ru-RU" sz="200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AutoNum type="arabicPeriod"/>
            </a:pPr>
            <a:r>
              <a:rPr lang="en-US" sz="2000" smtClean="0">
                <a:solidFill>
                  <a:srgbClr val="FF0000"/>
                </a:solidFill>
                <a:latin typeface="Arial" charset="0"/>
              </a:rPr>
              <a:t>or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fork-</a:t>
            </a:r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вилка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pork-</a:t>
            </a:r>
            <a:r>
              <a:rPr lang="ru-RU" sz="2000" smtClean="0">
                <a:latin typeface="Arial" charset="0"/>
              </a:rPr>
              <a:t>свинина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stork-</a:t>
            </a:r>
            <a:r>
              <a:rPr lang="ru-RU" sz="2000" smtClean="0">
                <a:latin typeface="Arial" charset="0"/>
              </a:rPr>
              <a:t>аист</a:t>
            </a: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forty-</a:t>
            </a:r>
            <a:r>
              <a:rPr lang="ru-RU" sz="2000" smtClean="0">
                <a:latin typeface="Arial" charset="0"/>
              </a:rPr>
              <a:t>сорок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or-</a:t>
            </a:r>
            <a:r>
              <a:rPr lang="ru-RU" sz="2000" smtClean="0">
                <a:latin typeface="Arial" charset="0"/>
              </a:rPr>
              <a:t>или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corner</a:t>
            </a:r>
            <a:r>
              <a:rPr lang="en-US" sz="2000" smtClean="0">
                <a:latin typeface="Arial" charset="0"/>
              </a:rPr>
              <a:t>-</a:t>
            </a:r>
            <a:r>
              <a:rPr lang="ru-RU" sz="2000" smtClean="0">
                <a:latin typeface="Arial" charset="0"/>
              </a:rPr>
              <a:t>угол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sort-</a:t>
            </a:r>
            <a:r>
              <a:rPr lang="ru-RU" sz="2000" smtClean="0">
                <a:latin typeface="Arial" charset="0"/>
              </a:rPr>
              <a:t>сорт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horse-</a:t>
            </a:r>
            <a:r>
              <a:rPr lang="ru-RU" sz="2000" smtClean="0">
                <a:latin typeface="Arial" charset="0"/>
              </a:rPr>
              <a:t>лошадь</a:t>
            </a:r>
            <a:r>
              <a:rPr lang="en-US" sz="2000" smtClean="0">
                <a:latin typeface="Arial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B050"/>
                </a:solidFill>
                <a:latin typeface="Arial" charset="0"/>
              </a:rPr>
              <a:t>short-</a:t>
            </a:r>
            <a:r>
              <a:rPr lang="ru-RU" sz="2000" smtClean="0">
                <a:latin typeface="Arial" charset="0"/>
              </a:rPr>
              <a:t>короткий</a:t>
            </a:r>
            <a:endParaRPr lang="en-US" sz="2000" smtClean="0">
              <a:latin typeface="Arial" charset="0"/>
            </a:endParaRPr>
          </a:p>
        </p:txBody>
      </p:sp>
      <p:sp>
        <p:nvSpPr>
          <p:cNvPr id="30722" name="Заголовок 2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54937" cy="1054100"/>
          </a:xfrm>
        </p:spPr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[o:]=</a:t>
            </a:r>
            <a:r>
              <a:rPr lang="ru-RU" smtClean="0"/>
              <a:t> "долгий о"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[o]=</a:t>
            </a:r>
            <a:r>
              <a:rPr lang="ru-RU" smtClean="0"/>
              <a:t> "краткий о"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411413" y="2636838"/>
            <a:ext cx="23764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2.</a:t>
            </a:r>
            <a:r>
              <a:rPr lang="en-US">
                <a:solidFill>
                  <a:srgbClr val="FF0000"/>
                </a:solidFill>
              </a:rPr>
              <a:t> ore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r>
              <a:rPr lang="en-US">
                <a:solidFill>
                  <a:srgbClr val="00B050"/>
                </a:solidFill>
              </a:rPr>
              <a:t>bore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зануда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store-</a:t>
            </a:r>
            <a:r>
              <a:rPr lang="ru-RU">
                <a:solidFill>
                  <a:srgbClr val="262626"/>
                </a:solidFill>
              </a:rPr>
              <a:t>магазин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snore-</a:t>
            </a:r>
            <a:r>
              <a:rPr lang="ru-RU">
                <a:solidFill>
                  <a:srgbClr val="262626"/>
                </a:solidFill>
              </a:rPr>
              <a:t>храпеть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ignore-</a:t>
            </a:r>
            <a:r>
              <a:rPr lang="ru-RU">
                <a:solidFill>
                  <a:srgbClr val="262626"/>
                </a:solidFill>
              </a:rPr>
              <a:t>игнорировать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adore-</a:t>
            </a:r>
            <a:r>
              <a:rPr lang="ru-RU">
                <a:solidFill>
                  <a:srgbClr val="262626"/>
                </a:solidFill>
              </a:rPr>
              <a:t>обожать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before-</a:t>
            </a:r>
            <a:r>
              <a:rPr lang="ru-RU">
                <a:solidFill>
                  <a:srgbClr val="262626"/>
                </a:solidFill>
              </a:rPr>
              <a:t>до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more-</a:t>
            </a:r>
            <a:r>
              <a:rPr lang="ru-RU">
                <a:solidFill>
                  <a:srgbClr val="262626"/>
                </a:solidFill>
              </a:rPr>
              <a:t>больше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859338" y="2636838"/>
            <a:ext cx="23574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3.</a:t>
            </a:r>
            <a:r>
              <a:rPr lang="en-US">
                <a:solidFill>
                  <a:srgbClr val="FF0000"/>
                </a:solidFill>
              </a:rPr>
              <a:t>our</a:t>
            </a:r>
          </a:p>
          <a:p>
            <a:r>
              <a:rPr lang="en-US">
                <a:solidFill>
                  <a:srgbClr val="00B050"/>
                </a:solidFill>
              </a:rPr>
              <a:t>court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суд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pour-</a:t>
            </a:r>
            <a:r>
              <a:rPr lang="ru-RU">
                <a:solidFill>
                  <a:srgbClr val="262626"/>
                </a:solidFill>
              </a:rPr>
              <a:t>наливать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four-</a:t>
            </a:r>
            <a:r>
              <a:rPr lang="ru-RU">
                <a:solidFill>
                  <a:srgbClr val="262626"/>
                </a:solidFill>
              </a:rPr>
              <a:t>4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course-</a:t>
            </a:r>
            <a:r>
              <a:rPr lang="ru-RU">
                <a:solidFill>
                  <a:srgbClr val="262626"/>
                </a:solidFill>
              </a:rPr>
              <a:t>курс</a:t>
            </a:r>
            <a:endParaRPr lang="en-US">
              <a:solidFill>
                <a:srgbClr val="262626"/>
              </a:solidFill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6588125" y="2636838"/>
            <a:ext cx="21415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4.</a:t>
            </a:r>
            <a:r>
              <a:rPr lang="en-US">
                <a:solidFill>
                  <a:srgbClr val="FF0000"/>
                </a:solidFill>
              </a:rPr>
              <a:t> all</a:t>
            </a:r>
          </a:p>
          <a:p>
            <a:r>
              <a:rPr lang="en-US">
                <a:solidFill>
                  <a:srgbClr val="00B050"/>
                </a:solidFill>
              </a:rPr>
              <a:t>ball-</a:t>
            </a:r>
            <a:r>
              <a:rPr lang="ru-RU">
                <a:solidFill>
                  <a:srgbClr val="262626"/>
                </a:solidFill>
              </a:rPr>
              <a:t>мяч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fall</a:t>
            </a:r>
            <a:r>
              <a:rPr lang="en-US">
                <a:solidFill>
                  <a:srgbClr val="188C23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подать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tall-</a:t>
            </a:r>
            <a:r>
              <a:rPr lang="ru-RU">
                <a:solidFill>
                  <a:srgbClr val="262626"/>
                </a:solidFill>
              </a:rPr>
              <a:t>высокий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small</a:t>
            </a:r>
            <a:r>
              <a:rPr lang="en-US">
                <a:solidFill>
                  <a:srgbClr val="188C23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маленький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hall-</a:t>
            </a:r>
            <a:r>
              <a:rPr lang="ru-RU">
                <a:solidFill>
                  <a:srgbClr val="262626"/>
                </a:solidFill>
              </a:rPr>
              <a:t>холл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call-</a:t>
            </a:r>
            <a:r>
              <a:rPr lang="ru-RU">
                <a:solidFill>
                  <a:srgbClr val="262626"/>
                </a:solidFill>
              </a:rPr>
              <a:t>звать, звонить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800" smtClean="0"/>
              <a:t>Звуки </a:t>
            </a:r>
            <a:r>
              <a:rPr lang="en-US" sz="4800" smtClean="0"/>
              <a:t>[o:]=</a:t>
            </a:r>
            <a:r>
              <a:rPr lang="ru-RU" sz="4800" smtClean="0"/>
              <a:t> "долгий о"</a:t>
            </a:r>
            <a:r>
              <a:rPr lang="en-US" sz="4800" smtClean="0"/>
              <a:t> </a:t>
            </a:r>
            <a:r>
              <a:rPr lang="ru-RU" sz="4800" smtClean="0"/>
              <a:t>и </a:t>
            </a:r>
            <a:r>
              <a:rPr lang="en-US" sz="4800" smtClean="0"/>
              <a:t>[o]=</a:t>
            </a:r>
            <a:r>
              <a:rPr lang="ru-RU" sz="4800" smtClean="0"/>
              <a:t> "краткий о"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1187450" y="2420938"/>
            <a:ext cx="3441700" cy="29527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sz="180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180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chemeClr val="accent1"/>
                </a:solidFill>
                <a:latin typeface="Arial" charset="0"/>
              </a:rPr>
              <a:t>5</a:t>
            </a:r>
            <a:r>
              <a:rPr lang="en-US" sz="1800" smtClean="0">
                <a:solidFill>
                  <a:schemeClr val="accent1"/>
                </a:solidFill>
              </a:rPr>
              <a:t>.</a:t>
            </a:r>
            <a:r>
              <a:rPr lang="en-US" sz="1800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au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Pause</a:t>
            </a:r>
            <a:r>
              <a:rPr lang="en-US" sz="1800" smtClean="0">
                <a:latin typeface="Arial" charset="0"/>
              </a:rPr>
              <a:t>-</a:t>
            </a:r>
            <a:r>
              <a:rPr lang="ru-RU" sz="1800" smtClean="0">
                <a:latin typeface="Arial" charset="0"/>
              </a:rPr>
              <a:t>пауза</a:t>
            </a:r>
            <a:endParaRPr lang="en-US" sz="1800" smtClean="0">
              <a:latin typeface="Arial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cause</a:t>
            </a:r>
            <a:r>
              <a:rPr lang="en-US" sz="1800" smtClean="0">
                <a:latin typeface="Arial" charset="0"/>
              </a:rPr>
              <a:t>-</a:t>
            </a:r>
            <a:r>
              <a:rPr lang="ru-RU" sz="1800" smtClean="0">
                <a:latin typeface="Arial" charset="0"/>
              </a:rPr>
              <a:t>причина из-за которой</a:t>
            </a:r>
            <a:endParaRPr lang="en-US" sz="1800" smtClean="0">
              <a:latin typeface="Arial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autumn-</a:t>
            </a:r>
            <a:r>
              <a:rPr lang="ru-RU" sz="1800" smtClean="0">
                <a:latin typeface="Arial" charset="0"/>
              </a:rPr>
              <a:t>осень</a:t>
            </a:r>
            <a:endParaRPr lang="en-US" sz="1800" smtClean="0">
              <a:latin typeface="Arial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author</a:t>
            </a:r>
            <a:r>
              <a:rPr lang="en-US" sz="1800" smtClean="0">
                <a:latin typeface="Arial" charset="0"/>
              </a:rPr>
              <a:t>-</a:t>
            </a:r>
            <a:r>
              <a:rPr lang="ru-RU" sz="1800" smtClean="0">
                <a:latin typeface="Arial" charset="0"/>
              </a:rPr>
              <a:t>автор</a:t>
            </a:r>
            <a:endParaRPr lang="en-US" sz="1800" smtClean="0">
              <a:latin typeface="Arial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audience</a:t>
            </a:r>
            <a:r>
              <a:rPr lang="en-US" sz="1800" smtClean="0">
                <a:latin typeface="Arial" charset="0"/>
              </a:rPr>
              <a:t>-</a:t>
            </a:r>
            <a:r>
              <a:rPr lang="ru-RU" sz="1800" smtClean="0">
                <a:latin typeface="Arial" charset="0"/>
              </a:rPr>
              <a:t>публика</a:t>
            </a:r>
            <a:endParaRPr lang="en-US" sz="1800" smtClean="0">
              <a:latin typeface="Arial" charset="0"/>
            </a:endParaRPr>
          </a:p>
          <a:p>
            <a:pPr marL="457200" indent="-457200"/>
            <a:endParaRPr lang="ru-RU" sz="2000" smtClean="0">
              <a:latin typeface="Arial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148263" y="3068638"/>
            <a:ext cx="26638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6.</a:t>
            </a:r>
            <a:r>
              <a:rPr lang="en-US">
                <a:solidFill>
                  <a:srgbClr val="FF0000"/>
                </a:solidFill>
              </a:rPr>
              <a:t> aw</a:t>
            </a:r>
            <a:endParaRPr lang="en-US">
              <a:solidFill>
                <a:srgbClr val="262626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lawn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газон</a:t>
            </a:r>
            <a:endParaRPr lang="en-US">
              <a:solidFill>
                <a:srgbClr val="262626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pawn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залог</a:t>
            </a:r>
            <a:endParaRPr lang="en-US">
              <a:solidFill>
                <a:srgbClr val="262626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awe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одновременно страшно и красиво</a:t>
            </a:r>
            <a:endParaRPr lang="en-US">
              <a:solidFill>
                <a:srgbClr val="262626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</a:rPr>
              <a:t>saw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пила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403350" y="24209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en-US">
                <a:solidFill>
                  <a:srgbClr val="262626"/>
                </a:solidFill>
              </a:rPr>
              <a:t>[o:]</a:t>
            </a:r>
            <a:endParaRPr lang="ru-RU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Гласные</a:t>
            </a:r>
            <a:r>
              <a:rPr lang="ru-RU" sz="3200" smtClean="0"/>
              <a:t>: [</a:t>
            </a:r>
            <a:r>
              <a:rPr lang="en-US" sz="3200" smtClean="0"/>
              <a:t>i], [i:], [e], [</a:t>
            </a:r>
            <a:r>
              <a:rPr lang="ru-RU" sz="3200" smtClean="0"/>
              <a:t>ә]=[з:], [ә:], [</a:t>
            </a:r>
            <a:r>
              <a:rPr lang="en-US" sz="3200" smtClean="0"/>
              <a:t>æ], [</a:t>
            </a:r>
            <a:r>
              <a:rPr lang="el-GR" sz="3200" smtClean="0"/>
              <a:t>α:], [</a:t>
            </a:r>
            <a:r>
              <a:rPr lang="en-US" sz="3200" smtClean="0"/>
              <a:t>o], [o:], [</a:t>
            </a:r>
            <a:r>
              <a:rPr lang="el-GR" sz="3200" smtClean="0"/>
              <a:t>Λ], [</a:t>
            </a:r>
            <a:r>
              <a:rPr lang="en-US" sz="3200" smtClean="0"/>
              <a:t>u], [u:], [ai], [ei], [ou]=[</a:t>
            </a:r>
            <a:r>
              <a:rPr lang="ru-RU" sz="3200" smtClean="0"/>
              <a:t>ә</a:t>
            </a:r>
            <a:r>
              <a:rPr lang="en-US" sz="3200" smtClean="0"/>
              <a:t>u], [oi], [i</a:t>
            </a:r>
            <a:r>
              <a:rPr lang="ru-RU" sz="3200" smtClean="0"/>
              <a:t>ә], [</a:t>
            </a:r>
            <a:r>
              <a:rPr lang="en-US" sz="3200" smtClean="0"/>
              <a:t>e</a:t>
            </a:r>
            <a:r>
              <a:rPr lang="ru-RU" sz="3200" smtClean="0"/>
              <a:t>ә], [</a:t>
            </a:r>
            <a:r>
              <a:rPr lang="en-US" sz="3200" smtClean="0"/>
              <a:t>u</a:t>
            </a:r>
            <a:r>
              <a:rPr lang="ru-RU" sz="3200" smtClean="0"/>
              <a:t>ә], [</a:t>
            </a:r>
            <a:r>
              <a:rPr lang="en-US" sz="3200" smtClean="0"/>
              <a:t>au].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ru-RU" sz="3200" b="1" smtClean="0"/>
              <a:t>Согласные</a:t>
            </a:r>
            <a:r>
              <a:rPr lang="ru-RU" sz="3200" smtClean="0"/>
              <a:t>: [</a:t>
            </a:r>
            <a:r>
              <a:rPr lang="en-US" sz="3200" smtClean="0"/>
              <a:t>p], [b], [m], [f], [v], [t],[d], [n], [s], [z], [</a:t>
            </a:r>
            <a:r>
              <a:rPr lang="el-GR" sz="3200" smtClean="0"/>
              <a:t>θ], [</a:t>
            </a:r>
            <a:r>
              <a:rPr lang="en-US" sz="3200" smtClean="0"/>
              <a:t>ð],[ʃ ], [</a:t>
            </a:r>
            <a:r>
              <a:rPr lang="ru-RU" sz="3200" smtClean="0"/>
              <a:t>з], [</a:t>
            </a:r>
            <a:r>
              <a:rPr lang="en-US" sz="3200" smtClean="0"/>
              <a:t>t</a:t>
            </a:r>
            <a:r>
              <a:rPr lang="en-US" sz="3200" b="1" smtClean="0"/>
              <a:t>ʃ</a:t>
            </a:r>
            <a:r>
              <a:rPr lang="en-US" sz="3200" smtClean="0"/>
              <a:t>], [d</a:t>
            </a:r>
            <a:r>
              <a:rPr lang="ru-RU" sz="3200" smtClean="0"/>
              <a:t>з], [</a:t>
            </a:r>
            <a:r>
              <a:rPr lang="en-US" sz="3200" smtClean="0"/>
              <a:t>l], [r], [j], [q], [k], [ŋ], [h], [w].</a:t>
            </a: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684213" y="1341438"/>
            <a:ext cx="7754937" cy="554037"/>
          </a:xfrm>
        </p:spPr>
        <p:txBody>
          <a:bodyPr/>
          <a:lstStyle/>
          <a:p>
            <a:pPr eaLnBrk="1" hangingPunct="1"/>
            <a:r>
              <a:rPr lang="ru-RU" smtClean="0"/>
              <a:t>Звуки английского языка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1"/>
          <p:cNvSpPr>
            <a:spLocks noGrp="1"/>
          </p:cNvSpPr>
          <p:nvPr>
            <p:ph idx="1"/>
          </p:nvPr>
        </p:nvSpPr>
        <p:spPr>
          <a:xfrm>
            <a:off x="250825" y="2247900"/>
            <a:ext cx="8569325" cy="44211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/>
              <a:t>[o]</a:t>
            </a: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«о»</a:t>
            </a:r>
            <a:r>
              <a:rPr lang="ru-RU" smtClean="0"/>
              <a:t> в закрытом слоге:                           2.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u="sng" smtClean="0">
                <a:solidFill>
                  <a:srgbClr val="FF0000"/>
                </a:solidFill>
              </a:rPr>
              <a:t>W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00B050"/>
                </a:solidFill>
              </a:rPr>
              <a:t>nod-</a:t>
            </a:r>
            <a:r>
              <a:rPr lang="ru-RU" smtClean="0"/>
              <a:t>кивать</a:t>
            </a:r>
            <a:r>
              <a:rPr lang="en-US" smtClean="0"/>
              <a:t>      </a:t>
            </a:r>
            <a:r>
              <a:rPr lang="en-US" smtClean="0">
                <a:solidFill>
                  <a:srgbClr val="00B050"/>
                </a:solidFill>
              </a:rPr>
              <a:t>clock-</a:t>
            </a:r>
            <a:r>
              <a:rPr lang="ru-RU" smtClean="0"/>
              <a:t>часы                          </a:t>
            </a:r>
            <a:r>
              <a:rPr lang="en-US" smtClean="0">
                <a:solidFill>
                  <a:srgbClr val="00B050"/>
                </a:solidFill>
              </a:rPr>
              <a:t>watch-</a:t>
            </a:r>
            <a:r>
              <a:rPr lang="ru-RU" smtClean="0"/>
              <a:t>смотреть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hot-</a:t>
            </a:r>
            <a:r>
              <a:rPr lang="ru-RU" smtClean="0"/>
              <a:t>горячий</a:t>
            </a:r>
            <a:r>
              <a:rPr lang="en-US" smtClean="0"/>
              <a:t>     </a:t>
            </a:r>
            <a:r>
              <a:rPr lang="en-US" smtClean="0">
                <a:solidFill>
                  <a:srgbClr val="00B050"/>
                </a:solidFill>
              </a:rPr>
              <a:t>cross-</a:t>
            </a:r>
            <a:r>
              <a:rPr lang="ru-RU" smtClean="0"/>
              <a:t>крест</a:t>
            </a:r>
            <a:r>
              <a:rPr lang="en-US" smtClean="0"/>
              <a:t>                        </a:t>
            </a:r>
            <a:r>
              <a:rPr lang="ru-RU" smtClean="0"/>
              <a:t> </a:t>
            </a:r>
            <a:r>
              <a:rPr lang="en-US" smtClean="0">
                <a:solidFill>
                  <a:srgbClr val="00B050"/>
                </a:solidFill>
              </a:rPr>
              <a:t>was-</a:t>
            </a:r>
            <a:r>
              <a:rPr lang="ru-RU" smtClean="0"/>
              <a:t>был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cod-</a:t>
            </a:r>
            <a:r>
              <a:rPr lang="ru-RU" smtClean="0"/>
              <a:t>треска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doctor-</a:t>
            </a:r>
            <a:r>
              <a:rPr lang="ru-RU" smtClean="0"/>
              <a:t>доктор</a:t>
            </a:r>
            <a:r>
              <a:rPr lang="en-US" smtClean="0"/>
              <a:t>                    </a:t>
            </a:r>
            <a:r>
              <a:rPr lang="en-US" smtClean="0">
                <a:solidFill>
                  <a:srgbClr val="00B050"/>
                </a:solidFill>
              </a:rPr>
              <a:t>wash-</a:t>
            </a:r>
            <a:r>
              <a:rPr lang="ru-RU" smtClean="0"/>
              <a:t>мыть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stock-</a:t>
            </a:r>
            <a:r>
              <a:rPr lang="ru-RU" smtClean="0"/>
              <a:t>акции</a:t>
            </a:r>
            <a:r>
              <a:rPr lang="en-US" smtClean="0"/>
              <a:t>     </a:t>
            </a:r>
            <a:r>
              <a:rPr lang="en-US" smtClean="0">
                <a:solidFill>
                  <a:srgbClr val="00B050"/>
                </a:solidFill>
              </a:rPr>
              <a:t>gone-</a:t>
            </a:r>
            <a:r>
              <a:rPr lang="ru-RU" smtClean="0"/>
              <a:t>потерянный</a:t>
            </a:r>
            <a:r>
              <a:rPr lang="en-US" smtClean="0"/>
              <a:t>              </a:t>
            </a:r>
            <a:r>
              <a:rPr lang="en-US" smtClean="0">
                <a:solidFill>
                  <a:srgbClr val="00B050"/>
                </a:solidFill>
              </a:rPr>
              <a:t>wasp-</a:t>
            </a:r>
            <a:r>
              <a:rPr lang="ru-RU" smtClean="0"/>
              <a:t>оса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pot-</a:t>
            </a:r>
            <a:r>
              <a:rPr lang="ru-RU" smtClean="0"/>
              <a:t>ковшик</a:t>
            </a:r>
            <a:r>
              <a:rPr lang="en-US" smtClean="0"/>
              <a:t>      </a:t>
            </a:r>
            <a:r>
              <a:rPr lang="en-US" smtClean="0">
                <a:solidFill>
                  <a:srgbClr val="00B050"/>
                </a:solidFill>
              </a:rPr>
              <a:t>lost-</a:t>
            </a:r>
            <a:r>
              <a:rPr lang="ru-RU" smtClean="0"/>
              <a:t>потерянный</a:t>
            </a:r>
            <a:r>
              <a:rPr lang="en-US" smtClean="0"/>
              <a:t>                </a:t>
            </a:r>
            <a:r>
              <a:rPr lang="en-US" smtClean="0">
                <a:solidFill>
                  <a:srgbClr val="00B050"/>
                </a:solidFill>
              </a:rPr>
              <a:t>walk-</a:t>
            </a:r>
            <a:r>
              <a:rPr lang="ru-RU" smtClean="0"/>
              <a:t>прогулка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spot-</a:t>
            </a:r>
            <a:r>
              <a:rPr lang="ru-RU" smtClean="0"/>
              <a:t>пятно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possible-</a:t>
            </a:r>
            <a:r>
              <a:rPr lang="ru-RU" smtClean="0"/>
              <a:t>возможный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what-</a:t>
            </a:r>
            <a:r>
              <a:rPr lang="ru-RU" smtClean="0"/>
              <a:t>что? Какой?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bottle-</a:t>
            </a:r>
            <a:r>
              <a:rPr lang="ru-RU" smtClean="0"/>
              <a:t>бутылка</a:t>
            </a:r>
            <a:r>
              <a:rPr lang="en-US" smtClean="0"/>
              <a:t>   </a:t>
            </a:r>
            <a:r>
              <a:rPr lang="ru-RU" smtClean="0"/>
              <a:t> </a:t>
            </a:r>
            <a:r>
              <a:rPr lang="en-US" smtClean="0">
                <a:solidFill>
                  <a:srgbClr val="00B050"/>
                </a:solidFill>
              </a:rPr>
              <a:t>sorry-</a:t>
            </a:r>
            <a:r>
              <a:rPr lang="ru-RU" smtClean="0"/>
              <a:t>сожалеющий</a:t>
            </a:r>
            <a:r>
              <a:rPr lang="en-US" smtClean="0"/>
              <a:t>        </a:t>
            </a:r>
            <a:r>
              <a:rPr lang="en-US" smtClean="0">
                <a:solidFill>
                  <a:srgbClr val="00B050"/>
                </a:solidFill>
              </a:rPr>
              <a:t>quality-</a:t>
            </a:r>
            <a:r>
              <a:rPr lang="ru-RU" smtClean="0"/>
              <a:t>качество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box-</a:t>
            </a:r>
            <a:r>
              <a:rPr lang="ru-RU" smtClean="0"/>
              <a:t>коробка</a:t>
            </a:r>
            <a:r>
              <a:rPr lang="en-US" smtClean="0"/>
              <a:t>        </a:t>
            </a:r>
            <a:r>
              <a:rPr lang="en-US" smtClean="0">
                <a:solidFill>
                  <a:srgbClr val="00B050"/>
                </a:solidFill>
              </a:rPr>
              <a:t>wrong-</a:t>
            </a:r>
            <a:r>
              <a:rPr lang="ru-RU" smtClean="0"/>
              <a:t>ошибочный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chocolate-</a:t>
            </a:r>
            <a:r>
              <a:rPr lang="ru-RU" smtClean="0"/>
              <a:t>шоколад</a:t>
            </a:r>
            <a:r>
              <a:rPr lang="en-US" smtClean="0"/>
              <a:t>   </a:t>
            </a:r>
            <a:r>
              <a:rPr lang="en-US" smtClean="0">
                <a:solidFill>
                  <a:srgbClr val="00B050"/>
                </a:solidFill>
              </a:rPr>
              <a:t>job-</a:t>
            </a:r>
            <a:r>
              <a:rPr lang="ru-RU" smtClean="0"/>
              <a:t>место работы</a:t>
            </a:r>
          </a:p>
        </p:txBody>
      </p:sp>
      <p:sp>
        <p:nvSpPr>
          <p:cNvPr id="32770" name="Заголовок 2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54937" cy="1054100"/>
          </a:xfrm>
        </p:spPr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[o:]=</a:t>
            </a:r>
            <a:r>
              <a:rPr lang="ru-RU" smtClean="0"/>
              <a:t> "долгий о"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[o]=</a:t>
            </a:r>
            <a:r>
              <a:rPr lang="ru-RU" smtClean="0"/>
              <a:t> "краткий о"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1"/>
          <p:cNvSpPr>
            <a:spLocks noGrp="1"/>
          </p:cNvSpPr>
          <p:nvPr>
            <p:ph idx="1"/>
          </p:nvPr>
        </p:nvSpPr>
        <p:spPr>
          <a:xfrm>
            <a:off x="107950" y="2247900"/>
            <a:ext cx="9036050" cy="4349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[ɑ:]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ar</a:t>
            </a:r>
            <a:r>
              <a:rPr lang="ru-RU" smtClean="0">
                <a:solidFill>
                  <a:srgbClr val="FF0000"/>
                </a:solidFill>
              </a:rPr>
              <a:t>»              </a:t>
            </a:r>
            <a:r>
              <a:rPr lang="ru-RU" smtClean="0"/>
              <a:t>2.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ask/ast</a:t>
            </a:r>
            <a:r>
              <a:rPr lang="ru-RU" smtClean="0">
                <a:solidFill>
                  <a:srgbClr val="FF0000"/>
                </a:solidFill>
              </a:rPr>
              <a:t>»         </a:t>
            </a:r>
            <a:r>
              <a:rPr lang="ru-RU" smtClean="0"/>
              <a:t>3.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al</a:t>
            </a:r>
            <a:r>
              <a:rPr lang="ru-RU" smtClean="0">
                <a:solidFill>
                  <a:srgbClr val="FF0000"/>
                </a:solidFill>
              </a:rPr>
              <a:t>»                      </a:t>
            </a:r>
            <a:r>
              <a:rPr lang="ru-RU" smtClean="0"/>
              <a:t>4.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ass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00B050"/>
                </a:solidFill>
              </a:rPr>
              <a:t>car-</a:t>
            </a:r>
            <a:r>
              <a:rPr lang="ru-RU" smtClean="0"/>
              <a:t>машина</a:t>
            </a:r>
            <a:r>
              <a:rPr lang="en-US" smtClean="0"/>
              <a:t>      </a:t>
            </a:r>
            <a:r>
              <a:rPr lang="en-US" smtClean="0">
                <a:solidFill>
                  <a:srgbClr val="00B050"/>
                </a:solidFill>
              </a:rPr>
              <a:t>task-</a:t>
            </a:r>
            <a:r>
              <a:rPr lang="ru-RU" smtClean="0"/>
              <a:t>задание</a:t>
            </a:r>
            <a:r>
              <a:rPr lang="en-US" smtClean="0"/>
              <a:t>        </a:t>
            </a:r>
            <a:r>
              <a:rPr lang="en-US" smtClean="0">
                <a:solidFill>
                  <a:srgbClr val="00B050"/>
                </a:solidFill>
              </a:rPr>
              <a:t>half-</a:t>
            </a:r>
            <a:r>
              <a:rPr lang="ru-RU" smtClean="0"/>
              <a:t>половина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class-</a:t>
            </a:r>
            <a:r>
              <a:rPr lang="ru-RU" smtClean="0"/>
              <a:t>класс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far-</a:t>
            </a:r>
            <a:r>
              <a:rPr lang="ru-RU" smtClean="0"/>
              <a:t>далеко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mask-</a:t>
            </a:r>
            <a:r>
              <a:rPr lang="ru-RU" smtClean="0"/>
              <a:t>маска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calf-</a:t>
            </a:r>
            <a:r>
              <a:rPr lang="ru-RU" smtClean="0"/>
              <a:t>теленок</a:t>
            </a:r>
            <a:r>
              <a:rPr lang="en-US" smtClean="0"/>
              <a:t>            </a:t>
            </a:r>
            <a:r>
              <a:rPr lang="en-US" smtClean="0">
                <a:solidFill>
                  <a:srgbClr val="00B050"/>
                </a:solidFill>
              </a:rPr>
              <a:t>glass-</a:t>
            </a:r>
            <a:r>
              <a:rPr lang="ru-RU" smtClean="0"/>
              <a:t>стекло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bar-</a:t>
            </a:r>
            <a:r>
              <a:rPr lang="ru-RU" smtClean="0"/>
              <a:t>бар</a:t>
            </a:r>
            <a:r>
              <a:rPr lang="en-US" smtClean="0"/>
              <a:t>              </a:t>
            </a:r>
            <a:r>
              <a:rPr lang="en-US" smtClean="0">
                <a:solidFill>
                  <a:srgbClr val="00B050"/>
                </a:solidFill>
              </a:rPr>
              <a:t>last-</a:t>
            </a:r>
            <a:r>
              <a:rPr lang="ru-RU" smtClean="0"/>
              <a:t>последний</a:t>
            </a:r>
            <a:r>
              <a:rPr lang="en-US" smtClean="0"/>
              <a:t>    </a:t>
            </a:r>
            <a:r>
              <a:rPr lang="en-US" smtClean="0">
                <a:solidFill>
                  <a:srgbClr val="00B050"/>
                </a:solidFill>
              </a:rPr>
              <a:t>palm-</a:t>
            </a:r>
            <a:r>
              <a:rPr lang="ru-RU" smtClean="0"/>
              <a:t>пальма</a:t>
            </a:r>
            <a:r>
              <a:rPr lang="en-US" smtClean="0"/>
              <a:t>          </a:t>
            </a:r>
            <a:r>
              <a:rPr lang="en-US" smtClean="0">
                <a:solidFill>
                  <a:srgbClr val="00B050"/>
                </a:solidFill>
              </a:rPr>
              <a:t>grass-</a:t>
            </a:r>
            <a:r>
              <a:rPr lang="ru-RU" smtClean="0"/>
              <a:t>трава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smart-</a:t>
            </a:r>
            <a:r>
              <a:rPr lang="ru-RU" smtClean="0"/>
              <a:t>умный</a:t>
            </a:r>
            <a:r>
              <a:rPr lang="en-US" smtClean="0"/>
              <a:t>    </a:t>
            </a:r>
            <a:r>
              <a:rPr lang="en-US" smtClean="0">
                <a:solidFill>
                  <a:srgbClr val="00B050"/>
                </a:solidFill>
              </a:rPr>
              <a:t>fast-</a:t>
            </a:r>
            <a:r>
              <a:rPr lang="ru-RU" smtClean="0"/>
              <a:t>быстрый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calm-</a:t>
            </a:r>
            <a:r>
              <a:rPr lang="ru-RU" smtClean="0"/>
              <a:t>спокойный    </a:t>
            </a:r>
            <a:r>
              <a:rPr lang="en-US" smtClean="0">
                <a:solidFill>
                  <a:srgbClr val="00B050"/>
                </a:solidFill>
              </a:rPr>
              <a:t>pass- </a:t>
            </a:r>
            <a:r>
              <a:rPr lang="ru-RU" smtClean="0"/>
              <a:t>передать 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art-</a:t>
            </a:r>
            <a:r>
              <a:rPr lang="ru-RU" smtClean="0"/>
              <a:t>искусство</a:t>
            </a:r>
            <a:r>
              <a:rPr lang="en-US" smtClean="0"/>
              <a:t>    </a:t>
            </a:r>
            <a:r>
              <a:rPr lang="en-US" smtClean="0">
                <a:solidFill>
                  <a:srgbClr val="00B050"/>
                </a:solidFill>
              </a:rPr>
              <a:t>mast-</a:t>
            </a:r>
            <a:r>
              <a:rPr lang="ru-RU" smtClean="0"/>
              <a:t>мачта                                       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card-</a:t>
            </a:r>
            <a:r>
              <a:rPr lang="ru-RU" smtClean="0"/>
              <a:t>карточка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star-</a:t>
            </a:r>
            <a:r>
              <a:rPr lang="ru-RU" smtClean="0"/>
              <a:t>звезда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park-</a:t>
            </a:r>
            <a:r>
              <a:rPr lang="ru-RU" smtClean="0"/>
              <a:t>парк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start-</a:t>
            </a:r>
            <a:r>
              <a:rPr lang="ru-RU" smtClean="0"/>
              <a:t>старт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54937" cy="1054100"/>
          </a:xfrm>
        </p:spPr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[ɑ:]=</a:t>
            </a:r>
            <a:r>
              <a:rPr lang="ru-RU" smtClean="0"/>
              <a:t> "долгий </a:t>
            </a:r>
            <a:r>
              <a:rPr lang="en-US" smtClean="0"/>
              <a:t>a</a:t>
            </a:r>
            <a:r>
              <a:rPr lang="ru-RU" smtClean="0"/>
              <a:t>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[ʌ]=</a:t>
            </a:r>
            <a:r>
              <a:rPr lang="ru-RU" smtClean="0"/>
              <a:t> "краткий </a:t>
            </a:r>
            <a:r>
              <a:rPr lang="en-US" smtClean="0"/>
              <a:t>a</a:t>
            </a:r>
            <a:r>
              <a:rPr lang="ru-RU" smtClean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ъект 1"/>
          <p:cNvSpPr>
            <a:spLocks noGrp="1"/>
          </p:cNvSpPr>
          <p:nvPr>
            <p:ph idx="1"/>
          </p:nvPr>
        </p:nvSpPr>
        <p:spPr>
          <a:xfrm>
            <a:off x="34925" y="2276475"/>
            <a:ext cx="9074150" cy="4276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[ʌ]</a:t>
            </a: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1.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u*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ru-RU" smtClean="0"/>
              <a:t> в закрытом </a:t>
            </a:r>
            <a:r>
              <a:rPr lang="en-US" smtClean="0"/>
              <a:t>   </a:t>
            </a:r>
            <a:r>
              <a:rPr lang="ru-RU" smtClean="0"/>
              <a:t>               2. </a:t>
            </a:r>
            <a:r>
              <a:rPr lang="ru-RU" smtClean="0">
                <a:solidFill>
                  <a:srgbClr val="FF0000"/>
                </a:solidFill>
              </a:rPr>
              <a:t>«о»</a:t>
            </a:r>
            <a:r>
              <a:rPr lang="ru-RU" smtClean="0"/>
              <a:t> в словах:        3.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en-US" smtClean="0">
                <a:solidFill>
                  <a:srgbClr val="FF0000"/>
                </a:solidFill>
              </a:rPr>
              <a:t>ou</a:t>
            </a:r>
            <a:r>
              <a:rPr lang="ru-RU" smtClean="0">
                <a:solidFill>
                  <a:srgbClr val="FF0000"/>
                </a:solidFill>
              </a:rPr>
              <a:t>»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ru-RU" smtClean="0"/>
              <a:t>в словах: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слоге:</a:t>
            </a:r>
            <a:r>
              <a:rPr lang="en-US" smtClean="0"/>
              <a:t>            </a:t>
            </a:r>
            <a:r>
              <a:rPr lang="ru-RU" smtClean="0"/>
              <a:t>  </a:t>
            </a:r>
            <a:r>
              <a:rPr lang="en-US" smtClean="0">
                <a:solidFill>
                  <a:srgbClr val="FF0000"/>
                </a:solidFill>
              </a:rPr>
              <a:t>* </a:t>
            </a:r>
            <a:r>
              <a:rPr lang="ru-RU" smtClean="0"/>
              <a:t>в закр. сл.         </a:t>
            </a:r>
            <a:r>
              <a:rPr lang="en-US" smtClean="0">
                <a:solidFill>
                  <a:srgbClr val="00B050"/>
                </a:solidFill>
              </a:rPr>
              <a:t>love-</a:t>
            </a:r>
            <a:r>
              <a:rPr lang="ru-RU" smtClean="0"/>
              <a:t>любовь               </a:t>
            </a:r>
            <a:r>
              <a:rPr lang="en-US" smtClean="0">
                <a:solidFill>
                  <a:srgbClr val="00B050"/>
                </a:solidFill>
              </a:rPr>
              <a:t>country-</a:t>
            </a:r>
            <a:r>
              <a:rPr lang="ru-RU" smtClean="0"/>
              <a:t>страна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cut-</a:t>
            </a:r>
            <a:r>
              <a:rPr lang="ru-RU" smtClean="0"/>
              <a:t>резать            </a:t>
            </a:r>
            <a:r>
              <a:rPr lang="en-US" smtClean="0"/>
              <a:t>[u]=</a:t>
            </a:r>
            <a:r>
              <a:rPr lang="ru-RU" smtClean="0"/>
              <a:t>у:</a:t>
            </a:r>
            <a:r>
              <a:rPr lang="en-US" smtClean="0"/>
              <a:t>             </a:t>
            </a:r>
            <a:r>
              <a:rPr lang="en-US" smtClean="0">
                <a:solidFill>
                  <a:srgbClr val="00B050"/>
                </a:solidFill>
              </a:rPr>
              <a:t>dove-</a:t>
            </a:r>
            <a:r>
              <a:rPr lang="ru-RU" smtClean="0"/>
              <a:t>голубь</a:t>
            </a:r>
            <a:r>
              <a:rPr lang="en-US" smtClean="0"/>
              <a:t>               </a:t>
            </a:r>
            <a:r>
              <a:rPr lang="en-US" smtClean="0">
                <a:solidFill>
                  <a:srgbClr val="00B050"/>
                </a:solidFill>
              </a:rPr>
              <a:t>cousin-</a:t>
            </a:r>
            <a:r>
              <a:rPr lang="ru-RU" smtClean="0"/>
              <a:t>2 брат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luck-</a:t>
            </a:r>
            <a:r>
              <a:rPr lang="ru-RU" smtClean="0"/>
              <a:t>удача         </a:t>
            </a:r>
            <a:r>
              <a:rPr lang="en-US" smtClean="0">
                <a:solidFill>
                  <a:srgbClr val="00B050"/>
                </a:solidFill>
              </a:rPr>
              <a:t>pull-</a:t>
            </a:r>
            <a:r>
              <a:rPr lang="ru-RU" smtClean="0"/>
              <a:t>тянуть</a:t>
            </a:r>
            <a:r>
              <a:rPr lang="en-US" smtClean="0"/>
              <a:t>      </a:t>
            </a:r>
            <a:r>
              <a:rPr lang="en-US" smtClean="0">
                <a:solidFill>
                  <a:srgbClr val="00B050"/>
                </a:solidFill>
              </a:rPr>
              <a:t>some-</a:t>
            </a:r>
            <a:r>
              <a:rPr lang="ru-RU" smtClean="0"/>
              <a:t>какой-то</a:t>
            </a:r>
            <a:r>
              <a:rPr lang="en-US" smtClean="0"/>
              <a:t>           </a:t>
            </a:r>
            <a:r>
              <a:rPr lang="en-US" smtClean="0">
                <a:solidFill>
                  <a:srgbClr val="00B050"/>
                </a:solidFill>
              </a:rPr>
              <a:t>touch-</a:t>
            </a:r>
            <a:r>
              <a:rPr lang="ru-RU" smtClean="0"/>
              <a:t>трогать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up-</a:t>
            </a:r>
            <a:r>
              <a:rPr lang="ru-RU" smtClean="0"/>
              <a:t>вверх</a:t>
            </a:r>
            <a:r>
              <a:rPr lang="en-US" smtClean="0"/>
              <a:t>            </a:t>
            </a:r>
            <a:r>
              <a:rPr lang="en-US" smtClean="0">
                <a:solidFill>
                  <a:srgbClr val="00B050"/>
                </a:solidFill>
              </a:rPr>
              <a:t>put-</a:t>
            </a:r>
            <a:r>
              <a:rPr lang="ru-RU" smtClean="0"/>
              <a:t>класть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come-</a:t>
            </a:r>
            <a:r>
              <a:rPr lang="ru-RU" smtClean="0"/>
              <a:t>приходить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couple-</a:t>
            </a:r>
            <a:r>
              <a:rPr lang="ru-RU" smtClean="0"/>
              <a:t>пара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must-</a:t>
            </a:r>
            <a:r>
              <a:rPr lang="ru-RU" smtClean="0"/>
              <a:t>должен</a:t>
            </a:r>
            <a:r>
              <a:rPr lang="en-US" smtClean="0"/>
              <a:t>     </a:t>
            </a:r>
            <a:r>
              <a:rPr lang="en-US" smtClean="0">
                <a:solidFill>
                  <a:srgbClr val="00B050"/>
                </a:solidFill>
              </a:rPr>
              <a:t>push-</a:t>
            </a:r>
            <a:r>
              <a:rPr lang="ru-RU" smtClean="0"/>
              <a:t>толкать</a:t>
            </a:r>
            <a:r>
              <a:rPr lang="en-US" smtClean="0"/>
              <a:t>  </a:t>
            </a:r>
            <a:r>
              <a:rPr lang="en-US" smtClean="0">
                <a:solidFill>
                  <a:srgbClr val="00B050"/>
                </a:solidFill>
              </a:rPr>
              <a:t>son-</a:t>
            </a:r>
            <a:r>
              <a:rPr lang="ru-RU" smtClean="0"/>
              <a:t>сын</a:t>
            </a:r>
            <a:r>
              <a:rPr lang="en-US" smtClean="0"/>
              <a:t>                     </a:t>
            </a:r>
            <a:r>
              <a:rPr lang="en-US" smtClean="0">
                <a:solidFill>
                  <a:srgbClr val="00B050"/>
                </a:solidFill>
              </a:rPr>
              <a:t>enough-</a:t>
            </a:r>
            <a:r>
              <a:rPr lang="ru-RU" smtClean="0"/>
              <a:t>хватит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buck-</a:t>
            </a:r>
            <a:r>
              <a:rPr lang="ru-RU" smtClean="0"/>
              <a:t>доллар</a:t>
            </a:r>
            <a:r>
              <a:rPr lang="en-US" smtClean="0"/>
              <a:t>      </a:t>
            </a:r>
            <a:r>
              <a:rPr lang="en-US" smtClean="0">
                <a:solidFill>
                  <a:srgbClr val="00B050"/>
                </a:solidFill>
              </a:rPr>
              <a:t>bush-</a:t>
            </a:r>
            <a:r>
              <a:rPr lang="ru-RU" smtClean="0"/>
              <a:t>куст</a:t>
            </a:r>
            <a:r>
              <a:rPr lang="en-US" smtClean="0"/>
              <a:t>       </a:t>
            </a:r>
            <a:r>
              <a:rPr lang="en-US" smtClean="0">
                <a:solidFill>
                  <a:srgbClr val="00B050"/>
                </a:solidFill>
              </a:rPr>
              <a:t>nothing-</a:t>
            </a:r>
            <a:r>
              <a:rPr lang="ru-RU" smtClean="0"/>
              <a:t>ничего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rough-</a:t>
            </a:r>
            <a:r>
              <a:rPr lang="ru-RU" smtClean="0"/>
              <a:t>грубый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bus-</a:t>
            </a:r>
            <a:r>
              <a:rPr lang="ru-RU" smtClean="0"/>
              <a:t>автобус</a:t>
            </a:r>
            <a:r>
              <a:rPr lang="en-US" smtClean="0"/>
              <a:t>        </a:t>
            </a:r>
            <a:r>
              <a:rPr lang="en-US" smtClean="0">
                <a:solidFill>
                  <a:srgbClr val="00B050"/>
                </a:solidFill>
              </a:rPr>
              <a:t>bull-</a:t>
            </a:r>
            <a:r>
              <a:rPr lang="ru-RU" smtClean="0"/>
              <a:t>бык</a:t>
            </a:r>
            <a:r>
              <a:rPr lang="en-US" smtClean="0"/>
              <a:t>         </a:t>
            </a:r>
            <a:r>
              <a:rPr lang="en-US" smtClean="0">
                <a:solidFill>
                  <a:srgbClr val="00B050"/>
                </a:solidFill>
              </a:rPr>
              <a:t>company-</a:t>
            </a:r>
            <a:r>
              <a:rPr lang="ru-RU" smtClean="0"/>
              <a:t>компания</a:t>
            </a: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</a:rPr>
              <a:t>double-</a:t>
            </a:r>
            <a:r>
              <a:rPr lang="ru-RU" smtClean="0"/>
              <a:t>двойной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much-</a:t>
            </a:r>
            <a:r>
              <a:rPr lang="ru-RU" smtClean="0"/>
              <a:t>гораздо</a:t>
            </a:r>
            <a:r>
              <a:rPr lang="en-US" smtClean="0"/>
              <a:t>    </a:t>
            </a:r>
            <a:r>
              <a:rPr lang="ru-RU" smtClean="0"/>
              <a:t> </a:t>
            </a:r>
            <a:r>
              <a:rPr lang="en-US" smtClean="0">
                <a:solidFill>
                  <a:srgbClr val="00B050"/>
                </a:solidFill>
              </a:rPr>
              <a:t>full-</a:t>
            </a:r>
            <a:r>
              <a:rPr lang="ru-RU" smtClean="0"/>
              <a:t>полный   </a:t>
            </a:r>
            <a:r>
              <a:rPr lang="en-US" smtClean="0">
                <a:solidFill>
                  <a:srgbClr val="00B050"/>
                </a:solidFill>
              </a:rPr>
              <a:t>front-</a:t>
            </a:r>
            <a:r>
              <a:rPr lang="ru-RU" smtClean="0"/>
              <a:t>передний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B050"/>
                </a:solidFill>
              </a:rPr>
              <a:t>run-</a:t>
            </a:r>
            <a:r>
              <a:rPr lang="ru-RU" smtClean="0"/>
              <a:t>бегать</a:t>
            </a:r>
            <a:r>
              <a:rPr lang="en-US" smtClean="0"/>
              <a:t>                                   </a:t>
            </a:r>
            <a:r>
              <a:rPr lang="en-US" smtClean="0">
                <a:solidFill>
                  <a:srgbClr val="00B050"/>
                </a:solidFill>
              </a:rPr>
              <a:t>colour-</a:t>
            </a:r>
            <a:r>
              <a:rPr lang="ru-RU" smtClean="0"/>
              <a:t>цвет</a:t>
            </a:r>
          </a:p>
        </p:txBody>
      </p:sp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54937" cy="1054100"/>
          </a:xfrm>
        </p:spPr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[ɑ:]=</a:t>
            </a:r>
            <a:r>
              <a:rPr lang="ru-RU" smtClean="0"/>
              <a:t> "долгий </a:t>
            </a:r>
            <a:r>
              <a:rPr lang="en-US" smtClean="0"/>
              <a:t>a</a:t>
            </a:r>
            <a:r>
              <a:rPr lang="ru-RU" smtClean="0"/>
              <a:t>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[ʌ]=</a:t>
            </a:r>
            <a:r>
              <a:rPr lang="ru-RU" smtClean="0"/>
              <a:t> "краткий </a:t>
            </a:r>
            <a:r>
              <a:rPr lang="en-US" smtClean="0"/>
              <a:t>a</a:t>
            </a:r>
            <a:r>
              <a:rPr lang="ru-RU" smtClean="0"/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                                    [ɑ:]</a:t>
            </a:r>
            <a:r>
              <a:rPr lang="ru-RU" smtClean="0"/>
              <a:t> </a:t>
            </a:r>
            <a:r>
              <a:rPr lang="en-US" smtClean="0"/>
              <a:t>  </a:t>
            </a:r>
            <a:r>
              <a:rPr lang="en-US" smtClean="0">
                <a:sym typeface="Wingdings" pitchFamily="2" charset="2"/>
              </a:rPr>
              <a:t>  </a:t>
            </a:r>
            <a:r>
              <a:rPr lang="en-US" smtClean="0"/>
              <a:t> [ʌ]</a:t>
            </a:r>
            <a:br>
              <a:rPr lang="en-US" smtClean="0"/>
            </a:br>
            <a:r>
              <a:rPr lang="en-US" smtClean="0"/>
              <a:t>                                         </a:t>
            </a:r>
            <a:r>
              <a:rPr lang="en-US" smtClean="0">
                <a:solidFill>
                  <a:srgbClr val="FF0000"/>
                </a:solidFill>
              </a:rPr>
              <a:t>lark</a:t>
            </a:r>
            <a:r>
              <a:rPr lang="ru-RU" smtClean="0"/>
              <a:t>    </a:t>
            </a:r>
            <a:r>
              <a:rPr lang="en-US" smtClean="0">
                <a:solidFill>
                  <a:srgbClr val="0070C0"/>
                </a:solidFill>
              </a:rPr>
              <a:t>luck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                      </a:t>
            </a:r>
            <a:r>
              <a:rPr lang="en-US" smtClean="0">
                <a:solidFill>
                  <a:srgbClr val="FF0000"/>
                </a:solidFill>
              </a:rPr>
              <a:t>bark</a:t>
            </a:r>
            <a:r>
              <a:rPr lang="ru-RU" smtClean="0"/>
              <a:t>    </a:t>
            </a:r>
            <a:r>
              <a:rPr lang="en-US" smtClean="0">
                <a:solidFill>
                  <a:srgbClr val="0070C0"/>
                </a:solidFill>
              </a:rPr>
              <a:t>buck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                       </a:t>
            </a:r>
            <a:r>
              <a:rPr lang="en-US" smtClean="0">
                <a:solidFill>
                  <a:srgbClr val="FF0000"/>
                </a:solidFill>
              </a:rPr>
              <a:t>cart</a:t>
            </a:r>
            <a:r>
              <a:rPr lang="ru-RU" smtClean="0"/>
              <a:t>    </a:t>
            </a:r>
            <a:r>
              <a:rPr lang="en-US" smtClean="0"/>
              <a:t> </a:t>
            </a:r>
            <a:r>
              <a:rPr lang="en-US" smtClean="0">
                <a:solidFill>
                  <a:srgbClr val="0070C0"/>
                </a:solidFill>
              </a:rPr>
              <a:t>cut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                             </a:t>
            </a:r>
            <a:r>
              <a:rPr lang="en-US" smtClean="0">
                <a:solidFill>
                  <a:srgbClr val="FF0000"/>
                </a:solidFill>
              </a:rPr>
              <a:t>calm</a:t>
            </a:r>
            <a:r>
              <a:rPr lang="ru-RU" smtClean="0"/>
              <a:t>     </a:t>
            </a:r>
            <a:r>
              <a:rPr lang="en-US" smtClean="0">
                <a:solidFill>
                  <a:srgbClr val="0070C0"/>
                </a:solidFill>
              </a:rPr>
              <a:t>come</a:t>
            </a:r>
            <a:endParaRPr lang="ru-RU" smtClean="0">
              <a:solidFill>
                <a:srgbClr val="0070C0"/>
              </a:solidFill>
              <a:latin typeface="Book Antiqua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70C0"/>
                </a:solidFill>
                <a:latin typeface="Book Antiqua" pitchFamily="18" charset="0"/>
              </a:rPr>
              <a:t>			   </a:t>
            </a:r>
            <a:r>
              <a:rPr lang="en-US" smtClean="0">
                <a:solidFill>
                  <a:srgbClr val="A81818"/>
                </a:solidFill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ark</a:t>
            </a:r>
            <a:r>
              <a:rPr lang="ru-RU" smtClean="0"/>
              <a:t> </a:t>
            </a:r>
            <a:r>
              <a:rPr lang="en-US" smtClean="0">
                <a:latin typeface="Times New Roman" pitchFamily="18" charset="0"/>
              </a:rPr>
              <a:t>     </a:t>
            </a:r>
            <a:r>
              <a:rPr lang="en-US" smtClean="0">
                <a:solidFill>
                  <a:srgbClr val="0070C0"/>
                </a:solidFill>
              </a:rPr>
              <a:t>duck</a:t>
            </a:r>
            <a:r>
              <a:rPr lang="en-US" smtClean="0"/>
              <a:t/>
            </a:r>
            <a:br>
              <a:rPr lang="en-US" smtClean="0"/>
            </a:br>
            <a:endParaRPr lang="ru-RU" smtClean="0">
              <a:latin typeface="Book Antiqua" pitchFamily="18" charset="0"/>
            </a:endParaRPr>
          </a:p>
        </p:txBody>
      </p:sp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Надо различать: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ъект 1"/>
          <p:cNvSpPr>
            <a:spLocks noGrp="1"/>
          </p:cNvSpPr>
          <p:nvPr>
            <p:ph idx="1"/>
          </p:nvPr>
        </p:nvSpPr>
        <p:spPr>
          <a:xfrm>
            <a:off x="215900" y="2205038"/>
            <a:ext cx="8928100" cy="36004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1. 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«с»</a:t>
            </a:r>
            <a:r>
              <a:rPr lang="ru-RU" sz="1800" smtClean="0">
                <a:latin typeface="Arial" charset="0"/>
              </a:rPr>
              <a:t> не перед 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i,y,e</a:t>
            </a:r>
            <a:r>
              <a:rPr lang="ru-RU" sz="1800" smtClean="0">
                <a:latin typeface="Arial" charset="0"/>
              </a:rPr>
              <a:t>   </a:t>
            </a:r>
            <a:r>
              <a:rPr lang="en-US" sz="1800" smtClean="0">
                <a:latin typeface="Arial" charset="0"/>
              </a:rPr>
              <a:t>               </a:t>
            </a:r>
            <a:r>
              <a:rPr lang="ru-RU" sz="1800" smtClean="0">
                <a:latin typeface="Arial" charset="0"/>
              </a:rPr>
              <a:t>2. 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«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»</a:t>
            </a:r>
            <a:r>
              <a:rPr lang="en-US" sz="1800" smtClean="0">
                <a:latin typeface="Arial" charset="0"/>
              </a:rPr>
              <a:t> </a:t>
            </a:r>
            <a:r>
              <a:rPr lang="ru-RU" sz="1800" smtClean="0">
                <a:latin typeface="Arial" charset="0"/>
              </a:rPr>
              <a:t>в начале      </a:t>
            </a:r>
            <a:r>
              <a:rPr lang="en-US" sz="1800" smtClean="0">
                <a:latin typeface="Arial" charset="0"/>
              </a:rPr>
              <a:t>              </a:t>
            </a:r>
            <a:r>
              <a:rPr lang="ru-RU" sz="1800" smtClean="0">
                <a:latin typeface="Arial" charset="0"/>
              </a:rPr>
              <a:t>3. 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«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k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»</a:t>
            </a:r>
            <a:r>
              <a:rPr lang="ru-RU" sz="1800" smtClean="0">
                <a:latin typeface="Arial" charset="0"/>
              </a:rPr>
              <a:t> не слышится:</a:t>
            </a:r>
            <a:r>
              <a:rPr lang="en-US" sz="1800" smtClean="0">
                <a:latin typeface="Arial" charset="0"/>
              </a:rPr>
              <a:t> </a:t>
            </a:r>
            <a:r>
              <a:rPr lang="ru-RU" sz="1800" smtClean="0">
                <a:latin typeface="Arial" charset="0"/>
              </a:rPr>
              <a:t> </a:t>
            </a:r>
            <a:r>
              <a:rPr lang="en-US" sz="1800" smtClean="0">
                <a:latin typeface="Arial" charset="0"/>
              </a:rPr>
              <a:t/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cat-</a:t>
            </a:r>
            <a:r>
              <a:rPr lang="ru-RU" sz="1800" smtClean="0">
                <a:latin typeface="Arial" charset="0"/>
              </a:rPr>
              <a:t>кот                         </a:t>
            </a:r>
            <a:r>
              <a:rPr lang="en-US" sz="1800" smtClean="0">
                <a:latin typeface="Arial" charset="0"/>
              </a:rPr>
              <a:t>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kill-</a:t>
            </a:r>
            <a:r>
              <a:rPr lang="ru-RU" sz="1800" smtClean="0">
                <a:latin typeface="Arial" charset="0"/>
              </a:rPr>
              <a:t>убивать            </a:t>
            </a:r>
            <a:r>
              <a:rPr lang="en-US" sz="1800" smtClean="0">
                <a:latin typeface="Arial" charset="0"/>
              </a:rPr>
              <a:t>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knife-</a:t>
            </a:r>
            <a:r>
              <a:rPr lang="ru-RU" sz="1800" smtClean="0">
                <a:latin typeface="Arial" charset="0"/>
              </a:rPr>
              <a:t>нож                           </a:t>
            </a:r>
            <a:r>
              <a:rPr lang="en-US" sz="1800" smtClean="0">
                <a:latin typeface="Arial" charset="0"/>
              </a:rPr>
              <a:t/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cut-</a:t>
            </a:r>
            <a:r>
              <a:rPr lang="ru-RU" sz="1800" smtClean="0">
                <a:latin typeface="Arial" charset="0"/>
              </a:rPr>
              <a:t>резать</a:t>
            </a:r>
            <a:r>
              <a:rPr lang="en-US" sz="1800" smtClean="0">
                <a:latin typeface="Arial" charset="0"/>
              </a:rPr>
              <a:t>           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kiss</a:t>
            </a:r>
            <a:r>
              <a:rPr lang="ru-RU" sz="1800" smtClean="0">
                <a:latin typeface="Arial" charset="0"/>
              </a:rPr>
              <a:t>-целовать</a:t>
            </a:r>
            <a:r>
              <a:rPr lang="en-US" sz="1800" smtClean="0">
                <a:latin typeface="Arial" charset="0"/>
              </a:rPr>
              <a:t>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knite-</a:t>
            </a:r>
            <a:r>
              <a:rPr lang="ru-RU" sz="1800" smtClean="0">
                <a:latin typeface="Arial" charset="0"/>
              </a:rPr>
              <a:t>рыцарь             </a:t>
            </a:r>
            <a:r>
              <a:rPr lang="en-US" sz="1800" smtClean="0">
                <a:latin typeface="Arial" charset="0"/>
              </a:rPr>
              <a:t>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cool-</a:t>
            </a:r>
            <a:r>
              <a:rPr lang="ru-RU" sz="1800" smtClean="0">
                <a:latin typeface="Arial" charset="0"/>
              </a:rPr>
              <a:t>хорошо</a:t>
            </a:r>
            <a:r>
              <a:rPr lang="en-US" sz="1800" smtClean="0">
                <a:latin typeface="Arial" charset="0"/>
              </a:rPr>
              <a:t>       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kitten</a:t>
            </a:r>
            <a:r>
              <a:rPr lang="ru-RU" sz="1800" smtClean="0">
                <a:latin typeface="Arial" charset="0"/>
              </a:rPr>
              <a:t>-котенок</a:t>
            </a:r>
            <a:r>
              <a:rPr lang="en-US" sz="1800" smtClean="0">
                <a:latin typeface="Arial" charset="0"/>
              </a:rPr>
              <a:t>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know-</a:t>
            </a:r>
            <a:r>
              <a:rPr lang="ru-RU" sz="1800" smtClean="0">
                <a:latin typeface="Arial" charset="0"/>
              </a:rPr>
              <a:t>знать</a:t>
            </a:r>
            <a:r>
              <a:rPr lang="en-US" sz="1800" smtClean="0">
                <a:latin typeface="Arial" charset="0"/>
              </a:rPr>
              <a:t>        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car-</a:t>
            </a:r>
            <a:r>
              <a:rPr lang="ru-RU" sz="1800" smtClean="0">
                <a:latin typeface="Arial" charset="0"/>
              </a:rPr>
              <a:t>машина</a:t>
            </a:r>
            <a:r>
              <a:rPr lang="en-US" sz="1800" smtClean="0">
                <a:latin typeface="Arial" charset="0"/>
              </a:rPr>
              <a:t>                               </a:t>
            </a:r>
            <a:r>
              <a:rPr lang="ru-RU" sz="1800" smtClean="0">
                <a:latin typeface="Arial" charset="0"/>
              </a:rPr>
              <a:t>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kitchen</a:t>
            </a:r>
            <a:r>
              <a:rPr lang="ru-RU" sz="1800" smtClean="0">
                <a:latin typeface="Arial" charset="0"/>
              </a:rPr>
              <a:t>-кухня</a:t>
            </a:r>
            <a:r>
              <a:rPr lang="en-US" sz="1800" smtClean="0">
                <a:latin typeface="Arial" charset="0"/>
              </a:rPr>
              <a:t>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knee-</a:t>
            </a:r>
            <a:r>
              <a:rPr lang="ru-RU" sz="1800" smtClean="0">
                <a:latin typeface="Arial" charset="0"/>
              </a:rPr>
              <a:t>колено</a:t>
            </a:r>
            <a:r>
              <a:rPr lang="en-US" sz="1800" smtClean="0">
                <a:latin typeface="Arial" charset="0"/>
              </a:rPr>
              <a:t>       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cry-</a:t>
            </a:r>
            <a:r>
              <a:rPr lang="ru-RU" sz="1800" smtClean="0">
                <a:latin typeface="Arial" charset="0"/>
              </a:rPr>
              <a:t>плакать</a:t>
            </a:r>
            <a:r>
              <a:rPr lang="en-US" sz="1800" smtClean="0">
                <a:latin typeface="Arial" charset="0"/>
              </a:rPr>
              <a:t>        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kite</a:t>
            </a:r>
            <a:r>
              <a:rPr lang="ru-RU" sz="1800" smtClean="0">
                <a:latin typeface="Arial" charset="0"/>
              </a:rPr>
              <a:t>-воздушный</a:t>
            </a:r>
            <a:r>
              <a:rPr lang="en-US" sz="1800" smtClean="0">
                <a:latin typeface="Arial" charset="0"/>
              </a:rPr>
              <a:t>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knock-</a:t>
            </a:r>
            <a:r>
              <a:rPr lang="ru-RU" sz="1800" smtClean="0">
                <a:latin typeface="Arial" charset="0"/>
              </a:rPr>
              <a:t>стучать</a:t>
            </a:r>
            <a:r>
              <a:rPr lang="en-US" sz="1800" smtClean="0">
                <a:latin typeface="Arial" charset="0"/>
              </a:rPr>
              <a:t>   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careful-</a:t>
            </a:r>
            <a:r>
              <a:rPr lang="ru-RU" sz="1800" smtClean="0">
                <a:latin typeface="Arial" charset="0"/>
              </a:rPr>
              <a:t>осторожный</a:t>
            </a:r>
            <a:r>
              <a:rPr lang="en-US" sz="1800" smtClean="0">
                <a:latin typeface="Arial" charset="0"/>
              </a:rPr>
              <a:t>         </a:t>
            </a:r>
            <a:r>
              <a:rPr lang="ru-RU" sz="1800" smtClean="0">
                <a:latin typeface="Arial" charset="0"/>
              </a:rPr>
              <a:t> </a:t>
            </a:r>
            <a:r>
              <a:rPr lang="en-US" sz="1800" smtClean="0">
                <a:latin typeface="Arial" charset="0"/>
              </a:rPr>
              <a:t>               </a:t>
            </a:r>
            <a:r>
              <a:rPr lang="ru-RU" sz="1800" smtClean="0">
                <a:latin typeface="Arial" charset="0"/>
              </a:rPr>
              <a:t>змей</a:t>
            </a:r>
            <a:r>
              <a:rPr lang="en-US" sz="1800" smtClean="0">
                <a:latin typeface="Arial" charset="0"/>
              </a:rPr>
              <a:t>                                </a:t>
            </a: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knave-</a:t>
            </a:r>
            <a:r>
              <a:rPr lang="ru-RU" sz="1800" smtClean="0">
                <a:latin typeface="Arial" charset="0"/>
              </a:rPr>
              <a:t>валет</a:t>
            </a:r>
            <a:r>
              <a:rPr lang="en-US" sz="1800" smtClean="0">
                <a:latin typeface="Arial" charset="0"/>
              </a:rPr>
              <a:t>  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fact-</a:t>
            </a:r>
            <a:r>
              <a:rPr lang="ru-RU" sz="1800" smtClean="0">
                <a:latin typeface="Arial" charset="0"/>
              </a:rPr>
              <a:t>факт                                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1800" smtClean="0">
                <a:solidFill>
                  <a:srgbClr val="FF0000"/>
                </a:solidFill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clean-</a:t>
            </a:r>
            <a:r>
              <a:rPr lang="ru-RU" sz="1800" smtClean="0">
                <a:latin typeface="Arial" charset="0"/>
              </a:rPr>
              <a:t>чистый                  </a:t>
            </a:r>
            <a:r>
              <a:rPr lang="en-US" sz="1800" smtClean="0">
                <a:latin typeface="Arial" charset="0"/>
              </a:rPr>
              <a:t>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close-</a:t>
            </a:r>
            <a:r>
              <a:rPr lang="ru-RU" sz="1800" smtClean="0">
                <a:latin typeface="Arial" charset="0"/>
              </a:rPr>
              <a:t>закрывать</a:t>
            </a:r>
            <a:r>
              <a:rPr lang="en-US" sz="1800" smtClean="0">
                <a:latin typeface="Arial" charset="0"/>
              </a:rPr>
              <a:t>                        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colour-</a:t>
            </a:r>
            <a:r>
              <a:rPr lang="ru-RU" sz="1800" smtClean="0">
                <a:latin typeface="Arial" charset="0"/>
              </a:rPr>
              <a:t>цвет</a:t>
            </a:r>
          </a:p>
        </p:txBody>
      </p:sp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[k]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Звук </a:t>
            </a:r>
            <a:r>
              <a:rPr lang="en-US" smtClean="0"/>
              <a:t>[k]</a:t>
            </a:r>
            <a:endParaRPr lang="ru-RU" smtClean="0">
              <a:latin typeface="Book Antiqua" pitchFamily="18" charset="0"/>
            </a:endParaRP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>
          <a:xfrm>
            <a:off x="6119813" y="2420938"/>
            <a:ext cx="3024187" cy="2981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6.</a:t>
            </a:r>
            <a:r>
              <a:rPr lang="ru-RU" sz="2000" smtClean="0"/>
              <a:t> 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«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qu</a:t>
            </a: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»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[kw]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quiet-</a:t>
            </a:r>
            <a:r>
              <a:rPr lang="ru-RU" sz="1800" smtClean="0">
                <a:latin typeface="Arial" charset="0"/>
              </a:rPr>
              <a:t>тихий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queer-</a:t>
            </a:r>
            <a:r>
              <a:rPr lang="ru-RU" sz="1800" smtClean="0">
                <a:latin typeface="Arial" charset="0"/>
              </a:rPr>
              <a:t>подозрительный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quality-</a:t>
            </a:r>
            <a:r>
              <a:rPr lang="ru-RU" sz="1800" smtClean="0">
                <a:latin typeface="Arial" charset="0"/>
              </a:rPr>
              <a:t>качество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quantity-</a:t>
            </a:r>
            <a:r>
              <a:rPr lang="ru-RU" sz="1800" smtClean="0">
                <a:latin typeface="Arial" charset="0"/>
              </a:rPr>
              <a:t>количество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quote-</a:t>
            </a:r>
            <a:r>
              <a:rPr lang="ru-RU" sz="1800" smtClean="0">
                <a:latin typeface="Arial" charset="0"/>
              </a:rPr>
              <a:t>цитировать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quit-</a:t>
            </a:r>
            <a:r>
              <a:rPr lang="ru-RU" sz="1800" smtClean="0">
                <a:latin typeface="Arial" charset="0"/>
              </a:rPr>
              <a:t>выход, уходить</a:t>
            </a:r>
            <a:endParaRPr lang="en-US" sz="18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quarrel</a:t>
            </a:r>
            <a:r>
              <a:rPr lang="en-US" sz="1800" smtClean="0">
                <a:latin typeface="Arial" charset="0"/>
              </a:rPr>
              <a:t>-</a:t>
            </a:r>
            <a:r>
              <a:rPr lang="ru-RU" sz="1800" smtClean="0">
                <a:latin typeface="Arial" charset="0"/>
              </a:rPr>
              <a:t>ссориться</a:t>
            </a:r>
            <a:r>
              <a:rPr lang="en-US" sz="2000" smtClean="0">
                <a:latin typeface="Arial" charset="0"/>
              </a:rPr>
              <a:t> </a:t>
            </a:r>
            <a:endParaRPr lang="ru-RU" sz="200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sz="2000" smtClean="0">
              <a:latin typeface="Arial" charset="0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2627313" y="2420938"/>
            <a:ext cx="35829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262626"/>
                </a:solidFill>
              </a:rPr>
              <a:t>5. </a:t>
            </a:r>
            <a:r>
              <a:rPr lang="ru-RU">
                <a:solidFill>
                  <a:srgbClr val="FF0000"/>
                </a:solidFill>
              </a:rPr>
              <a:t>(долгий) </a:t>
            </a:r>
            <a:r>
              <a:rPr lang="en-US">
                <a:solidFill>
                  <a:srgbClr val="FF0000"/>
                </a:solidFill>
              </a:rPr>
              <a:t>k         </a:t>
            </a:r>
            <a:r>
              <a:rPr lang="ru-RU">
                <a:solidFill>
                  <a:srgbClr val="FF0000"/>
                </a:solidFill>
              </a:rPr>
              <a:t>(краткий) </a:t>
            </a:r>
            <a:r>
              <a:rPr lang="en-US">
                <a:solidFill>
                  <a:srgbClr val="FF0000"/>
                </a:solidFill>
              </a:rPr>
              <a:t>ck</a:t>
            </a:r>
          </a:p>
          <a:p>
            <a:r>
              <a:rPr lang="en-US">
                <a:solidFill>
                  <a:srgbClr val="00B050"/>
                </a:solidFill>
              </a:rPr>
              <a:t> book-</a:t>
            </a:r>
            <a:r>
              <a:rPr lang="ru-RU">
                <a:solidFill>
                  <a:srgbClr val="262626"/>
                </a:solidFill>
              </a:rPr>
              <a:t>книга</a:t>
            </a:r>
            <a:r>
              <a:rPr lang="en-US">
                <a:solidFill>
                  <a:srgbClr val="262626"/>
                </a:solidFill>
              </a:rPr>
              <a:t>         </a:t>
            </a:r>
            <a:r>
              <a:rPr lang="ru-RU">
                <a:solidFill>
                  <a:srgbClr val="262626"/>
                </a:solidFill>
              </a:rPr>
              <a:t>   </a:t>
            </a:r>
            <a:r>
              <a:rPr lang="en-US">
                <a:solidFill>
                  <a:srgbClr val="00B050"/>
                </a:solidFill>
              </a:rPr>
              <a:t>back-</a:t>
            </a:r>
            <a:r>
              <a:rPr lang="ru-RU">
                <a:solidFill>
                  <a:srgbClr val="262626"/>
                </a:solidFill>
              </a:rPr>
              <a:t>назад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 lark-</a:t>
            </a:r>
            <a:r>
              <a:rPr lang="ru-RU">
                <a:solidFill>
                  <a:srgbClr val="262626"/>
                </a:solidFill>
              </a:rPr>
              <a:t>жаворонок</a:t>
            </a:r>
            <a:r>
              <a:rPr lang="en-US">
                <a:solidFill>
                  <a:srgbClr val="262626"/>
                </a:solidFill>
              </a:rPr>
              <a:t>  </a:t>
            </a:r>
            <a:r>
              <a:rPr lang="ru-RU">
                <a:solidFill>
                  <a:srgbClr val="262626"/>
                </a:solidFill>
              </a:rPr>
              <a:t>   </a:t>
            </a:r>
            <a:r>
              <a:rPr lang="en-US">
                <a:solidFill>
                  <a:srgbClr val="00B050"/>
                </a:solidFill>
              </a:rPr>
              <a:t>luck-</a:t>
            </a:r>
            <a:r>
              <a:rPr lang="ru-RU">
                <a:solidFill>
                  <a:srgbClr val="262626"/>
                </a:solidFill>
              </a:rPr>
              <a:t>удача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 peak-</a:t>
            </a:r>
            <a:r>
              <a:rPr lang="ru-RU">
                <a:solidFill>
                  <a:srgbClr val="262626"/>
                </a:solidFill>
              </a:rPr>
              <a:t>пик</a:t>
            </a:r>
            <a:r>
              <a:rPr lang="en-US">
                <a:solidFill>
                  <a:srgbClr val="262626"/>
                </a:solidFill>
              </a:rPr>
              <a:t>          </a:t>
            </a:r>
            <a:r>
              <a:rPr lang="ru-RU">
                <a:solidFill>
                  <a:srgbClr val="262626"/>
                </a:solidFill>
              </a:rPr>
              <a:t>      </a:t>
            </a:r>
            <a:r>
              <a:rPr lang="en-US">
                <a:solidFill>
                  <a:srgbClr val="00B050"/>
                </a:solidFill>
              </a:rPr>
              <a:t>pick-</a:t>
            </a:r>
            <a:r>
              <a:rPr lang="ru-RU">
                <a:solidFill>
                  <a:srgbClr val="262626"/>
                </a:solidFill>
              </a:rPr>
              <a:t>поднять</a:t>
            </a:r>
            <a:r>
              <a:rPr lang="en-US"/>
              <a:t> </a:t>
            </a:r>
            <a:r>
              <a:rPr lang="en-US">
                <a:solidFill>
                  <a:srgbClr val="262626"/>
                </a:solidFill>
              </a:rPr>
              <a:t/>
            </a:r>
            <a:br>
              <a:rPr lang="en-US">
                <a:solidFill>
                  <a:srgbClr val="262626"/>
                </a:solidFill>
              </a:rPr>
            </a:br>
            <a:endParaRPr lang="ru-RU">
              <a:solidFill>
                <a:srgbClr val="262626"/>
              </a:solidFill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395288" y="2420938"/>
            <a:ext cx="23050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262626"/>
                </a:solidFill>
              </a:rPr>
              <a:t>4. </a:t>
            </a:r>
            <a:r>
              <a:rPr lang="ru-RU">
                <a:solidFill>
                  <a:srgbClr val="FF0000"/>
                </a:solidFill>
              </a:rPr>
              <a:t>«</a:t>
            </a:r>
            <a:r>
              <a:rPr lang="en-US">
                <a:solidFill>
                  <a:srgbClr val="FF0000"/>
                </a:solidFill>
              </a:rPr>
              <a:t>ch</a:t>
            </a:r>
            <a:r>
              <a:rPr lang="ru-RU">
                <a:solidFill>
                  <a:srgbClr val="FF0000"/>
                </a:solidFill>
              </a:rPr>
              <a:t>»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262626"/>
                </a:solidFill>
              </a:rPr>
              <a:t>в</a:t>
            </a:r>
            <a:r>
              <a:rPr lang="en-US">
                <a:solidFill>
                  <a:srgbClr val="262626"/>
                </a:solidFill>
              </a:rPr>
              <a:t> </a:t>
            </a:r>
            <a:r>
              <a:rPr lang="ru-RU">
                <a:solidFill>
                  <a:srgbClr val="262626"/>
                </a:solidFill>
              </a:rPr>
              <a:t>греческих</a:t>
            </a:r>
            <a:r>
              <a:rPr lang="en-US">
                <a:solidFill>
                  <a:srgbClr val="262626"/>
                </a:solidFill>
              </a:rPr>
              <a:t> </a:t>
            </a:r>
            <a:r>
              <a:rPr lang="ru-RU">
                <a:solidFill>
                  <a:srgbClr val="262626"/>
                </a:solidFill>
              </a:rPr>
              <a:t>словах: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school-</a:t>
            </a:r>
            <a:r>
              <a:rPr lang="ru-RU">
                <a:solidFill>
                  <a:srgbClr val="262626"/>
                </a:solidFill>
              </a:rPr>
              <a:t>школа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scheme-</a:t>
            </a:r>
            <a:r>
              <a:rPr lang="ru-RU">
                <a:solidFill>
                  <a:srgbClr val="262626"/>
                </a:solidFill>
              </a:rPr>
              <a:t>схема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chorus-</a:t>
            </a:r>
            <a:r>
              <a:rPr lang="ru-RU">
                <a:solidFill>
                  <a:srgbClr val="262626"/>
                </a:solidFill>
              </a:rPr>
              <a:t>хор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chemistry-</a:t>
            </a:r>
            <a:r>
              <a:rPr lang="ru-RU">
                <a:solidFill>
                  <a:srgbClr val="262626"/>
                </a:solidFill>
              </a:rPr>
              <a:t>химия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psycho- </a:t>
            </a:r>
            <a:r>
              <a:rPr lang="ru-RU">
                <a:solidFill>
                  <a:srgbClr val="262626"/>
                </a:solidFill>
              </a:rPr>
              <a:t>псих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1258888" y="2133600"/>
            <a:ext cx="6697662" cy="4419600"/>
          </a:xfrm>
        </p:spPr>
        <p:txBody>
          <a:bodyPr/>
          <a:lstStyle/>
          <a:p>
            <a:pPr marL="0" indent="0" eaLnBrk="1" hangingPunct="1">
              <a:lnSpc>
                <a:spcPts val="2763"/>
              </a:lnSpc>
              <a:buFont typeface="Wingdings" pitchFamily="2" charset="2"/>
              <a:buNone/>
            </a:pPr>
            <a:r>
              <a:rPr lang="ru-RU" sz="2000" smtClean="0"/>
              <a:t>[</a:t>
            </a:r>
            <a:r>
              <a:rPr lang="en-US" sz="2000" smtClean="0"/>
              <a:t>æ]</a:t>
            </a:r>
            <a:endParaRPr lang="ru-RU" sz="2000" smtClean="0"/>
          </a:p>
          <a:p>
            <a:pPr marL="0" indent="0" eaLnBrk="1" hangingPunct="1">
              <a:lnSpc>
                <a:spcPts val="2763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tx1"/>
                </a:solidFill>
              </a:rPr>
              <a:t>1. </a:t>
            </a:r>
            <a:r>
              <a:rPr lang="ru-RU" sz="2000" smtClean="0">
                <a:solidFill>
                  <a:srgbClr val="FF0000"/>
                </a:solidFill>
              </a:rPr>
              <a:t>«а»</a:t>
            </a:r>
            <a:r>
              <a:rPr lang="ru-RU" sz="2000" smtClean="0"/>
              <a:t> в закрытом слоге(заканчивается на согласную букву)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pan</a:t>
            </a:r>
            <a:r>
              <a:rPr lang="ru-RU" sz="2000" smtClean="0"/>
              <a:t>-сковородка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can</a:t>
            </a:r>
            <a:r>
              <a:rPr lang="ru-RU" sz="2000" smtClean="0"/>
              <a:t>-консервная банка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man</a:t>
            </a:r>
            <a:r>
              <a:rPr lang="ru-RU" sz="2000" smtClean="0"/>
              <a:t>-человек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sand</a:t>
            </a:r>
            <a:r>
              <a:rPr lang="ru-RU" sz="2000" smtClean="0"/>
              <a:t>-песок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land</a:t>
            </a:r>
            <a:r>
              <a:rPr lang="ru-RU" sz="2000" smtClean="0"/>
              <a:t>-приземлиться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back</a:t>
            </a:r>
            <a:r>
              <a:rPr lang="ru-RU" sz="2000" smtClean="0"/>
              <a:t>-назад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map</a:t>
            </a:r>
            <a:r>
              <a:rPr lang="ru-RU" sz="2000" smtClean="0"/>
              <a:t>-карта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traffic</a:t>
            </a:r>
            <a:r>
              <a:rPr lang="ru-RU" sz="2000" smtClean="0"/>
              <a:t>-движение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hat</a:t>
            </a:r>
            <a:r>
              <a:rPr lang="ru-RU" sz="2000" smtClean="0"/>
              <a:t>-шляпа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Звуки [</a:t>
            </a:r>
            <a:r>
              <a:rPr lang="en-US" smtClean="0"/>
              <a:t>e]=</a:t>
            </a:r>
            <a:r>
              <a:rPr lang="ru-RU" smtClean="0"/>
              <a:t> "</a:t>
            </a:r>
            <a:r>
              <a:rPr lang="en-US" smtClean="0"/>
              <a:t>e</a:t>
            </a:r>
            <a:r>
              <a:rPr lang="ru-RU" smtClean="0"/>
              <a:t>"</a:t>
            </a:r>
            <a:r>
              <a:rPr lang="en-US" smtClean="0"/>
              <a:t> </a:t>
            </a:r>
            <a:r>
              <a:rPr lang="ru-RU" smtClean="0"/>
              <a:t>и [</a:t>
            </a:r>
            <a:r>
              <a:rPr lang="en-US" smtClean="0"/>
              <a:t>æ]=</a:t>
            </a:r>
            <a:r>
              <a:rPr lang="ru-RU" smtClean="0"/>
              <a:t>"э"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[</a:t>
            </a:r>
            <a:r>
              <a:rPr lang="en-US" sz="2000" smtClean="0"/>
              <a:t>e]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1. </a:t>
            </a:r>
            <a:r>
              <a:rPr lang="ru-RU" sz="2000" smtClean="0">
                <a:solidFill>
                  <a:srgbClr val="FF0000"/>
                </a:solidFill>
              </a:rPr>
              <a:t>«е»</a:t>
            </a:r>
            <a:r>
              <a:rPr lang="ru-RU" sz="2000" smtClean="0"/>
              <a:t> в закрытом слоге                    2. </a:t>
            </a:r>
            <a:r>
              <a:rPr lang="ru-RU" sz="2000" smtClean="0">
                <a:solidFill>
                  <a:srgbClr val="FF0000"/>
                </a:solidFill>
              </a:rPr>
              <a:t>«е»</a:t>
            </a:r>
            <a:r>
              <a:rPr lang="ru-RU" sz="2000" smtClean="0"/>
              <a:t> в словах: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pen-</a:t>
            </a:r>
            <a:r>
              <a:rPr lang="ru-RU" sz="2000" smtClean="0"/>
              <a:t>ручка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head-</a:t>
            </a:r>
            <a:r>
              <a:rPr lang="ru-RU" sz="2000" smtClean="0"/>
              <a:t>голова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men-</a:t>
            </a:r>
            <a:r>
              <a:rPr lang="ru-RU" sz="2000" smtClean="0"/>
              <a:t>люди</a:t>
            </a:r>
            <a:r>
              <a:rPr lang="en-US" sz="2000" smtClean="0"/>
              <a:t>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bread</a:t>
            </a:r>
            <a:r>
              <a:rPr lang="ru-RU" sz="2000" smtClean="0"/>
              <a:t>-хлеб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send-</a:t>
            </a:r>
            <a:r>
              <a:rPr lang="ru-RU" sz="2000" smtClean="0"/>
              <a:t>отправить</a:t>
            </a:r>
            <a:r>
              <a:rPr lang="en-US" sz="2000" smtClean="0"/>
              <a:t>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dead</a:t>
            </a:r>
            <a:r>
              <a:rPr lang="ru-RU" sz="2000" smtClean="0"/>
              <a:t>-мертвый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lend-</a:t>
            </a:r>
            <a:r>
              <a:rPr lang="ru-RU" sz="2000" smtClean="0"/>
              <a:t>дать в займы</a:t>
            </a:r>
            <a:r>
              <a:rPr lang="en-US" sz="2000" smtClean="0"/>
              <a:t>                             </a:t>
            </a:r>
            <a:r>
              <a:rPr lang="en-US" sz="2000" smtClean="0">
                <a:solidFill>
                  <a:srgbClr val="00B050"/>
                </a:solidFill>
              </a:rPr>
              <a:t>death</a:t>
            </a:r>
            <a:r>
              <a:rPr lang="ru-RU" sz="2000" smtClean="0"/>
              <a:t>-смерть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check-</a:t>
            </a:r>
            <a:r>
              <a:rPr lang="ru-RU" sz="2000" smtClean="0"/>
              <a:t>проверять</a:t>
            </a:r>
            <a:r>
              <a:rPr lang="en-US" sz="2000" smtClean="0"/>
              <a:t>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breakfast</a:t>
            </a:r>
            <a:r>
              <a:rPr lang="ru-RU" sz="2000" smtClean="0"/>
              <a:t>-завтрак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leg-</a:t>
            </a:r>
            <a:r>
              <a:rPr lang="ru-RU" sz="2000" smtClean="0"/>
              <a:t>нога</a:t>
            </a:r>
            <a:r>
              <a:rPr lang="en-US" sz="2000" smtClean="0"/>
              <a:t>    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weather</a:t>
            </a:r>
            <a:r>
              <a:rPr lang="ru-RU" sz="2000" smtClean="0"/>
              <a:t>-погода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letter-</a:t>
            </a:r>
            <a:r>
              <a:rPr lang="ru-RU" sz="2000" smtClean="0"/>
              <a:t>письмо</a:t>
            </a:r>
            <a:r>
              <a:rPr lang="en-US" sz="2000" smtClean="0"/>
              <a:t>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leather</a:t>
            </a:r>
            <a:r>
              <a:rPr lang="ru-RU" sz="2000" smtClean="0"/>
              <a:t>-кожа животного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red-</a:t>
            </a:r>
            <a:r>
              <a:rPr lang="ru-RU" sz="2000" smtClean="0"/>
              <a:t>красный</a:t>
            </a:r>
            <a:r>
              <a:rPr lang="en-US" sz="2000" smtClean="0"/>
              <a:t>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pleasant</a:t>
            </a:r>
            <a:r>
              <a:rPr lang="ru-RU" sz="2000" smtClean="0"/>
              <a:t>-приятный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sentence-</a:t>
            </a:r>
            <a:r>
              <a:rPr lang="ru-RU" sz="2000" smtClean="0"/>
              <a:t>предложение, фраза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read</a:t>
            </a:r>
            <a:r>
              <a:rPr lang="ru-RU" sz="2000" smtClean="0"/>
              <a:t>-2 и 3 форма глагола читать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Звуки [</a:t>
            </a:r>
            <a:r>
              <a:rPr lang="en-US" smtClean="0"/>
              <a:t>e]=</a:t>
            </a:r>
            <a:r>
              <a:rPr lang="ru-RU" smtClean="0"/>
              <a:t> "</a:t>
            </a:r>
            <a:r>
              <a:rPr lang="en-US" smtClean="0"/>
              <a:t>e</a:t>
            </a:r>
            <a:r>
              <a:rPr lang="ru-RU" smtClean="0"/>
              <a:t>"</a:t>
            </a:r>
            <a:r>
              <a:rPr lang="en-US" smtClean="0"/>
              <a:t> </a:t>
            </a:r>
            <a:r>
              <a:rPr lang="ru-RU" smtClean="0"/>
              <a:t>и [</a:t>
            </a:r>
            <a:r>
              <a:rPr lang="en-US" smtClean="0"/>
              <a:t>æ]=</a:t>
            </a:r>
            <a:r>
              <a:rPr lang="ru-RU" smtClean="0"/>
              <a:t>"э"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[</a:t>
            </a:r>
            <a:r>
              <a:rPr lang="en-US" smtClean="0"/>
              <a:t>æ]</a:t>
            </a:r>
            <a:r>
              <a:rPr lang="ru-RU" smtClean="0"/>
              <a:t>   </a:t>
            </a:r>
            <a:r>
              <a:rPr lang="en-US" smtClean="0">
                <a:sym typeface="Wingdings" pitchFamily="2" charset="2"/>
              </a:rPr>
              <a:t>   </a:t>
            </a:r>
            <a:r>
              <a:rPr lang="ru-RU" smtClean="0"/>
              <a:t>[</a:t>
            </a:r>
            <a:r>
              <a:rPr lang="en-US" smtClean="0"/>
              <a:t>e]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man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men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pan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pen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land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lend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sand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send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pat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pet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sat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set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bed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</a:t>
            </a:r>
            <a:r>
              <a:rPr lang="en-US" smtClean="0">
                <a:solidFill>
                  <a:srgbClr val="FF0000"/>
                </a:solidFill>
              </a:rPr>
              <a:t>dad</a:t>
            </a:r>
            <a:r>
              <a:rPr lang="en-US" smtClean="0"/>
              <a:t>    </a:t>
            </a:r>
            <a:r>
              <a:rPr lang="en-US" smtClean="0">
                <a:solidFill>
                  <a:srgbClr val="0070C0"/>
                </a:solidFill>
              </a:rPr>
              <a:t>dead</a:t>
            </a:r>
            <a:endParaRPr lang="ru-RU" smtClean="0">
              <a:solidFill>
                <a:srgbClr val="0070C0"/>
              </a:solidFill>
            </a:endParaRPr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Надо различать: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1"/>
          <p:cNvSpPr>
            <a:spLocks noGrp="1"/>
          </p:cNvSpPr>
          <p:nvPr>
            <p:ph idx="1"/>
          </p:nvPr>
        </p:nvSpPr>
        <p:spPr>
          <a:xfrm>
            <a:off x="0" y="2292350"/>
            <a:ext cx="9144000" cy="45656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[i:]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1.</a:t>
            </a:r>
            <a:r>
              <a:rPr lang="ru-RU" sz="2000" smtClean="0">
                <a:solidFill>
                  <a:srgbClr val="FF0000"/>
                </a:solidFill>
              </a:rPr>
              <a:t>«е» </a:t>
            </a:r>
            <a:r>
              <a:rPr lang="ru-RU" sz="2000" smtClean="0"/>
              <a:t>в открытом      </a:t>
            </a:r>
            <a:r>
              <a:rPr lang="en-US" sz="2000" smtClean="0"/>
              <a:t> </a:t>
            </a:r>
            <a:r>
              <a:rPr lang="ru-RU" sz="2000" smtClean="0"/>
              <a:t>2. </a:t>
            </a:r>
            <a:r>
              <a:rPr lang="ru-RU" sz="2000" smtClean="0">
                <a:solidFill>
                  <a:srgbClr val="FF0000"/>
                </a:solidFill>
              </a:rPr>
              <a:t>«ее»                      </a:t>
            </a:r>
            <a:r>
              <a:rPr lang="ru-RU" sz="2000" smtClean="0">
                <a:solidFill>
                  <a:schemeClr val="tx1"/>
                </a:solidFill>
              </a:rPr>
              <a:t>3.</a:t>
            </a:r>
            <a:r>
              <a:rPr lang="ru-RU" sz="2000" smtClean="0">
                <a:solidFill>
                  <a:srgbClr val="FF0000"/>
                </a:solidFill>
              </a:rPr>
              <a:t> «</a:t>
            </a:r>
            <a:r>
              <a:rPr lang="en-US" sz="2000" smtClean="0">
                <a:solidFill>
                  <a:srgbClr val="FF0000"/>
                </a:solidFill>
              </a:rPr>
              <a:t>ie/ei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r>
              <a:rPr lang="en-US" sz="2000" smtClean="0">
                <a:solidFill>
                  <a:srgbClr val="FF0000"/>
                </a:solidFill>
              </a:rPr>
              <a:t>                </a:t>
            </a:r>
            <a:r>
              <a:rPr lang="ru-RU" sz="2000" smtClean="0">
                <a:solidFill>
                  <a:srgbClr val="FF0000"/>
                </a:solidFill>
              </a:rPr>
              <a:t>  </a:t>
            </a:r>
            <a:r>
              <a:rPr lang="en-US" sz="2000" smtClean="0">
                <a:solidFill>
                  <a:schemeClr val="tx1"/>
                </a:solidFill>
              </a:rPr>
              <a:t>4. </a:t>
            </a:r>
            <a:r>
              <a:rPr lang="ru-RU" sz="2000" smtClean="0">
                <a:solidFill>
                  <a:schemeClr val="tx1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ea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br>
              <a:rPr lang="ru-RU" sz="2000" smtClean="0">
                <a:solidFill>
                  <a:srgbClr val="FF0000"/>
                </a:solidFill>
              </a:rPr>
            </a:br>
            <a:r>
              <a:rPr lang="ru-RU" sz="2000" smtClean="0"/>
              <a:t>слоге:                          </a:t>
            </a:r>
            <a:r>
              <a:rPr lang="en-US" sz="2000" smtClean="0">
                <a:solidFill>
                  <a:srgbClr val="00B050"/>
                </a:solidFill>
              </a:rPr>
              <a:t>see-</a:t>
            </a:r>
            <a:r>
              <a:rPr lang="ru-RU" sz="2000" smtClean="0"/>
              <a:t>видеть</a:t>
            </a:r>
            <a:r>
              <a:rPr lang="en-US" sz="2000" smtClean="0"/>
              <a:t>                </a:t>
            </a:r>
            <a:r>
              <a:rPr lang="en-US" sz="2000" smtClean="0">
                <a:solidFill>
                  <a:srgbClr val="00B050"/>
                </a:solidFill>
              </a:rPr>
              <a:t>piece-</a:t>
            </a:r>
            <a:r>
              <a:rPr lang="ru-RU" sz="2000" smtClean="0"/>
              <a:t>кусочек</a:t>
            </a:r>
            <a:r>
              <a:rPr lang="en-US" sz="2000" smtClean="0"/>
              <a:t>   </a:t>
            </a:r>
            <a:r>
              <a:rPr lang="ru-RU" sz="2000" smtClean="0"/>
              <a:t>       </a:t>
            </a:r>
            <a:r>
              <a:rPr lang="en-US" sz="2000" smtClean="0">
                <a:solidFill>
                  <a:srgbClr val="00B050"/>
                </a:solidFill>
              </a:rPr>
              <a:t>peak-</a:t>
            </a:r>
            <a:r>
              <a:rPr lang="ru-RU" sz="2000" smtClean="0"/>
              <a:t>пик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these</a:t>
            </a:r>
            <a:r>
              <a:rPr lang="ru-RU" sz="2000" smtClean="0"/>
              <a:t>-эти                    </a:t>
            </a:r>
            <a:r>
              <a:rPr lang="en-US" sz="2000" smtClean="0">
                <a:solidFill>
                  <a:srgbClr val="00B050"/>
                </a:solidFill>
              </a:rPr>
              <a:t>agree</a:t>
            </a:r>
            <a:r>
              <a:rPr lang="ru-RU" sz="2000" smtClean="0"/>
              <a:t>-соглашаться</a:t>
            </a:r>
            <a:r>
              <a:rPr lang="en-US" sz="2000" smtClean="0"/>
              <a:t>   </a:t>
            </a:r>
            <a:r>
              <a:rPr lang="en-US" sz="2000" smtClean="0">
                <a:solidFill>
                  <a:srgbClr val="00B050"/>
                </a:solidFill>
              </a:rPr>
              <a:t>niece-</a:t>
            </a:r>
            <a:r>
              <a:rPr lang="ru-RU" sz="2000" smtClean="0"/>
              <a:t>племянница</a:t>
            </a:r>
            <a:r>
              <a:rPr lang="en-US" sz="2000" smtClean="0"/>
              <a:t> </a:t>
            </a:r>
            <a:r>
              <a:rPr lang="ru-RU" sz="2000" smtClean="0"/>
              <a:t> </a:t>
            </a:r>
            <a:r>
              <a:rPr lang="en-US" sz="2000" smtClean="0">
                <a:solidFill>
                  <a:srgbClr val="00B050"/>
                </a:solidFill>
              </a:rPr>
              <a:t>peace-</a:t>
            </a:r>
            <a:r>
              <a:rPr lang="ru-RU" sz="2000" smtClean="0"/>
              <a:t>мир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meter</a:t>
            </a:r>
            <a:r>
              <a:rPr lang="ru-RU" sz="2000" smtClean="0"/>
              <a:t>-метр                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B050"/>
                </a:solidFill>
              </a:rPr>
              <a:t>sheep</a:t>
            </a:r>
            <a:r>
              <a:rPr lang="ru-RU" sz="2000" smtClean="0"/>
              <a:t>-овца</a:t>
            </a:r>
            <a:r>
              <a:rPr lang="en-US" sz="2000" smtClean="0"/>
              <a:t>               </a:t>
            </a:r>
            <a:r>
              <a:rPr lang="en-US" sz="2000" smtClean="0">
                <a:solidFill>
                  <a:srgbClr val="00B050"/>
                </a:solidFill>
              </a:rPr>
              <a:t>shield-</a:t>
            </a:r>
            <a:r>
              <a:rPr lang="ru-RU" sz="2000" smtClean="0"/>
              <a:t>щит</a:t>
            </a:r>
            <a:r>
              <a:rPr lang="en-US" sz="2000" smtClean="0"/>
              <a:t>  </a:t>
            </a:r>
            <a:r>
              <a:rPr lang="ru-RU" sz="2000" smtClean="0"/>
              <a:t>            </a:t>
            </a:r>
            <a:r>
              <a:rPr lang="en-US" sz="2000" smtClean="0">
                <a:solidFill>
                  <a:srgbClr val="00B050"/>
                </a:solidFill>
              </a:rPr>
              <a:t>speak-</a:t>
            </a:r>
            <a:r>
              <a:rPr lang="ru-RU" sz="2000" smtClean="0"/>
              <a:t>разговаривать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secret</a:t>
            </a:r>
            <a:r>
              <a:rPr lang="ru-RU" sz="2000" smtClean="0"/>
              <a:t>-секрет</a:t>
            </a:r>
            <a:r>
              <a:rPr lang="en-US" sz="2000" smtClean="0"/>
              <a:t>              </a:t>
            </a:r>
            <a:r>
              <a:rPr lang="en-US" sz="2000" smtClean="0">
                <a:solidFill>
                  <a:srgbClr val="00B050"/>
                </a:solidFill>
              </a:rPr>
              <a:t>sleep</a:t>
            </a:r>
            <a:r>
              <a:rPr lang="ru-RU" sz="2000" smtClean="0"/>
              <a:t>-спать</a:t>
            </a:r>
            <a:r>
              <a:rPr lang="en-US" sz="2000" smtClean="0"/>
              <a:t>               </a:t>
            </a:r>
            <a:r>
              <a:rPr lang="en-US" sz="2000" smtClean="0">
                <a:solidFill>
                  <a:srgbClr val="00B050"/>
                </a:solidFill>
              </a:rPr>
              <a:t>chief-</a:t>
            </a:r>
            <a:r>
              <a:rPr lang="en-US" sz="2000" smtClean="0"/>
              <a:t> </a:t>
            </a:r>
            <a:r>
              <a:rPr lang="ru-RU" sz="2000" smtClean="0"/>
              <a:t>шеф</a:t>
            </a:r>
            <a:r>
              <a:rPr lang="en-US" sz="2000" smtClean="0"/>
              <a:t>    </a:t>
            </a:r>
            <a:r>
              <a:rPr lang="ru-RU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leak-</a:t>
            </a:r>
            <a:r>
              <a:rPr lang="ru-RU" sz="2000" smtClean="0"/>
              <a:t>течь в крыше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evening</a:t>
            </a:r>
            <a:r>
              <a:rPr lang="ru-RU" sz="2000" smtClean="0"/>
              <a:t>-вечер</a:t>
            </a:r>
            <a:r>
              <a:rPr lang="en-US" sz="2000" smtClean="0"/>
              <a:t>            </a:t>
            </a:r>
            <a:r>
              <a:rPr lang="en-US" sz="2000" smtClean="0">
                <a:solidFill>
                  <a:srgbClr val="00B050"/>
                </a:solidFill>
              </a:rPr>
              <a:t>sheet</a:t>
            </a:r>
            <a:r>
              <a:rPr lang="ru-RU" sz="2000" smtClean="0"/>
              <a:t>-простынь</a:t>
            </a:r>
            <a:r>
              <a:rPr lang="en-US" sz="2000" smtClean="0"/>
              <a:t>        </a:t>
            </a:r>
            <a:r>
              <a:rPr lang="en-US" sz="2000" smtClean="0">
                <a:solidFill>
                  <a:srgbClr val="00B050"/>
                </a:solidFill>
              </a:rPr>
              <a:t>believe-</a:t>
            </a:r>
            <a:r>
              <a:rPr lang="ru-RU" sz="2000" smtClean="0"/>
              <a:t>верить</a:t>
            </a:r>
            <a:r>
              <a:rPr lang="en-US" sz="2000" smtClean="0"/>
              <a:t>   </a:t>
            </a:r>
            <a:r>
              <a:rPr lang="ru-RU" sz="2000" smtClean="0"/>
              <a:t>    </a:t>
            </a:r>
            <a:r>
              <a:rPr lang="en-US" sz="2000" smtClean="0">
                <a:solidFill>
                  <a:srgbClr val="00B050"/>
                </a:solidFill>
              </a:rPr>
              <a:t>lead-</a:t>
            </a:r>
            <a:r>
              <a:rPr lang="ru-RU" sz="2000" smtClean="0"/>
              <a:t>возглавлять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equal</a:t>
            </a:r>
            <a:r>
              <a:rPr lang="ru-RU" sz="2000" smtClean="0"/>
              <a:t>-равный</a:t>
            </a:r>
            <a:r>
              <a:rPr lang="en-US" sz="2000" smtClean="0"/>
              <a:t>             </a:t>
            </a:r>
            <a:r>
              <a:rPr lang="en-US" sz="2000" smtClean="0">
                <a:solidFill>
                  <a:srgbClr val="00B050"/>
                </a:solidFill>
              </a:rPr>
              <a:t>keep</a:t>
            </a:r>
            <a:r>
              <a:rPr lang="ru-RU" sz="2000" smtClean="0"/>
              <a:t>-хранить</a:t>
            </a:r>
            <a:r>
              <a:rPr lang="en-US" sz="2000" smtClean="0"/>
              <a:t>           </a:t>
            </a:r>
            <a:r>
              <a:rPr lang="en-US" sz="2000" smtClean="0">
                <a:solidFill>
                  <a:srgbClr val="00B050"/>
                </a:solidFill>
              </a:rPr>
              <a:t>receive-</a:t>
            </a:r>
            <a:r>
              <a:rPr lang="ru-RU" sz="2000" smtClean="0"/>
              <a:t>получить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Chinese</a:t>
            </a:r>
            <a:r>
              <a:rPr lang="ru-RU" sz="2000" smtClean="0"/>
              <a:t>-китайский</a:t>
            </a:r>
            <a:r>
              <a:rPr lang="en-US" sz="2000" smtClean="0"/>
              <a:t>    </a:t>
            </a:r>
            <a:r>
              <a:rPr lang="en-US" sz="2000" smtClean="0">
                <a:solidFill>
                  <a:srgbClr val="00B050"/>
                </a:solidFill>
              </a:rPr>
              <a:t>need</a:t>
            </a:r>
            <a:r>
              <a:rPr lang="ru-RU" sz="2000" smtClean="0"/>
              <a:t>-нуждаться</a:t>
            </a:r>
            <a:r>
              <a:rPr lang="en-US" sz="2000" smtClean="0"/>
              <a:t>      </a:t>
            </a:r>
            <a:r>
              <a:rPr lang="en-US" sz="2000" smtClean="0">
                <a:solidFill>
                  <a:srgbClr val="00B050"/>
                </a:solidFill>
              </a:rPr>
              <a:t>deceive-</a:t>
            </a:r>
            <a:r>
              <a:rPr lang="ru-RU" sz="2000" smtClean="0"/>
              <a:t>обмануть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Japanese</a:t>
            </a:r>
            <a:r>
              <a:rPr lang="ru-RU" sz="2000" smtClean="0"/>
              <a:t>-японский</a:t>
            </a:r>
            <a:r>
              <a:rPr lang="en-US" sz="2000" smtClean="0"/>
              <a:t>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field-</a:t>
            </a:r>
            <a:r>
              <a:rPr lang="ru-RU" sz="2000" smtClean="0"/>
              <a:t>поле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complete</a:t>
            </a:r>
            <a:r>
              <a:rPr lang="ru-RU" sz="2000" smtClean="0"/>
              <a:t>-завершить</a:t>
            </a:r>
            <a:r>
              <a:rPr lang="en-US" sz="2000" smtClean="0"/>
              <a:t>                                     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[i:]=</a:t>
            </a:r>
            <a:r>
              <a:rPr lang="ru-RU" smtClean="0"/>
              <a:t> "и"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[i]=</a:t>
            </a:r>
            <a:r>
              <a:rPr lang="ru-RU" smtClean="0"/>
              <a:t>"ы"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1"/>
          <p:cNvSpPr>
            <a:spLocks noGrp="1"/>
          </p:cNvSpPr>
          <p:nvPr>
            <p:ph idx="1"/>
          </p:nvPr>
        </p:nvSpPr>
        <p:spPr>
          <a:xfrm>
            <a:off x="611188" y="2349500"/>
            <a:ext cx="8064500" cy="4276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[i]                                                           </a:t>
            </a:r>
            <a:r>
              <a:rPr lang="en-US" sz="2000" b="1" smtClean="0"/>
              <a:t>*</a:t>
            </a:r>
            <a:r>
              <a:rPr lang="ru-RU" sz="2000" smtClean="0"/>
              <a:t> </a:t>
            </a:r>
            <a:r>
              <a:rPr lang="ru-RU" sz="2000" smtClean="0">
                <a:solidFill>
                  <a:srgbClr val="FF0000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i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r>
              <a:rPr lang="ru-RU" sz="2000" smtClean="0"/>
              <a:t> в закрытом слоге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1. </a:t>
            </a:r>
            <a:r>
              <a:rPr lang="ru-RU" sz="2000" smtClean="0">
                <a:solidFill>
                  <a:srgbClr val="FF0000"/>
                </a:solidFill>
              </a:rPr>
              <a:t>«</a:t>
            </a:r>
            <a:r>
              <a:rPr lang="en-US" sz="2000" smtClean="0">
                <a:solidFill>
                  <a:srgbClr val="FF0000"/>
                </a:solidFill>
              </a:rPr>
              <a:t>i/y</a:t>
            </a:r>
            <a:r>
              <a:rPr lang="ru-RU" sz="2000" smtClean="0">
                <a:solidFill>
                  <a:srgbClr val="FF0000"/>
                </a:solidFill>
              </a:rPr>
              <a:t>»</a:t>
            </a:r>
            <a:r>
              <a:rPr lang="en-US" sz="2000" smtClean="0"/>
              <a:t> </a:t>
            </a:r>
            <a:r>
              <a:rPr lang="ru-RU" sz="2000" smtClean="0"/>
              <a:t>в закрытом слоге</a:t>
            </a:r>
            <a:r>
              <a:rPr lang="en-US" sz="2000" smtClean="0"/>
              <a:t>                        </a:t>
            </a:r>
            <a:r>
              <a:rPr lang="en-US" sz="2000" smtClean="0">
                <a:solidFill>
                  <a:srgbClr val="FF0000"/>
                </a:solidFill>
              </a:rPr>
              <a:t>[ai]=</a:t>
            </a:r>
            <a:r>
              <a:rPr lang="ru-RU" sz="2000" smtClean="0">
                <a:solidFill>
                  <a:srgbClr val="FF0000"/>
                </a:solidFill>
              </a:rPr>
              <a:t>ай</a:t>
            </a:r>
            <a:r>
              <a:rPr lang="ru-RU" sz="2000" smtClean="0"/>
              <a:t>, в словах:</a:t>
            </a:r>
            <a:br>
              <a:rPr lang="ru-RU" sz="2000" smtClean="0"/>
            </a:br>
            <a:r>
              <a:rPr lang="ru-RU" sz="2000" smtClean="0"/>
              <a:t>(заканчивается на согласный)                </a:t>
            </a:r>
            <a:r>
              <a:rPr lang="en-US" sz="2000" smtClean="0">
                <a:solidFill>
                  <a:srgbClr val="00B050"/>
                </a:solidFill>
              </a:rPr>
              <a:t>kind</a:t>
            </a:r>
            <a:r>
              <a:rPr lang="ru-RU" sz="2000" smtClean="0"/>
              <a:t>-добрый</a:t>
            </a:r>
            <a:br>
              <a:rPr lang="ru-RU" sz="2000" smtClean="0"/>
            </a:br>
            <a:r>
              <a:rPr lang="en-US" sz="2000" smtClean="0">
                <a:solidFill>
                  <a:srgbClr val="00B050"/>
                </a:solidFill>
              </a:rPr>
              <a:t>big-</a:t>
            </a:r>
            <a:r>
              <a:rPr lang="ru-RU" sz="2000" smtClean="0"/>
              <a:t>большой</a:t>
            </a:r>
            <a:r>
              <a:rPr lang="en-US" sz="2000" smtClean="0"/>
              <a:t>         </a:t>
            </a:r>
            <a:r>
              <a:rPr lang="en-US" sz="2000" smtClean="0">
                <a:solidFill>
                  <a:srgbClr val="00B050"/>
                </a:solidFill>
              </a:rPr>
              <a:t>if</a:t>
            </a:r>
            <a:r>
              <a:rPr lang="ru-RU" sz="2000" smtClean="0"/>
              <a:t>-если</a:t>
            </a:r>
            <a:r>
              <a:rPr lang="en-US" sz="2000" smtClean="0"/>
              <a:t>                        </a:t>
            </a:r>
            <a:r>
              <a:rPr lang="en-US" sz="2000" smtClean="0">
                <a:solidFill>
                  <a:srgbClr val="00B050"/>
                </a:solidFill>
              </a:rPr>
              <a:t>kinda</a:t>
            </a:r>
            <a:r>
              <a:rPr lang="ru-RU" sz="2000" smtClean="0"/>
              <a:t>-типа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kill</a:t>
            </a:r>
            <a:r>
              <a:rPr lang="ru-RU" sz="2000" smtClean="0"/>
              <a:t>-убить</a:t>
            </a:r>
            <a:r>
              <a:rPr lang="en-US" sz="2000" smtClean="0"/>
              <a:t>              </a:t>
            </a:r>
            <a:r>
              <a:rPr lang="en-US" sz="2000" smtClean="0">
                <a:solidFill>
                  <a:srgbClr val="00B050"/>
                </a:solidFill>
              </a:rPr>
              <a:t>listen</a:t>
            </a:r>
            <a:r>
              <a:rPr lang="ru-RU" sz="2000" smtClean="0"/>
              <a:t>-слушать</a:t>
            </a:r>
            <a:r>
              <a:rPr lang="en-US" sz="2000" smtClean="0"/>
              <a:t>           </a:t>
            </a:r>
            <a:r>
              <a:rPr lang="en-US" sz="2000" smtClean="0">
                <a:solidFill>
                  <a:srgbClr val="00B050"/>
                </a:solidFill>
              </a:rPr>
              <a:t>mind</a:t>
            </a:r>
            <a:r>
              <a:rPr lang="ru-RU" sz="2000" smtClean="0"/>
              <a:t>-разум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pill</a:t>
            </a:r>
            <a:r>
              <a:rPr lang="ru-RU" sz="2000" smtClean="0"/>
              <a:t>-таблетка</a:t>
            </a:r>
            <a:r>
              <a:rPr lang="en-US" sz="2000" smtClean="0"/>
              <a:t>         </a:t>
            </a:r>
            <a:r>
              <a:rPr lang="en-US" sz="2000" smtClean="0">
                <a:solidFill>
                  <a:srgbClr val="00B050"/>
                </a:solidFill>
              </a:rPr>
              <a:t>miss</a:t>
            </a:r>
            <a:r>
              <a:rPr lang="ru-RU" sz="2000" smtClean="0"/>
              <a:t>-пропускать</a:t>
            </a:r>
            <a:r>
              <a:rPr lang="en-US" sz="2000" smtClean="0"/>
              <a:t>       </a:t>
            </a:r>
            <a:r>
              <a:rPr lang="en-US" sz="2000" smtClean="0">
                <a:solidFill>
                  <a:srgbClr val="00B050"/>
                </a:solidFill>
              </a:rPr>
              <a:t>mild</a:t>
            </a:r>
            <a:r>
              <a:rPr lang="ru-RU" sz="2000" smtClean="0"/>
              <a:t>-мягкий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fill</a:t>
            </a:r>
            <a:r>
              <a:rPr lang="ru-RU" sz="2000" smtClean="0"/>
              <a:t>-наполнять</a:t>
            </a:r>
            <a:r>
              <a:rPr lang="en-US" sz="2000" smtClean="0"/>
              <a:t>       </a:t>
            </a:r>
            <a:r>
              <a:rPr lang="en-US" sz="2000" smtClean="0">
                <a:solidFill>
                  <a:srgbClr val="00B050"/>
                </a:solidFill>
              </a:rPr>
              <a:t>dinner</a:t>
            </a:r>
            <a:r>
              <a:rPr lang="ru-RU" sz="2000" smtClean="0"/>
              <a:t>-обедать</a:t>
            </a:r>
            <a:r>
              <a:rPr lang="en-US" sz="2000" smtClean="0"/>
              <a:t>          </a:t>
            </a:r>
            <a:r>
              <a:rPr lang="en-US" sz="2000" smtClean="0">
                <a:solidFill>
                  <a:srgbClr val="00B050"/>
                </a:solidFill>
              </a:rPr>
              <a:t>blind</a:t>
            </a:r>
            <a:r>
              <a:rPr lang="ru-RU" sz="2000" smtClean="0"/>
              <a:t>-слепой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lick</a:t>
            </a:r>
            <a:r>
              <a:rPr lang="ru-RU" sz="2000" smtClean="0"/>
              <a:t>-лизать</a:t>
            </a:r>
            <a:r>
              <a:rPr lang="en-US" sz="2000" smtClean="0"/>
              <a:t>            </a:t>
            </a:r>
            <a:r>
              <a:rPr lang="ru-RU" sz="2000" smtClean="0"/>
              <a:t> </a:t>
            </a:r>
            <a:r>
              <a:rPr lang="en-US" sz="2000" smtClean="0">
                <a:solidFill>
                  <a:srgbClr val="00B050"/>
                </a:solidFill>
              </a:rPr>
              <a:t>swim</a:t>
            </a:r>
            <a:r>
              <a:rPr lang="ru-RU" sz="2000" smtClean="0"/>
              <a:t>-плавать</a:t>
            </a:r>
            <a:r>
              <a:rPr lang="en-US" sz="2000" smtClean="0"/>
              <a:t>           </a:t>
            </a:r>
            <a:r>
              <a:rPr lang="en-US" sz="2000" smtClean="0">
                <a:solidFill>
                  <a:srgbClr val="00B050"/>
                </a:solidFill>
              </a:rPr>
              <a:t>find</a:t>
            </a:r>
            <a:r>
              <a:rPr lang="ru-RU" sz="2000" smtClean="0"/>
              <a:t>-находить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lid</a:t>
            </a:r>
            <a:r>
              <a:rPr lang="ru-RU" sz="2000" smtClean="0"/>
              <a:t>-крышка</a:t>
            </a:r>
            <a:r>
              <a:rPr lang="en-US" sz="2000" smtClean="0"/>
              <a:t>            </a:t>
            </a:r>
            <a:r>
              <a:rPr lang="en-US" sz="2000" smtClean="0">
                <a:solidFill>
                  <a:srgbClr val="00B050"/>
                </a:solidFill>
              </a:rPr>
              <a:t>system</a:t>
            </a:r>
            <a:r>
              <a:rPr lang="ru-RU" sz="2000" smtClean="0"/>
              <a:t>-система</a:t>
            </a:r>
            <a:r>
              <a:rPr lang="en-US" sz="2000" smtClean="0"/>
              <a:t>        </a:t>
            </a:r>
            <a:r>
              <a:rPr lang="en-US" sz="2000" smtClean="0">
                <a:solidFill>
                  <a:srgbClr val="00B050"/>
                </a:solidFill>
              </a:rPr>
              <a:t>child</a:t>
            </a:r>
            <a:r>
              <a:rPr lang="ru-RU" sz="2000" smtClean="0"/>
              <a:t>-ребенок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gym</a:t>
            </a:r>
            <a:r>
              <a:rPr lang="ru-RU" sz="2000" smtClean="0"/>
              <a:t>-спорт. зал</a:t>
            </a:r>
            <a:r>
              <a:rPr lang="en-US" sz="2000" smtClean="0"/>
              <a:t>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wild</a:t>
            </a:r>
            <a:r>
              <a:rPr lang="ru-RU" sz="2000" smtClean="0"/>
              <a:t>-дикий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gypsy</a:t>
            </a:r>
            <a:r>
              <a:rPr lang="ru-RU" sz="2000" smtClean="0"/>
              <a:t>-цыган</a:t>
            </a:r>
            <a:r>
              <a:rPr lang="en-US" sz="2000" smtClean="0"/>
              <a:t>                                            </a:t>
            </a:r>
            <a:r>
              <a:rPr lang="en-US" sz="2000" smtClean="0">
                <a:solidFill>
                  <a:srgbClr val="00B050"/>
                </a:solidFill>
              </a:rPr>
              <a:t>wind</a:t>
            </a:r>
            <a:r>
              <a:rPr lang="en-US" sz="2000" smtClean="0"/>
              <a:t> (up)</a:t>
            </a:r>
            <a:r>
              <a:rPr lang="ru-RU" sz="2000" smtClean="0"/>
              <a:t>-заводить механизм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myth</a:t>
            </a:r>
            <a:r>
              <a:rPr lang="ru-RU" sz="2000" smtClean="0"/>
              <a:t>-миф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00B050"/>
                </a:solidFill>
              </a:rPr>
              <a:t>kiss</a:t>
            </a:r>
            <a:r>
              <a:rPr lang="ru-RU" sz="2000" smtClean="0"/>
              <a:t>-поцелуй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Звуки </a:t>
            </a:r>
            <a:r>
              <a:rPr lang="en-US" smtClean="0"/>
              <a:t>[i:]=</a:t>
            </a:r>
            <a:r>
              <a:rPr lang="ru-RU" smtClean="0"/>
              <a:t> "и"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smtClean="0"/>
              <a:t>[i]=</a:t>
            </a:r>
            <a:r>
              <a:rPr lang="ru-RU" smtClean="0"/>
              <a:t>"ы"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349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                                               </a:t>
            </a:r>
            <a:r>
              <a:rPr lang="en-US" sz="2000" smtClean="0"/>
              <a:t>[i:]   </a:t>
            </a:r>
            <a:r>
              <a:rPr lang="ru-RU" sz="2000" smtClean="0"/>
              <a:t> </a:t>
            </a:r>
            <a:r>
              <a:rPr lang="en-US" sz="2000" smtClean="0">
                <a:sym typeface="Wingdings" pitchFamily="2" charset="2"/>
              </a:rPr>
              <a:t></a:t>
            </a:r>
            <a:r>
              <a:rPr lang="en-US" sz="2000" smtClean="0"/>
              <a:t> </a:t>
            </a:r>
            <a:r>
              <a:rPr lang="ru-RU" sz="2000" smtClean="0"/>
              <a:t>   </a:t>
            </a:r>
            <a:r>
              <a:rPr lang="en-US" sz="2000" smtClean="0"/>
              <a:t>[i]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         </a:t>
            </a:r>
            <a:r>
              <a:rPr lang="ru-RU" sz="2000" smtClean="0"/>
              <a:t>                                     </a:t>
            </a:r>
            <a:r>
              <a:rPr lang="en-US" sz="2000" smtClean="0">
                <a:solidFill>
                  <a:srgbClr val="FF0000"/>
                </a:solidFill>
              </a:rPr>
              <a:t>sleep</a:t>
            </a:r>
            <a:r>
              <a:rPr lang="en-US" sz="2000" smtClean="0"/>
              <a:t>         </a:t>
            </a:r>
            <a:r>
              <a:rPr lang="en-US" sz="2000" smtClean="0">
                <a:solidFill>
                  <a:srgbClr val="0070C0"/>
                </a:solidFill>
              </a:rPr>
              <a:t>slip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                                              </a:t>
            </a:r>
            <a:r>
              <a:rPr lang="en-US" sz="2000" smtClean="0">
                <a:solidFill>
                  <a:srgbClr val="FF0000"/>
                </a:solidFill>
              </a:rPr>
              <a:t>sheep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       </a:t>
            </a:r>
            <a:r>
              <a:rPr lang="en-US" sz="2000" smtClean="0">
                <a:solidFill>
                  <a:srgbClr val="0070C0"/>
                </a:solidFill>
              </a:rPr>
              <a:t>ship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en-US" sz="2000" smtClean="0"/>
              <a:t>                         </a:t>
            </a:r>
            <a:r>
              <a:rPr lang="ru-RU" sz="2000" smtClean="0"/>
              <a:t>                      </a:t>
            </a:r>
            <a:r>
              <a:rPr lang="en-US" sz="2000" smtClean="0">
                <a:solidFill>
                  <a:srgbClr val="FF0000"/>
                </a:solidFill>
              </a:rPr>
              <a:t>piece\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     </a:t>
            </a:r>
            <a:r>
              <a:rPr lang="en-US" sz="2000" smtClean="0">
                <a:solidFill>
                  <a:srgbClr val="0070C0"/>
                </a:solidFill>
              </a:rPr>
              <a:t>piss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/>
              <a:t>                              </a:t>
            </a:r>
            <a:r>
              <a:rPr lang="ru-RU" sz="2000" smtClean="0"/>
              <a:t>                </a:t>
            </a:r>
            <a:r>
              <a:rPr lang="en-US" sz="2000" smtClean="0">
                <a:solidFill>
                  <a:srgbClr val="FF0000"/>
                </a:solidFill>
              </a:rPr>
              <a:t>peace/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en-US" sz="2000" smtClean="0"/>
              <a:t>                              </a:t>
            </a:r>
            <a:r>
              <a:rPr lang="ru-RU" sz="2000" smtClean="0"/>
              <a:t>                   </a:t>
            </a:r>
            <a:r>
              <a:rPr lang="en-US" sz="2000" smtClean="0">
                <a:solidFill>
                  <a:srgbClr val="FF0000"/>
                </a:solidFill>
              </a:rPr>
              <a:t>lead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      </a:t>
            </a:r>
            <a:r>
              <a:rPr lang="ru-RU" sz="2000" smtClean="0"/>
              <a:t> </a:t>
            </a:r>
            <a:r>
              <a:rPr lang="en-US" sz="2000" smtClean="0">
                <a:solidFill>
                  <a:srgbClr val="0070C0"/>
                </a:solidFill>
              </a:rPr>
              <a:t>lid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en-US" sz="2000" smtClean="0"/>
              <a:t>                              </a:t>
            </a:r>
            <a:r>
              <a:rPr lang="ru-RU" sz="2000" smtClean="0"/>
              <a:t>                   </a:t>
            </a:r>
            <a:r>
              <a:rPr lang="en-US" sz="2000" smtClean="0">
                <a:solidFill>
                  <a:srgbClr val="FF0000"/>
                </a:solidFill>
              </a:rPr>
              <a:t>leak</a:t>
            </a:r>
            <a:r>
              <a:rPr lang="ru-RU" sz="2000" smtClean="0"/>
              <a:t>        </a:t>
            </a:r>
            <a:r>
              <a:rPr lang="en-US" sz="2000" smtClean="0">
                <a:solidFill>
                  <a:srgbClr val="0070C0"/>
                </a:solidFill>
              </a:rPr>
              <a:t>lick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en-US" sz="2000" smtClean="0"/>
              <a:t>                              </a:t>
            </a:r>
            <a:r>
              <a:rPr lang="ru-RU" sz="2000" smtClean="0"/>
              <a:t>                  </a:t>
            </a:r>
            <a:r>
              <a:rPr lang="en-US" sz="2000" smtClean="0">
                <a:solidFill>
                  <a:srgbClr val="FF0000"/>
                </a:solidFill>
              </a:rPr>
              <a:t>peak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       </a:t>
            </a:r>
            <a:r>
              <a:rPr lang="en-US" sz="2000" smtClean="0">
                <a:solidFill>
                  <a:srgbClr val="0070C0"/>
                </a:solidFill>
              </a:rPr>
              <a:t>pick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                         </a:t>
            </a:r>
            <a:r>
              <a:rPr lang="ru-RU" sz="2000" smtClean="0"/>
              <a:t>                   </a:t>
            </a:r>
            <a:r>
              <a:rPr lang="en-US" sz="2000" smtClean="0">
                <a:solidFill>
                  <a:srgbClr val="FF0000"/>
                </a:solidFill>
              </a:rPr>
              <a:t>neat</a:t>
            </a:r>
            <a:r>
              <a:rPr lang="ru-RU" sz="2000" smtClean="0"/>
              <a:t>        </a:t>
            </a:r>
            <a:r>
              <a:rPr lang="en-US" sz="2000" smtClean="0">
                <a:solidFill>
                  <a:srgbClr val="0070C0"/>
                </a:solidFill>
              </a:rPr>
              <a:t>knit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                        </a:t>
            </a:r>
            <a:r>
              <a:rPr lang="ru-RU" sz="2000" smtClean="0"/>
              <a:t>                   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steal\</a:t>
            </a:r>
            <a:r>
              <a:rPr lang="en-US" sz="2000" smtClean="0"/>
              <a:t>     </a:t>
            </a:r>
            <a:r>
              <a:rPr lang="en-US" sz="2000" smtClean="0">
                <a:solidFill>
                  <a:srgbClr val="0070C0"/>
                </a:solidFill>
              </a:rPr>
              <a:t>still</a:t>
            </a:r>
            <a:r>
              <a:rPr lang="en-US" sz="2000" smtClean="0"/>
              <a:t>                             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                                                 </a:t>
            </a:r>
            <a:r>
              <a:rPr lang="en-US" sz="2000" smtClean="0">
                <a:solidFill>
                  <a:srgbClr val="FF0000"/>
                </a:solidFill>
              </a:rPr>
              <a:t>steel/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                         </a:t>
            </a:r>
            <a:r>
              <a:rPr lang="ru-RU" sz="2000" smtClean="0"/>
              <a:t>                   </a:t>
            </a:r>
            <a:r>
              <a:rPr lang="en-US" sz="2000" smtClean="0">
                <a:solidFill>
                  <a:srgbClr val="FF0000"/>
                </a:solidFill>
              </a:rPr>
              <a:t>sheet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      </a:t>
            </a:r>
            <a:r>
              <a:rPr lang="en-US" sz="2000" smtClean="0">
                <a:solidFill>
                  <a:srgbClr val="0070C0"/>
                </a:solidFill>
              </a:rPr>
              <a:t>shit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Надо различать: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Звук </a:t>
            </a:r>
            <a:r>
              <a:rPr lang="en-US" smtClean="0"/>
              <a:t>[ɜː]=</a:t>
            </a:r>
            <a:r>
              <a:rPr lang="ru-RU" smtClean="0"/>
              <a:t> "ё"</a:t>
            </a:r>
          </a:p>
        </p:txBody>
      </p:sp>
      <p:sp>
        <p:nvSpPr>
          <p:cNvPr id="21506" name="Объект 1"/>
          <p:cNvSpPr>
            <a:spLocks noGrp="1"/>
          </p:cNvSpPr>
          <p:nvPr>
            <p:ph idx="1"/>
          </p:nvPr>
        </p:nvSpPr>
        <p:spPr>
          <a:xfrm>
            <a:off x="323850" y="2363788"/>
            <a:ext cx="2987675" cy="449421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accent1"/>
                </a:solidFill>
              </a:rPr>
              <a:t>1.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rgbClr val="FF0000"/>
                </a:solidFill>
                <a:latin typeface="Arial" charset="0"/>
              </a:rPr>
              <a:t>ir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girl-</a:t>
            </a:r>
            <a:r>
              <a:rPr lang="ru-RU" sz="1800" smtClean="0">
                <a:latin typeface="Arial" charset="0"/>
              </a:rPr>
              <a:t>девушка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first-</a:t>
            </a:r>
            <a:r>
              <a:rPr lang="ru-RU" sz="1800" smtClean="0">
                <a:latin typeface="Arial" charset="0"/>
              </a:rPr>
              <a:t>первый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thirst-</a:t>
            </a:r>
            <a:r>
              <a:rPr lang="ru-RU" sz="1800" smtClean="0">
                <a:latin typeface="Arial" charset="0"/>
              </a:rPr>
              <a:t>жажда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sir-</a:t>
            </a:r>
            <a:r>
              <a:rPr lang="ru-RU" sz="1800" smtClean="0">
                <a:latin typeface="Arial" charset="0"/>
              </a:rPr>
              <a:t>сэр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fir-</a:t>
            </a:r>
            <a:r>
              <a:rPr lang="ru-RU" sz="1800" smtClean="0">
                <a:latin typeface="Arial" charset="0"/>
              </a:rPr>
              <a:t>ёлка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stir-</a:t>
            </a:r>
            <a:r>
              <a:rPr lang="ru-RU" sz="1800" smtClean="0">
                <a:latin typeface="Arial" charset="0"/>
              </a:rPr>
              <a:t>перемешивать ложкой</a:t>
            </a:r>
            <a:endParaRPr lang="en-US" sz="1800" smtClean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bird-</a:t>
            </a:r>
            <a:r>
              <a:rPr lang="ru-RU" sz="1800" smtClean="0">
                <a:latin typeface="Arial" charset="0"/>
              </a:rPr>
              <a:t>птица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birthday-</a:t>
            </a:r>
            <a:r>
              <a:rPr lang="ru-RU" sz="1800" smtClean="0">
                <a:latin typeface="Arial" charset="0"/>
              </a:rPr>
              <a:t>день рождения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circle-</a:t>
            </a:r>
            <a:r>
              <a:rPr lang="ru-RU" sz="1800" smtClean="0">
                <a:latin typeface="Arial" charset="0"/>
              </a:rPr>
              <a:t>круг</a:t>
            </a:r>
            <a:r>
              <a:rPr lang="en-US" sz="1800" smtClean="0">
                <a:latin typeface="Arial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B050"/>
                </a:solidFill>
                <a:latin typeface="Arial" charset="0"/>
              </a:rPr>
              <a:t>thirty-</a:t>
            </a:r>
            <a:r>
              <a:rPr lang="ru-RU" sz="1800" smtClean="0">
                <a:latin typeface="Arial" charset="0"/>
              </a:rPr>
              <a:t>30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203575" y="2349500"/>
            <a:ext cx="324008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2.</a:t>
            </a:r>
            <a:r>
              <a:rPr lang="en-US">
                <a:solidFill>
                  <a:srgbClr val="FF0000"/>
                </a:solidFill>
              </a:rPr>
              <a:t> ea </a:t>
            </a:r>
          </a:p>
          <a:p>
            <a:r>
              <a:rPr lang="en-US">
                <a:solidFill>
                  <a:srgbClr val="00B050"/>
                </a:solidFill>
              </a:rPr>
              <a:t>pearl-</a:t>
            </a:r>
            <a:r>
              <a:rPr lang="ru-RU">
                <a:solidFill>
                  <a:srgbClr val="262626"/>
                </a:solidFill>
              </a:rPr>
              <a:t>жемчужина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Earth-</a:t>
            </a:r>
            <a:r>
              <a:rPr lang="ru-RU">
                <a:solidFill>
                  <a:srgbClr val="262626"/>
                </a:solidFill>
              </a:rPr>
              <a:t>Земля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r>
              <a:rPr lang="en-US">
                <a:solidFill>
                  <a:srgbClr val="00B050"/>
                </a:solidFill>
              </a:rPr>
              <a:t>earn-</a:t>
            </a:r>
            <a:r>
              <a:rPr lang="ru-RU">
                <a:solidFill>
                  <a:srgbClr val="262626"/>
                </a:solidFill>
              </a:rPr>
              <a:t>заработать(репутацию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learn-</a:t>
            </a:r>
            <a:r>
              <a:rPr lang="ru-RU">
                <a:solidFill>
                  <a:srgbClr val="262626"/>
                </a:solidFill>
              </a:rPr>
              <a:t>изучать</a:t>
            </a:r>
            <a:r>
              <a:rPr lang="en-US">
                <a:solidFill>
                  <a:srgbClr val="262626"/>
                </a:solidFill>
              </a:rPr>
              <a:t> </a:t>
            </a:r>
          </a:p>
          <a:p>
            <a:r>
              <a:rPr lang="en-US">
                <a:solidFill>
                  <a:srgbClr val="00B050"/>
                </a:solidFill>
              </a:rPr>
              <a:t>earl-</a:t>
            </a:r>
            <a:r>
              <a:rPr lang="ru-RU">
                <a:solidFill>
                  <a:srgbClr val="262626"/>
                </a:solidFill>
              </a:rPr>
              <a:t>граф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early-</a:t>
            </a:r>
            <a:r>
              <a:rPr lang="ru-RU">
                <a:solidFill>
                  <a:srgbClr val="262626"/>
                </a:solidFill>
              </a:rPr>
              <a:t>рано, ранний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heard-</a:t>
            </a:r>
            <a:r>
              <a:rPr lang="ru-RU">
                <a:solidFill>
                  <a:srgbClr val="262626"/>
                </a:solidFill>
              </a:rPr>
              <a:t>2 и 3 форма глагола hear (слышать)</a:t>
            </a:r>
            <a:endParaRPr lang="en-US">
              <a:solidFill>
                <a:srgbClr val="262626"/>
              </a:solidFill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43663" y="2349500"/>
            <a:ext cx="27003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3.</a:t>
            </a:r>
            <a:r>
              <a:rPr lang="en-US">
                <a:solidFill>
                  <a:srgbClr val="FF0000"/>
                </a:solidFill>
              </a:rPr>
              <a:t> ur </a:t>
            </a:r>
          </a:p>
          <a:p>
            <a:r>
              <a:rPr lang="en-US">
                <a:solidFill>
                  <a:srgbClr val="00B050"/>
                </a:solidFill>
              </a:rPr>
              <a:t>turn-</a:t>
            </a:r>
            <a:r>
              <a:rPr lang="ru-RU">
                <a:solidFill>
                  <a:srgbClr val="262626"/>
                </a:solidFill>
              </a:rPr>
              <a:t>поворачивать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burn-</a:t>
            </a:r>
            <a:r>
              <a:rPr lang="ru-RU">
                <a:solidFill>
                  <a:srgbClr val="262626"/>
                </a:solidFill>
              </a:rPr>
              <a:t>жечь, гореть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curly-</a:t>
            </a:r>
            <a:r>
              <a:rPr lang="ru-RU">
                <a:solidFill>
                  <a:srgbClr val="262626"/>
                </a:solidFill>
              </a:rPr>
              <a:t>кучерявые волосы</a:t>
            </a:r>
            <a:endParaRPr lang="en-US">
              <a:solidFill>
                <a:srgbClr val="262626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Thursday</a:t>
            </a:r>
            <a:r>
              <a:rPr lang="en-US">
                <a:solidFill>
                  <a:srgbClr val="262626"/>
                </a:solidFill>
              </a:rPr>
              <a:t>-</a:t>
            </a:r>
            <a:r>
              <a:rPr lang="ru-RU">
                <a:solidFill>
                  <a:srgbClr val="262626"/>
                </a:solidFill>
              </a:rPr>
              <a:t>четверг).</a:t>
            </a:r>
            <a:endParaRPr lang="en-US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653</TotalTime>
  <Words>920</Words>
  <Application>Microsoft Office PowerPoint</Application>
  <PresentationFormat>Экран (4:3)</PresentationFormat>
  <Paragraphs>165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Book Antiqua</vt:lpstr>
      <vt:lpstr>Times New Roman</vt:lpstr>
      <vt:lpstr>Wingdings</vt:lpstr>
      <vt:lpstr>Твердый переплет</vt:lpstr>
      <vt:lpstr>Phonetics</vt:lpstr>
      <vt:lpstr>Звуки английского языка </vt:lpstr>
      <vt:lpstr>Звуки [e]= "e" и [æ]="э"</vt:lpstr>
      <vt:lpstr>Звуки [e]= "e" и [æ]="э"</vt:lpstr>
      <vt:lpstr>Надо различать:</vt:lpstr>
      <vt:lpstr>Звуки [i:]= "и" и [i]="ы"</vt:lpstr>
      <vt:lpstr>Звуки [i:]= "и" и [i]="ы"</vt:lpstr>
      <vt:lpstr>Надо различать:</vt:lpstr>
      <vt:lpstr>Звук [ɜː]= "ё"</vt:lpstr>
      <vt:lpstr>Звук [ɜː]= "ё"</vt:lpstr>
      <vt:lpstr>Звук [eɪ]= "эй"</vt:lpstr>
      <vt:lpstr>Звук [ou]= "oy"</vt:lpstr>
      <vt:lpstr>Звук [ai]= "aи"</vt:lpstr>
      <vt:lpstr>Звук [au]= "aу"</vt:lpstr>
      <vt:lpstr>Звук [ɪə]= "иа"</vt:lpstr>
      <vt:lpstr>Звук [ɛə]= "еа"</vt:lpstr>
      <vt:lpstr>Звук [ð]= "д"</vt:lpstr>
      <vt:lpstr>Звуки [o:]= "долгий о" и [o]= "краткий о"</vt:lpstr>
      <vt:lpstr>Звуки [o:]= "долгий о" и [o]= "краткий о"</vt:lpstr>
      <vt:lpstr>Звуки [o:]= "долгий о" и [o]= "краткий о"</vt:lpstr>
      <vt:lpstr>Звуки [ɑ:]= "долгий a" и [ʌ]= "краткий a"</vt:lpstr>
      <vt:lpstr>Звуки [ɑ:]= "долгий a" и [ʌ]= "краткий a"</vt:lpstr>
      <vt:lpstr>Надо различать:</vt:lpstr>
      <vt:lpstr>Звук [k]</vt:lpstr>
      <vt:lpstr>Звук [k]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</dc:title>
  <cp:lastModifiedBy>Admin</cp:lastModifiedBy>
  <cp:revision>99</cp:revision>
  <dcterms:modified xsi:type="dcterms:W3CDTF">2018-06-04T11:09:44Z</dcterms:modified>
</cp:coreProperties>
</file>