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39"/>
  </p:notesMasterIdLst>
  <p:sldIdLst>
    <p:sldId id="256" r:id="rId2"/>
    <p:sldId id="323" r:id="rId3"/>
    <p:sldId id="257" r:id="rId4"/>
    <p:sldId id="258" r:id="rId5"/>
    <p:sldId id="261" r:id="rId6"/>
    <p:sldId id="324" r:id="rId7"/>
    <p:sldId id="325" r:id="rId8"/>
    <p:sldId id="327" r:id="rId9"/>
    <p:sldId id="262" r:id="rId10"/>
    <p:sldId id="328" r:id="rId11"/>
    <p:sldId id="296" r:id="rId12"/>
    <p:sldId id="297" r:id="rId13"/>
    <p:sldId id="298" r:id="rId14"/>
    <p:sldId id="301" r:id="rId15"/>
    <p:sldId id="302" r:id="rId16"/>
    <p:sldId id="299" r:id="rId17"/>
    <p:sldId id="300" r:id="rId18"/>
    <p:sldId id="263" r:id="rId19"/>
    <p:sldId id="264" r:id="rId20"/>
    <p:sldId id="265" r:id="rId21"/>
    <p:sldId id="266" r:id="rId22"/>
    <p:sldId id="331" r:id="rId23"/>
    <p:sldId id="267" r:id="rId24"/>
    <p:sldId id="269" r:id="rId25"/>
    <p:sldId id="322" r:id="rId26"/>
    <p:sldId id="329" r:id="rId27"/>
    <p:sldId id="330" r:id="rId28"/>
    <p:sldId id="291" r:id="rId29"/>
    <p:sldId id="272" r:id="rId30"/>
    <p:sldId id="273" r:id="rId31"/>
    <p:sldId id="274" r:id="rId32"/>
    <p:sldId id="275" r:id="rId33"/>
    <p:sldId id="276" r:id="rId34"/>
    <p:sldId id="277" r:id="rId35"/>
    <p:sldId id="332" r:id="rId36"/>
    <p:sldId id="333" r:id="rId37"/>
    <p:sldId id="334" r:id="rId3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77" autoAdjust="0"/>
  </p:normalViewPr>
  <p:slideViewPr>
    <p:cSldViewPr>
      <p:cViewPr>
        <p:scale>
          <a:sx n="72" d="100"/>
          <a:sy n="72" d="100"/>
        </p:scale>
        <p:origin x="-124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3" name="Shape 3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4" name="Shape 4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5" name="Shape 5"/>
          <p:cNvSpPr/>
          <p:nvPr/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6" name="Shape 6"/>
          <p:cNvSpPr/>
          <p:nvPr/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7" name="Shape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67236" cy="34242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sq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>
            <a:lvl1pPr marL="215900" marR="0" indent="-215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defRPr>
            </a:lvl1pPr>
          </a:lstStyle>
          <a:p>
            <a:pPr marL="215900" lvl="0" indent="-215900">
              <a:spcBef>
                <a:spcPts val="0"/>
              </a:spcBef>
              <a:buClr>
                <a:srgbClr val="000000"/>
              </a:buClr>
              <a:buSzPct val="25000"/>
              <a:buFont typeface="Times New Roman" panose="02020603050405020304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83368"/>
      </p:ext>
    </p:extLst>
  </p:cSld>
  <p:clrMap bg1="lt1" tx1="dk1" bg2="dk2" tx2="lt2" accent1="accent1" accent2="accent2" accent3="accent3" accent4="accent4" accent5="accent5" accent6="accent6" hlink="hlink" folHlink="folHlink"/>
  <p:notesStyle/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7" name="Shape 37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411" cy="34274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1" name="Shape 71"/>
          <p:cNvSpPr/>
          <p:nvPr/>
        </p:nvSpPr>
        <p:spPr>
          <a:xfrm>
            <a:off x="914400" y="4343400"/>
            <a:ext cx="5027611" cy="41132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413" cy="34274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34" name="Shape 334"/>
          <p:cNvSpPr/>
          <p:nvPr/>
        </p:nvSpPr>
        <p:spPr>
          <a:xfrm>
            <a:off x="914400" y="4343400"/>
            <a:ext cx="5027611" cy="41132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413" cy="34274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41" name="Shape 341"/>
          <p:cNvSpPr/>
          <p:nvPr/>
        </p:nvSpPr>
        <p:spPr>
          <a:xfrm>
            <a:off x="914400" y="4343400"/>
            <a:ext cx="5027611" cy="41132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3" name="Shape 183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2" name="Shape 192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01" name="Shape 201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10" name="Shape 210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19" name="Shape 219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411" cy="34274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33" name="Shape 233"/>
          <p:cNvSpPr/>
          <p:nvPr/>
        </p:nvSpPr>
        <p:spPr>
          <a:xfrm>
            <a:off x="914400" y="4343400"/>
            <a:ext cx="5027611" cy="41132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411" cy="34274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26" name="Shape 226"/>
          <p:cNvSpPr/>
          <p:nvPr/>
        </p:nvSpPr>
        <p:spPr>
          <a:xfrm>
            <a:off x="914400" y="4343400"/>
            <a:ext cx="5027611" cy="41132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6" name="Shape 46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413" cy="34274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59" name="Shape 259"/>
          <p:cNvSpPr/>
          <p:nvPr/>
        </p:nvSpPr>
        <p:spPr>
          <a:xfrm>
            <a:off x="914400" y="4343400"/>
            <a:ext cx="5027611" cy="41132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413" cy="34274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66" name="Shape 266"/>
          <p:cNvSpPr/>
          <p:nvPr/>
        </p:nvSpPr>
        <p:spPr>
          <a:xfrm>
            <a:off x="914400" y="4343400"/>
            <a:ext cx="5027611" cy="41132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75" name="Shape 275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84" name="Shape 284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93" name="Shape 293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411" cy="34274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0" name="Shape 300"/>
          <p:cNvSpPr/>
          <p:nvPr/>
        </p:nvSpPr>
        <p:spPr>
          <a:xfrm>
            <a:off x="914400" y="4343400"/>
            <a:ext cx="5027611" cy="41132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9" name="Shape 309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5" name="Shape 55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0" name="Shape 80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4" name="Shape 174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18" name="Shape 318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50" name="Shape 350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27" name="Shape 327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4" name="Shape 64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lt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ctrTitle"/>
          </p:nvPr>
        </p:nvSpPr>
        <p:spPr>
          <a:xfrm>
            <a:off x="395287" y="260350"/>
            <a:ext cx="8424900" cy="101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ubTitle" idx="1"/>
          </p:nvPr>
        </p:nvSpPr>
        <p:spPr>
          <a:xfrm>
            <a:off x="395287" y="1484312"/>
            <a:ext cx="8353499" cy="468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66700" marR="0" indent="-1447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1pPr>
            <a:lvl2pPr marL="714375" marR="0" indent="-158115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2pPr>
            <a:lvl3pPr marL="1162050" marR="0" indent="-171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marL="1619250" marR="0" indent="-18859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4pPr>
            <a:lvl5pPr marL="1981200" marR="0" indent="-762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5pPr>
            <a:lvl6pPr marL="2343150" marR="0" indent="1905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6pPr>
            <a:lvl7pPr marL="3067050" marR="0" indent="20955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7pPr>
            <a:lvl8pPr marL="4152900" marR="0" indent="4953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8pPr>
            <a:lvl9pPr marL="5600700" marR="0" indent="8763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395287" y="6542087"/>
            <a:ext cx="2195400" cy="25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5003800" y="6542087"/>
            <a:ext cx="2808300" cy="25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885111" y="6542087"/>
            <a:ext cx="896999" cy="252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1" u="none" strike="noStrike" cap="none" baseline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Times New Roman" panose="02020603050405020304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25" name="Shape 25"/>
          <p:cNvSpPr/>
          <p:nvPr/>
        </p:nvSpPr>
        <p:spPr>
          <a:xfrm>
            <a:off x="395287" y="1341437"/>
            <a:ext cx="7772399" cy="109537"/>
          </a:xfrm>
          <a:custGeom>
            <a:avLst/>
            <a:gdLst/>
            <a:ahLst/>
            <a:cxnLst/>
            <a:rect l="0" t="0" r="0" b="0"/>
            <a:pathLst>
              <a:path w="1000" h="1000" extrusionOk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 extrusionOk="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 1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 2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1">
                <a:solidFill>
                  <a:srgbClr val="0033CC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839"/>
              </a:lnSpc>
            </a:pPr>
            <a:r>
              <a:rPr spc="-10" dirty="0"/>
              <a:t>МАРКЕТИНГ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0033CC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839"/>
              </a:lnSpc>
            </a:pPr>
            <a:r>
              <a:rPr spc="-5" dirty="0"/>
              <a:t>6-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618224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CC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1">
                <a:solidFill>
                  <a:srgbClr val="0033CC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839"/>
              </a:lnSpc>
            </a:pPr>
            <a:r>
              <a:rPr spc="-10" dirty="0"/>
              <a:t>МАРКЕТИНГ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0033CC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839"/>
              </a:lnSpc>
            </a:pPr>
            <a:r>
              <a:rPr spc="-5" dirty="0"/>
              <a:t>6-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375887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252412" y="115886"/>
            <a:ext cx="8683500" cy="64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244475" y="981075"/>
            <a:ext cx="8691600" cy="54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66700" marR="0" indent="-1447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1pPr>
            <a:lvl2pPr marL="714375" marR="0" indent="-158115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2pPr>
            <a:lvl3pPr marL="1162050" marR="0" indent="-171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marL="1619250" marR="0" indent="-18859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❑"/>
              <a:defRPr/>
            </a:lvl4pPr>
            <a:lvl5pPr marL="1981200" marR="0" indent="-762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5pPr>
            <a:lvl6pPr marL="2343150" marR="0" indent="1905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6pPr>
            <a:lvl7pPr marL="3067050" marR="0" indent="20955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7pPr>
            <a:lvl8pPr marL="4152900" marR="0" indent="4953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8pPr>
            <a:lvl9pPr marL="5600700" marR="0" indent="8763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14" name="Shape 14"/>
          <p:cNvSpPr/>
          <p:nvPr/>
        </p:nvSpPr>
        <p:spPr>
          <a:xfrm>
            <a:off x="263525" y="836612"/>
            <a:ext cx="8701087" cy="71437"/>
          </a:xfrm>
          <a:custGeom>
            <a:avLst/>
            <a:gdLst/>
            <a:ahLst/>
            <a:cxnLst/>
            <a:rect l="0" t="0" r="0" b="0"/>
            <a:pathLst>
              <a:path w="1000" h="1000" extrusionOk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 extrusionOk="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cxnSp>
        <p:nvCxnSpPr>
          <p:cNvPr id="15" name="Shape 15"/>
          <p:cNvCxnSpPr/>
          <p:nvPr/>
        </p:nvCxnSpPr>
        <p:spPr>
          <a:xfrm>
            <a:off x="293687" y="6496050"/>
            <a:ext cx="8569200" cy="0"/>
          </a:xfrm>
          <a:prstGeom prst="straightConnector1">
            <a:avLst/>
          </a:prstGeom>
          <a:noFill/>
          <a:ln w="9525" cap="flat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250825" y="6534150"/>
            <a:ext cx="3719399" cy="19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5148262" y="6534150"/>
            <a:ext cx="3384600" cy="19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604250" y="6534150"/>
            <a:ext cx="360299" cy="19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 baseline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Times New Roman" panose="02020603050405020304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/>
        </p:nvSpPr>
        <p:spPr>
          <a:xfrm>
            <a:off x="7885111" y="6542087"/>
            <a:ext cx="896937" cy="2524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 panose="02020603050405020304"/>
              <a:buNone/>
            </a:pPr>
            <a:fld id="{00000000-1234-1234-1234-123412341234}" type="slidenum">
              <a:rPr lang="en-US" sz="1100" b="0" i="1" u="none" strike="noStrike" cap="none" baseline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1</a:t>
            </a:fld>
            <a:endParaRPr lang="en-US" sz="1100" b="0" i="1" u="none" strike="noStrike" cap="none" baseline="0">
              <a:solidFill>
                <a:srgbClr val="00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32" name="Shape 32"/>
          <p:cNvSpPr txBox="1"/>
          <p:nvPr/>
        </p:nvSpPr>
        <p:spPr>
          <a:xfrm>
            <a:off x="158750" y="211455"/>
            <a:ext cx="8806180" cy="1837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Verdana" panose="020B0604030504040204"/>
              <a:buNone/>
            </a:pPr>
            <a:r>
              <a:rPr lang="en-US" sz="3600" b="1" strike="noStrike" cap="none" baseline="0" dirty="0" smtClean="0">
                <a:solidFill>
                  <a:srgbClr val="00206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ТЕМА</a:t>
            </a:r>
            <a:r>
              <a:rPr lang="uk-UA" sz="3600" b="1" strike="noStrike" cap="none" baseline="0" dirty="0" smtClean="0">
                <a:solidFill>
                  <a:srgbClr val="00206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7</a:t>
            </a:r>
            <a:r>
              <a:rPr lang="ru-RU" sz="3600" b="1" strike="noStrike" cap="none" baseline="0" dirty="0" smtClean="0">
                <a:solidFill>
                  <a:srgbClr val="00206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:</a:t>
            </a:r>
            <a:r>
              <a:rPr lang="uk-UA" altLang="en-US" sz="3600" b="1" strike="noStrike" cap="none" baseline="0" dirty="0" smtClean="0">
                <a:solidFill>
                  <a:srgbClr val="00206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3600" b="1" i="0" u="none" strike="noStrike" cap="none" baseline="0" dirty="0" err="1">
                <a:solidFill>
                  <a:srgbClr val="00206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Маркетингова</a:t>
            </a:r>
            <a:r>
              <a:rPr lang="en-US" sz="3600" b="1" i="0" u="none" strike="noStrike" cap="none" baseline="0" dirty="0">
                <a:solidFill>
                  <a:srgbClr val="00206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3600" b="1" i="0" u="none" strike="noStrike" cap="none" baseline="0" dirty="0" err="1">
                <a:solidFill>
                  <a:srgbClr val="00206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політика</a:t>
            </a:r>
            <a:r>
              <a:rPr lang="en-US" sz="3600" b="1" i="0" u="none" strike="noStrike" cap="none" baseline="0" dirty="0">
                <a:solidFill>
                  <a:srgbClr val="00206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3600" b="1" i="0" u="none" strike="noStrike" cap="none" baseline="0" dirty="0" err="1">
                <a:solidFill>
                  <a:srgbClr val="00206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розподілу</a:t>
            </a:r>
            <a:r>
              <a:rPr lang="en-US" sz="3600" b="1" i="0" u="none" strike="noStrike" cap="none" baseline="0" dirty="0">
                <a:solidFill>
                  <a:srgbClr val="00206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endParaRPr lang="en-US" sz="3600" b="1" dirty="0">
              <a:solidFill>
                <a:srgbClr val="002060"/>
              </a:solidFill>
              <a:latin typeface="Verdana" panose="020B0604030504040204"/>
              <a:ea typeface="Verdana" panose="020B0604030504040204"/>
              <a:cs typeface="Verdana" panose="020B0604030504040204"/>
            </a:endParaRPr>
          </a:p>
        </p:txBody>
      </p:sp>
      <p:cxnSp>
        <p:nvCxnSpPr>
          <p:cNvPr id="34" name="Shape 34"/>
          <p:cNvCxnSpPr/>
          <p:nvPr/>
        </p:nvCxnSpPr>
        <p:spPr>
          <a:xfrm>
            <a:off x="293687" y="6496050"/>
            <a:ext cx="8569325" cy="1587"/>
          </a:xfrm>
          <a:prstGeom prst="straightConnector1">
            <a:avLst/>
          </a:prstGeom>
          <a:noFill/>
          <a:ln w="9525" cap="sq">
            <a:solidFill>
              <a:srgbClr val="CC0000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1826" y="404664"/>
            <a:ext cx="8369934" cy="58676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95"/>
              </a:spcBef>
            </a:pPr>
            <a:r>
              <a:rPr sz="2800" b="1" i="1" spc="-10" dirty="0">
                <a:solidFill>
                  <a:schemeClr val="tx1"/>
                </a:solidFill>
                <a:latin typeface="Times New Roman"/>
                <a:cs typeface="Times New Roman"/>
              </a:rPr>
              <a:t>Типи торгових посередників</a:t>
            </a:r>
          </a:p>
          <a:p>
            <a:pPr marL="210820" indent="-122555">
              <a:lnSpc>
                <a:spcPct val="100000"/>
              </a:lnSpc>
              <a:spcBef>
                <a:spcPts val="1480"/>
              </a:spcBef>
              <a:buFont typeface="Times New Roman"/>
              <a:buChar char="•"/>
              <a:tabLst>
                <a:tab pos="211454" algn="l"/>
              </a:tabLst>
            </a:pPr>
            <a:r>
              <a:rPr sz="2000" i="1" dirty="0">
                <a:solidFill>
                  <a:schemeClr val="tx1"/>
                </a:solidFill>
                <a:latin typeface="Times New Roman"/>
                <a:cs typeface="Times New Roman"/>
              </a:rPr>
              <a:t>дилер</a:t>
            </a:r>
            <a:r>
              <a:rPr sz="2000" i="1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від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свого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імені,</a:t>
            </a:r>
            <a:r>
              <a:rPr sz="20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за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 свій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рахунок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10820" indent="-122555">
              <a:lnSpc>
                <a:spcPct val="100000"/>
              </a:lnSpc>
              <a:buFont typeface="Times New Roman"/>
              <a:buChar char="•"/>
              <a:tabLst>
                <a:tab pos="211454" algn="l"/>
              </a:tabLst>
            </a:pPr>
            <a:r>
              <a:rPr sz="2000" i="1" spc="-5" dirty="0">
                <a:solidFill>
                  <a:schemeClr val="tx1"/>
                </a:solidFill>
                <a:latin typeface="Times New Roman"/>
                <a:cs typeface="Times New Roman"/>
              </a:rPr>
              <a:t>дистриб'ютор</a:t>
            </a:r>
            <a:r>
              <a:rPr sz="2000" i="1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від </a:t>
            </a:r>
            <a:r>
              <a:rPr sz="2000" spc="-20" dirty="0">
                <a:solidFill>
                  <a:schemeClr val="tx1"/>
                </a:solidFill>
                <a:latin typeface="Times New Roman"/>
                <a:cs typeface="Times New Roman"/>
              </a:rPr>
              <a:t>чужого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імені,</a:t>
            </a:r>
            <a:r>
              <a:rPr sz="20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за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свій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рахунок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10820" indent="-122555">
              <a:lnSpc>
                <a:spcPct val="100000"/>
              </a:lnSpc>
              <a:buFont typeface="Times New Roman"/>
              <a:buChar char="•"/>
              <a:tabLst>
                <a:tab pos="211454" algn="l"/>
              </a:tabLst>
            </a:pPr>
            <a:r>
              <a:rPr sz="2000" i="1" spc="-15" dirty="0">
                <a:solidFill>
                  <a:schemeClr val="tx1"/>
                </a:solidFill>
                <a:latin typeface="Times New Roman"/>
                <a:cs typeface="Times New Roman"/>
              </a:rPr>
              <a:t>комісіонер</a:t>
            </a:r>
            <a:r>
              <a:rPr sz="2000" i="1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-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від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 свого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 імені,</a:t>
            </a:r>
            <a:r>
              <a:rPr sz="20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за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чужий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рахунок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10820" indent="-122555">
              <a:lnSpc>
                <a:spcPct val="100000"/>
              </a:lnSpc>
              <a:buFont typeface="Times New Roman"/>
              <a:buChar char="•"/>
              <a:tabLst>
                <a:tab pos="211454" algn="l"/>
              </a:tabLst>
            </a:pPr>
            <a:r>
              <a:rPr sz="2000" i="1" dirty="0">
                <a:solidFill>
                  <a:schemeClr val="tx1"/>
                </a:solidFill>
                <a:latin typeface="Times New Roman"/>
                <a:cs typeface="Times New Roman"/>
              </a:rPr>
              <a:t>агент,</a:t>
            </a:r>
            <a:r>
              <a:rPr sz="2000" i="1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i="1" spc="-10" dirty="0">
                <a:solidFill>
                  <a:schemeClr val="tx1"/>
                </a:solidFill>
                <a:latin typeface="Times New Roman"/>
                <a:cs typeface="Times New Roman"/>
              </a:rPr>
              <a:t>брокер</a:t>
            </a:r>
            <a:r>
              <a:rPr sz="2000" i="1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від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Times New Roman"/>
                <a:cs typeface="Times New Roman"/>
              </a:rPr>
              <a:t>чужого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імені,</a:t>
            </a:r>
            <a:r>
              <a:rPr sz="20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за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чужий</a:t>
            </a:r>
            <a:r>
              <a:rPr sz="20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рахунок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2555">
              <a:lnSpc>
                <a:spcPct val="100000"/>
              </a:lnSpc>
              <a:buFont typeface="Times New Roman"/>
              <a:buChar char="•"/>
              <a:tabLst>
                <a:tab pos="135255" algn="l"/>
              </a:tabLst>
            </a:pPr>
            <a:r>
              <a:rPr sz="2000" i="1" spc="-15" dirty="0">
                <a:solidFill>
                  <a:schemeClr val="tx1"/>
                </a:solidFill>
                <a:latin typeface="Times New Roman"/>
                <a:cs typeface="Times New Roman"/>
              </a:rPr>
              <a:t>джобер</a:t>
            </a:r>
            <a:r>
              <a:rPr sz="2000" i="1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посередник,</a:t>
            </a:r>
            <a:r>
              <a:rPr sz="20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який</a:t>
            </a:r>
            <a:r>
              <a:rPr sz="20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Times New Roman"/>
                <a:cs typeface="Times New Roman"/>
              </a:rPr>
              <a:t>скуповує</a:t>
            </a:r>
            <a:r>
              <a:rPr sz="20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невеликі</a:t>
            </a:r>
            <a:r>
              <a:rPr sz="20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оптові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партії</a:t>
            </a:r>
            <a:r>
              <a:rPr sz="20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для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Times New Roman"/>
                <a:cs typeface="Times New Roman"/>
              </a:rPr>
              <a:t>швидкого</a:t>
            </a:r>
            <a:r>
              <a:rPr sz="20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перепродажу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Font typeface="Times New Roman"/>
              <a:buChar char="•"/>
              <a:tabLst>
                <a:tab pos="135255" algn="l"/>
              </a:tabLst>
            </a:pPr>
            <a:r>
              <a:rPr sz="2000" i="1" spc="-25" dirty="0">
                <a:solidFill>
                  <a:schemeClr val="tx1"/>
                </a:solidFill>
                <a:latin typeface="Times New Roman"/>
                <a:cs typeface="Times New Roman"/>
              </a:rPr>
              <a:t>комівояжер</a:t>
            </a:r>
            <a:r>
              <a:rPr sz="2000" i="1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службовець</a:t>
            </a:r>
            <a:r>
              <a:rPr sz="20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підприємства,</a:t>
            </a:r>
            <a:r>
              <a:rPr sz="2000" spc="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який</a:t>
            </a:r>
            <a:r>
              <a:rPr sz="20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займається</a:t>
            </a:r>
            <a:r>
              <a:rPr sz="20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chemeClr val="tx1"/>
                </a:solidFill>
                <a:latin typeface="Times New Roman"/>
                <a:cs typeface="Times New Roman"/>
              </a:rPr>
              <a:t>пошуком</a:t>
            </a:r>
            <a:r>
              <a:rPr sz="20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клієнтів,</a:t>
            </a:r>
            <a:r>
              <a:rPr sz="20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чиї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повноваження </a:t>
            </a:r>
            <a:r>
              <a:rPr sz="2000" spc="-38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регулюються</a:t>
            </a:r>
            <a:r>
              <a:rPr sz="20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керівництвом</a:t>
            </a:r>
            <a:r>
              <a:rPr sz="20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фірми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 marR="73025" indent="-635">
              <a:lnSpc>
                <a:spcPct val="100000"/>
              </a:lnSpc>
              <a:buFont typeface="Times New Roman"/>
              <a:buChar char="•"/>
              <a:tabLst>
                <a:tab pos="135255" algn="l"/>
              </a:tabLst>
            </a:pPr>
            <a:r>
              <a:rPr sz="2000" i="1" spc="5" dirty="0">
                <a:solidFill>
                  <a:schemeClr val="tx1"/>
                </a:solidFill>
                <a:latin typeface="Times New Roman"/>
                <a:cs typeface="Times New Roman"/>
              </a:rPr>
              <a:t>маклер</a:t>
            </a:r>
            <a:r>
              <a:rPr sz="2000" i="1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представляє</a:t>
            </a:r>
            <a:r>
              <a:rPr sz="20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інтереси</a:t>
            </a:r>
            <a:r>
              <a:rPr sz="2000" spc="5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двох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сторін</a:t>
            </a:r>
            <a:r>
              <a:rPr sz="20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і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займається</a:t>
            </a:r>
            <a:r>
              <a:rPr sz="2000" spc="5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chemeClr val="tx1"/>
                </a:solidFill>
                <a:latin typeface="Times New Roman"/>
                <a:cs typeface="Times New Roman"/>
              </a:rPr>
              <a:t>пошуком</a:t>
            </a:r>
            <a:r>
              <a:rPr sz="20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можливостей</a:t>
            </a:r>
            <a:r>
              <a:rPr sz="20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для</a:t>
            </a:r>
            <a:r>
              <a:rPr sz="20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укладання </a:t>
            </a:r>
            <a:r>
              <a:rPr sz="2000" spc="-38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Times New Roman"/>
                <a:cs typeface="Times New Roman"/>
              </a:rPr>
              <a:t>угоди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2555">
              <a:lnSpc>
                <a:spcPct val="100000"/>
              </a:lnSpc>
              <a:buFont typeface="Times New Roman"/>
              <a:buChar char="•"/>
              <a:tabLst>
                <a:tab pos="135255" algn="l"/>
              </a:tabLst>
            </a:pPr>
            <a:r>
              <a:rPr sz="2000" i="1" spc="-10" dirty="0">
                <a:solidFill>
                  <a:schemeClr val="tx1"/>
                </a:solidFill>
                <a:latin typeface="Times New Roman"/>
                <a:cs typeface="Times New Roman"/>
              </a:rPr>
              <a:t>збутова</a:t>
            </a:r>
            <a:r>
              <a:rPr sz="2000" i="1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chemeClr val="tx1"/>
                </a:solidFill>
                <a:latin typeface="Times New Roman"/>
                <a:cs typeface="Times New Roman"/>
              </a:rPr>
              <a:t>філія</a:t>
            </a:r>
            <a:r>
              <a:rPr sz="2000" i="1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швидка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 поставка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продукції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2555">
              <a:lnSpc>
                <a:spcPct val="100000"/>
              </a:lnSpc>
              <a:buFont typeface="Times New Roman"/>
              <a:buChar char="•"/>
              <a:tabLst>
                <a:tab pos="135255" algn="l"/>
              </a:tabLst>
            </a:pPr>
            <a:r>
              <a:rPr sz="2000" i="1" spc="-5" dirty="0">
                <a:solidFill>
                  <a:schemeClr val="tx1"/>
                </a:solidFill>
                <a:latin typeface="Times New Roman"/>
                <a:cs typeface="Times New Roman"/>
              </a:rPr>
              <a:t>торговий представник</a:t>
            </a:r>
            <a:r>
              <a:rPr sz="2000" i="1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юридичний</a:t>
            </a:r>
            <a:r>
              <a:rPr sz="2000" spc="6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посередник,</a:t>
            </a:r>
            <a:r>
              <a:rPr sz="20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що</a:t>
            </a:r>
            <a:r>
              <a:rPr sz="20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веде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справи</a:t>
            </a:r>
            <a:r>
              <a:rPr sz="20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Times New Roman"/>
                <a:cs typeface="Times New Roman"/>
              </a:rPr>
              <a:t>кількох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фірм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 marR="899160" indent="-635">
              <a:lnSpc>
                <a:spcPct val="100000"/>
              </a:lnSpc>
              <a:buFont typeface="Times New Roman"/>
              <a:buChar char="•"/>
              <a:tabLst>
                <a:tab pos="135255" algn="l"/>
              </a:tabLst>
            </a:pPr>
            <a:r>
              <a:rPr sz="2000" i="1" spc="-5" dirty="0">
                <a:solidFill>
                  <a:schemeClr val="tx1"/>
                </a:solidFill>
                <a:latin typeface="Times New Roman"/>
                <a:cs typeface="Times New Roman"/>
              </a:rPr>
              <a:t>торговий дім</a:t>
            </a:r>
            <a:r>
              <a:rPr sz="2000" i="1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2000" i="1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великий</a:t>
            </a:r>
            <a:r>
              <a:rPr sz="20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оптово-роздрібний</a:t>
            </a:r>
            <a:r>
              <a:rPr sz="20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посередник,</a:t>
            </a:r>
            <a:r>
              <a:rPr sz="20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що</a:t>
            </a:r>
            <a:r>
              <a:rPr sz="20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займається</a:t>
            </a:r>
            <a:r>
              <a:rPr sz="2000" spc="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торгівельно- </a:t>
            </a:r>
            <a:r>
              <a:rPr sz="2000" spc="-38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посередницькою</a:t>
            </a:r>
            <a:r>
              <a:rPr sz="20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діяльністю,</a:t>
            </a:r>
            <a:r>
              <a:rPr sz="2000" spc="5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а </a:t>
            </a:r>
            <a:r>
              <a:rPr sz="2000" spc="-25" dirty="0">
                <a:solidFill>
                  <a:schemeClr val="tx1"/>
                </a:solidFill>
                <a:latin typeface="Times New Roman"/>
                <a:cs typeface="Times New Roman"/>
              </a:rPr>
              <a:t>також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здійснює</a:t>
            </a:r>
            <a:r>
              <a:rPr sz="20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інвестування</a:t>
            </a:r>
            <a:r>
              <a:rPr sz="2000" spc="7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у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виробництво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02613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/>
          <p:nvPr/>
        </p:nvSpPr>
        <p:spPr>
          <a:xfrm>
            <a:off x="8604250" y="6534150"/>
            <a:ext cx="360362" cy="1968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 panose="02020603050405020304"/>
              <a:buNone/>
            </a:pPr>
            <a:fld id="{00000000-1234-1234-1234-123412341234}" type="slidenum">
              <a:rPr lang="en-US" sz="1200" b="0" i="1" u="none" strike="noStrike" cap="none" baseline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11</a:t>
            </a:fld>
            <a:endParaRPr lang="en-US" sz="1200" b="0" i="1" u="none" strike="noStrike" cap="none" baseline="0">
              <a:solidFill>
                <a:srgbClr val="00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314" name="Shape 314"/>
          <p:cNvSpPr txBox="1"/>
          <p:nvPr/>
        </p:nvSpPr>
        <p:spPr>
          <a:xfrm>
            <a:off x="250825" y="188911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Verdana" panose="020B0604030504040204"/>
              <a:buNone/>
            </a:pPr>
            <a:r>
              <a:rPr lang="en-US" sz="2400" b="1" i="0" u="none" strike="noStrike" cap="none" baseline="0">
                <a:solidFill>
                  <a:srgbClr val="CC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Посередницька діяльність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161925" y="1152525"/>
            <a:ext cx="8961436" cy="5372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75895" marR="0" lvl="0" indent="-17589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Типи маркетингових посередників:</a:t>
            </a:r>
          </a:p>
          <a:p>
            <a:pPr marL="709295" marR="0" lvl="1" indent="-26479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❑"/>
            </a:pPr>
            <a:r>
              <a:rPr lang="en-US" sz="2000" b="1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Торгові посередники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(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оптова, роздрібна торгівля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)— купують товар, отримують право власності на нього і перепродають його далі по ланцюжку. Приймають на себе ділові ризики.</a:t>
            </a:r>
          </a:p>
          <a:p>
            <a:pPr marL="709295" marR="0" lvl="1" indent="-26479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❑"/>
            </a:pPr>
            <a:r>
              <a:rPr lang="en-US" sz="2000" b="1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Агенти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(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брокери, представники виробника, торгові агенти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) — лише налагоджують відносини з покупцями від імені продавця, не отримують право власності на товар</a:t>
            </a:r>
          </a:p>
          <a:p>
            <a:pPr marL="709295" marR="0" lvl="1" indent="-26479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❑"/>
            </a:pPr>
            <a:r>
              <a:rPr lang="en-US" sz="2000" b="1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Допоміжні організації</a:t>
            </a:r>
            <a:r>
              <a:rPr lang="en-US" sz="2000" b="1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(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транспортні, незалежні склади, банки, рекламні агентства) —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беруть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участь у процесі розподілу товарів, але не отримують ані права власності на них, ані права укладання угод.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/>
          <p:nvPr/>
        </p:nvSpPr>
        <p:spPr>
          <a:xfrm>
            <a:off x="8604250" y="6534150"/>
            <a:ext cx="360362" cy="1968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 panose="02020603050405020304"/>
              <a:buNone/>
            </a:pPr>
            <a:fld id="{00000000-1234-1234-1234-123412341234}" type="slidenum">
              <a:rPr lang="en-US" sz="1200" b="0" i="1" u="none" strike="noStrike" cap="none" baseline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12</a:t>
            </a:fld>
            <a:endParaRPr lang="en-US" sz="1200" b="0" i="1" u="none" strike="noStrike" cap="none" baseline="0">
              <a:solidFill>
                <a:srgbClr val="00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346" name="Shape 346"/>
          <p:cNvSpPr txBox="1"/>
          <p:nvPr/>
        </p:nvSpPr>
        <p:spPr>
          <a:xfrm>
            <a:off x="250825" y="188911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uk-UA" altLang="en-US" sz="24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</a:t>
            </a:r>
            <a:r>
              <a:rPr lang="en-US" sz="24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осерединк</a:t>
            </a:r>
            <a:r>
              <a:rPr lang="uk-UA" altLang="en-US" sz="24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и</a:t>
            </a:r>
            <a:r>
              <a:rPr lang="en-US" sz="24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: </a:t>
            </a:r>
            <a:r>
              <a:rPr lang="uk-UA" altLang="en-US" sz="24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Термінологія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148271" y="976630"/>
            <a:ext cx="8961436" cy="56022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75895" marR="0" lvl="0" indent="-17589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uk-UA" altLang="en-US" sz="2000" b="1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Посередник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- узагальнений термін для будь-якого типу посередників, який займає проміжне положення між виробником і кінцевим споживачем.</a:t>
            </a:r>
          </a:p>
          <a:p>
            <a:pPr marL="175895" marR="0" lvl="0" indent="-17589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1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Агент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— представник або помічник іншої особи (принципала). Укладають угоди від імені і за рахунок принципала.</a:t>
            </a:r>
          </a:p>
          <a:p>
            <a:pPr marL="175895" marR="0" lvl="0" indent="-17589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1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Брокер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— посередник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, що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звод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и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ть контрагентів. Не є власник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ом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товару (як дилери і дистриб'ютори), не розпоряджа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є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ться товаром (як дистриб'ютори, агенти). Не уклада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є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контракт з жодною стороною (на відміну від агентів). Отриму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є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винагороду лише за продану продукцію.  </a:t>
            </a:r>
          </a:p>
          <a:p>
            <a:pPr marL="175895" marR="0" lvl="0" indent="-17589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1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Дистриб’ютор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- </a:t>
            </a:r>
            <a:r>
              <a:rPr lang="uk-UA" alt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посередник, що виконує різні функції з розподілу (про</a:t>
            </a:r>
            <a:r>
              <a:rPr lang="ru-RU" altLang="uk-UA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д</a:t>
            </a:r>
            <a:r>
              <a:rPr lang="uk-UA" alt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а</a:t>
            </a:r>
            <a:r>
              <a:rPr lang="ru-RU" altLang="uk-UA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ж</a:t>
            </a:r>
            <a:r>
              <a:rPr lang="uk-UA" alt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, управління запасами, кредитування тощо); 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оптовий або роздрібний посередник, який веде операції від імені виробника або від власного імені і за свій рахунок. </a:t>
            </a:r>
          </a:p>
          <a:p>
            <a:pPr marL="175895" marR="0" lvl="0" indent="-17589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1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Дилер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- оптовий або роздрібний посредник, який веде операції від свого імені й за свій рахунок.</a:t>
            </a:r>
            <a:endParaRPr lang="en-US" sz="2000" b="0" i="0" u="none" strike="noStrike" cap="none" baseline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/>
          <p:nvPr/>
        </p:nvSpPr>
        <p:spPr>
          <a:xfrm>
            <a:off x="8604250" y="6534150"/>
            <a:ext cx="360362" cy="1968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 panose="02020603050405020304"/>
              <a:buNone/>
            </a:pPr>
            <a:fld id="{00000000-1234-1234-1234-123412341234}" type="slidenum">
              <a:rPr lang="en-US" sz="1200" b="0" i="1" u="none" strike="noStrike" cap="none" baseline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13</a:t>
            </a:fld>
            <a:endParaRPr lang="en-US" sz="1200" b="0" i="1" u="none" strike="noStrike" cap="none" baseline="0">
              <a:solidFill>
                <a:srgbClr val="00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323" name="Shape 323"/>
          <p:cNvSpPr txBox="1"/>
          <p:nvPr/>
        </p:nvSpPr>
        <p:spPr>
          <a:xfrm>
            <a:off x="250825" y="188911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uk-UA" altLang="en-US" sz="24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</a:t>
            </a:r>
            <a:r>
              <a:rPr lang="en-US" sz="24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осередник</a:t>
            </a:r>
            <a:r>
              <a:rPr lang="uk-UA" altLang="en-US" sz="24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и: Термінологія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x="160336" y="882015"/>
            <a:ext cx="8961436" cy="56022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77800" marR="0" lvl="0" indent="-177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1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Оптова торгівля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–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продаж товарів для перепродажу чи комерційного використання. </a:t>
            </a:r>
          </a:p>
          <a:p>
            <a:pPr marL="739775" marR="0" lvl="1" indent="-28257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/>
              <a:buChar char="–"/>
            </a:pPr>
            <a:r>
              <a:rPr lang="en-US" sz="20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Функції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: закупівля і формування асортименту, збір інфо про ринок, складування, зберігання, формування партій поставок, транспортування, кредитування поставок, продаж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тощо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.</a:t>
            </a:r>
          </a:p>
          <a:p>
            <a:pPr marL="177800" marR="0" lvl="0" indent="-177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1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Роздрібна торгівля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–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реалізація товарів кінцевим споживачам. </a:t>
            </a:r>
          </a:p>
          <a:p>
            <a:pPr marL="739775" marR="0" lvl="1" indent="-28257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/>
              <a:buChar char="–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Форми: спеціалізовані магазини, універмаги, універсами, супер-/гіпермаркети, склади-магазини, дисконтні магазини</a:t>
            </a:r>
            <a:endParaRPr lang="uk-UA" altLang="en-US" sz="2000" b="0" i="0" u="none" strike="noStrike" cap="none" baseline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739775" marR="0" lvl="1" indent="-28257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/>
              <a:buChar char="–"/>
            </a:pPr>
            <a:r>
              <a:rPr lang="en-US" sz="20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Функції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: прогнозування попиту, формування асортименту, зберігання, маркування, організація поставок, встановлення цін, участь у просуванні, продаж кінцевим покупцям, додаткові послуги.</a:t>
            </a:r>
          </a:p>
          <a:p>
            <a:pPr marL="177800" marR="0" lvl="0" indent="-177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1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Торгові дома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(великі оптово-роздрібні фірми, займаються не лище продажем і складуванням, а й інвестують у виробництво)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/>
        </p:nvSpPr>
        <p:spPr>
          <a:xfrm>
            <a:off x="8604250" y="6534150"/>
            <a:ext cx="360362" cy="1968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 panose="02020603050405020304"/>
              <a:buNone/>
            </a:pPr>
            <a:fld id="{00000000-1234-1234-1234-123412341234}" type="slidenum">
              <a:rPr lang="en-US" sz="1200" b="0" i="1" u="none" strike="noStrike" cap="none" baseline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14</a:t>
            </a:fld>
            <a:endParaRPr lang="en-US" sz="1200" b="0" i="1" u="none" strike="noStrike" cap="none" baseline="0">
              <a:solidFill>
                <a:srgbClr val="00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60" name="Shape 60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200" b="1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Функції </a:t>
            </a:r>
            <a:r>
              <a:rPr lang="uk-UA" altLang="en-US" sz="2200" b="1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посередників</a:t>
            </a:r>
            <a:r>
              <a:rPr lang="en-US" sz="22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: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41910" y="935990"/>
            <a:ext cx="9036000" cy="5689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39775" marR="0" lvl="1" indent="-282575" algn="l" rtl="0">
              <a:lnSpc>
                <a:spcPct val="10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/>
              <a:buChar char="–"/>
            </a:pP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укладання та виконання угод (закупівля для перепродажу, продаж товарів)</a:t>
            </a:r>
            <a:endParaRPr lang="en-US" sz="2000" b="0" i="0" u="none" strike="noStrike" cap="none" baseline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739775" marR="0" lvl="1" indent="-282575" algn="l" rtl="0">
              <a:lnSpc>
                <a:spcPct val="10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/>
              <a:buChar char="–"/>
            </a:pP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логістичні (розміщення замовлень на виробництво, обробка і виконання замовлень на поставки, зберігання товару, сортування, комплектація, </a:t>
            </a:r>
            <a:r>
              <a:rPr lang="uk-UA" alt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транспортування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, підтримка товарних запасів)</a:t>
            </a:r>
            <a:endParaRPr lang="en-US" sz="2000" b="0" i="0" u="none" strike="noStrike" cap="none" baseline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739775" marR="0" lvl="1" indent="-282575" algn="l" rtl="0">
              <a:lnSpc>
                <a:spcPct val="10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/>
              <a:buChar char="–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визначення торгових націнок, 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цін продажу,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знижок,</a:t>
            </a:r>
          </a:p>
          <a:p>
            <a:pPr marL="739775" marR="0" lvl="1" indent="-282575" algn="l" rtl="0">
              <a:lnSpc>
                <a:spcPct val="10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/>
              <a:buChar char="–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торговельне обслуговування споживачів, перевірка якості продукції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,</a:t>
            </a:r>
          </a:p>
          <a:p>
            <a:pPr marL="739775" marR="0" lvl="1" indent="-282575" algn="l" rtl="0">
              <a:lnSpc>
                <a:spcPct val="10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/>
              <a:buChar char="–"/>
            </a:pP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здійснення комунікацій, спрямованих на стимулювання купівель,</a:t>
            </a:r>
          </a:p>
          <a:p>
            <a:pPr marL="739775" marR="0" lvl="1" indent="-282575" algn="l" rtl="0">
              <a:lnSpc>
                <a:spcPct val="10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/>
              <a:buChar char="–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прийняття на себе ком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ерційних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ризиків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,</a:t>
            </a:r>
          </a:p>
          <a:p>
            <a:pPr marL="739775" marR="0" lvl="1" indent="-282575" algn="l" rtl="0">
              <a:lnSpc>
                <a:spcPct val="10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/>
              <a:buChar char="–"/>
            </a:pP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збір інформації про ринок</a:t>
            </a:r>
            <a:r>
              <a:rPr lang="uk-UA" alt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.</a:t>
            </a:r>
            <a:endParaRPr lang="uk-UA" altLang="en-US" sz="2000" b="0" i="0" u="none" strike="noStrike" cap="none" baseline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739775" marR="0" lvl="1" indent="-282575" algn="l" rtl="0">
              <a:lnSpc>
                <a:spcPct val="10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/>
              <a:buChar char="–"/>
            </a:pPr>
            <a:endParaRPr lang="en-US" sz="2000" b="0" i="0" u="none" strike="noStrike" cap="none" baseline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252412" y="115886"/>
            <a:ext cx="8682037" cy="6477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200" b="1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Причини використання посередників: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307975" y="1008380"/>
            <a:ext cx="8307070" cy="542734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261620" marR="0" lvl="0" indent="-2616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брак фінансових та/або людських ресурсів для прямого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збуту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,</a:t>
            </a:r>
          </a:p>
          <a:p>
            <a:pPr marL="261620" marR="0" lvl="0" indent="-26162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спрямування інвестицій в основний бізнес,</a:t>
            </a:r>
          </a:p>
          <a:p>
            <a:pPr marL="261620" marR="0" lvl="0" indent="-26162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не для всіх товарів прямий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збут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можливий.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xfrm>
            <a:off x="252412" y="115886"/>
            <a:ext cx="8682037" cy="6477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400" b="1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Маркетингові</a:t>
            </a:r>
            <a:r>
              <a:rPr lang="en-US" sz="2400" b="1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рішення</a:t>
            </a:r>
            <a:r>
              <a:rPr lang="en-US" sz="2400" b="1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роздрібних</a:t>
            </a:r>
            <a:r>
              <a:rPr lang="en-US" sz="2400" b="1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продавців</a:t>
            </a:r>
            <a:r>
              <a:rPr lang="en-US" sz="2400" b="1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:</a:t>
            </a:r>
          </a:p>
        </p:txBody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244475" y="981075"/>
            <a:ext cx="8689975" cy="547052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4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-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Визначення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і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дослідження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свого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цільового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ринку</a:t>
            </a:r>
            <a:endParaRPr lang="en-US" sz="2000" b="0" i="0" u="none" strike="noStrike" cap="none" baseline="0" dirty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-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Товарний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асортимент</a:t>
            </a:r>
            <a:endParaRPr lang="en-US" sz="2000" b="0" i="0" u="none" strike="noStrike" cap="none" baseline="0" dirty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-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Розроблення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товарної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стратегії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- 	</a:t>
            </a:r>
            <a:r>
              <a:rPr lang="uk-UA" alt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</a:t>
            </a:r>
            <a:r>
              <a:rPr lang="en-US" sz="2000" b="0" i="1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риклади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: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спеціалізація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на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ексклюзивних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uk-UA" alt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торгівельних марках (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ТМ</a:t>
            </a:r>
            <a:r>
              <a:rPr lang="uk-UA" alt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)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, 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спеціалізація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на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товарах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під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власними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ТМ,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виготовлення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товарів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на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замовлення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,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обслуговування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вузького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сегменту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тощо</a:t>
            </a:r>
            <a:endParaRPr lang="en-US" sz="2000" b="0" i="0" u="none" strike="noStrike" cap="none" baseline="0" dirty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-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Закупівлі</a:t>
            </a:r>
            <a:endParaRPr lang="en-US" sz="2000" b="0" i="0" u="none" strike="noStrike" cap="none" baseline="0" dirty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-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Комплекс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сервісу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(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передпродажний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,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післяпродажний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,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додаткові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послуги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-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Створення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“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роздрібних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вражень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”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-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Ціноутворення</a:t>
            </a:r>
            <a:endParaRPr lang="en-US" sz="2000" b="0" i="0" u="none" strike="noStrike" cap="none" baseline="0" dirty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-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Комплекс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просування</a:t>
            </a:r>
            <a:endParaRPr lang="en-US" sz="2000" b="0" i="0" u="none" strike="noStrike" cap="none" baseline="0" dirty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-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Місцерозташування</a:t>
            </a:r>
            <a:endParaRPr lang="en-US" sz="2000" b="0" i="0" u="none" strike="noStrike" cap="none" baseline="0" dirty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252412" y="115886"/>
            <a:ext cx="8682037" cy="6477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400" b="1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Тенденції</a:t>
            </a:r>
            <a:r>
              <a:rPr lang="en-US" sz="2400" b="1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розвитку</a:t>
            </a:r>
            <a:r>
              <a:rPr lang="en-US" sz="2400" b="1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роздрібної</a:t>
            </a:r>
            <a:r>
              <a:rPr lang="en-US" sz="2400" b="1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торгівлі</a:t>
            </a:r>
            <a:endParaRPr lang="en-US" sz="2400" b="1" i="0" u="none" strike="noStrike" cap="none" baseline="0" dirty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</p:txBody>
      </p:sp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244475" y="981075"/>
            <a:ext cx="8689975" cy="547052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-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Нові форми та комбінації (книжкові магазини-кафе; тимчасові магазини тощо),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- Посилення конкуренції між різними видами магазинів роздрібної торгівлі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- Конкуренція між офлайновою та онлайновою торгівлею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- Роздрібні гіганти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- Зростання інвестицій у технології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- Глобальна присутність великих торговців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- Власні торгові марки (=приватна,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марка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дистриб'ютора, внутрішня) — марки, створені оптовим або роздрібним торговцем.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/>
        </p:nvSpPr>
        <p:spPr>
          <a:xfrm>
            <a:off x="8604250" y="6534150"/>
            <a:ext cx="360362" cy="1968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 panose="02020603050405020304"/>
              <a:buNone/>
            </a:pPr>
            <a:fld id="{00000000-1234-1234-1234-123412341234}" type="slidenum">
              <a:rPr lang="en-US" sz="1200" b="0" i="1" u="none" strike="noStrike" cap="none" baseline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18</a:t>
            </a:fld>
            <a:endParaRPr lang="en-US" sz="1200" b="0" i="1" u="none" strike="noStrike" cap="none" baseline="0">
              <a:solidFill>
                <a:srgbClr val="00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179" name="Shape 179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Verdana" panose="020B0604030504040204"/>
              <a:buNone/>
            </a:pPr>
            <a:r>
              <a:rPr lang="en-US" sz="2400" b="1" i="0" strike="noStrike" cap="none" baseline="0">
                <a:solidFill>
                  <a:srgbClr val="CC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Системи розподілу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244475" y="981075"/>
            <a:ext cx="8691561" cy="54721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61620" marR="0" lvl="0" indent="-2616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1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Традиційна</a:t>
            </a:r>
            <a:r>
              <a:rPr lang="en-US" sz="2000" b="1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система розподілу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(традиційний маркетинговий канал) – </a:t>
            </a:r>
          </a:p>
          <a:p>
            <a:pPr marL="709295" marR="0" lvl="1" indent="-26479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❑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Сукупність незалежних компаній (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виробник, оптові, роздрібні торгівельні компанії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).</a:t>
            </a:r>
          </a:p>
          <a:p>
            <a:pPr marL="709295" marR="0" lvl="1" indent="-26479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❑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Кожен учасник — самостійна організація, що праг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не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максимізації свого прибутку.</a:t>
            </a:r>
          </a:p>
          <a:p>
            <a:pPr marL="709295" marR="0" lvl="1" indent="-26479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❑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Жоден не має повного або значущого контролю над іншими учасниками.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/>
        </p:nvSpPr>
        <p:spPr>
          <a:xfrm>
            <a:off x="8604250" y="6534150"/>
            <a:ext cx="360362" cy="1968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 panose="02020603050405020304"/>
              <a:buNone/>
            </a:pPr>
            <a:fld id="{00000000-1234-1234-1234-123412341234}" type="slidenum">
              <a:rPr lang="en-US" sz="1200" b="0" i="1" u="none" strike="noStrike" cap="none" baseline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19</a:t>
            </a:fld>
            <a:endParaRPr lang="en-US" sz="1200" b="0" i="1" u="none" strike="noStrike" cap="none" baseline="0">
              <a:solidFill>
                <a:srgbClr val="00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188" name="Shape 188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Системи каналів розподілу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244475" y="981075"/>
            <a:ext cx="8899525" cy="54721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61620" marR="0" lvl="0" indent="-2616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1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Вертикальна маркетингова система (ВМС) -</a:t>
            </a:r>
          </a:p>
          <a:p>
            <a:pPr marL="709295" marR="0" lvl="1" indent="-26479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❑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повна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або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часткова 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координація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функцій учасників, які працюють як одне ціле.</a:t>
            </a:r>
          </a:p>
          <a:p>
            <a:pPr marL="709295" marR="0" lvl="1" indent="-26479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❑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“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Капітан каналу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” (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ним може бути виробник, оптовик або роздрібний торговець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) володіє контрольним пакетом акцій інших учасників каналу або надає їм право франчайзингу, або має владу, що забезпечує кооперацію інших учасників.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026" y="1143536"/>
            <a:ext cx="8490438" cy="22538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400" b="1" i="1" spc="-20" dirty="0" err="1">
                <a:solidFill>
                  <a:schemeClr val="tx1"/>
                </a:solidFill>
                <a:latin typeface="Times New Roman"/>
                <a:cs typeface="Times New Roman"/>
              </a:rPr>
              <a:t>Політика</a:t>
            </a:r>
            <a:r>
              <a:rPr sz="2400" b="1" i="1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400" b="1" i="1" spc="-15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розподілу</a:t>
            </a:r>
            <a:r>
              <a:rPr lang="uk-UA" sz="2400" b="1" i="1" spc="-15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 b="1" i="1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lang="ru-RU" sz="2400" b="1" i="1" spc="409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 spc="-5" dirty="0" err="1">
                <a:solidFill>
                  <a:schemeClr val="tx1"/>
                </a:solidFill>
                <a:latin typeface="Times New Roman"/>
                <a:cs typeface="Times New Roman"/>
              </a:rPr>
              <a:t>це</a:t>
            </a:r>
            <a:r>
              <a:rPr lang="ru-RU" sz="24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 spc="-5" dirty="0" err="1">
                <a:solidFill>
                  <a:schemeClr val="tx1"/>
                </a:solidFill>
                <a:latin typeface="Times New Roman"/>
                <a:cs typeface="Times New Roman"/>
              </a:rPr>
              <a:t>діяльність</a:t>
            </a:r>
            <a:r>
              <a:rPr lang="ru-RU" sz="24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 spc="-10" dirty="0" err="1">
                <a:solidFill>
                  <a:schemeClr val="tx1"/>
                </a:solidFill>
                <a:latin typeface="Times New Roman"/>
                <a:cs typeface="Times New Roman"/>
              </a:rPr>
              <a:t>фірми</a:t>
            </a:r>
            <a:r>
              <a:rPr lang="ru-RU" sz="24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 spc="-15" dirty="0" err="1">
                <a:solidFill>
                  <a:schemeClr val="tx1"/>
                </a:solidFill>
                <a:latin typeface="Times New Roman"/>
                <a:cs typeface="Times New Roman"/>
              </a:rPr>
              <a:t>щодо</a:t>
            </a:r>
            <a:r>
              <a:rPr lang="ru-RU" sz="24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 spc="-10" dirty="0" err="1">
                <a:solidFill>
                  <a:schemeClr val="tx1"/>
                </a:solidFill>
                <a:latin typeface="Times New Roman"/>
                <a:cs typeface="Times New Roman"/>
              </a:rPr>
              <a:t>планування</a:t>
            </a:r>
            <a:r>
              <a:rPr lang="ru-RU" sz="2400" spc="-10" dirty="0">
                <a:solidFill>
                  <a:schemeClr val="tx1"/>
                </a:solidFill>
                <a:latin typeface="Times New Roman"/>
                <a:cs typeface="Times New Roman"/>
              </a:rPr>
              <a:t>,</a:t>
            </a:r>
            <a:r>
              <a:rPr lang="ru-RU" sz="2400" spc="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/>
                <a:cs typeface="Times New Roman"/>
              </a:rPr>
              <a:t>реалізації</a:t>
            </a:r>
            <a:r>
              <a:rPr lang="ru-RU" sz="24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та </a:t>
            </a:r>
            <a:r>
              <a:rPr lang="ru-RU" sz="2400" spc="-15" dirty="0">
                <a:solidFill>
                  <a:schemeClr val="tx1"/>
                </a:solidFill>
                <a:latin typeface="Times New Roman"/>
                <a:cs typeface="Times New Roman"/>
              </a:rPr>
              <a:t>контролю</a:t>
            </a:r>
            <a:r>
              <a:rPr lang="ru-RU" sz="24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 spc="-25" dirty="0" err="1">
                <a:solidFill>
                  <a:schemeClr val="tx1"/>
                </a:solidFill>
                <a:latin typeface="Times New Roman"/>
                <a:cs typeface="Times New Roman"/>
              </a:rPr>
              <a:t>руху</a:t>
            </a:r>
            <a:r>
              <a:rPr lang="ru-RU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 spc="-15" dirty="0" err="1">
                <a:solidFill>
                  <a:schemeClr val="tx1"/>
                </a:solidFill>
                <a:latin typeface="Times New Roman"/>
                <a:cs typeface="Times New Roman"/>
              </a:rPr>
              <a:t>товарі</a:t>
            </a:r>
            <a:r>
              <a:rPr lang="ru-RU" sz="2400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 spc="-15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від</a:t>
            </a:r>
            <a:r>
              <a:rPr lang="ru-RU" sz="2400" spc="-15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 spc="-15" dirty="0" err="1">
                <a:solidFill>
                  <a:schemeClr val="tx1"/>
                </a:solidFill>
                <a:latin typeface="Times New Roman"/>
                <a:cs typeface="Times New Roman"/>
              </a:rPr>
              <a:t>виробника</a:t>
            </a:r>
            <a:r>
              <a:rPr lang="ru-RU" sz="2400" spc="-15" dirty="0">
                <a:solidFill>
                  <a:schemeClr val="tx1"/>
                </a:solidFill>
                <a:latin typeface="Times New Roman"/>
                <a:cs typeface="Times New Roman"/>
              </a:rPr>
              <a:t> до </a:t>
            </a:r>
            <a:r>
              <a:rPr lang="ru-RU" sz="2400" spc="-15" dirty="0" err="1">
                <a:solidFill>
                  <a:schemeClr val="tx1"/>
                </a:solidFill>
                <a:latin typeface="Times New Roman"/>
                <a:cs typeface="Times New Roman"/>
              </a:rPr>
              <a:t>кінцевого</a:t>
            </a:r>
            <a:r>
              <a:rPr lang="ru-RU" sz="2400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 spc="-15" dirty="0" err="1">
                <a:solidFill>
                  <a:schemeClr val="tx1"/>
                </a:solidFill>
                <a:latin typeface="Times New Roman"/>
                <a:cs typeface="Times New Roman"/>
              </a:rPr>
              <a:t>споживача</a:t>
            </a:r>
            <a:r>
              <a:rPr lang="ru-RU" sz="2400" spc="-15" dirty="0">
                <a:solidFill>
                  <a:schemeClr val="tx1"/>
                </a:solidFill>
                <a:latin typeface="Times New Roman"/>
                <a:cs typeface="Times New Roman"/>
              </a:rPr>
              <a:t> з метою </a:t>
            </a:r>
            <a:r>
              <a:rPr lang="ru-RU" sz="2400" spc="-15" dirty="0" err="1">
                <a:solidFill>
                  <a:schemeClr val="tx1"/>
                </a:solidFill>
                <a:latin typeface="Times New Roman"/>
                <a:cs typeface="Times New Roman"/>
              </a:rPr>
              <a:t>задоволення</a:t>
            </a:r>
            <a:r>
              <a:rPr lang="ru-RU" sz="2400" spc="-15" dirty="0">
                <a:solidFill>
                  <a:schemeClr val="tx1"/>
                </a:solidFill>
                <a:latin typeface="Times New Roman"/>
                <a:cs typeface="Times New Roman"/>
              </a:rPr>
              <a:t> потреб </a:t>
            </a:r>
            <a:r>
              <a:rPr lang="ru-RU" sz="2400" spc="-15" dirty="0" err="1">
                <a:solidFill>
                  <a:schemeClr val="tx1"/>
                </a:solidFill>
                <a:latin typeface="Times New Roman"/>
                <a:cs typeface="Times New Roman"/>
              </a:rPr>
              <a:t>споживача</a:t>
            </a:r>
            <a:r>
              <a:rPr lang="ru-RU" sz="2400" spc="-15" dirty="0">
                <a:solidFill>
                  <a:schemeClr val="tx1"/>
                </a:solidFill>
                <a:latin typeface="Times New Roman"/>
                <a:cs typeface="Times New Roman"/>
              </a:rPr>
              <a:t> та </a:t>
            </a:r>
            <a:r>
              <a:rPr lang="ru-RU" sz="2400" spc="-15" dirty="0" err="1">
                <a:solidFill>
                  <a:schemeClr val="tx1"/>
                </a:solidFill>
                <a:latin typeface="Times New Roman"/>
                <a:cs typeface="Times New Roman"/>
              </a:rPr>
              <a:t>отримання</a:t>
            </a:r>
            <a:r>
              <a:rPr lang="ru-RU" sz="2400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 spc="-15" dirty="0" err="1">
                <a:solidFill>
                  <a:schemeClr val="tx1"/>
                </a:solidFill>
                <a:latin typeface="Times New Roman"/>
                <a:cs typeface="Times New Roman"/>
              </a:rPr>
              <a:t>фірмою</a:t>
            </a:r>
            <a:r>
              <a:rPr lang="ru-RU" sz="2400" spc="-15" dirty="0">
                <a:solidFill>
                  <a:schemeClr val="tx1"/>
                </a:solidFill>
                <a:latin typeface="Times New Roman"/>
                <a:cs typeface="Times New Roman"/>
              </a:rPr>
              <a:t>  </a:t>
            </a:r>
            <a:r>
              <a:rPr lang="ru-RU" sz="2400" spc="-15" dirty="0" err="1">
                <a:solidFill>
                  <a:schemeClr val="tx1"/>
                </a:solidFill>
                <a:latin typeface="Times New Roman"/>
                <a:cs typeface="Times New Roman"/>
              </a:rPr>
              <a:t>прибутку</a:t>
            </a:r>
            <a:endParaRPr lang="ru-RU" sz="2400" spc="-15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spcBef>
                <a:spcPts val="95"/>
              </a:spcBef>
            </a:pPr>
            <a:endParaRPr lang="ru-RU" sz="24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sz="2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91911" y="466687"/>
            <a:ext cx="6704330" cy="300082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455295">
              <a:lnSpc>
                <a:spcPct val="100000"/>
              </a:lnSpc>
              <a:spcBef>
                <a:spcPts val="420"/>
              </a:spcBef>
            </a:pPr>
            <a:r>
              <a:rPr sz="1600" b="1" spc="-10" dirty="0" smtClean="0">
                <a:solidFill>
                  <a:srgbClr val="CC0000"/>
                </a:solidFill>
                <a:latin typeface="Verdana"/>
                <a:cs typeface="Verdana"/>
              </a:rPr>
              <a:t>ЦІЛІ</a:t>
            </a:r>
            <a:r>
              <a:rPr sz="1600" b="1" spc="15" dirty="0" smtClean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CC0000"/>
                </a:solidFill>
                <a:latin typeface="Verdana"/>
                <a:cs typeface="Verdana"/>
              </a:rPr>
              <a:t>ПОЛІТИКИ</a:t>
            </a:r>
            <a:r>
              <a:rPr sz="1600" b="1" spc="15" dirty="0">
                <a:solidFill>
                  <a:srgbClr val="CC0000"/>
                </a:solidFill>
                <a:latin typeface="Verdana"/>
                <a:cs typeface="Verdana"/>
              </a:rPr>
              <a:t> </a:t>
            </a:r>
            <a:r>
              <a:rPr sz="1600" b="1" spc="-10" dirty="0" smtClean="0">
                <a:solidFill>
                  <a:srgbClr val="CC0000"/>
                </a:solidFill>
                <a:latin typeface="Verdana"/>
                <a:cs typeface="Verdana"/>
              </a:rPr>
              <a:t>РОЗПОДІЛУ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026" y="2852936"/>
            <a:ext cx="8769985" cy="32874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40"/>
              </a:spcBef>
              <a:tabLst>
                <a:tab pos="2334895" algn="l"/>
              </a:tabLst>
            </a:pPr>
            <a:r>
              <a:rPr sz="1600" i="1" spc="-5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Основна</a:t>
            </a:r>
            <a:r>
              <a:rPr sz="1600" i="1" spc="3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chemeClr val="tx1"/>
                </a:solidFill>
                <a:latin typeface="Times New Roman"/>
                <a:cs typeface="Times New Roman"/>
              </a:rPr>
              <a:t>мета</a:t>
            </a:r>
            <a:r>
              <a:rPr sz="1600" i="1" spc="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i="1" spc="-10" dirty="0">
                <a:solidFill>
                  <a:schemeClr val="tx1"/>
                </a:solidFill>
                <a:latin typeface="Times New Roman"/>
                <a:cs typeface="Times New Roman"/>
              </a:rPr>
              <a:t>розподілу	</a:t>
            </a:r>
            <a:r>
              <a:rPr sz="1600" b="1" i="1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1600" b="1" i="1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організація</a:t>
            </a:r>
            <a:r>
              <a:rPr sz="16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ефективного</a:t>
            </a:r>
            <a:r>
              <a:rPr sz="16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chemeClr val="tx1"/>
                </a:solidFill>
                <a:latin typeface="Times New Roman"/>
                <a:cs typeface="Times New Roman"/>
              </a:rPr>
              <a:t>збуту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продукції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80"/>
              </a:spcBef>
            </a:pPr>
            <a:r>
              <a:rPr sz="1600" i="1" spc="-10" dirty="0">
                <a:solidFill>
                  <a:schemeClr val="tx1"/>
                </a:solidFill>
                <a:latin typeface="Times New Roman"/>
                <a:cs typeface="Times New Roman"/>
              </a:rPr>
              <a:t>Завдання</a:t>
            </a:r>
            <a:r>
              <a:rPr sz="1600" i="1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i="1" spc="-10" dirty="0">
                <a:solidFill>
                  <a:schemeClr val="tx1"/>
                </a:solidFill>
                <a:latin typeface="Times New Roman"/>
                <a:cs typeface="Times New Roman"/>
              </a:rPr>
              <a:t>розподілу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Char char="•"/>
              <a:tabLst>
                <a:tab pos="186690" algn="l"/>
              </a:tabLst>
            </a:pP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стратегічні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Char char="•"/>
              <a:tabLst>
                <a:tab pos="186690" algn="l"/>
              </a:tabLst>
            </a:pP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тактичні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600" i="1" spc="-5" dirty="0">
                <a:solidFill>
                  <a:schemeClr val="tx1"/>
                </a:solidFill>
                <a:latin typeface="Times New Roman"/>
                <a:cs typeface="Times New Roman"/>
              </a:rPr>
              <a:t>Стратегічні</a:t>
            </a:r>
            <a:r>
              <a:rPr sz="1600" i="1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i="1" spc="-10" dirty="0">
                <a:solidFill>
                  <a:schemeClr val="tx1"/>
                </a:solidFill>
                <a:latin typeface="Times New Roman"/>
                <a:cs typeface="Times New Roman"/>
              </a:rPr>
              <a:t>завдання</a:t>
            </a:r>
            <a:r>
              <a:rPr sz="1600" i="1" spc="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1600" i="1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i="1" spc="-15" dirty="0">
                <a:solidFill>
                  <a:schemeClr val="tx1"/>
                </a:solidFill>
                <a:latin typeface="Times New Roman"/>
                <a:cs typeface="Times New Roman"/>
              </a:rPr>
              <a:t>формування</a:t>
            </a:r>
            <a:r>
              <a:rPr sz="1600" i="1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i="1" spc="5" dirty="0">
                <a:solidFill>
                  <a:schemeClr val="tx1"/>
                </a:solidFill>
                <a:latin typeface="Times New Roman"/>
                <a:cs typeface="Times New Roman"/>
              </a:rPr>
              <a:t>та </a:t>
            </a:r>
            <a:r>
              <a:rPr sz="1600" i="1" spc="-5" dirty="0">
                <a:solidFill>
                  <a:schemeClr val="tx1"/>
                </a:solidFill>
                <a:latin typeface="Times New Roman"/>
                <a:cs typeface="Times New Roman"/>
              </a:rPr>
              <a:t>організація</a:t>
            </a:r>
            <a:r>
              <a:rPr sz="1600" i="1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i="1" spc="-10" dirty="0">
                <a:solidFill>
                  <a:schemeClr val="tx1"/>
                </a:solidFill>
                <a:latin typeface="Times New Roman"/>
                <a:cs typeface="Times New Roman"/>
              </a:rPr>
              <a:t>каналів</a:t>
            </a:r>
            <a:r>
              <a:rPr sz="1600" i="1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i="1" spc="-15" dirty="0">
                <a:solidFill>
                  <a:schemeClr val="tx1"/>
                </a:solidFill>
                <a:latin typeface="Times New Roman"/>
                <a:cs typeface="Times New Roman"/>
              </a:rPr>
              <a:t>збуту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2555">
              <a:lnSpc>
                <a:spcPct val="100000"/>
              </a:lnSpc>
              <a:buChar char="•"/>
              <a:tabLst>
                <a:tab pos="135255" algn="l"/>
              </a:tabLst>
            </a:pP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прогнозне</a:t>
            </a:r>
            <a:r>
              <a:rPr sz="16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планування</a:t>
            </a:r>
            <a:r>
              <a:rPr sz="1600" spc="6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перспективних</a:t>
            </a:r>
            <a:r>
              <a:rPr sz="1600" spc="7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каналів</a:t>
            </a:r>
            <a:r>
              <a:rPr sz="16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chemeClr val="tx1"/>
                </a:solidFill>
                <a:latin typeface="Times New Roman"/>
                <a:cs typeface="Times New Roman"/>
              </a:rPr>
              <a:t>збуту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2555">
              <a:lnSpc>
                <a:spcPct val="100000"/>
              </a:lnSpc>
              <a:buChar char="•"/>
              <a:tabLst>
                <a:tab pos="135255" algn="l"/>
              </a:tabLst>
            </a:pP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вибір</a:t>
            </a:r>
            <a:r>
              <a:rPr sz="16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прямого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або</a:t>
            </a:r>
            <a:r>
              <a:rPr sz="16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опосередкованого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каналу</a:t>
            </a:r>
            <a:r>
              <a:rPr sz="16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chemeClr val="tx1"/>
                </a:solidFill>
                <a:latin typeface="Times New Roman"/>
                <a:cs typeface="Times New Roman"/>
              </a:rPr>
              <a:t>збуту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2555">
              <a:lnSpc>
                <a:spcPct val="100000"/>
              </a:lnSpc>
              <a:buChar char="•"/>
              <a:tabLst>
                <a:tab pos="135255" algn="l"/>
              </a:tabLst>
            </a:pP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вибір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оптимальних</a:t>
            </a:r>
            <a:r>
              <a:rPr sz="1600" spc="7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каналів</a:t>
            </a:r>
            <a:r>
              <a:rPr sz="16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0" dirty="0">
                <a:solidFill>
                  <a:schemeClr val="tx1"/>
                </a:solidFill>
                <a:latin typeface="Times New Roman"/>
                <a:cs typeface="Times New Roman"/>
              </a:rPr>
              <a:t>збуту,</a:t>
            </a:r>
            <a:r>
              <a:rPr sz="16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маршрутів</a:t>
            </a:r>
            <a:r>
              <a:rPr sz="16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0" dirty="0">
                <a:solidFill>
                  <a:schemeClr val="tx1"/>
                </a:solidFill>
                <a:latin typeface="Times New Roman"/>
                <a:cs typeface="Times New Roman"/>
              </a:rPr>
              <a:t>збуту,</a:t>
            </a:r>
            <a:r>
              <a:rPr sz="16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розміщення</a:t>
            </a:r>
            <a:r>
              <a:rPr sz="1600" spc="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складів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i="1" spc="-15" dirty="0">
                <a:solidFill>
                  <a:schemeClr val="tx1"/>
                </a:solidFill>
                <a:latin typeface="Times New Roman"/>
                <a:cs typeface="Times New Roman"/>
              </a:rPr>
              <a:t>Тактичні</a:t>
            </a:r>
            <a:r>
              <a:rPr sz="1600" i="1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i="1" spc="-10" dirty="0">
                <a:solidFill>
                  <a:schemeClr val="tx1"/>
                </a:solidFill>
                <a:latin typeface="Times New Roman"/>
                <a:cs typeface="Times New Roman"/>
              </a:rPr>
              <a:t>завдання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2555">
              <a:lnSpc>
                <a:spcPct val="100000"/>
              </a:lnSpc>
              <a:buChar char="•"/>
              <a:tabLst>
                <a:tab pos="135255" algn="l"/>
              </a:tabLst>
            </a:pP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робота з</a:t>
            </a:r>
            <a:r>
              <a:rPr sz="16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наявними</a:t>
            </a:r>
            <a:r>
              <a:rPr sz="1600" spc="5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клієнтами</a:t>
            </a:r>
            <a:r>
              <a:rPr sz="16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5" dirty="0">
                <a:solidFill>
                  <a:schemeClr val="tx1"/>
                </a:solidFill>
                <a:latin typeface="Times New Roman"/>
                <a:cs typeface="Times New Roman"/>
              </a:rPr>
              <a:t>та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 залучення</a:t>
            </a:r>
            <a:r>
              <a:rPr sz="1600" spc="5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нових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2555">
              <a:lnSpc>
                <a:spcPct val="100000"/>
              </a:lnSpc>
              <a:buChar char="•"/>
              <a:tabLst>
                <a:tab pos="135255" algn="l"/>
              </a:tabLst>
            </a:pP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пошук</a:t>
            </a:r>
            <a:r>
              <a:rPr sz="16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і відбір</a:t>
            </a:r>
            <a:r>
              <a:rPr sz="16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комерційних</a:t>
            </a:r>
            <a:r>
              <a:rPr sz="1600" spc="6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пропозицій</a:t>
            </a:r>
            <a:r>
              <a:rPr sz="16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на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chemeClr val="tx1"/>
                </a:solidFill>
                <a:latin typeface="Times New Roman"/>
                <a:cs typeface="Times New Roman"/>
              </a:rPr>
              <a:t>поставку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товару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2555">
              <a:lnSpc>
                <a:spcPct val="100000"/>
              </a:lnSpc>
              <a:buChar char="•"/>
              <a:tabLst>
                <a:tab pos="135255" algn="l"/>
              </a:tabLst>
            </a:pP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організація</a:t>
            </a:r>
            <a:r>
              <a:rPr sz="16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виконання</a:t>
            </a:r>
            <a:r>
              <a:rPr sz="1600" spc="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замовлень</a:t>
            </a:r>
            <a:r>
              <a:rPr sz="16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і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chemeClr val="tx1"/>
                </a:solidFill>
                <a:latin typeface="Times New Roman"/>
                <a:cs typeface="Times New Roman"/>
              </a:rPr>
              <a:t>поставка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товарів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7077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/>
        </p:nvSpPr>
        <p:spPr>
          <a:xfrm>
            <a:off x="8604250" y="6534150"/>
            <a:ext cx="360362" cy="1968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 panose="02020603050405020304"/>
              <a:buNone/>
            </a:pPr>
            <a:fld id="{00000000-1234-1234-1234-123412341234}" type="slidenum">
              <a:rPr lang="en-US" sz="1200" b="0" i="1" u="none" strike="noStrike" cap="none" baseline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20</a:t>
            </a:fld>
            <a:endParaRPr lang="en-US" sz="1200" b="0" i="1" u="none" strike="noStrike" cap="none" baseline="0">
              <a:solidFill>
                <a:srgbClr val="00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197" name="Shape 197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2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Типи </a:t>
            </a:r>
            <a:r>
              <a:rPr lang="en-US" sz="2200" b="1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ВМС</a:t>
            </a:r>
            <a:r>
              <a:rPr lang="en-US" sz="22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: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188595" y="887095"/>
            <a:ext cx="8954770" cy="5375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75895" marR="0" lvl="0" indent="-17589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1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Корпоративні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– усі компанії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,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від виробника до 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продажу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товару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кінцевому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покупцю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,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в єдиному володінні (повному/частковому). </a:t>
            </a:r>
            <a:r>
              <a:rPr lang="uk-UA" altLang="en-US" sz="20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р</a:t>
            </a:r>
            <a:r>
              <a:rPr lang="en-US" sz="2000" i="1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иклад</a:t>
            </a:r>
            <a:r>
              <a:rPr lang="uk-UA" altLang="en-US" sz="2000" i="1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и: 1)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велика роздрібна мережа володіє виробниками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деяких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товарів, представлених в ній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; 2) продаж бензину через мережу АЗС, власником яких є нафтова компанія </a:t>
            </a:r>
          </a:p>
          <a:p>
            <a:pPr marL="175895" marR="0" lvl="0" indent="-17589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uk-UA" altLang="en-US" sz="2000" b="1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А</a:t>
            </a:r>
            <a:r>
              <a:rPr lang="en-US" sz="2000" b="1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дміністративні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(керовані) –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координація дій на послідовних етапах 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виробництва і розподілу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завдяки силі 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найбільш</a:t>
            </a:r>
            <a:r>
              <a:rPr lang="uk-UA" alt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ого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учасник</a:t>
            </a:r>
            <a:r>
              <a:rPr lang="uk-UA" alt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а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. 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 </a:t>
            </a:r>
          </a:p>
          <a:p>
            <a:pPr marL="175895" marR="0" lvl="0" indent="-17589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1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Договірні </a:t>
            </a:r>
            <a:r>
              <a:rPr lang="uk-UA" altLang="en-US" sz="200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(</a:t>
            </a:r>
            <a:r>
              <a:rPr lang="en-US" sz="200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контрактні</a:t>
            </a:r>
            <a:r>
              <a:rPr lang="uk-UA" altLang="en-US" sz="200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)</a:t>
            </a:r>
            <a:r>
              <a:rPr lang="en-US" sz="200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–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економія коштів </a:t>
            </a:r>
            <a:r>
              <a:rPr lang="ru-RU" altLang="uk-UA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та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координація завдяки укладеним угодам між учасниками-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незалежни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ми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фірм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ами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(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об'єдн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ання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зусил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ь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для спільного досягнення вищих комерційних результатів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) </a:t>
            </a:r>
            <a:endParaRPr lang="en-US" sz="2000" b="0" i="0" u="none" strike="noStrike" cap="none" baseline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/>
        </p:nvSpPr>
        <p:spPr>
          <a:xfrm>
            <a:off x="8604250" y="6534150"/>
            <a:ext cx="360362" cy="1968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 panose="02020603050405020304"/>
              <a:buNone/>
            </a:pPr>
            <a:fld id="{00000000-1234-1234-1234-123412341234}" type="slidenum">
              <a:rPr lang="en-US" sz="1200" b="0" i="1" u="none" strike="noStrike" cap="none" baseline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21</a:t>
            </a:fld>
            <a:endParaRPr lang="en-US" sz="1200" b="0" i="1" u="none" strike="noStrike" cap="none" baseline="0">
              <a:solidFill>
                <a:srgbClr val="00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206" name="Shape 206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Франчайзингові системи: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x="244475" y="903287"/>
            <a:ext cx="8691561" cy="56213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 panose="020B0604030504040204"/>
              <a:buNone/>
            </a:pPr>
            <a:r>
              <a:rPr lang="en-US" sz="2000" b="1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Франчайзинг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- форма передачі фірмою прав на використання своєї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ТМ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та технології ведення бізнесу іншій (малій) фірмі на своїх умовах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:</a:t>
            </a:r>
          </a:p>
          <a:p>
            <a:pPr marL="247650" marR="0" lvl="0" indent="-28829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Verdana" panose="020B0604030504040204"/>
              <a:buChar char="■"/>
            </a:pPr>
            <a:r>
              <a:rPr lang="en-US" sz="20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роздрібна франшиза під егідою виробника</a:t>
            </a:r>
          </a:p>
          <a:p>
            <a:pPr marL="457200" marR="0" lvl="0" indent="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напр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иклад: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i="1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автовиробники 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-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ліцензії дилерам на право торг</a:t>
            </a:r>
            <a:r>
              <a:rPr lang="uk-UA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і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влі своїми авто (дилери - незалежні комерсанти, які згодні дотримуватись певних умов продажу і надавати певні послуги); </a:t>
            </a:r>
          </a:p>
          <a:p>
            <a:pPr marL="247650" marR="0" lvl="0" indent="-28829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Verdana" panose="020B0604030504040204"/>
              <a:buChar char="■"/>
            </a:pPr>
            <a:r>
              <a:rPr lang="en-US" sz="2000" i="1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оптова 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франшиза під егідою виробника </a:t>
            </a:r>
          </a:p>
          <a:p>
            <a:pPr marL="457200" marR="0" lvl="0" indent="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наприклад,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Coca-Cola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-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ліцензії заводам для розливу напою, які закуповують у неї концентрат, виготовляють, розливають і реалізують 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напій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локальним роздрібним торговцям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;</a:t>
            </a:r>
          </a:p>
          <a:p>
            <a:pPr marL="247650" marR="0" lvl="0" indent="-28829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Verdana" panose="020B0604030504040204"/>
              <a:buChar char="■"/>
            </a:pPr>
            <a:r>
              <a:rPr lang="en-US" sz="2000" i="1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роздрібна 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франшиза у сфері послуг</a:t>
            </a:r>
          </a:p>
          <a:p>
            <a:pPr marL="457200" marR="0" lvl="0" indent="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наприклад:</a:t>
            </a:r>
            <a:r>
              <a:rPr lang="en-US" sz="2000" i="1">
                <a:solidFill>
                  <a:schemeClr val="dk1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прокат авто (напр.,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Hertz, Avis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), мережі фаст-фудів (напр.,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McDonalds, Форнетті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), шинні центри 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Vianor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9512" y="1052736"/>
            <a:ext cx="8651240" cy="5206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solidFill>
                  <a:schemeClr val="tx1"/>
                </a:solidFill>
                <a:latin typeface="Times New Roman"/>
                <a:cs typeface="Times New Roman"/>
              </a:rPr>
              <a:t>Франчайзинг </a:t>
            </a:r>
            <a:r>
              <a:rPr sz="1600" i="1" spc="-5" dirty="0">
                <a:solidFill>
                  <a:schemeClr val="tx1"/>
                </a:solidFill>
                <a:latin typeface="Times New Roman"/>
                <a:cs typeface="Times New Roman"/>
              </a:rPr>
              <a:t>–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передача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франшизером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(виробником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або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продавцем) </a:t>
            </a:r>
            <a:r>
              <a:rPr sz="1600" b="1" i="1" spc="-5" dirty="0">
                <a:solidFill>
                  <a:schemeClr val="tx1"/>
                </a:solidFill>
                <a:latin typeface="Times New Roman"/>
                <a:cs typeface="Times New Roman"/>
              </a:rPr>
              <a:t>франшизи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(ліцензії) на право </a:t>
            </a:r>
            <a:r>
              <a:rPr sz="16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продажу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своєї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продукції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під назвою </a:t>
            </a:r>
            <a:r>
              <a:rPr sz="1600" spc="-20" dirty="0">
                <a:solidFill>
                  <a:schemeClr val="tx1"/>
                </a:solidFill>
                <a:latin typeface="Times New Roman"/>
                <a:cs typeface="Times New Roman"/>
              </a:rPr>
              <a:t>компанії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учасникам </a:t>
            </a:r>
            <a:r>
              <a:rPr sz="1600" spc="-30" dirty="0">
                <a:solidFill>
                  <a:schemeClr val="tx1"/>
                </a:solidFill>
                <a:latin typeface="Times New Roman"/>
                <a:cs typeface="Times New Roman"/>
              </a:rPr>
              <a:t>каналу,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яким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часто надаються ексклюзивні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права</a:t>
            </a:r>
            <a:r>
              <a:rPr sz="16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на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певній</a:t>
            </a:r>
            <a:r>
              <a:rPr sz="16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території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475"/>
              </a:spcBef>
            </a:pPr>
            <a:r>
              <a:rPr sz="1600" b="1" i="1" spc="-10" dirty="0">
                <a:solidFill>
                  <a:schemeClr val="tx1"/>
                </a:solidFill>
                <a:latin typeface="Times New Roman"/>
                <a:cs typeface="Times New Roman"/>
              </a:rPr>
              <a:t>Переваги</a:t>
            </a:r>
            <a:r>
              <a:rPr sz="1600" b="1" i="1" spc="-5" dirty="0">
                <a:solidFill>
                  <a:schemeClr val="tx1"/>
                </a:solidFill>
                <a:latin typeface="Times New Roman"/>
                <a:cs typeface="Times New Roman"/>
              </a:rPr>
              <a:t> франшизи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600" i="1" spc="-5" dirty="0">
                <a:solidFill>
                  <a:schemeClr val="tx1"/>
                </a:solidFill>
                <a:latin typeface="Times New Roman"/>
                <a:cs typeface="Times New Roman"/>
              </a:rPr>
              <a:t>Для</a:t>
            </a:r>
            <a:r>
              <a:rPr sz="1600" i="1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chemeClr val="tx1"/>
                </a:solidFill>
                <a:latin typeface="Times New Roman"/>
                <a:cs typeface="Times New Roman"/>
              </a:rPr>
              <a:t>франшизера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1920">
              <a:lnSpc>
                <a:spcPct val="100000"/>
              </a:lnSpc>
              <a:buChar char="•"/>
              <a:tabLst>
                <a:tab pos="134620" algn="l"/>
              </a:tabLst>
            </a:pP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доступ</a:t>
            </a:r>
            <a:r>
              <a:rPr sz="16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до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джерел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капіталу</a:t>
            </a:r>
            <a:r>
              <a:rPr sz="16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без</a:t>
            </a:r>
            <a:r>
              <a:rPr sz="16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втрати</a:t>
            </a:r>
            <a:r>
              <a:rPr sz="16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або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послаблення</a:t>
            </a:r>
            <a:r>
              <a:rPr sz="1600" spc="6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контролю</a:t>
            </a:r>
            <a:r>
              <a:rPr sz="16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над</a:t>
            </a:r>
            <a:r>
              <a:rPr sz="16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маркетинговою</a:t>
            </a:r>
            <a:r>
              <a:rPr sz="16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системою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1920">
              <a:lnSpc>
                <a:spcPct val="100000"/>
              </a:lnSpc>
              <a:buChar char="•"/>
              <a:tabLst>
                <a:tab pos="134620" algn="l"/>
              </a:tabLst>
            </a:pP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уникнення</a:t>
            </a:r>
            <a:r>
              <a:rPr sz="1600" spc="6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постійних</a:t>
            </a:r>
            <a:r>
              <a:rPr sz="1600" spc="7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накладних</a:t>
            </a:r>
            <a:r>
              <a:rPr sz="1600" spc="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витрат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для</a:t>
            </a:r>
            <a:r>
              <a:rPr sz="16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систем</a:t>
            </a:r>
            <a:r>
              <a:rPr sz="16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chemeClr val="tx1"/>
                </a:solidFill>
                <a:latin typeface="Times New Roman"/>
                <a:cs typeface="Times New Roman"/>
              </a:rPr>
              <a:t>збуту</a:t>
            </a:r>
            <a:r>
              <a:rPr sz="16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chemeClr val="tx1"/>
                </a:solidFill>
                <a:latin typeface="Times New Roman"/>
                <a:cs typeface="Times New Roman"/>
              </a:rPr>
              <a:t>через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власні</a:t>
            </a:r>
            <a:r>
              <a:rPr sz="16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магазини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1920">
              <a:lnSpc>
                <a:spcPct val="100000"/>
              </a:lnSpc>
              <a:buChar char="•"/>
              <a:tabLst>
                <a:tab pos="134620" algn="l"/>
              </a:tabLst>
            </a:pP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співпраця</a:t>
            </a:r>
            <a:r>
              <a:rPr sz="16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з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незалежними</a:t>
            </a:r>
            <a:r>
              <a:rPr sz="1600" spc="5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підприємцями,</a:t>
            </a:r>
            <a:r>
              <a:rPr sz="1600" spc="6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які</a:t>
            </a:r>
            <a:r>
              <a:rPr sz="16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є</a:t>
            </a:r>
            <a:r>
              <a:rPr sz="16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більш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мотивованими,</a:t>
            </a:r>
            <a:r>
              <a:rPr sz="16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ніж</a:t>
            </a:r>
            <a:r>
              <a:rPr sz="16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наймані</a:t>
            </a:r>
            <a:r>
              <a:rPr sz="16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працівники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1920">
              <a:lnSpc>
                <a:spcPct val="100000"/>
              </a:lnSpc>
              <a:buChar char="•"/>
              <a:tabLst>
                <a:tab pos="134620" algn="l"/>
              </a:tabLst>
            </a:pP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співпраця</a:t>
            </a:r>
            <a:r>
              <a:rPr sz="16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з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місцевими</a:t>
            </a:r>
            <a:r>
              <a:rPr sz="16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кадрами,</a:t>
            </a:r>
            <a:r>
              <a:rPr sz="16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які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краще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інтегровані</a:t>
            </a:r>
            <a:r>
              <a:rPr sz="16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в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середовище</a:t>
            </a:r>
            <a:r>
              <a:rPr sz="16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на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певній</a:t>
            </a:r>
            <a:r>
              <a:rPr sz="16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території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1920">
              <a:lnSpc>
                <a:spcPct val="100000"/>
              </a:lnSpc>
              <a:buChar char="•"/>
              <a:tabLst>
                <a:tab pos="134620" algn="l"/>
              </a:tabLst>
            </a:pP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створення</a:t>
            </a:r>
            <a:r>
              <a:rPr sz="16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нового</a:t>
            </a:r>
            <a:r>
              <a:rPr sz="16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джерела</a:t>
            </a:r>
            <a:r>
              <a:rPr sz="16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45" dirty="0">
                <a:solidFill>
                  <a:schemeClr val="tx1"/>
                </a:solidFill>
                <a:latin typeface="Times New Roman"/>
                <a:cs typeface="Times New Roman"/>
              </a:rPr>
              <a:t>доходу,</a:t>
            </a:r>
            <a:r>
              <a:rPr sz="1600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заснованого</a:t>
            </a:r>
            <a:r>
              <a:rPr sz="16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на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chemeClr val="tx1"/>
                </a:solidFill>
                <a:latin typeface="Times New Roman"/>
                <a:cs typeface="Times New Roman"/>
              </a:rPr>
              <a:t>комерційному</a:t>
            </a:r>
            <a:r>
              <a:rPr sz="1600" spc="5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40" dirty="0">
                <a:solidFill>
                  <a:schemeClr val="tx1"/>
                </a:solidFill>
                <a:latin typeface="Times New Roman"/>
                <a:cs typeface="Times New Roman"/>
              </a:rPr>
              <a:t>ноу-хау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1920">
              <a:lnSpc>
                <a:spcPct val="100000"/>
              </a:lnSpc>
              <a:buChar char="•"/>
              <a:tabLst>
                <a:tab pos="134620" algn="l"/>
              </a:tabLst>
            </a:pP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досягнення</a:t>
            </a:r>
            <a:r>
              <a:rPr sz="1600" spc="6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на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chemeClr val="tx1"/>
                </a:solidFill>
                <a:latin typeface="Times New Roman"/>
                <a:cs typeface="Times New Roman"/>
              </a:rPr>
              <a:t>основі</a:t>
            </a:r>
            <a:r>
              <a:rPr sz="16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chemeClr val="tx1"/>
                </a:solidFill>
                <a:latin typeface="Times New Roman"/>
                <a:cs typeface="Times New Roman"/>
              </a:rPr>
              <a:t>комерційного</a:t>
            </a:r>
            <a:r>
              <a:rPr sz="16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успіху</a:t>
            </a:r>
            <a:r>
              <a:rPr sz="16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chemeClr val="tx1"/>
                </a:solidFill>
                <a:latin typeface="Times New Roman"/>
                <a:cs typeface="Times New Roman"/>
              </a:rPr>
              <a:t>швидкого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розширення</a:t>
            </a:r>
            <a:r>
              <a:rPr sz="1600" spc="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продажу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(ефект</a:t>
            </a:r>
            <a:r>
              <a:rPr sz="16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“снігової</a:t>
            </a:r>
            <a:r>
              <a:rPr sz="16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chemeClr val="tx1"/>
                </a:solidFill>
                <a:latin typeface="Times New Roman"/>
                <a:cs typeface="Times New Roman"/>
              </a:rPr>
              <a:t>кулі”)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1920">
              <a:lnSpc>
                <a:spcPct val="100000"/>
              </a:lnSpc>
              <a:buChar char="•"/>
              <a:tabLst>
                <a:tab pos="134620" algn="l"/>
              </a:tabLst>
            </a:pPr>
            <a:r>
              <a:rPr sz="1600" spc="-20" dirty="0">
                <a:solidFill>
                  <a:schemeClr val="tx1"/>
                </a:solidFill>
                <a:latin typeface="Times New Roman"/>
                <a:cs typeface="Times New Roman"/>
              </a:rPr>
              <a:t>економія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на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масштабі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i="1" spc="-5" dirty="0">
                <a:solidFill>
                  <a:schemeClr val="tx1"/>
                </a:solidFill>
                <a:latin typeface="Times New Roman"/>
                <a:cs typeface="Times New Roman"/>
              </a:rPr>
              <a:t>Для</a:t>
            </a:r>
            <a:r>
              <a:rPr sz="1600" i="1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chemeClr val="tx1"/>
                </a:solidFill>
                <a:latin typeface="Times New Roman"/>
                <a:cs typeface="Times New Roman"/>
              </a:rPr>
              <a:t>франчайзі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 marR="347345" indent="-635">
              <a:lnSpc>
                <a:spcPct val="100000"/>
              </a:lnSpc>
              <a:buChar char="•"/>
              <a:tabLst>
                <a:tab pos="134620" algn="l"/>
              </a:tabLst>
            </a:pP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отримання</a:t>
            </a:r>
            <a:r>
              <a:rPr sz="16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набору</a:t>
            </a:r>
            <a:r>
              <a:rPr sz="16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chemeClr val="tx1"/>
                </a:solidFill>
                <a:latin typeface="Times New Roman"/>
                <a:cs typeface="Times New Roman"/>
              </a:rPr>
              <a:t>початкових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chemeClr val="tx1"/>
                </a:solidFill>
                <a:latin typeface="Times New Roman"/>
                <a:cs typeface="Times New Roman"/>
              </a:rPr>
              <a:t>послуг</a:t>
            </a:r>
            <a:r>
              <a:rPr sz="1600" spc="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(дослідження</a:t>
            </a:r>
            <a:r>
              <a:rPr sz="1600" spc="6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35" dirty="0">
                <a:solidFill>
                  <a:schemeClr val="tx1"/>
                </a:solidFill>
                <a:latin typeface="Times New Roman"/>
                <a:cs typeface="Times New Roman"/>
              </a:rPr>
              <a:t>ринку,</a:t>
            </a:r>
            <a:r>
              <a:rPr sz="16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аналіз</a:t>
            </a:r>
            <a:r>
              <a:rPr sz="16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розміщення</a:t>
            </a:r>
            <a:r>
              <a:rPr sz="1600" spc="6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торгової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точки, </a:t>
            </a:r>
            <a:r>
              <a:rPr sz="1600" spc="-38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підготовка</a:t>
            </a:r>
            <a:r>
              <a:rPr sz="16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chemeClr val="tx1"/>
                </a:solidFill>
                <a:latin typeface="Times New Roman"/>
                <a:cs typeface="Times New Roman"/>
              </a:rPr>
              <a:t>персоналу,</a:t>
            </a:r>
            <a:r>
              <a:rPr sz="16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моделі</a:t>
            </a:r>
            <a:r>
              <a:rPr sz="16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бухгалтерського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5" dirty="0">
                <a:solidFill>
                  <a:schemeClr val="tx1"/>
                </a:solidFill>
                <a:latin typeface="Times New Roman"/>
                <a:cs typeface="Times New Roman"/>
              </a:rPr>
              <a:t>та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фінансового</a:t>
            </a:r>
            <a:r>
              <a:rPr sz="16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аналізу)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 marR="382905" indent="-635">
              <a:lnSpc>
                <a:spcPct val="100000"/>
              </a:lnSpc>
              <a:buChar char="•"/>
              <a:tabLst>
                <a:tab pos="134620" algn="l"/>
              </a:tabLst>
            </a:pP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отримання</a:t>
            </a:r>
            <a:r>
              <a:rPr sz="1600" spc="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набору</a:t>
            </a:r>
            <a:r>
              <a:rPr sz="16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поточних</a:t>
            </a:r>
            <a:r>
              <a:rPr sz="16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chemeClr val="tx1"/>
                </a:solidFill>
                <a:latin typeface="Times New Roman"/>
                <a:cs typeface="Times New Roman"/>
              </a:rPr>
              <a:t>послуг</a:t>
            </a:r>
            <a:r>
              <a:rPr sz="1600" spc="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(рекламні</a:t>
            </a:r>
            <a:r>
              <a:rPr sz="16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матеріали,</a:t>
            </a:r>
            <a:r>
              <a:rPr sz="1600" spc="5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перепідготовка</a:t>
            </a:r>
            <a:r>
              <a:rPr sz="16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chemeClr val="tx1"/>
                </a:solidFill>
                <a:latin typeface="Times New Roman"/>
                <a:cs typeface="Times New Roman"/>
              </a:rPr>
              <a:t>персоналу,</a:t>
            </a:r>
            <a:r>
              <a:rPr sz="1600" spc="5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контроль </a:t>
            </a:r>
            <a:r>
              <a:rPr sz="1600" spc="-38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якості,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централізоване</a:t>
            </a:r>
            <a:r>
              <a:rPr sz="1600" spc="6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постачання,</a:t>
            </a:r>
            <a:r>
              <a:rPr sz="16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маркетинговий</a:t>
            </a:r>
            <a:r>
              <a:rPr sz="16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60" dirty="0">
                <a:solidFill>
                  <a:schemeClr val="tx1"/>
                </a:solidFill>
                <a:latin typeface="Times New Roman"/>
                <a:cs typeface="Times New Roman"/>
              </a:rPr>
              <a:t>аудит,</a:t>
            </a:r>
            <a:r>
              <a:rPr sz="16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chemeClr val="tx1"/>
                </a:solidFill>
                <a:latin typeface="Times New Roman"/>
                <a:cs typeface="Times New Roman"/>
              </a:rPr>
              <a:t>колективне</a:t>
            </a:r>
            <a:r>
              <a:rPr sz="16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страхування)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1920">
              <a:lnSpc>
                <a:spcPct val="100000"/>
              </a:lnSpc>
              <a:buChar char="•"/>
              <a:tabLst>
                <a:tab pos="134620" algn="l"/>
              </a:tabLst>
            </a:pP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можливість</a:t>
            </a:r>
            <a:r>
              <a:rPr sz="16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розпочати </a:t>
            </a:r>
            <a:r>
              <a:rPr sz="1600" dirty="0">
                <a:solidFill>
                  <a:schemeClr val="tx1"/>
                </a:solidFill>
                <a:latin typeface="Times New Roman"/>
                <a:cs typeface="Times New Roman"/>
              </a:rPr>
              <a:t>бізнес</a:t>
            </a:r>
            <a:r>
              <a:rPr sz="16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з</a:t>
            </a:r>
            <a:r>
              <a:rPr sz="16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малим</a:t>
            </a:r>
            <a:r>
              <a:rPr sz="16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chemeClr val="tx1"/>
                </a:solidFill>
                <a:latin typeface="Times New Roman"/>
                <a:cs typeface="Times New Roman"/>
              </a:rPr>
              <a:t>початковим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капіталом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1920">
              <a:lnSpc>
                <a:spcPct val="100000"/>
              </a:lnSpc>
              <a:buChar char="•"/>
              <a:tabLst>
                <a:tab pos="134620" algn="l"/>
              </a:tabLst>
            </a:pP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зниження</a:t>
            </a:r>
            <a:r>
              <a:rPr sz="16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ризику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і</a:t>
            </a:r>
            <a:r>
              <a:rPr sz="16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невизначеності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1920">
              <a:lnSpc>
                <a:spcPct val="100000"/>
              </a:lnSpc>
              <a:buChar char="•"/>
              <a:tabLst>
                <a:tab pos="134620" algn="l"/>
              </a:tabLst>
            </a:pP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можливість</a:t>
            </a:r>
            <a:r>
              <a:rPr sz="16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створити</a:t>
            </a:r>
            <a:r>
              <a:rPr sz="16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власний</a:t>
            </a:r>
            <a:r>
              <a:rPr sz="16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chemeClr val="tx1"/>
                </a:solidFill>
                <a:latin typeface="Times New Roman"/>
                <a:cs typeface="Times New Roman"/>
              </a:rPr>
              <a:t>бізнес</a:t>
            </a:r>
            <a:r>
              <a:rPr sz="16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з</a:t>
            </a:r>
            <a:r>
              <a:rPr sz="16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одночасним</a:t>
            </a:r>
            <a:r>
              <a:rPr sz="16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chemeClr val="tx1"/>
                </a:solidFill>
                <a:latin typeface="Times New Roman"/>
                <a:cs typeface="Times New Roman"/>
              </a:rPr>
              <a:t>входженням</a:t>
            </a:r>
            <a:r>
              <a:rPr sz="16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у</a:t>
            </a:r>
            <a:r>
              <a:rPr sz="16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велику</a:t>
            </a:r>
            <a:r>
              <a:rPr sz="16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організацію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1920">
              <a:lnSpc>
                <a:spcPct val="100000"/>
              </a:lnSpc>
              <a:buChar char="•"/>
              <a:tabLst>
                <a:tab pos="134620" algn="l"/>
              </a:tabLst>
            </a:pP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підвищення</a:t>
            </a:r>
            <a:r>
              <a:rPr sz="1600" spc="7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ринкової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сили</a:t>
            </a:r>
            <a:r>
              <a:rPr sz="16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стосовно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постачальників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024160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/>
        </p:nvSpPr>
        <p:spPr>
          <a:xfrm>
            <a:off x="8604250" y="6534150"/>
            <a:ext cx="360362" cy="1968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 panose="02020603050405020304"/>
              <a:buNone/>
            </a:pPr>
            <a:fld id="{00000000-1234-1234-1234-123412341234}" type="slidenum">
              <a:rPr lang="en-US" sz="1200" b="0" i="1" u="none" strike="noStrike" cap="none" baseline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23</a:t>
            </a:fld>
            <a:endParaRPr lang="en-US" sz="1200" b="0" i="1" u="none" strike="noStrike" cap="none" baseline="0">
              <a:solidFill>
                <a:srgbClr val="00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215" name="Shape 215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Системи розподілу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245110" y="981710"/>
            <a:ext cx="8691245" cy="52520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61620" marR="0" lvl="0" indent="-266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en-US" sz="2000" b="1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Горизонтальна</a:t>
            </a:r>
            <a:r>
              <a:rPr lang="en-US" sz="2000" b="1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МС –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об’єднання ресурсів і зусиль компаній одного рівня (тимчасово, постійно або СП) для реалізації ринкових можливостей, оскільки окремо їм не вистачає фінансових, виробничих, маркетингових ресурсів, ноу-хау, бажання ризикувати. </a:t>
            </a:r>
          </a:p>
          <a:p>
            <a:pPr marL="739775" marR="0" lvl="1" indent="-28257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Font typeface="Tahoma" panose="020B0604030504040204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261620" marR="0" lvl="0" indent="-266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en-US" sz="2000" b="1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Багатоканальна (комбінована, гібридна</a:t>
            </a:r>
            <a:r>
              <a:rPr lang="en-US" sz="2000" b="1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) МС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– 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формування кількох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різних каналів для роботи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в різних сегментах або в тому самому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(один і той самий споживач може користуватись різними КР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: придбати товар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через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фірмові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магазини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виробника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, через оптові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чи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роздрібні мережі, через електронні канали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, в т.ч. замовити на сайті виробника або в інтернет-магазинах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тощо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)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200" b="0" i="0" u="none" strike="noStrike" cap="none" baseline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252412" y="115886"/>
            <a:ext cx="8682037" cy="6477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Партнерські мережі в КР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244475" y="981075"/>
            <a:ext cx="8689975" cy="547052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604520" marR="0" lvl="0" indent="-6045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1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Партнерські мережі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— системи партнерств і альянсів, як</a:t>
            </a:r>
            <a:r>
              <a:rPr lang="uk-UA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і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компанія формує для створення, розширення і надання своїх пропозицій.</a:t>
            </a:r>
          </a:p>
          <a:p>
            <a:pPr marL="604520" marR="0" lvl="0" indent="-622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Можуть включати:</a:t>
            </a:r>
          </a:p>
          <a:p>
            <a:pPr marL="1025525" marR="0" lvl="1" indent="-56832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/>
              <a:buChar char="–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всі фірми, що беруть участь у створенні і доставці цінності (від постачальників своїх постачальників і до своїх роздрібних торговців), </a:t>
            </a:r>
          </a:p>
          <a:p>
            <a:pPr marL="1025525" marR="0" lvl="1" indent="-56832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/>
              <a:buChar char="–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кінцевих споживачів,</a:t>
            </a:r>
          </a:p>
          <a:p>
            <a:pPr marL="1025525" marR="0" lvl="1" indent="-56832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/>
              <a:buChar char="–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дослідницькі центри, державні організації з сертифікації тощо.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ое соединение 0"/>
          <p:cNvCxnSpPr>
            <a:stCxn id="241" idx="2"/>
          </p:cNvCxnSpPr>
          <p:nvPr/>
        </p:nvCxnSpPr>
        <p:spPr>
          <a:xfrm>
            <a:off x="4641215" y="3588385"/>
            <a:ext cx="46355" cy="22002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287337" y="144461"/>
            <a:ext cx="8682037" cy="6477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Verdana" panose="020B0604030504040204"/>
              <a:buNone/>
            </a:pPr>
            <a:r>
              <a:rPr lang="uk-UA" altLang="en-US" sz="2400" b="1" i="0" strike="noStrike" cap="none" baseline="0">
                <a:solidFill>
                  <a:srgbClr val="CC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2. </a:t>
            </a:r>
            <a:r>
              <a:rPr lang="en-US" sz="2400" b="1" i="0" strike="noStrike" cap="none" baseline="0">
                <a:solidFill>
                  <a:srgbClr val="CC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Формування </a:t>
            </a:r>
            <a:r>
              <a:rPr lang="uk-UA" altLang="en-US" sz="2400" b="1" i="0" strike="noStrike" cap="none" baseline="0">
                <a:solidFill>
                  <a:srgbClr val="CC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каналів розподілу</a:t>
            </a:r>
          </a:p>
        </p:txBody>
      </p:sp>
      <p:sp>
        <p:nvSpPr>
          <p:cNvPr id="223" name="Shape 223"/>
          <p:cNvSpPr txBox="1">
            <a:spLocks noGrp="1"/>
          </p:cNvSpPr>
          <p:nvPr>
            <p:ph type="subTitle" idx="1"/>
          </p:nvPr>
        </p:nvSpPr>
        <p:spPr>
          <a:xfrm>
            <a:off x="244475" y="1097875"/>
            <a:ext cx="8690099" cy="535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604520" marR="0" lvl="0" indent="-622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uk-UA" altLang="en-US" sz="2000" b="0" i="1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Формування КР </a:t>
            </a:r>
            <a:r>
              <a:rPr lang="uk-UA" altLang="en-US" sz="2000" b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передбачає п</a:t>
            </a:r>
            <a:r>
              <a:rPr lang="en-US" sz="2000" b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ланування</a:t>
            </a:r>
            <a:r>
              <a:rPr lang="en-US" sz="2000" b="0" i="1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1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ланцю</a:t>
            </a:r>
            <a:r>
              <a:rPr lang="uk-UA" altLang="en-US" sz="2000" b="0" i="1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г</a:t>
            </a:r>
            <a:r>
              <a:rPr lang="en-US" sz="2000" b="0" i="1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а </a:t>
            </a:r>
            <a:r>
              <a:rPr lang="en-US" sz="2000" b="0" i="1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формування</a:t>
            </a:r>
            <a:r>
              <a:rPr lang="en-US" sz="2000" b="0" i="1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1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попиту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uk-UA" altLang="en-US" sz="2000" b="0" i="1" u="sng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від кінцевого споживача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,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виходячи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з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уподобань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цільового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ринку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uk-UA" alt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та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бажаних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споживачами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рішен</a:t>
            </a:r>
            <a:r>
              <a:rPr lang="uk-UA" alt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ь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None/>
            </a:pPr>
            <a:endParaRPr lang="en-US" sz="2000" b="0" i="0" u="none" strike="noStrike" cap="none" baseline="0" dirty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None/>
            </a:pPr>
            <a:endParaRPr lang="en-US" sz="2000" b="0" i="0" u="none" strike="noStrike" cap="none" baseline="0" dirty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604520" marR="0" lvl="0" indent="-622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en-US" sz="2000" b="1" dirty="0" err="1">
                <a:solidFill>
                  <a:srgbClr val="C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Алгоритм</a:t>
            </a:r>
            <a:r>
              <a:rPr lang="en-US" sz="2000" b="1" dirty="0">
                <a:solidFill>
                  <a:srgbClr val="C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планування</a:t>
            </a:r>
            <a:r>
              <a:rPr lang="en-US" sz="2000" b="1" dirty="0">
                <a:solidFill>
                  <a:srgbClr val="C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КР</a:t>
            </a:r>
            <a:r>
              <a:rPr lang="uk-UA" altLang="en-US" sz="2000" b="1" dirty="0">
                <a:solidFill>
                  <a:srgbClr val="C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:</a:t>
            </a:r>
          </a:p>
        </p:txBody>
      </p:sp>
      <p:grpSp>
        <p:nvGrpSpPr>
          <p:cNvPr id="240" name="Shape 240"/>
          <p:cNvGrpSpPr/>
          <p:nvPr/>
        </p:nvGrpSpPr>
        <p:grpSpPr>
          <a:xfrm>
            <a:off x="784225" y="3185160"/>
            <a:ext cx="7670800" cy="2933065"/>
            <a:chOff x="784225" y="1196975"/>
            <a:chExt cx="7670661" cy="4676737"/>
          </a:xfrm>
        </p:grpSpPr>
        <p:sp>
          <p:nvSpPr>
            <p:cNvPr id="241" name="Shape 241"/>
            <p:cNvSpPr/>
            <p:nvPr/>
          </p:nvSpPr>
          <p:spPr>
            <a:xfrm>
              <a:off x="827087" y="1196975"/>
              <a:ext cx="7627799" cy="642900"/>
            </a:xfrm>
            <a:prstGeom prst="roundRect">
              <a:avLst>
                <a:gd name="adj" fmla="val 3600"/>
              </a:avLst>
            </a:prstGeom>
            <a:solidFill>
              <a:srgbClr val="CCFF99">
                <a:alpha val="93730"/>
              </a:srgbClr>
            </a:solidFill>
            <a:ln w="19075" cap="sq">
              <a:solidFill>
                <a:srgbClr val="CCFF9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Verdana" panose="020B0604030504040204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Verdana" panose="020B0604030504040204"/>
                  <a:ea typeface="Verdana" panose="020B0604030504040204"/>
                  <a:cs typeface="Verdana" panose="020B0604030504040204"/>
                  <a:sym typeface="Verdana" panose="020B0604030504040204"/>
                </a:rPr>
                <a:t>1. Аналіз </a:t>
              </a:r>
              <a:r>
                <a:rPr lang="uk-UA" altLang="en-US" sz="2000" b="0" i="0" u="none" strike="noStrike" cap="none" baseline="0">
                  <a:solidFill>
                    <a:srgbClr val="000000"/>
                  </a:solidFill>
                  <a:latin typeface="Verdana" panose="020B0604030504040204"/>
                  <a:ea typeface="Verdana" panose="020B0604030504040204"/>
                  <a:cs typeface="Verdana" panose="020B0604030504040204"/>
                  <a:sym typeface="Verdana" panose="020B0604030504040204"/>
                </a:rPr>
                <a:t>факторів, що впливають на вибір КР</a:t>
              </a: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Verdana" panose="020B0604030504040204"/>
                  <a:ea typeface="Verdana" panose="020B0604030504040204"/>
                  <a:cs typeface="Verdana" panose="020B0604030504040204"/>
                  <a:sym typeface="Verdana" panose="020B0604030504040204"/>
                </a:rPr>
                <a:t> </a:t>
              </a:r>
            </a:p>
          </p:txBody>
        </p:sp>
        <p:sp>
          <p:nvSpPr>
            <p:cNvPr id="242" name="Shape 242"/>
            <p:cNvSpPr/>
            <p:nvPr/>
          </p:nvSpPr>
          <p:spPr>
            <a:xfrm>
              <a:off x="784225" y="2205036"/>
              <a:ext cx="7627799" cy="642900"/>
            </a:xfrm>
            <a:prstGeom prst="roundRect">
              <a:avLst>
                <a:gd name="adj" fmla="val 3600"/>
              </a:avLst>
            </a:prstGeom>
            <a:solidFill>
              <a:srgbClr val="CCFF99">
                <a:alpha val="93730"/>
              </a:srgbClr>
            </a:solidFill>
            <a:ln w="19075" cap="sq">
              <a:solidFill>
                <a:srgbClr val="CCFF9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Verdana" panose="020B0604030504040204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Verdana" panose="020B0604030504040204"/>
                  <a:ea typeface="Verdana" panose="020B0604030504040204"/>
                  <a:cs typeface="Verdana" panose="020B0604030504040204"/>
                  <a:sym typeface="Verdana" panose="020B0604030504040204"/>
                </a:rPr>
                <a:t>2. Постановка </a:t>
              </a:r>
              <a:r>
                <a:rPr lang="en-US" sz="2000" b="0" i="1" u="none" strike="noStrike" cap="none" baseline="0">
                  <a:solidFill>
                    <a:srgbClr val="000000"/>
                  </a:solidFill>
                  <a:latin typeface="Verdana" panose="020B0604030504040204"/>
                  <a:ea typeface="Verdana" panose="020B0604030504040204"/>
                  <a:cs typeface="Verdana" panose="020B0604030504040204"/>
                  <a:sym typeface="Verdana" panose="020B0604030504040204"/>
                </a:rPr>
                <a:t>цілей</a:t>
              </a: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Verdana" panose="020B0604030504040204"/>
                  <a:ea typeface="Verdana" panose="020B0604030504040204"/>
                  <a:cs typeface="Verdana" panose="020B0604030504040204"/>
                  <a:sym typeface="Verdana" panose="020B0604030504040204"/>
                </a:rPr>
                <a:t> розподілу та визначення </a:t>
              </a:r>
              <a:r>
                <a:rPr lang="en-US" sz="2000" b="0" i="1" u="none" strike="noStrike" cap="none" baseline="0">
                  <a:solidFill>
                    <a:srgbClr val="000000"/>
                  </a:solidFill>
                  <a:latin typeface="Verdana" panose="020B0604030504040204"/>
                  <a:ea typeface="Verdana" panose="020B0604030504040204"/>
                  <a:cs typeface="Verdana" panose="020B0604030504040204"/>
                  <a:sym typeface="Verdana" panose="020B0604030504040204"/>
                </a:rPr>
                <a:t>обмежень</a:t>
              </a:r>
            </a:p>
          </p:txBody>
        </p:sp>
        <p:sp>
          <p:nvSpPr>
            <p:cNvPr id="243" name="Shape 243"/>
            <p:cNvSpPr/>
            <p:nvPr/>
          </p:nvSpPr>
          <p:spPr>
            <a:xfrm>
              <a:off x="784225" y="3214686"/>
              <a:ext cx="7627799" cy="642900"/>
            </a:xfrm>
            <a:prstGeom prst="roundRect">
              <a:avLst>
                <a:gd name="adj" fmla="val 3600"/>
              </a:avLst>
            </a:prstGeom>
            <a:solidFill>
              <a:srgbClr val="CCFF99">
                <a:alpha val="93730"/>
              </a:srgbClr>
            </a:solidFill>
            <a:ln w="19075" cap="sq">
              <a:solidFill>
                <a:srgbClr val="CCFF9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Verdana" panose="020B0604030504040204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Verdana" panose="020B0604030504040204"/>
                  <a:ea typeface="Verdana" panose="020B0604030504040204"/>
                  <a:cs typeface="Verdana" panose="020B0604030504040204"/>
                  <a:sym typeface="Verdana" panose="020B0604030504040204"/>
                </a:rPr>
                <a:t>3. Вибір структури КР </a:t>
              </a:r>
            </a:p>
          </p:txBody>
        </p:sp>
        <p:sp>
          <p:nvSpPr>
            <p:cNvPr id="244" name="Shape 244"/>
            <p:cNvSpPr/>
            <p:nvPr/>
          </p:nvSpPr>
          <p:spPr>
            <a:xfrm>
              <a:off x="784225" y="4222750"/>
              <a:ext cx="7627799" cy="642900"/>
            </a:xfrm>
            <a:prstGeom prst="roundRect">
              <a:avLst>
                <a:gd name="adj" fmla="val 3600"/>
              </a:avLst>
            </a:prstGeom>
            <a:solidFill>
              <a:srgbClr val="CCFF99">
                <a:alpha val="93730"/>
              </a:srgbClr>
            </a:solidFill>
            <a:ln w="19075" cap="sq">
              <a:solidFill>
                <a:srgbClr val="CCFF9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Verdana" panose="020B0604030504040204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Verdana" panose="020B0604030504040204"/>
                  <a:ea typeface="Verdana" panose="020B0604030504040204"/>
                  <a:cs typeface="Verdana" panose="020B0604030504040204"/>
                  <a:sym typeface="Verdana" panose="020B0604030504040204"/>
                </a:rPr>
                <a:t>4. Розробка стратегії комунікації в КР </a:t>
              </a:r>
            </a:p>
          </p:txBody>
        </p:sp>
        <p:sp>
          <p:nvSpPr>
            <p:cNvPr id="245" name="Shape 245"/>
            <p:cNvSpPr/>
            <p:nvPr/>
          </p:nvSpPr>
          <p:spPr>
            <a:xfrm>
              <a:off x="784225" y="5230812"/>
              <a:ext cx="7627799" cy="642900"/>
            </a:xfrm>
            <a:prstGeom prst="roundRect">
              <a:avLst>
                <a:gd name="adj" fmla="val 3600"/>
              </a:avLst>
            </a:prstGeom>
            <a:solidFill>
              <a:srgbClr val="CCFF99">
                <a:alpha val="93730"/>
              </a:srgbClr>
            </a:solidFill>
            <a:ln w="19075" cap="sq">
              <a:solidFill>
                <a:srgbClr val="CCFF9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Verdana" panose="020B0604030504040204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Verdana" panose="020B0604030504040204"/>
                  <a:ea typeface="Verdana" panose="020B0604030504040204"/>
                  <a:cs typeface="Verdana" panose="020B0604030504040204"/>
                  <a:sym typeface="Verdana" panose="020B0604030504040204"/>
                </a:rPr>
                <a:t>5. Рішення </a:t>
              </a:r>
              <a:r>
                <a:rPr lang="uk-UA" altLang="en-US" sz="2000" b="0" i="0" u="none" strike="noStrike" cap="none" baseline="0">
                  <a:solidFill>
                    <a:srgbClr val="000000"/>
                  </a:solidFill>
                  <a:latin typeface="Verdana" panose="020B0604030504040204"/>
                  <a:ea typeface="Verdana" panose="020B0604030504040204"/>
                  <a:cs typeface="Verdana" panose="020B0604030504040204"/>
                  <a:sym typeface="Verdana" panose="020B0604030504040204"/>
                </a:rPr>
                <a:t>щодо </a:t>
              </a: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Verdana" panose="020B0604030504040204"/>
                  <a:ea typeface="Verdana" panose="020B0604030504040204"/>
                  <a:cs typeface="Verdana" panose="020B0604030504040204"/>
                  <a:sym typeface="Verdana" panose="020B0604030504040204"/>
                </a:rPr>
                <a:t>управління КР 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1520" y="457478"/>
            <a:ext cx="8620760" cy="5736827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92075" algn="ctr">
              <a:lnSpc>
                <a:spcPct val="100000"/>
              </a:lnSpc>
              <a:spcBef>
                <a:spcPts val="455"/>
              </a:spcBef>
            </a:pPr>
            <a:r>
              <a:rPr sz="2400" b="1" dirty="0">
                <a:solidFill>
                  <a:schemeClr val="tx1"/>
                </a:solidFill>
                <a:latin typeface="Verdana" panose="020B0604030504040204"/>
                <a:ea typeface="Verdana" panose="020B0604030504040204"/>
                <a:cs typeface="Verdana" panose="020B0604030504040204"/>
              </a:rPr>
              <a:t>Етап 1. Виявлення альтернативних систем розподілу</a:t>
            </a:r>
          </a:p>
          <a:p>
            <a:pPr marL="134620" indent="-122555">
              <a:lnSpc>
                <a:spcPct val="100000"/>
              </a:lnSpc>
              <a:spcBef>
                <a:spcPts val="355"/>
              </a:spcBef>
              <a:buChar char="•"/>
              <a:tabLst>
                <a:tab pos="135255" algn="l"/>
              </a:tabLst>
            </a:pP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традиційна</a:t>
            </a:r>
            <a:r>
              <a:rPr sz="16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система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2555">
              <a:lnSpc>
                <a:spcPct val="100000"/>
              </a:lnSpc>
              <a:buChar char="•"/>
              <a:tabLst>
                <a:tab pos="135255" algn="l"/>
              </a:tabLst>
            </a:pP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вертикальна</a:t>
            </a:r>
            <a:r>
              <a:rPr sz="16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маркетингова</a:t>
            </a:r>
            <a:r>
              <a:rPr sz="16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система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2555">
              <a:lnSpc>
                <a:spcPct val="100000"/>
              </a:lnSpc>
              <a:buChar char="•"/>
              <a:tabLst>
                <a:tab pos="135255" algn="l"/>
              </a:tabLst>
            </a:pP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горизонтальна</a:t>
            </a:r>
            <a:r>
              <a:rPr sz="16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маркетингова</a:t>
            </a:r>
            <a:r>
              <a:rPr sz="16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система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2555">
              <a:lnSpc>
                <a:spcPct val="100000"/>
              </a:lnSpc>
              <a:buChar char="•"/>
              <a:tabLst>
                <a:tab pos="135255" algn="l"/>
              </a:tabLst>
            </a:pP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багатоканальна</a:t>
            </a:r>
            <a:r>
              <a:rPr sz="16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(комбінована)</a:t>
            </a:r>
            <a:r>
              <a:rPr sz="16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маркетингова</a:t>
            </a:r>
            <a:r>
              <a:rPr sz="16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система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380"/>
              </a:spcBef>
            </a:pPr>
            <a:r>
              <a:rPr sz="1600" b="1" i="1" spc="-10" dirty="0">
                <a:solidFill>
                  <a:schemeClr val="tx1"/>
                </a:solidFill>
                <a:latin typeface="Times New Roman"/>
                <a:cs typeface="Times New Roman"/>
              </a:rPr>
              <a:t>Традиційна</a:t>
            </a:r>
            <a:r>
              <a:rPr sz="1600" b="1" i="1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b="1" i="1" spc="-15" dirty="0">
                <a:solidFill>
                  <a:schemeClr val="tx1"/>
                </a:solidFill>
                <a:latin typeface="Times New Roman"/>
                <a:cs typeface="Times New Roman"/>
              </a:rPr>
              <a:t>система</a:t>
            </a:r>
            <a:r>
              <a:rPr sz="1600" b="1" i="1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b="1" i="1" spc="-15" dirty="0">
                <a:solidFill>
                  <a:schemeClr val="tx1"/>
                </a:solidFill>
                <a:latin typeface="Times New Roman"/>
                <a:cs typeface="Times New Roman"/>
              </a:rPr>
              <a:t>розподілу</a:t>
            </a:r>
            <a:r>
              <a:rPr sz="1600" b="1" i="1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1600" i="1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сукупність</a:t>
            </a:r>
            <a:r>
              <a:rPr sz="1600" spc="6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незалежних</a:t>
            </a:r>
            <a:r>
              <a:rPr sz="1600" spc="6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chemeClr val="tx1"/>
                </a:solidFill>
                <a:latin typeface="Times New Roman"/>
                <a:cs typeface="Times New Roman"/>
              </a:rPr>
              <a:t>компаній,</a:t>
            </a:r>
            <a:r>
              <a:rPr sz="1600" spc="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у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яких</a:t>
            </a:r>
            <a:r>
              <a:rPr sz="16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35" dirty="0">
                <a:solidFill>
                  <a:schemeClr val="tx1"/>
                </a:solidFill>
                <a:latin typeface="Times New Roman"/>
                <a:cs typeface="Times New Roman"/>
              </a:rPr>
              <a:t>кожен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рівень</a:t>
            </a:r>
            <a:r>
              <a:rPr sz="16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chemeClr val="tx1"/>
                </a:solidFill>
                <a:latin typeface="Times New Roman"/>
                <a:cs typeface="Times New Roman"/>
              </a:rPr>
              <a:t>збутового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каналу</a:t>
            </a:r>
            <a:r>
              <a:rPr sz="16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діє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незалежно</a:t>
            </a:r>
            <a:r>
              <a:rPr sz="1600" spc="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від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інших</a:t>
            </a:r>
            <a:r>
              <a:rPr sz="1600" spc="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з</a:t>
            </a:r>
            <a:r>
              <a:rPr sz="16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метою</a:t>
            </a:r>
            <a:r>
              <a:rPr sz="16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chemeClr val="tx1"/>
                </a:solidFill>
                <a:latin typeface="Times New Roman"/>
                <a:cs typeface="Times New Roman"/>
              </a:rPr>
              <a:t>максимізувати</a:t>
            </a:r>
            <a:r>
              <a:rPr sz="1600" spc="6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власний</a:t>
            </a:r>
            <a:r>
              <a:rPr sz="1600" spc="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прибуток,</a:t>
            </a:r>
            <a:r>
              <a:rPr sz="16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залишаючи</a:t>
            </a:r>
            <a:r>
              <a:rPr sz="1600" spc="6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поза</a:t>
            </a:r>
            <a:r>
              <a:rPr sz="16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увагою </a:t>
            </a:r>
            <a:r>
              <a:rPr sz="1600" spc="-38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ефективність</a:t>
            </a:r>
            <a:r>
              <a:rPr sz="16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каналу</a:t>
            </a:r>
            <a:r>
              <a:rPr sz="16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в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цілому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i="1" spc="-10" dirty="0">
                <a:solidFill>
                  <a:schemeClr val="tx1"/>
                </a:solidFill>
                <a:latin typeface="Times New Roman"/>
                <a:cs typeface="Times New Roman"/>
              </a:rPr>
              <a:t>Споживчі</a:t>
            </a:r>
            <a:r>
              <a:rPr sz="1600" i="1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chemeClr val="tx1"/>
                </a:solidFill>
                <a:latin typeface="Times New Roman"/>
                <a:cs typeface="Times New Roman"/>
              </a:rPr>
              <a:t>товари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2555">
              <a:lnSpc>
                <a:spcPct val="100000"/>
              </a:lnSpc>
              <a:buChar char="•"/>
              <a:tabLst>
                <a:tab pos="135255" algn="l"/>
              </a:tabLst>
            </a:pP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виробник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16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chemeClr val="tx1"/>
                </a:solidFill>
                <a:latin typeface="Times New Roman"/>
                <a:cs typeface="Times New Roman"/>
              </a:rPr>
              <a:t>споживач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(прямий</a:t>
            </a:r>
            <a:r>
              <a:rPr sz="1600" spc="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маркетинг)</a:t>
            </a:r>
            <a:r>
              <a:rPr sz="16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16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канал</a:t>
            </a:r>
            <a:r>
              <a:rPr sz="16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chemeClr val="tx1"/>
                </a:solidFill>
                <a:latin typeface="Times New Roman"/>
                <a:cs typeface="Times New Roman"/>
              </a:rPr>
              <a:t>нульового</a:t>
            </a:r>
            <a:r>
              <a:rPr sz="16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рівня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2555">
              <a:lnSpc>
                <a:spcPct val="100000"/>
              </a:lnSpc>
              <a:buChar char="•"/>
              <a:tabLst>
                <a:tab pos="135255" algn="l"/>
              </a:tabLst>
            </a:pP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виробник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16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роздрібний</a:t>
            </a:r>
            <a:r>
              <a:rPr sz="16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торгівець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16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chemeClr val="tx1"/>
                </a:solidFill>
                <a:latin typeface="Times New Roman"/>
                <a:cs typeface="Times New Roman"/>
              </a:rPr>
              <a:t>споживач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16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однорівневий</a:t>
            </a:r>
            <a:r>
              <a:rPr sz="16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канал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2555">
              <a:lnSpc>
                <a:spcPct val="100000"/>
              </a:lnSpc>
              <a:buChar char="•"/>
              <a:tabLst>
                <a:tab pos="135255" algn="l"/>
              </a:tabLst>
            </a:pP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виробник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оптовий</a:t>
            </a:r>
            <a:r>
              <a:rPr sz="16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торгівець</a:t>
            </a:r>
            <a:r>
              <a:rPr sz="16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16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роздрібний</a:t>
            </a:r>
            <a:r>
              <a:rPr sz="16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торгівець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chemeClr val="tx1"/>
                </a:solidFill>
                <a:latin typeface="Times New Roman"/>
                <a:cs typeface="Times New Roman"/>
              </a:rPr>
              <a:t>споживач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дворівневий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канал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2555">
              <a:lnSpc>
                <a:spcPct val="100000"/>
              </a:lnSpc>
              <a:buChar char="•"/>
              <a:tabLst>
                <a:tab pos="135255" algn="l"/>
              </a:tabLst>
            </a:pP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виробник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агент</a:t>
            </a:r>
            <a:r>
              <a:rPr sz="16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оптовий</a:t>
            </a:r>
            <a:r>
              <a:rPr sz="16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торгівець</a:t>
            </a:r>
            <a:r>
              <a:rPr sz="16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роздрібний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торгівець</a:t>
            </a:r>
            <a:r>
              <a:rPr sz="16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16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chemeClr val="tx1"/>
                </a:solidFill>
                <a:latin typeface="Times New Roman"/>
                <a:cs typeface="Times New Roman"/>
              </a:rPr>
              <a:t>споживач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трирівневий</a:t>
            </a:r>
            <a:r>
              <a:rPr sz="16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канал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000FF"/>
              </a:buClr>
              <a:buFont typeface="Times New Roman"/>
              <a:buChar char="•"/>
            </a:pP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i="1" spc="-5" dirty="0">
                <a:solidFill>
                  <a:schemeClr val="tx1"/>
                </a:solidFill>
                <a:latin typeface="Times New Roman"/>
                <a:cs typeface="Times New Roman"/>
              </a:rPr>
              <a:t>Промислові</a:t>
            </a:r>
            <a:r>
              <a:rPr sz="1600" i="1" spc="-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chemeClr val="tx1"/>
                </a:solidFill>
                <a:latin typeface="Times New Roman"/>
                <a:cs typeface="Times New Roman"/>
              </a:rPr>
              <a:t>товари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2555">
              <a:lnSpc>
                <a:spcPct val="100000"/>
              </a:lnSpc>
              <a:buChar char="•"/>
              <a:tabLst>
                <a:tab pos="135255" algn="l"/>
              </a:tabLst>
            </a:pP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виробник</a:t>
            </a:r>
            <a:r>
              <a:rPr sz="16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 промисловий</a:t>
            </a:r>
            <a:r>
              <a:rPr sz="16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chemeClr val="tx1"/>
                </a:solidFill>
                <a:latin typeface="Times New Roman"/>
                <a:cs typeface="Times New Roman"/>
              </a:rPr>
              <a:t>споживач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2555">
              <a:lnSpc>
                <a:spcPct val="100000"/>
              </a:lnSpc>
              <a:buChar char="•"/>
              <a:tabLst>
                <a:tab pos="135255" algn="l"/>
              </a:tabLst>
            </a:pP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виробник</a:t>
            </a:r>
            <a:r>
              <a:rPr sz="16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–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агент</a:t>
            </a:r>
            <a:r>
              <a:rPr sz="16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–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промисловий</a:t>
            </a:r>
            <a:r>
              <a:rPr sz="16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chemeClr val="tx1"/>
                </a:solidFill>
                <a:latin typeface="Times New Roman"/>
                <a:cs typeface="Times New Roman"/>
              </a:rPr>
              <a:t>споживач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2555">
              <a:lnSpc>
                <a:spcPct val="100000"/>
              </a:lnSpc>
              <a:buChar char="•"/>
              <a:tabLst>
                <a:tab pos="135255" algn="l"/>
              </a:tabLst>
            </a:pP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виробник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16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дистриб'ютор</a:t>
            </a:r>
            <a:r>
              <a:rPr sz="16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16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промисловий</a:t>
            </a:r>
            <a:r>
              <a:rPr sz="16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chemeClr val="tx1"/>
                </a:solidFill>
                <a:latin typeface="Times New Roman"/>
                <a:cs typeface="Times New Roman"/>
              </a:rPr>
              <a:t>споживач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2555">
              <a:lnSpc>
                <a:spcPct val="100000"/>
              </a:lnSpc>
              <a:buChar char="•"/>
              <a:tabLst>
                <a:tab pos="135255" algn="l"/>
              </a:tabLst>
            </a:pP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виробник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16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агент</a:t>
            </a:r>
            <a:r>
              <a:rPr sz="16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16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дистриб'ютор</a:t>
            </a:r>
            <a:r>
              <a:rPr sz="16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16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промисловий</a:t>
            </a:r>
            <a:r>
              <a:rPr sz="16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chemeClr val="tx1"/>
                </a:solidFill>
                <a:latin typeface="Times New Roman"/>
                <a:cs typeface="Times New Roman"/>
              </a:rPr>
              <a:t>споживач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347479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35" y="1196752"/>
            <a:ext cx="8425815" cy="49366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000" b="1" i="1" spc="-10" dirty="0">
                <a:solidFill>
                  <a:schemeClr val="tx1"/>
                </a:solidFill>
                <a:latin typeface="Times New Roman"/>
                <a:cs typeface="Times New Roman"/>
              </a:rPr>
              <a:t>Вертикальні</a:t>
            </a:r>
            <a:r>
              <a:rPr sz="2000" b="1" i="1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b="1" i="1" spc="-15" dirty="0">
                <a:solidFill>
                  <a:schemeClr val="tx1"/>
                </a:solidFill>
                <a:latin typeface="Times New Roman"/>
                <a:cs typeface="Times New Roman"/>
              </a:rPr>
              <a:t>маркетингові</a:t>
            </a:r>
            <a:r>
              <a:rPr sz="2000" b="1" i="1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b="1" i="1" spc="-15" dirty="0">
                <a:solidFill>
                  <a:schemeClr val="tx1"/>
                </a:solidFill>
                <a:latin typeface="Times New Roman"/>
                <a:cs typeface="Times New Roman"/>
              </a:rPr>
              <a:t>системи</a:t>
            </a:r>
            <a:r>
              <a:rPr sz="2000" b="1" i="1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b="1" i="1" spc="-15" dirty="0">
                <a:solidFill>
                  <a:schemeClr val="tx1"/>
                </a:solidFill>
                <a:latin typeface="Times New Roman"/>
                <a:cs typeface="Times New Roman"/>
              </a:rPr>
              <a:t>розподілу</a:t>
            </a:r>
            <a:r>
              <a:rPr sz="2000" b="1" i="1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передбачають</a:t>
            </a:r>
            <a:r>
              <a:rPr sz="20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повну</a:t>
            </a:r>
            <a:r>
              <a:rPr sz="20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або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chemeClr val="tx1"/>
                </a:solidFill>
                <a:latin typeface="Times New Roman"/>
                <a:cs typeface="Times New Roman"/>
              </a:rPr>
              <a:t>часткову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координацію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функцій</a:t>
            </a:r>
            <a:r>
              <a:rPr sz="20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учасників</a:t>
            </a:r>
            <a:r>
              <a:rPr sz="20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каналу</a:t>
            </a:r>
            <a:r>
              <a:rPr sz="20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розподілу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з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метою</a:t>
            </a:r>
            <a:r>
              <a:rPr sz="20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Times New Roman"/>
                <a:cs typeface="Times New Roman"/>
              </a:rPr>
              <a:t>економії</a:t>
            </a:r>
            <a:r>
              <a:rPr sz="20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на</a:t>
            </a:r>
            <a:r>
              <a:rPr sz="20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операціях</a:t>
            </a:r>
            <a:r>
              <a:rPr sz="20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і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посилення</a:t>
            </a:r>
            <a:r>
              <a:rPr sz="2000" spc="5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впливу</a:t>
            </a:r>
            <a:r>
              <a:rPr sz="20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на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ринок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2555">
              <a:lnSpc>
                <a:spcPct val="100000"/>
              </a:lnSpc>
              <a:buChar char="•"/>
              <a:tabLst>
                <a:tab pos="135255" algn="l"/>
              </a:tabLst>
            </a:pP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корпоративні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2555">
              <a:lnSpc>
                <a:spcPct val="100000"/>
              </a:lnSpc>
              <a:buChar char="•"/>
              <a:tabLst>
                <a:tab pos="135255" algn="l"/>
              </a:tabLst>
            </a:pP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адміністративні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2555">
              <a:lnSpc>
                <a:spcPct val="100000"/>
              </a:lnSpc>
              <a:buChar char="•"/>
              <a:tabLst>
                <a:tab pos="135255" algn="l"/>
              </a:tabLst>
            </a:pP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договірні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3845" lvl="1" indent="-119380">
              <a:lnSpc>
                <a:spcPct val="100000"/>
              </a:lnSpc>
              <a:buChar char="-"/>
              <a:tabLst>
                <a:tab pos="284480" algn="l"/>
              </a:tabLst>
            </a:pP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добровільно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створені</a:t>
            </a:r>
            <a:r>
              <a:rPr sz="20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роздрібними</a:t>
            </a:r>
            <a:r>
              <a:rPr sz="20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торгівцями</a:t>
            </a:r>
            <a:r>
              <a:rPr sz="20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під</a:t>
            </a:r>
            <a:r>
              <a:rPr sz="20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егідою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оптовиків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3845" lvl="1" indent="-119380">
              <a:lnSpc>
                <a:spcPct val="100000"/>
              </a:lnSpc>
              <a:buChar char="-"/>
              <a:tabLst>
                <a:tab pos="284480" algn="l"/>
              </a:tabLst>
            </a:pP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кооперативні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роздрібних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торговців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3845" lvl="1" indent="-119380">
              <a:lnSpc>
                <a:spcPct val="100000"/>
              </a:lnSpc>
              <a:buChar char="-"/>
              <a:tabLst>
                <a:tab pos="284480" algn="l"/>
              </a:tabLst>
            </a:pP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франчайзингові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0000FF"/>
              </a:buClr>
              <a:buFont typeface="Times New Roman"/>
              <a:buChar char="-"/>
            </a:pP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i="1" spc="-10" dirty="0">
                <a:solidFill>
                  <a:schemeClr val="tx1"/>
                </a:solidFill>
                <a:latin typeface="Times New Roman"/>
                <a:cs typeface="Times New Roman"/>
              </a:rPr>
              <a:t>Фактори,</a:t>
            </a:r>
            <a:r>
              <a:rPr sz="2000" b="1" i="1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b="1" i="1" spc="-5" dirty="0">
                <a:solidFill>
                  <a:schemeClr val="tx1"/>
                </a:solidFill>
                <a:latin typeface="Times New Roman"/>
                <a:cs typeface="Times New Roman"/>
              </a:rPr>
              <a:t>що</a:t>
            </a:r>
            <a:r>
              <a:rPr sz="2000" b="1" i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b="1" i="1" spc="-10" dirty="0">
                <a:solidFill>
                  <a:schemeClr val="tx1"/>
                </a:solidFill>
                <a:latin typeface="Times New Roman"/>
                <a:cs typeface="Times New Roman"/>
              </a:rPr>
              <a:t>впливають</a:t>
            </a:r>
            <a:r>
              <a:rPr sz="2000" b="1" i="1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b="1" i="1" spc="-5" dirty="0">
                <a:solidFill>
                  <a:schemeClr val="tx1"/>
                </a:solidFill>
                <a:latin typeface="Times New Roman"/>
                <a:cs typeface="Times New Roman"/>
              </a:rPr>
              <a:t>на</a:t>
            </a:r>
            <a:r>
              <a:rPr sz="2000" b="1" i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b="1" i="1" spc="-10" dirty="0">
                <a:solidFill>
                  <a:schemeClr val="tx1"/>
                </a:solidFill>
                <a:latin typeface="Times New Roman"/>
                <a:cs typeface="Times New Roman"/>
              </a:rPr>
              <a:t>вибір</a:t>
            </a:r>
            <a:r>
              <a:rPr sz="2000" b="1" i="1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b="1" i="1" spc="-10" dirty="0">
                <a:solidFill>
                  <a:schemeClr val="tx1"/>
                </a:solidFill>
                <a:latin typeface="Times New Roman"/>
                <a:cs typeface="Times New Roman"/>
              </a:rPr>
              <a:t>каналів</a:t>
            </a:r>
            <a:r>
              <a:rPr sz="2000" b="1" i="1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b="1" i="1" spc="-15" dirty="0">
                <a:solidFill>
                  <a:schemeClr val="tx1"/>
                </a:solidFill>
                <a:latin typeface="Times New Roman"/>
                <a:cs typeface="Times New Roman"/>
              </a:rPr>
              <a:t>розподілу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2555">
              <a:lnSpc>
                <a:spcPct val="100000"/>
              </a:lnSpc>
              <a:buChar char="•"/>
              <a:tabLst>
                <a:tab pos="135255" algn="l"/>
              </a:tabLst>
            </a:pPr>
            <a:r>
              <a:rPr sz="2000" spc="-20" dirty="0">
                <a:solidFill>
                  <a:schemeClr val="tx1"/>
                </a:solidFill>
                <a:latin typeface="Times New Roman"/>
                <a:cs typeface="Times New Roman"/>
              </a:rPr>
              <a:t>споживачі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2555">
              <a:lnSpc>
                <a:spcPct val="100000"/>
              </a:lnSpc>
              <a:buChar char="•"/>
              <a:tabLst>
                <a:tab pos="135255" algn="l"/>
              </a:tabLst>
            </a:pP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товар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2555">
              <a:lnSpc>
                <a:spcPct val="100000"/>
              </a:lnSpc>
              <a:buChar char="•"/>
              <a:tabLst>
                <a:tab pos="135255" algn="l"/>
              </a:tabLst>
            </a:pP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характеристика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фірми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2555">
              <a:lnSpc>
                <a:spcPct val="100000"/>
              </a:lnSpc>
              <a:buChar char="•"/>
              <a:tabLst>
                <a:tab pos="135255" algn="l"/>
              </a:tabLst>
            </a:pP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посередники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2555">
              <a:lnSpc>
                <a:spcPct val="100000"/>
              </a:lnSpc>
              <a:buChar char="•"/>
              <a:tabLst>
                <a:tab pos="135255" algn="l"/>
              </a:tabLst>
            </a:pP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зовнішнє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середовище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416928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252412" y="115886"/>
            <a:ext cx="8682037" cy="6477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400" b="1" i="0" u="none" strike="noStrike" cap="none" baseline="0" dirty="0" err="1" smtClean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Аналіз</a:t>
            </a:r>
            <a:r>
              <a:rPr lang="uk-UA" altLang="en-US" sz="2400" b="1" i="0" u="none" strike="noStrike" cap="none" baseline="0" dirty="0" smtClean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uk-UA" altLang="en-US" sz="2400" b="1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факторів, що впливають на вибір КР </a:t>
            </a:r>
          </a:p>
        </p:txBody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244475" y="1127760"/>
            <a:ext cx="8689975" cy="53238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На вибір каналу збуту впливають: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- </a:t>
            </a:r>
            <a:r>
              <a:rPr lang="uk-UA" sz="200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характеристики споживачів цільового ринку та їхні вимоги </a:t>
            </a:r>
            <a:r>
              <a:rPr lang="uk-UA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(наприклад, 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uk-UA" alt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щодо 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розмір</a:t>
            </a:r>
            <a:r>
              <a:rPr lang="uk-UA" alt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у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парті</a:t>
            </a:r>
            <a:r>
              <a:rPr lang="uk-UA" alt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й товару, 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час</a:t>
            </a:r>
            <a:r>
              <a:rPr lang="uk-UA" alt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у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очікування і доставки</a:t>
            </a:r>
            <a:r>
              <a:rPr lang="uk-UA" alt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, асортименту 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товарів</a:t>
            </a:r>
            <a:r>
              <a:rPr lang="uk-UA" alt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, 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сервісн</a:t>
            </a:r>
            <a:r>
              <a:rPr lang="uk-UA" alt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ої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підтримк</a:t>
            </a:r>
            <a:r>
              <a:rPr lang="uk-UA" alt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и тощо). 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Зазвичай виділяють різні сегменти ринку з різними потребами до рівня сервісу.</a:t>
            </a:r>
            <a:endParaRPr lang="en-US" sz="2000" b="0" i="0" u="none" strike="noStrike" cap="none" baseline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- </a:t>
            </a:r>
            <a:r>
              <a:rPr lang="uk-UA" sz="200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характеристики товару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- </a:t>
            </a:r>
            <a:r>
              <a:rPr lang="uk-UA" sz="20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корпоративні фактори</a:t>
            </a:r>
            <a:r>
              <a:rPr lang="uk-UA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(фінансові, людські, технічні ресурси компанії)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- </a:t>
            </a:r>
            <a:r>
              <a:rPr lang="uk-UA" sz="200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фактори зовнішнього середовища </a:t>
            </a:r>
            <a:r>
              <a:rPr lang="uk-UA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(наприклад, поява нових форм торгівлі)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uk-UA" sz="2000" b="0" i="0" u="none" strike="noStrike" cap="none" baseline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endParaRPr sz="2000" b="0" i="0" u="none" strike="noStrike" cap="none" baseline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uk-UA" sz="2000" b="0" i="0" u="none" strike="noStrike" cap="none" baseline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title"/>
          </p:nvPr>
        </p:nvSpPr>
        <p:spPr>
          <a:xfrm>
            <a:off x="252412" y="-61911"/>
            <a:ext cx="8682037" cy="8254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400" b="1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Етап</a:t>
            </a:r>
            <a:r>
              <a:rPr lang="en-US" sz="2400" b="1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2: </a:t>
            </a:r>
            <a:r>
              <a:rPr lang="en-US" sz="2400" b="1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Постановка</a:t>
            </a:r>
            <a:r>
              <a:rPr lang="en-US" sz="2400" b="1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400" b="1" i="1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цілей</a:t>
            </a:r>
            <a:r>
              <a:rPr lang="en-US" sz="2400" b="1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розподілу</a:t>
            </a:r>
            <a:r>
              <a:rPr lang="en-US" sz="2400" b="1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</a:p>
        </p:txBody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244475" y="981075"/>
            <a:ext cx="8689975" cy="547052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Цілі каналу залежать від характеристик товару: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-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для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товар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ів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, що швидко псуються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-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найшвидш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а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доставк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а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(часто прямий маркетинг),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- для громіздких товарів — мінімальна відстань і мінімальний обсяг вантажних і складських робіт,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-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для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нестандартн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их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складн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их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товар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ів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(часто на замовлення)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-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продаж через торгових представників виробника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тощо.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/>
        </p:nvSpPr>
        <p:spPr>
          <a:xfrm>
            <a:off x="8604250" y="6534150"/>
            <a:ext cx="360362" cy="1968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 panose="02020603050405020304"/>
              <a:buNone/>
            </a:pPr>
            <a:fld id="{00000000-1234-1234-1234-123412341234}" type="slidenum">
              <a:rPr lang="en-US" sz="1200" b="0" i="1" u="none" strike="noStrike" cap="none" baseline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3</a:t>
            </a:fld>
            <a:endParaRPr lang="en-US" sz="1200" b="0" i="1" u="none" strike="noStrike" cap="none" baseline="0">
              <a:solidFill>
                <a:srgbClr val="00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42" name="Shape 42"/>
          <p:cNvSpPr txBox="1"/>
          <p:nvPr/>
        </p:nvSpPr>
        <p:spPr>
          <a:xfrm>
            <a:off x="252412" y="187325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Verdana" panose="020B0604030504040204"/>
              <a:buNone/>
            </a:pPr>
            <a:r>
              <a:rPr lang="en-US" sz="2400" b="1" i="0" u="none" strike="noStrike" cap="none" baseline="0" dirty="0" err="1" smtClean="0">
                <a:solidFill>
                  <a:srgbClr val="CC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Сутність</a:t>
            </a:r>
            <a:r>
              <a:rPr lang="en-US" sz="2400" b="1" i="0" u="none" strike="noStrike" cap="none" baseline="0" dirty="0" smtClean="0">
                <a:solidFill>
                  <a:srgbClr val="CC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ru-RU" sz="2400" b="1" i="0" u="none" strike="noStrike" cap="none" baseline="0" dirty="0" err="1">
                <a:solidFill>
                  <a:srgbClr val="CC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маркетингово</a:t>
            </a:r>
            <a:r>
              <a:rPr lang="uk-UA" sz="2400" b="1" i="0" u="none" strike="noStrike" cap="none" baseline="0" dirty="0">
                <a:solidFill>
                  <a:srgbClr val="CC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ї політики розподілу</a:t>
            </a:r>
          </a:p>
        </p:txBody>
      </p:sp>
      <p:sp>
        <p:nvSpPr>
          <p:cNvPr id="43" name="Shape 43"/>
          <p:cNvSpPr txBox="1"/>
          <p:nvPr/>
        </p:nvSpPr>
        <p:spPr>
          <a:xfrm>
            <a:off x="179070" y="981710"/>
            <a:ext cx="8756650" cy="53397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61620" marR="0" lvl="0" indent="-2616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1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МПР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– діяльність фірми з планування, реалізації і контролю руху її товарів до кінцевого споживача з метою задоволення потреб споживачів та отримання прибутку. </a:t>
            </a:r>
          </a:p>
          <a:p>
            <a:pPr marL="709295" marR="0" lvl="1" indent="-26479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❑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Мета МПР - організація ефективного збуту</a:t>
            </a:r>
          </a:p>
          <a:p>
            <a:pPr marL="709295" marR="0" lvl="1" indent="-26479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ahoma" panose="020B0604030504040204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261620" marR="0" lvl="0" indent="-26162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Стратегічні рішення:</a:t>
            </a:r>
          </a:p>
          <a:p>
            <a:pPr marL="709295" marR="0" lvl="1" indent="-26479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❑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прямий / опосередкований збут,</a:t>
            </a:r>
          </a:p>
          <a:p>
            <a:pPr marL="709295" marR="0" lvl="1" indent="-26479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❑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планування каналів збуту,</a:t>
            </a:r>
          </a:p>
          <a:p>
            <a:pPr marL="709295" marR="0" lvl="1" indent="-26479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❑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вибір оптимальних каналів, маршрутів збуту, розміщення складів.</a:t>
            </a:r>
          </a:p>
          <a:p>
            <a:pPr marL="261620" marR="0" lvl="0" indent="-26162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Тактичні завдання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:</a:t>
            </a:r>
          </a:p>
          <a:p>
            <a:pPr marL="709295" marR="0" lvl="1" indent="-26479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❑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робота з існуючими клієнтами, залучення нових,</a:t>
            </a:r>
          </a:p>
          <a:p>
            <a:pPr marL="709295" marR="0" lvl="1" indent="-26479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❑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пошук і відбір пропозицій, запитів на поставку товару,</a:t>
            </a:r>
          </a:p>
          <a:p>
            <a:pPr marL="709295" marR="0" lvl="1" indent="-26479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❑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організація виконання замовлень і поставки товарів.  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/>
        </p:nvSpPr>
        <p:spPr>
          <a:xfrm>
            <a:off x="8604250" y="6534150"/>
            <a:ext cx="360362" cy="1968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 panose="02020603050405020304"/>
              <a:buNone/>
            </a:pPr>
            <a:fld id="{00000000-1234-1234-1234-123412341234}" type="slidenum">
              <a:rPr lang="en-US" sz="1200" b="0" i="1" u="none" strike="noStrike" cap="none" baseline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30</a:t>
            </a:fld>
            <a:endParaRPr lang="en-US" sz="1200" b="0" i="1" u="none" strike="noStrike" cap="none" baseline="0">
              <a:solidFill>
                <a:srgbClr val="00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271" name="Shape 271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400" b="1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Етап</a:t>
            </a:r>
            <a:r>
              <a:rPr lang="en-US" sz="2400" b="1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3: </a:t>
            </a:r>
            <a:r>
              <a:rPr lang="en-US" sz="2400" b="1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Вибір</a:t>
            </a:r>
            <a:r>
              <a:rPr lang="en-US" sz="2400" b="1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структури</a:t>
            </a:r>
            <a:r>
              <a:rPr lang="en-US" sz="2400" b="1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КР : </a:t>
            </a:r>
          </a:p>
        </p:txBody>
      </p:sp>
      <p:sp>
        <p:nvSpPr>
          <p:cNvPr id="272" name="Shape 272"/>
          <p:cNvSpPr txBox="1"/>
          <p:nvPr/>
        </p:nvSpPr>
        <p:spPr>
          <a:xfrm>
            <a:off x="249555" y="852805"/>
            <a:ext cx="8893175" cy="5686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77800" marR="0" lvl="0" indent="-1778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ahoma" panose="020B0604030504040204"/>
              <a:buNone/>
            </a:pPr>
            <a:endParaRPr sz="2000" b="0" i="0" u="none" strike="noStrike" cap="none" baseline="0" dirty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177800" marR="0" lvl="0" indent="-1778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Прямий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uk-UA" alt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або непрямий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збут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?</a:t>
            </a:r>
          </a:p>
          <a:p>
            <a:pPr marL="177800" marR="0" lvl="0" indent="-1778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uk-UA" alt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Стратегія охоплення цільового ринку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</a:p>
          <a:p>
            <a:pPr marL="177800" marR="0" lvl="0" indent="-1778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Довжина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 dirty="0" err="1" smtClean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каналів</a:t>
            </a:r>
            <a:endParaRPr lang="en-US" sz="2000" b="0" i="0" u="none" strike="noStrike" cap="none" baseline="0" dirty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177800" marR="0" lvl="0" indent="-1778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Типи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та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dirty="0" err="1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кількість</a:t>
            </a:r>
            <a:r>
              <a:rPr lang="en-US" sz="2000" dirty="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dirty="0" err="1" smtClean="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посередників</a:t>
            </a:r>
            <a:endParaRPr lang="uk-UA" sz="2000" dirty="0" smtClean="0"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177800" indent="-177800">
              <a:lnSpc>
                <a:spcPct val="95000"/>
              </a:lnSpc>
              <a:spcBef>
                <a:spcPts val="500"/>
              </a:spcBef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ru-RU" sz="2000" dirty="0" err="1">
                <a:latin typeface="Verdana" panose="020B0604030504040204"/>
                <a:ea typeface="Verdana" panose="020B0604030504040204"/>
                <a:cs typeface="Verdana" panose="020B0604030504040204"/>
              </a:rPr>
              <a:t>інтенсивність</a:t>
            </a:r>
            <a:r>
              <a:rPr lang="ru-RU" sz="2000" dirty="0">
                <a:latin typeface="Verdana" panose="020B0604030504040204"/>
                <a:ea typeface="Verdana" panose="020B0604030504040204"/>
                <a:cs typeface="Verdana" panose="020B0604030504040204"/>
              </a:rPr>
              <a:t> каналу </a:t>
            </a:r>
            <a:r>
              <a:rPr lang="ru-RU" sz="2000" dirty="0" err="1">
                <a:latin typeface="Verdana" panose="020B0604030504040204"/>
                <a:ea typeface="Verdana" panose="020B0604030504040204"/>
                <a:cs typeface="Verdana" panose="020B0604030504040204"/>
              </a:rPr>
              <a:t>розподілу</a:t>
            </a:r>
            <a:endParaRPr lang="ru-RU" sz="2000" dirty="0">
              <a:latin typeface="Verdana" panose="020B0604030504040204"/>
              <a:ea typeface="Verdana" panose="020B0604030504040204"/>
              <a:cs typeface="Verdana" panose="020B0604030504040204"/>
            </a:endParaRPr>
          </a:p>
          <a:p>
            <a:pPr marL="177800" marR="0" lvl="0" indent="-1778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endParaRPr lang="en-US" sz="2000" dirty="0"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000" dirty="0"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/>
        </p:nvSpPr>
        <p:spPr>
          <a:xfrm>
            <a:off x="8604250" y="6534150"/>
            <a:ext cx="360362" cy="1968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 panose="02020603050405020304"/>
              <a:buNone/>
            </a:pPr>
            <a:fld id="{00000000-1234-1234-1234-123412341234}" type="slidenum">
              <a:rPr lang="en-US" sz="1200" b="0" i="1" u="none" strike="noStrike" cap="none" baseline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31</a:t>
            </a:fld>
            <a:endParaRPr lang="en-US" sz="1200" b="0" i="1" u="none" strike="noStrike" cap="none" baseline="0">
              <a:solidFill>
                <a:srgbClr val="00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280" name="Shape 280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400" b="1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Етап</a:t>
            </a:r>
            <a:r>
              <a:rPr lang="en-US" sz="2400" b="1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3: </a:t>
            </a:r>
            <a:r>
              <a:rPr lang="en-US" sz="2400" b="1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Вибір</a:t>
            </a:r>
            <a:r>
              <a:rPr lang="en-US" sz="2400" b="1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400" b="1" i="0" u="none" strike="noStrike" cap="none" baseline="0" dirty="0" err="1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структури</a:t>
            </a:r>
            <a:r>
              <a:rPr lang="en-US" sz="2400" b="1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КР </a:t>
            </a:r>
            <a:r>
              <a:rPr lang="uk-UA" altLang="en-US" sz="2400" b="1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(продовж.)</a:t>
            </a:r>
            <a:r>
              <a:rPr lang="en-US" sz="2400" b="1" i="0" u="none" strike="noStrike" cap="none" baseline="0" dirty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: </a:t>
            </a:r>
          </a:p>
        </p:txBody>
      </p:sp>
      <p:sp>
        <p:nvSpPr>
          <p:cNvPr id="281" name="Shape 281"/>
          <p:cNvSpPr txBox="1"/>
          <p:nvPr/>
        </p:nvSpPr>
        <p:spPr>
          <a:xfrm>
            <a:off x="135890" y="1142365"/>
            <a:ext cx="8774430" cy="53822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75895" marR="0" lvl="0" indent="-19113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Стратегії охоплення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цільового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ринку: </a:t>
            </a:r>
          </a:p>
          <a:p>
            <a:pPr marL="330200" marR="0" lvl="1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Verdana" panose="020B0604030504040204"/>
            </a:pPr>
            <a:r>
              <a:rPr lang="uk-UA" altLang="en-US" sz="2000" b="1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1) </a:t>
            </a:r>
            <a:r>
              <a:rPr lang="en-US" sz="2000" b="1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ексклюзивний розподіл</a:t>
            </a:r>
          </a:p>
          <a:p>
            <a:pPr marL="1117600" marR="0" lvl="2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виключне право продажу на певному ринку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- у одного посередника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,</a:t>
            </a:r>
          </a:p>
          <a:p>
            <a:pPr marL="1117600" marR="0" lvl="2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Переваги: контроль, професійний збут, зацікавленість посередника, ексклюзивний імідж товару.</a:t>
            </a:r>
          </a:p>
          <a:p>
            <a:pPr marL="330200" marR="0" lvl="1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Verdana" panose="020B0604030504040204"/>
            </a:pPr>
            <a:r>
              <a:rPr lang="uk-UA" altLang="en-US" sz="2000" b="1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2) </a:t>
            </a:r>
            <a:r>
              <a:rPr lang="en-US" sz="2000" b="1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селективний розподіл</a:t>
            </a:r>
          </a:p>
          <a:p>
            <a:pPr marL="1117600" marR="0" lvl="2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кілька посередників, але не всі охочі, </a:t>
            </a:r>
          </a:p>
          <a:p>
            <a:pPr marL="1117600" marR="0" lvl="2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Переваги: більша представленість на ринку, ніж при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ексклюзивному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.</a:t>
            </a:r>
          </a:p>
          <a:p>
            <a:pPr marL="330200" marR="0" lvl="1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Verdana" panose="020B0604030504040204"/>
            </a:pPr>
            <a:r>
              <a:rPr lang="uk-UA" altLang="en-US" sz="2000" b="1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3) </a:t>
            </a:r>
            <a:r>
              <a:rPr lang="en-US" sz="2000" b="1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інтенсивний розподіл</a:t>
            </a:r>
          </a:p>
          <a:p>
            <a:pPr marL="1117600" marR="0" lvl="2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через максимально можливу кількість торгових точок</a:t>
            </a:r>
          </a:p>
          <a:p>
            <a:pPr marL="1117600" marR="0" lvl="2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panose="020B0604020202020204" pitchFamily="34" charset="0"/>
              <a:buChar char="•"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Переваги: масовий збут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</a:pPr>
            <a:endParaRPr lang="en-US" sz="2000" b="0" i="0" u="none" strike="noStrike" cap="none" baseline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/>
        </p:nvSpPr>
        <p:spPr>
          <a:xfrm>
            <a:off x="8604250" y="6534150"/>
            <a:ext cx="360362" cy="1968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 panose="02020603050405020304"/>
              <a:buNone/>
            </a:pPr>
            <a:fld id="{00000000-1234-1234-1234-123412341234}" type="slidenum">
              <a:rPr lang="en-US" sz="1200" b="0" i="1" u="none" strike="noStrike" cap="none" baseline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32</a:t>
            </a:fld>
            <a:endParaRPr lang="en-US" sz="1200" b="0" i="1" u="none" strike="noStrike" cap="none" baseline="0">
              <a:solidFill>
                <a:srgbClr val="00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289" name="Shape 289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Етап 4: Розробка стратегії комунікації в КР</a:t>
            </a:r>
          </a:p>
        </p:txBody>
      </p:sp>
      <p:sp>
        <p:nvSpPr>
          <p:cNvPr id="290" name="Shape 290"/>
          <p:cNvSpPr txBox="1"/>
          <p:nvPr/>
        </p:nvSpPr>
        <p:spPr>
          <a:xfrm>
            <a:off x="244475" y="981075"/>
            <a:ext cx="8691561" cy="5543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61620" marR="0" lvl="0" indent="-2616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0" i="0" u="sng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Стратегія проштовхування (</a:t>
            </a:r>
            <a:r>
              <a:rPr lang="en-US" sz="2000" b="0" i="1" u="sng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push</a:t>
            </a:r>
            <a:r>
              <a:rPr lang="en-US" sz="2000" b="0" i="0" u="sng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)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– </a:t>
            </a:r>
          </a:p>
          <a:p>
            <a:pPr marL="709295" marR="0" lvl="1" indent="-26479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❑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виробник (через свій торговий персонал, фінансові ресурси) заохочує посередників купувати, просувати та реалізовувати товар кінцевим споживачам.</a:t>
            </a:r>
          </a:p>
          <a:p>
            <a:pPr marL="709295" marR="0" lvl="1" indent="-26479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❑"/>
            </a:pPr>
            <a:r>
              <a:rPr lang="en-US" sz="20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До</a:t>
            </a:r>
            <a:r>
              <a:rPr lang="uk-UA" altLang="en-US" sz="20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цільна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: низька лояльність до ТМ в межах товарної категорії, покупки імпульсивного характеру, вигоди товару відомі покупцю.</a:t>
            </a:r>
          </a:p>
          <a:p>
            <a:pPr marL="261620" marR="0" lvl="0" indent="-26162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0" i="0" u="sng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Стратегія втягування (</a:t>
            </a:r>
            <a:r>
              <a:rPr lang="en-US" sz="2000" b="0" i="1" u="sng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рull</a:t>
            </a:r>
            <a:r>
              <a:rPr lang="en-US" sz="2000" b="0" i="0" u="sng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)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– </a:t>
            </a:r>
          </a:p>
          <a:p>
            <a:pPr marL="709295" marR="0" lvl="1" indent="-26479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❑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виробник (через рекламу, стимулювання збуту) спонукає споживачів запитувати товар у посередників, що спонукає тих замовляти товар у виробника.</a:t>
            </a:r>
          </a:p>
          <a:p>
            <a:pPr marL="709295" marR="0" lvl="1" indent="-26479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❑"/>
            </a:pPr>
            <a:r>
              <a:rPr lang="en-US" sz="20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До</a:t>
            </a:r>
            <a:r>
              <a:rPr lang="uk-UA" altLang="en-US" sz="20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цільна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: висока лояльність до ТМ, висока залученість покупця у процес купівлі, товари попереднього вибору.</a:t>
            </a:r>
          </a:p>
          <a:p>
            <a:pPr marL="261620" marR="0" lvl="0" indent="-26162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0" i="0" u="sng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Комбінована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– </a:t>
            </a:r>
          </a:p>
          <a:p>
            <a:pPr marL="709295" marR="0" lvl="1" indent="-26479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❑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поєднання обох стратегій. Більш ефективн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а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title"/>
          </p:nvPr>
        </p:nvSpPr>
        <p:spPr>
          <a:xfrm>
            <a:off x="252412" y="115886"/>
            <a:ext cx="8682037" cy="6477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Етап 5: Оцінювання каналів розподілу</a:t>
            </a:r>
          </a:p>
        </p:txBody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244475" y="981075"/>
            <a:ext cx="8689975" cy="547052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Кожен варіант каналу розподілу необхідно оцінити за: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1) економічними критеріями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: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	 -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обсяги продажу </a:t>
            </a:r>
            <a:r>
              <a:rPr lang="uk-UA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(наприклад, 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власний чи залучений торговий персонал забезпечить більші обсяги продажу</a:t>
            </a:r>
            <a:r>
              <a:rPr lang="uk-UA" alt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)</a:t>
            </a:r>
            <a:endParaRPr lang="uk-UA" altLang="en-US" sz="2000" b="0" i="0" u="none" strike="noStrike" cap="none" baseline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	 -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витрати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(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розрахунок витрат на продаж різних обсягів товару через різні </a:t>
            </a:r>
            <a:r>
              <a:rPr lang="uk-UA" alt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канали розподілу. При цьому враховується 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частка особистого контакту, </a:t>
            </a:r>
            <a:r>
              <a:rPr lang="uk-UA" alt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яка залежить від 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специфік</a:t>
            </a:r>
            <a:r>
              <a:rPr lang="uk-UA" alt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и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самого товару </a:t>
            </a:r>
            <a:r>
              <a:rPr lang="uk-UA" alt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- 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стандартизований </a:t>
            </a:r>
            <a:r>
              <a:rPr lang="uk-UA" alt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торар 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чи спеціалізований</a:t>
            </a:r>
            <a:r>
              <a:rPr lang="uk-UA" alt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);</a:t>
            </a:r>
            <a:endParaRPr lang="uk-UA" altLang="en-US" sz="2000" b="0" i="0" u="none" strike="noStrike" cap="none" baseline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endParaRPr lang="en-US" sz="2000" b="0" i="0" u="none" strike="noStrike" cap="none" baseline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2) ступенем контролю діяльності каналу та ступенем адаптації структури КР до змін на ринках.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Verdana" panose="020B0604030504040204"/>
              <a:buNone/>
            </a:pPr>
            <a:r>
              <a:rPr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endParaRPr lang="en-US" sz="2000" b="0" i="0" u="none" strike="noStrike" cap="none" baseline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/>
          <p:nvPr/>
        </p:nvSpPr>
        <p:spPr>
          <a:xfrm>
            <a:off x="8604250" y="6534150"/>
            <a:ext cx="360362" cy="1968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 panose="02020603050405020304"/>
              <a:buNone/>
            </a:pPr>
            <a:fld id="{00000000-1234-1234-1234-123412341234}" type="slidenum">
              <a:rPr lang="en-US" sz="1200" b="0" i="1" u="none" strike="noStrike" cap="none" baseline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34</a:t>
            </a:fld>
            <a:endParaRPr lang="en-US" sz="1200" b="0" i="1" u="none" strike="noStrike" cap="none" baseline="0">
              <a:solidFill>
                <a:srgbClr val="00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305" name="Shape 305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ru-RU" altLang="en-US" sz="2400" b="0" i="0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Етап 6:</a:t>
            </a:r>
            <a:r>
              <a:rPr lang="ru-RU" altLang="en-US" sz="24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4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Рішення </a:t>
            </a:r>
            <a:r>
              <a:rPr lang="uk-UA" altLang="en-US" sz="24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щодо </a:t>
            </a:r>
            <a:r>
              <a:rPr lang="en-US" sz="24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управління КР</a:t>
            </a:r>
          </a:p>
        </p:txBody>
      </p:sp>
      <p:sp>
        <p:nvSpPr>
          <p:cNvPr id="306" name="Shape 306"/>
          <p:cNvSpPr txBox="1"/>
          <p:nvPr/>
        </p:nvSpPr>
        <p:spPr>
          <a:xfrm>
            <a:off x="228600" y="1097875"/>
            <a:ext cx="8839199" cy="5426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/>
              <a:buChar char="•"/>
            </a:pPr>
            <a:r>
              <a:rPr lang="en-US" sz="20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Вибір учасників КР - </a:t>
            </a:r>
            <a:r>
              <a:rPr lang="en-US" sz="2000" b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критерії: </a:t>
            </a:r>
          </a:p>
          <a:p>
            <a:pPr marL="623570" marR="0" lvl="1" indent="-25527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❑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фінансовий стан, показники, асортимент, репутація, охоплення ринку, досвід, складські приміщення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/>
              <a:buChar char="•"/>
            </a:pPr>
            <a:r>
              <a:rPr lang="en-US" sz="20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Мотивування учасників КР:</a:t>
            </a:r>
          </a:p>
          <a:p>
            <a:pPr marL="623570" marR="0" lvl="1" indent="-25527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❑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грошов</a:t>
            </a:r>
            <a:r>
              <a:rPr lang="ru-RU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е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, право на ексклюзивний збут, ресурсна підтримка, досвід та експертні здібності виробника, висока репутація виробника, партнерські відносини</a:t>
            </a:r>
            <a:endParaRPr lang="ru-RU" altLang="en-US" sz="2000" b="0" i="0" u="none" strike="noStrike" cap="none" baseline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/>
              <a:buChar char="•"/>
            </a:pPr>
            <a:r>
              <a:rPr lang="en-US" sz="20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Навчання учасників каналу:</a:t>
            </a:r>
          </a:p>
          <a:p>
            <a:pPr marL="623570" marR="0" lvl="1" indent="-25527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❑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програми навчання, курси для посередників (особливо для складних товарів, у сфері послуг)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/>
              <a:buChar char="•"/>
            </a:pPr>
            <a:r>
              <a:rPr lang="en-US" sz="20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Оцінювання та контроль діяльності учасників каналу:</a:t>
            </a:r>
          </a:p>
          <a:p>
            <a:pPr marL="623570" marR="0" lvl="1" indent="-25527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❑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обсяги збуту, прибутковість, величина товарних запасів, час доставки, кількість нових клієнтів, участь у стимулюванні збуту, рівень обслуговування клієнті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в тощо.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460751" y="2606039"/>
            <a:ext cx="76200" cy="280670"/>
            <a:chOff x="4460751" y="2606039"/>
            <a:chExt cx="76200" cy="280670"/>
          </a:xfrm>
        </p:grpSpPr>
        <p:sp>
          <p:nvSpPr>
            <p:cNvPr id="3" name="object 3"/>
            <p:cNvSpPr/>
            <p:nvPr/>
          </p:nvSpPr>
          <p:spPr>
            <a:xfrm>
              <a:off x="4498847" y="2606039"/>
              <a:ext cx="0" cy="217170"/>
            </a:xfrm>
            <a:custGeom>
              <a:avLst/>
              <a:gdLst/>
              <a:ahLst/>
              <a:cxnLst/>
              <a:rect l="l" t="t" r="r" b="b"/>
              <a:pathLst>
                <a:path h="217169">
                  <a:moveTo>
                    <a:pt x="0" y="0"/>
                  </a:moveTo>
                  <a:lnTo>
                    <a:pt x="0" y="216915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460751" y="2810258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4460751" y="3183635"/>
            <a:ext cx="76200" cy="279400"/>
            <a:chOff x="4460751" y="3183635"/>
            <a:chExt cx="76200" cy="279400"/>
          </a:xfrm>
        </p:grpSpPr>
        <p:sp>
          <p:nvSpPr>
            <p:cNvPr id="6" name="object 6"/>
            <p:cNvSpPr/>
            <p:nvPr/>
          </p:nvSpPr>
          <p:spPr>
            <a:xfrm>
              <a:off x="4498847" y="3183635"/>
              <a:ext cx="0" cy="215900"/>
            </a:xfrm>
            <a:custGeom>
              <a:avLst/>
              <a:gdLst/>
              <a:ahLst/>
              <a:cxnLst/>
              <a:rect l="l" t="t" r="r" b="b"/>
              <a:pathLst>
                <a:path h="215900">
                  <a:moveTo>
                    <a:pt x="0" y="0"/>
                  </a:moveTo>
                  <a:lnTo>
                    <a:pt x="0" y="215392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460751" y="3386329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4462277" y="3822191"/>
            <a:ext cx="76200" cy="280670"/>
            <a:chOff x="4462277" y="3822191"/>
            <a:chExt cx="76200" cy="280670"/>
          </a:xfrm>
        </p:grpSpPr>
        <p:sp>
          <p:nvSpPr>
            <p:cNvPr id="9" name="object 9"/>
            <p:cNvSpPr/>
            <p:nvPr/>
          </p:nvSpPr>
          <p:spPr>
            <a:xfrm>
              <a:off x="4500372" y="3822191"/>
              <a:ext cx="0" cy="217170"/>
            </a:xfrm>
            <a:custGeom>
              <a:avLst/>
              <a:gdLst/>
              <a:ahLst/>
              <a:cxnLst/>
              <a:rect l="l" t="t" r="r" b="b"/>
              <a:pathLst>
                <a:path h="217170">
                  <a:moveTo>
                    <a:pt x="0" y="0"/>
                  </a:moveTo>
                  <a:lnTo>
                    <a:pt x="0" y="216915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462277" y="4026409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4462277" y="4454652"/>
            <a:ext cx="76200" cy="279400"/>
            <a:chOff x="4462277" y="4454652"/>
            <a:chExt cx="76200" cy="279400"/>
          </a:xfrm>
        </p:grpSpPr>
        <p:sp>
          <p:nvSpPr>
            <p:cNvPr id="12" name="object 12"/>
            <p:cNvSpPr/>
            <p:nvPr/>
          </p:nvSpPr>
          <p:spPr>
            <a:xfrm>
              <a:off x="4500372" y="4454652"/>
              <a:ext cx="0" cy="215900"/>
            </a:xfrm>
            <a:custGeom>
              <a:avLst/>
              <a:gdLst/>
              <a:ahLst/>
              <a:cxnLst/>
              <a:rect l="l" t="t" r="r" b="b"/>
              <a:pathLst>
                <a:path h="215900">
                  <a:moveTo>
                    <a:pt x="0" y="0"/>
                  </a:moveTo>
                  <a:lnTo>
                    <a:pt x="0" y="215392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462277" y="4657345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4462277" y="5236464"/>
            <a:ext cx="76200" cy="280670"/>
            <a:chOff x="4462277" y="5236464"/>
            <a:chExt cx="76200" cy="280670"/>
          </a:xfrm>
        </p:grpSpPr>
        <p:sp>
          <p:nvSpPr>
            <p:cNvPr id="15" name="object 15"/>
            <p:cNvSpPr/>
            <p:nvPr/>
          </p:nvSpPr>
          <p:spPr>
            <a:xfrm>
              <a:off x="4500372" y="5236464"/>
              <a:ext cx="0" cy="217170"/>
            </a:xfrm>
            <a:custGeom>
              <a:avLst/>
              <a:gdLst/>
              <a:ahLst/>
              <a:cxnLst/>
              <a:rect l="l" t="t" r="r" b="b"/>
              <a:pathLst>
                <a:path h="217170">
                  <a:moveTo>
                    <a:pt x="0" y="0"/>
                  </a:moveTo>
                  <a:lnTo>
                    <a:pt x="0" y="216915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462277" y="5440681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199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78816" y="395191"/>
            <a:ext cx="8352155" cy="5483681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2855595">
              <a:lnSpc>
                <a:spcPct val="100000"/>
              </a:lnSpc>
              <a:spcBef>
                <a:spcPts val="980"/>
              </a:spcBef>
            </a:pPr>
            <a:r>
              <a:rPr sz="1600" b="1" spc="-10" dirty="0" smtClean="0">
                <a:solidFill>
                  <a:schemeClr val="tx1"/>
                </a:solidFill>
                <a:latin typeface="Verdana"/>
                <a:cs typeface="Verdana"/>
              </a:rPr>
              <a:t>ПРОЦЕС</a:t>
            </a:r>
            <a:r>
              <a:rPr sz="1600" b="1" spc="15" dirty="0" smtClean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chemeClr val="tx1"/>
                </a:solidFill>
                <a:latin typeface="Verdana"/>
                <a:cs typeface="Verdana"/>
              </a:rPr>
              <a:t>ТОВАРОРУХУ</a:t>
            </a:r>
            <a:endParaRPr sz="1600" dirty="0">
              <a:solidFill>
                <a:schemeClr val="tx1"/>
              </a:solidFill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880"/>
              </a:spcBef>
            </a:pPr>
            <a:r>
              <a:rPr sz="1600" b="1" i="1" spc="-15" dirty="0">
                <a:solidFill>
                  <a:schemeClr val="tx1"/>
                </a:solidFill>
                <a:latin typeface="Times New Roman"/>
                <a:cs typeface="Times New Roman"/>
              </a:rPr>
              <a:t>Товарорух</a:t>
            </a:r>
            <a:r>
              <a:rPr sz="1600" b="1" i="1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b="1" i="1" spc="-15" dirty="0">
                <a:solidFill>
                  <a:schemeClr val="tx1"/>
                </a:solidFill>
                <a:latin typeface="Times New Roman"/>
                <a:cs typeface="Times New Roman"/>
              </a:rPr>
              <a:t>або</a:t>
            </a:r>
            <a:r>
              <a:rPr sz="1600" b="1" i="1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b="1" i="1" spc="-15" dirty="0">
                <a:solidFill>
                  <a:schemeClr val="tx1"/>
                </a:solidFill>
                <a:latin typeface="Times New Roman"/>
                <a:cs typeface="Times New Roman"/>
              </a:rPr>
              <a:t>маркетингова</a:t>
            </a:r>
            <a:r>
              <a:rPr sz="1600" b="1" i="1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b="1" i="1" spc="-10" dirty="0">
                <a:solidFill>
                  <a:schemeClr val="tx1"/>
                </a:solidFill>
                <a:latin typeface="Times New Roman"/>
                <a:cs typeface="Times New Roman"/>
              </a:rPr>
              <a:t>логістика</a:t>
            </a:r>
            <a:r>
              <a:rPr sz="1600" b="1" i="1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1600" i="1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діяльність</a:t>
            </a:r>
            <a:r>
              <a:rPr sz="16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щодо</a:t>
            </a:r>
            <a:r>
              <a:rPr sz="16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планування,</a:t>
            </a:r>
            <a:r>
              <a:rPr sz="1600" spc="7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виконання</a:t>
            </a:r>
            <a:r>
              <a:rPr sz="16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5" dirty="0">
                <a:solidFill>
                  <a:schemeClr val="tx1"/>
                </a:solidFill>
                <a:latin typeface="Times New Roman"/>
                <a:cs typeface="Times New Roman"/>
              </a:rPr>
              <a:t>та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контролю </a:t>
            </a:r>
            <a:r>
              <a:rPr sz="1600" spc="-38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фізичного</a:t>
            </a:r>
            <a:r>
              <a:rPr sz="16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переміщення</a:t>
            </a:r>
            <a:r>
              <a:rPr sz="1600" spc="8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всіх</a:t>
            </a:r>
            <a:r>
              <a:rPr sz="16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видів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потоків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(матеріалів,</a:t>
            </a:r>
            <a:r>
              <a:rPr sz="16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готових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виробів,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 інформації),</a:t>
            </a:r>
            <a:r>
              <a:rPr sz="1600" spc="6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що </a:t>
            </a:r>
            <a:r>
              <a:rPr sz="16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супроводжують</a:t>
            </a:r>
            <a:r>
              <a:rPr sz="16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переміщення</a:t>
            </a:r>
            <a:r>
              <a:rPr sz="1600" spc="6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товару</a:t>
            </a:r>
            <a:r>
              <a:rPr sz="1600" dirty="0">
                <a:solidFill>
                  <a:schemeClr val="tx1"/>
                </a:solidFill>
                <a:latin typeface="Times New Roman"/>
                <a:cs typeface="Times New Roman"/>
              </a:rPr>
              <a:t> за</a:t>
            </a:r>
            <a:r>
              <a:rPr sz="16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обраним</a:t>
            </a:r>
            <a:r>
              <a:rPr sz="16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каналом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від</a:t>
            </a:r>
            <a:r>
              <a:rPr sz="16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виробника</a:t>
            </a:r>
            <a:r>
              <a:rPr sz="16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до</a:t>
            </a:r>
            <a:r>
              <a:rPr sz="16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chemeClr val="tx1"/>
                </a:solidFill>
                <a:latin typeface="Times New Roman"/>
                <a:cs typeface="Times New Roman"/>
              </a:rPr>
              <a:t>споживача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з</a:t>
            </a:r>
            <a:r>
              <a:rPr sz="16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метою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задоволення</a:t>
            </a:r>
            <a:r>
              <a:rPr sz="16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потреб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chemeClr val="tx1"/>
                </a:solidFill>
                <a:latin typeface="Times New Roman"/>
                <a:cs typeface="Times New Roman"/>
              </a:rPr>
              <a:t>споживача</a:t>
            </a:r>
            <a:r>
              <a:rPr sz="1600" spc="5" dirty="0">
                <a:solidFill>
                  <a:schemeClr val="tx1"/>
                </a:solidFill>
                <a:latin typeface="Times New Roman"/>
                <a:cs typeface="Times New Roman"/>
              </a:rPr>
              <a:t> та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отримання</a:t>
            </a:r>
            <a:r>
              <a:rPr sz="16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прибутку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21610" marR="2083435" indent="452755">
              <a:lnSpc>
                <a:spcPct val="253300"/>
              </a:lnSpc>
              <a:spcBef>
                <a:spcPts val="715"/>
              </a:spcBef>
            </a:pP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Визначення</a:t>
            </a:r>
            <a:r>
              <a:rPr sz="16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цілей</a:t>
            </a:r>
            <a:r>
              <a:rPr sz="16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товароруху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 Розробка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системи</a:t>
            </a:r>
            <a:r>
              <a:rPr sz="16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оброблення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замовлень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74010">
              <a:lnSpc>
                <a:spcPct val="100000"/>
              </a:lnSpc>
              <a:spcBef>
                <a:spcPts val="5"/>
              </a:spcBef>
            </a:pP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Складування</a:t>
            </a:r>
            <a:r>
              <a:rPr sz="16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5" dirty="0">
                <a:solidFill>
                  <a:schemeClr val="tx1"/>
                </a:solidFill>
                <a:latin typeface="Times New Roman"/>
                <a:cs typeface="Times New Roman"/>
              </a:rPr>
              <a:t>та</a:t>
            </a:r>
            <a:r>
              <a:rPr sz="16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оброблення</a:t>
            </a:r>
            <a:r>
              <a:rPr sz="16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вантажів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078480" marR="1574165" indent="-935355">
              <a:lnSpc>
                <a:spcPct val="259100"/>
              </a:lnSpc>
              <a:spcBef>
                <a:spcPts val="560"/>
              </a:spcBef>
            </a:pPr>
            <a:r>
              <a:rPr sz="1600" spc="-25" dirty="0">
                <a:solidFill>
                  <a:schemeClr val="tx1"/>
                </a:solidFill>
                <a:latin typeface="Times New Roman"/>
                <a:cs typeface="Times New Roman"/>
              </a:rPr>
              <a:t>Управління</a:t>
            </a:r>
            <a:r>
              <a:rPr sz="1600" spc="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запасами</a:t>
            </a:r>
            <a:r>
              <a:rPr sz="16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(підтримання</a:t>
            </a:r>
            <a:r>
              <a:rPr sz="1600" spc="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товарних</a:t>
            </a:r>
            <a:r>
              <a:rPr sz="16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запасів) </a:t>
            </a:r>
            <a:r>
              <a:rPr sz="1600" spc="-38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Вибір</a:t>
            </a:r>
            <a:r>
              <a:rPr sz="16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chemeClr val="tx1"/>
                </a:solidFill>
                <a:latin typeface="Times New Roman"/>
                <a:cs typeface="Times New Roman"/>
              </a:rPr>
              <a:t>методу</a:t>
            </a:r>
            <a:r>
              <a:rPr sz="16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транспортування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37815">
              <a:lnSpc>
                <a:spcPct val="100000"/>
              </a:lnSpc>
            </a:pPr>
            <a:r>
              <a:rPr sz="1600" spc="-10" dirty="0">
                <a:solidFill>
                  <a:schemeClr val="tx1"/>
                </a:solidFill>
                <a:latin typeface="Times New Roman"/>
                <a:cs typeface="Times New Roman"/>
              </a:rPr>
              <a:t>Оцінювання</a:t>
            </a:r>
            <a:r>
              <a:rPr sz="1600" spc="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chemeClr val="tx1"/>
                </a:solidFill>
                <a:latin typeface="Times New Roman"/>
                <a:cs typeface="Times New Roman"/>
              </a:rPr>
              <a:t>то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 контроль</a:t>
            </a:r>
            <a:r>
              <a:rPr sz="16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Times New Roman"/>
                <a:cs typeface="Times New Roman"/>
              </a:rPr>
              <a:t>товароруху</a:t>
            </a:r>
            <a:endParaRPr sz="16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35592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897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914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60604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914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3375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914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05384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914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82799" y="420461"/>
            <a:ext cx="5042853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i="1" spc="-5" dirty="0">
                <a:solidFill>
                  <a:schemeClr val="tx1"/>
                </a:solidFill>
                <a:latin typeface="Times New Roman"/>
                <a:cs typeface="Times New Roman"/>
              </a:rPr>
              <a:t>Основні</a:t>
            </a:r>
            <a:r>
              <a:rPr sz="2000" i="1" spc="-15" dirty="0">
                <a:solidFill>
                  <a:schemeClr val="tx1"/>
                </a:solidFill>
                <a:latin typeface="Times New Roman"/>
                <a:cs typeface="Times New Roman"/>
              </a:rPr>
              <a:t> моделі</a:t>
            </a:r>
            <a:r>
              <a:rPr sz="2000" i="1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chemeClr val="tx1"/>
                </a:solidFill>
                <a:latin typeface="Times New Roman"/>
                <a:cs typeface="Times New Roman"/>
              </a:rPr>
              <a:t>планування запасів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39" y="1007998"/>
            <a:ext cx="35820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4620" indent="-121920">
              <a:lnSpc>
                <a:spcPct val="100000"/>
              </a:lnSpc>
              <a:spcBef>
                <a:spcPts val="95"/>
              </a:spcBef>
              <a:buChar char="•"/>
              <a:tabLst>
                <a:tab pos="134620" algn="l"/>
              </a:tabLst>
            </a:pPr>
            <a:r>
              <a:rPr sz="1600" spc="-15" dirty="0">
                <a:solidFill>
                  <a:srgbClr val="0000FF"/>
                </a:solidFill>
                <a:latin typeface="Times New Roman"/>
                <a:cs typeface="Times New Roman"/>
              </a:rPr>
              <a:t>модель</a:t>
            </a:r>
            <a:r>
              <a:rPr sz="1600" spc="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0000FF"/>
                </a:solidFill>
                <a:latin typeface="Times New Roman"/>
                <a:cs typeface="Times New Roman"/>
              </a:rPr>
              <a:t>економного</a:t>
            </a:r>
            <a:r>
              <a:rPr sz="1600" spc="2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FF"/>
                </a:solidFill>
                <a:latin typeface="Times New Roman"/>
                <a:cs typeface="Times New Roman"/>
              </a:rPr>
              <a:t>розміру</a:t>
            </a:r>
            <a:r>
              <a:rPr sz="16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FF"/>
                </a:solidFill>
                <a:latin typeface="Times New Roman"/>
                <a:cs typeface="Times New Roman"/>
              </a:rPr>
              <a:t>замовлення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444499" y="2060446"/>
            <a:ext cx="4430395" cy="2486025"/>
            <a:chOff x="2444499" y="2060446"/>
            <a:chExt cx="4430395" cy="2486025"/>
          </a:xfrm>
        </p:grpSpPr>
        <p:sp>
          <p:nvSpPr>
            <p:cNvPr id="9" name="object 9"/>
            <p:cNvSpPr/>
            <p:nvPr/>
          </p:nvSpPr>
          <p:spPr>
            <a:xfrm>
              <a:off x="2482596" y="2123947"/>
              <a:ext cx="0" cy="2384425"/>
            </a:xfrm>
            <a:custGeom>
              <a:avLst/>
              <a:gdLst/>
              <a:ahLst/>
              <a:cxnLst/>
              <a:rect l="l" t="t" r="r" b="b"/>
              <a:pathLst>
                <a:path h="2384425">
                  <a:moveTo>
                    <a:pt x="0" y="2384044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44499" y="2060446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38100" y="0"/>
                  </a:moveTo>
                  <a:lnTo>
                    <a:pt x="0" y="76200"/>
                  </a:lnTo>
                  <a:lnTo>
                    <a:pt x="76200" y="7620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482596" y="4507991"/>
              <a:ext cx="4328795" cy="0"/>
            </a:xfrm>
            <a:custGeom>
              <a:avLst/>
              <a:gdLst/>
              <a:ahLst/>
              <a:cxnLst/>
              <a:rect l="l" t="t" r="r" b="b"/>
              <a:pathLst>
                <a:path w="4328795">
                  <a:moveTo>
                    <a:pt x="0" y="0"/>
                  </a:moveTo>
                  <a:lnTo>
                    <a:pt x="4328668" y="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798565" y="4469889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482596" y="2491739"/>
              <a:ext cx="3744595" cy="2016760"/>
            </a:xfrm>
            <a:custGeom>
              <a:avLst/>
              <a:gdLst/>
              <a:ahLst/>
              <a:cxnLst/>
              <a:rect l="l" t="t" r="r" b="b"/>
              <a:pathLst>
                <a:path w="3744595" h="2016760">
                  <a:moveTo>
                    <a:pt x="0" y="2016251"/>
                  </a:moveTo>
                  <a:lnTo>
                    <a:pt x="3744467" y="0"/>
                  </a:lnTo>
                </a:path>
              </a:pathLst>
            </a:custGeom>
            <a:ln w="9144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697989" y="2160461"/>
            <a:ext cx="5353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00FF"/>
                </a:solidFill>
                <a:latin typeface="Times New Roman"/>
                <a:cs typeface="Times New Roman"/>
              </a:rPr>
              <a:t>річні </a:t>
            </a:r>
            <a:r>
              <a:rPr sz="1200" spc="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000FF"/>
                </a:solidFill>
                <a:latin typeface="Times New Roman"/>
                <a:cs typeface="Times New Roman"/>
              </a:rPr>
              <a:t>в</a:t>
            </a:r>
            <a:r>
              <a:rPr sz="1200" spc="5" dirty="0">
                <a:solidFill>
                  <a:srgbClr val="0000FF"/>
                </a:solidFill>
                <a:latin typeface="Times New Roman"/>
                <a:cs typeface="Times New Roman"/>
              </a:rPr>
              <a:t>и</a:t>
            </a:r>
            <a:r>
              <a:rPr sz="1200" spc="15" dirty="0">
                <a:solidFill>
                  <a:srgbClr val="0000FF"/>
                </a:solidFill>
                <a:latin typeface="Times New Roman"/>
                <a:cs typeface="Times New Roman"/>
              </a:rPr>
              <a:t>т</a:t>
            </a:r>
            <a:r>
              <a:rPr sz="1200" dirty="0">
                <a:solidFill>
                  <a:srgbClr val="0000FF"/>
                </a:solidFill>
                <a:latin typeface="Times New Roman"/>
                <a:cs typeface="Times New Roman"/>
              </a:rPr>
              <a:t>р</a:t>
            </a:r>
            <a:r>
              <a:rPr sz="1200" spc="-45" dirty="0">
                <a:solidFill>
                  <a:srgbClr val="0000FF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0000FF"/>
                </a:solidFill>
                <a:latin typeface="Times New Roman"/>
                <a:cs typeface="Times New Roman"/>
              </a:rPr>
              <a:t>ти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28364" y="4609986"/>
            <a:ext cx="889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00FF"/>
                </a:solidFill>
                <a:latin typeface="Times New Roman"/>
                <a:cs typeface="Times New Roman"/>
              </a:rPr>
              <a:t>о</a:t>
            </a:r>
            <a:r>
              <a:rPr sz="1200" spc="5" dirty="0">
                <a:solidFill>
                  <a:srgbClr val="0000FF"/>
                </a:solidFill>
                <a:latin typeface="Times New Roman"/>
                <a:cs typeface="Times New Roman"/>
              </a:rPr>
              <a:t>п</a:t>
            </a:r>
            <a:r>
              <a:rPr sz="1200" dirty="0">
                <a:solidFill>
                  <a:srgbClr val="0000FF"/>
                </a:solidFill>
                <a:latin typeface="Times New Roman"/>
                <a:cs typeface="Times New Roman"/>
              </a:rPr>
              <a:t>т</a:t>
            </a:r>
            <a:r>
              <a:rPr sz="1200" spc="5" dirty="0">
                <a:solidFill>
                  <a:srgbClr val="0000FF"/>
                </a:solidFill>
                <a:latin typeface="Times New Roman"/>
                <a:cs typeface="Times New Roman"/>
              </a:rPr>
              <a:t>и</a:t>
            </a:r>
            <a:r>
              <a:rPr sz="1200" spc="-20" dirty="0">
                <a:solidFill>
                  <a:srgbClr val="0000FF"/>
                </a:solidFill>
                <a:latin typeface="Times New Roman"/>
                <a:cs typeface="Times New Roman"/>
              </a:rPr>
              <a:t>м</a:t>
            </a:r>
            <a:r>
              <a:rPr sz="1200" spc="5" dirty="0">
                <a:solidFill>
                  <a:srgbClr val="0000FF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0000FF"/>
                </a:solidFill>
                <a:latin typeface="Times New Roman"/>
                <a:cs typeface="Times New Roman"/>
              </a:rPr>
              <a:t>ль</a:t>
            </a:r>
            <a:r>
              <a:rPr sz="1200" spc="5" dirty="0">
                <a:solidFill>
                  <a:srgbClr val="0000FF"/>
                </a:solidFill>
                <a:latin typeface="Times New Roman"/>
                <a:cs typeface="Times New Roman"/>
              </a:rPr>
              <a:t>ний  </a:t>
            </a:r>
            <a:r>
              <a:rPr sz="1200" spc="-5" dirty="0">
                <a:solidFill>
                  <a:srgbClr val="0000FF"/>
                </a:solidFill>
                <a:latin typeface="Times New Roman"/>
                <a:cs typeface="Times New Roman"/>
              </a:rPr>
              <a:t>обсяг </a:t>
            </a:r>
            <a:r>
              <a:rPr sz="12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000FF"/>
                </a:solidFill>
                <a:latin typeface="Times New Roman"/>
                <a:cs typeface="Times New Roman"/>
              </a:rPr>
              <a:t>замовлень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49377" y="2304922"/>
            <a:ext cx="7232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000FF"/>
                </a:solidFill>
                <a:latin typeface="Times New Roman"/>
                <a:cs typeface="Times New Roman"/>
              </a:rPr>
              <a:t>в</a:t>
            </a:r>
            <a:r>
              <a:rPr sz="1200" spc="5" dirty="0">
                <a:solidFill>
                  <a:srgbClr val="0000FF"/>
                </a:solidFill>
                <a:latin typeface="Times New Roman"/>
                <a:cs typeface="Times New Roman"/>
              </a:rPr>
              <a:t>и</a:t>
            </a:r>
            <a:r>
              <a:rPr sz="1200" spc="15" dirty="0">
                <a:solidFill>
                  <a:srgbClr val="0000FF"/>
                </a:solidFill>
                <a:latin typeface="Times New Roman"/>
                <a:cs typeface="Times New Roman"/>
              </a:rPr>
              <a:t>т</a:t>
            </a:r>
            <a:r>
              <a:rPr sz="1200" dirty="0">
                <a:solidFill>
                  <a:srgbClr val="0000FF"/>
                </a:solidFill>
                <a:latin typeface="Times New Roman"/>
                <a:cs typeface="Times New Roman"/>
              </a:rPr>
              <a:t>р</a:t>
            </a:r>
            <a:r>
              <a:rPr sz="1200" spc="-45" dirty="0">
                <a:solidFill>
                  <a:srgbClr val="0000FF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0000FF"/>
                </a:solidFill>
                <a:latin typeface="Times New Roman"/>
                <a:cs typeface="Times New Roman"/>
              </a:rPr>
              <a:t>ти</a:t>
            </a:r>
            <a:r>
              <a:rPr sz="1200" spc="-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spc="5" dirty="0">
                <a:solidFill>
                  <a:srgbClr val="0000FF"/>
                </a:solidFill>
                <a:latin typeface="Times New Roman"/>
                <a:cs typeface="Times New Roman"/>
              </a:rPr>
              <a:t>на  </a:t>
            </a:r>
            <a:r>
              <a:rPr sz="1200" spc="-5" dirty="0">
                <a:solidFill>
                  <a:srgbClr val="0000FF"/>
                </a:solidFill>
                <a:latin typeface="Times New Roman"/>
                <a:cs typeface="Times New Roman"/>
              </a:rPr>
              <a:t>зберігання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622801" y="1624583"/>
            <a:ext cx="3825240" cy="2884170"/>
            <a:chOff x="2622801" y="1624583"/>
            <a:chExt cx="3825240" cy="2884170"/>
          </a:xfrm>
        </p:grpSpPr>
        <p:sp>
          <p:nvSpPr>
            <p:cNvPr id="18" name="object 18"/>
            <p:cNvSpPr/>
            <p:nvPr/>
          </p:nvSpPr>
          <p:spPr>
            <a:xfrm>
              <a:off x="2770632" y="2132075"/>
              <a:ext cx="3672840" cy="1800225"/>
            </a:xfrm>
            <a:custGeom>
              <a:avLst/>
              <a:gdLst/>
              <a:ahLst/>
              <a:cxnLst/>
              <a:rect l="l" t="t" r="r" b="b"/>
              <a:pathLst>
                <a:path w="3672840" h="1800225">
                  <a:moveTo>
                    <a:pt x="3672840" y="1799844"/>
                  </a:moveTo>
                  <a:lnTo>
                    <a:pt x="3609579" y="1799582"/>
                  </a:lnTo>
                  <a:lnTo>
                    <a:pt x="3546576" y="1798800"/>
                  </a:lnTo>
                  <a:lnTo>
                    <a:pt x="3483841" y="1797502"/>
                  </a:lnTo>
                  <a:lnTo>
                    <a:pt x="3421381" y="1795691"/>
                  </a:lnTo>
                  <a:lnTo>
                    <a:pt x="3359206" y="1793373"/>
                  </a:lnTo>
                  <a:lnTo>
                    <a:pt x="3297323" y="1790552"/>
                  </a:lnTo>
                  <a:lnTo>
                    <a:pt x="3235741" y="1787231"/>
                  </a:lnTo>
                  <a:lnTo>
                    <a:pt x="3174470" y="1783414"/>
                  </a:lnTo>
                  <a:lnTo>
                    <a:pt x="3113516" y="1779107"/>
                  </a:lnTo>
                  <a:lnTo>
                    <a:pt x="3052890" y="1774312"/>
                  </a:lnTo>
                  <a:lnTo>
                    <a:pt x="2992599" y="1769035"/>
                  </a:lnTo>
                  <a:lnTo>
                    <a:pt x="2932651" y="1763279"/>
                  </a:lnTo>
                  <a:lnTo>
                    <a:pt x="2873057" y="1757049"/>
                  </a:lnTo>
                  <a:lnTo>
                    <a:pt x="2813823" y="1750349"/>
                  </a:lnTo>
                  <a:lnTo>
                    <a:pt x="2754960" y="1743183"/>
                  </a:lnTo>
                  <a:lnTo>
                    <a:pt x="2696474" y="1735555"/>
                  </a:lnTo>
                  <a:lnTo>
                    <a:pt x="2638375" y="1727470"/>
                  </a:lnTo>
                  <a:lnTo>
                    <a:pt x="2580672" y="1718931"/>
                  </a:lnTo>
                  <a:lnTo>
                    <a:pt x="2523372" y="1709943"/>
                  </a:lnTo>
                  <a:lnTo>
                    <a:pt x="2466485" y="1700509"/>
                  </a:lnTo>
                  <a:lnTo>
                    <a:pt x="2410018" y="1690635"/>
                  </a:lnTo>
                  <a:lnTo>
                    <a:pt x="2353981" y="1680325"/>
                  </a:lnTo>
                  <a:lnTo>
                    <a:pt x="2298382" y="1669582"/>
                  </a:lnTo>
                  <a:lnTo>
                    <a:pt x="2243230" y="1658410"/>
                  </a:lnTo>
                  <a:lnTo>
                    <a:pt x="2188533" y="1646815"/>
                  </a:lnTo>
                  <a:lnTo>
                    <a:pt x="2134299" y="1634800"/>
                  </a:lnTo>
                  <a:lnTo>
                    <a:pt x="2080538" y="1622368"/>
                  </a:lnTo>
                  <a:lnTo>
                    <a:pt x="2027257" y="1609526"/>
                  </a:lnTo>
                  <a:lnTo>
                    <a:pt x="1974466" y="1596276"/>
                  </a:lnTo>
                  <a:lnTo>
                    <a:pt x="1922173" y="1582623"/>
                  </a:lnTo>
                  <a:lnTo>
                    <a:pt x="1870386" y="1568571"/>
                  </a:lnTo>
                  <a:lnTo>
                    <a:pt x="1819114" y="1554124"/>
                  </a:lnTo>
                  <a:lnTo>
                    <a:pt x="1768365" y="1539286"/>
                  </a:lnTo>
                  <a:lnTo>
                    <a:pt x="1718149" y="1524063"/>
                  </a:lnTo>
                  <a:lnTo>
                    <a:pt x="1668473" y="1508457"/>
                  </a:lnTo>
                  <a:lnTo>
                    <a:pt x="1619346" y="1492472"/>
                  </a:lnTo>
                  <a:lnTo>
                    <a:pt x="1570777" y="1476115"/>
                  </a:lnTo>
                  <a:lnTo>
                    <a:pt x="1522775" y="1459387"/>
                  </a:lnTo>
                  <a:lnTo>
                    <a:pt x="1475347" y="1442294"/>
                  </a:lnTo>
                  <a:lnTo>
                    <a:pt x="1428502" y="1424840"/>
                  </a:lnTo>
                  <a:lnTo>
                    <a:pt x="1382249" y="1407028"/>
                  </a:lnTo>
                  <a:lnTo>
                    <a:pt x="1336597" y="1388864"/>
                  </a:lnTo>
                  <a:lnTo>
                    <a:pt x="1291554" y="1370351"/>
                  </a:lnTo>
                  <a:lnTo>
                    <a:pt x="1247128" y="1351493"/>
                  </a:lnTo>
                  <a:lnTo>
                    <a:pt x="1203329" y="1332295"/>
                  </a:lnTo>
                  <a:lnTo>
                    <a:pt x="1160164" y="1312761"/>
                  </a:lnTo>
                  <a:lnTo>
                    <a:pt x="1117642" y="1292895"/>
                  </a:lnTo>
                  <a:lnTo>
                    <a:pt x="1075772" y="1272701"/>
                  </a:lnTo>
                  <a:lnTo>
                    <a:pt x="1034562" y="1252184"/>
                  </a:lnTo>
                  <a:lnTo>
                    <a:pt x="994021" y="1231347"/>
                  </a:lnTo>
                  <a:lnTo>
                    <a:pt x="954158" y="1210195"/>
                  </a:lnTo>
                  <a:lnTo>
                    <a:pt x="914980" y="1188732"/>
                  </a:lnTo>
                  <a:lnTo>
                    <a:pt x="876497" y="1166962"/>
                  </a:lnTo>
                  <a:lnTo>
                    <a:pt x="838717" y="1144890"/>
                  </a:lnTo>
                  <a:lnTo>
                    <a:pt x="801649" y="1122519"/>
                  </a:lnTo>
                  <a:lnTo>
                    <a:pt x="765300" y="1099853"/>
                  </a:lnTo>
                  <a:lnTo>
                    <a:pt x="729680" y="1076898"/>
                  </a:lnTo>
                  <a:lnTo>
                    <a:pt x="694798" y="1053656"/>
                  </a:lnTo>
                  <a:lnTo>
                    <a:pt x="660661" y="1030133"/>
                  </a:lnTo>
                  <a:lnTo>
                    <a:pt x="627279" y="1006333"/>
                  </a:lnTo>
                  <a:lnTo>
                    <a:pt x="594659" y="982259"/>
                  </a:lnTo>
                  <a:lnTo>
                    <a:pt x="562811" y="957916"/>
                  </a:lnTo>
                  <a:lnTo>
                    <a:pt x="531743" y="933308"/>
                  </a:lnTo>
                  <a:lnTo>
                    <a:pt x="501463" y="908439"/>
                  </a:lnTo>
                  <a:lnTo>
                    <a:pt x="471981" y="883314"/>
                  </a:lnTo>
                  <a:lnTo>
                    <a:pt x="443304" y="857936"/>
                  </a:lnTo>
                  <a:lnTo>
                    <a:pt x="388401" y="806440"/>
                  </a:lnTo>
                  <a:lnTo>
                    <a:pt x="336823" y="753984"/>
                  </a:lnTo>
                  <a:lnTo>
                    <a:pt x="288638" y="700603"/>
                  </a:lnTo>
                  <a:lnTo>
                    <a:pt x="243915" y="646329"/>
                  </a:lnTo>
                  <a:lnTo>
                    <a:pt x="202722" y="591196"/>
                  </a:lnTo>
                  <a:lnTo>
                    <a:pt x="165128" y="535238"/>
                  </a:lnTo>
                  <a:lnTo>
                    <a:pt x="131201" y="478488"/>
                  </a:lnTo>
                  <a:lnTo>
                    <a:pt x="101009" y="420979"/>
                  </a:lnTo>
                  <a:lnTo>
                    <a:pt x="74621" y="362746"/>
                  </a:lnTo>
                  <a:lnTo>
                    <a:pt x="52105" y="303821"/>
                  </a:lnTo>
                  <a:lnTo>
                    <a:pt x="33529" y="244239"/>
                  </a:lnTo>
                  <a:lnTo>
                    <a:pt x="18963" y="184032"/>
                  </a:lnTo>
                  <a:lnTo>
                    <a:pt x="8473" y="123234"/>
                  </a:lnTo>
                  <a:lnTo>
                    <a:pt x="2129" y="61879"/>
                  </a:lnTo>
                  <a:lnTo>
                    <a:pt x="533" y="31002"/>
                  </a:lnTo>
                  <a:lnTo>
                    <a:pt x="0" y="0"/>
                  </a:lnTo>
                </a:path>
              </a:pathLst>
            </a:custGeom>
            <a:ln w="9144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248224" y="1921052"/>
              <a:ext cx="1691005" cy="1184910"/>
            </a:xfrm>
            <a:custGeom>
              <a:avLst/>
              <a:gdLst/>
              <a:ahLst/>
              <a:cxnLst/>
              <a:rect l="l" t="t" r="r" b="b"/>
              <a:pathLst>
                <a:path w="1691004" h="1184910">
                  <a:moveTo>
                    <a:pt x="0" y="1184859"/>
                  </a:moveTo>
                  <a:lnTo>
                    <a:pt x="66448" y="1166461"/>
                  </a:lnTo>
                  <a:lnTo>
                    <a:pt x="131756" y="1147583"/>
                  </a:lnTo>
                  <a:lnTo>
                    <a:pt x="195910" y="1128233"/>
                  </a:lnTo>
                  <a:lnTo>
                    <a:pt x="258898" y="1108418"/>
                  </a:lnTo>
                  <a:lnTo>
                    <a:pt x="320710" y="1088148"/>
                  </a:lnTo>
                  <a:lnTo>
                    <a:pt x="381332" y="1067431"/>
                  </a:lnTo>
                  <a:lnTo>
                    <a:pt x="440754" y="1046275"/>
                  </a:lnTo>
                  <a:lnTo>
                    <a:pt x="498962" y="1024689"/>
                  </a:lnTo>
                  <a:lnTo>
                    <a:pt x="555945" y="1002680"/>
                  </a:lnTo>
                  <a:lnTo>
                    <a:pt x="611692" y="980258"/>
                  </a:lnTo>
                  <a:lnTo>
                    <a:pt x="666189" y="957431"/>
                  </a:lnTo>
                  <a:lnTo>
                    <a:pt x="719425" y="934206"/>
                  </a:lnTo>
                  <a:lnTo>
                    <a:pt x="771389" y="910593"/>
                  </a:lnTo>
                  <a:lnTo>
                    <a:pt x="822068" y="886600"/>
                  </a:lnTo>
                  <a:lnTo>
                    <a:pt x="871450" y="862235"/>
                  </a:lnTo>
                  <a:lnTo>
                    <a:pt x="919523" y="837507"/>
                  </a:lnTo>
                  <a:lnTo>
                    <a:pt x="966276" y="812424"/>
                  </a:lnTo>
                  <a:lnTo>
                    <a:pt x="1011696" y="786994"/>
                  </a:lnTo>
                  <a:lnTo>
                    <a:pt x="1055772" y="761226"/>
                  </a:lnTo>
                  <a:lnTo>
                    <a:pt x="1098491" y="735128"/>
                  </a:lnTo>
                  <a:lnTo>
                    <a:pt x="1139841" y="708709"/>
                  </a:lnTo>
                  <a:lnTo>
                    <a:pt x="1179811" y="681977"/>
                  </a:lnTo>
                  <a:lnTo>
                    <a:pt x="1218389" y="654940"/>
                  </a:lnTo>
                  <a:lnTo>
                    <a:pt x="1255562" y="627606"/>
                  </a:lnTo>
                  <a:lnTo>
                    <a:pt x="1291319" y="599985"/>
                  </a:lnTo>
                  <a:lnTo>
                    <a:pt x="1325648" y="572084"/>
                  </a:lnTo>
                  <a:lnTo>
                    <a:pt x="1358536" y="543912"/>
                  </a:lnTo>
                  <a:lnTo>
                    <a:pt x="1389973" y="515477"/>
                  </a:lnTo>
                  <a:lnTo>
                    <a:pt x="1419945" y="486788"/>
                  </a:lnTo>
                  <a:lnTo>
                    <a:pt x="1448441" y="457852"/>
                  </a:lnTo>
                  <a:lnTo>
                    <a:pt x="1475449" y="428679"/>
                  </a:lnTo>
                  <a:lnTo>
                    <a:pt x="1500957" y="399277"/>
                  </a:lnTo>
                  <a:lnTo>
                    <a:pt x="1524953" y="369654"/>
                  </a:lnTo>
                  <a:lnTo>
                    <a:pt x="1568362" y="309779"/>
                  </a:lnTo>
                  <a:lnTo>
                    <a:pt x="1605579" y="249121"/>
                  </a:lnTo>
                  <a:lnTo>
                    <a:pt x="1636510" y="187746"/>
                  </a:lnTo>
                  <a:lnTo>
                    <a:pt x="1661058" y="125724"/>
                  </a:lnTo>
                  <a:lnTo>
                    <a:pt x="1679128" y="63119"/>
                  </a:lnTo>
                  <a:lnTo>
                    <a:pt x="1685703" y="31619"/>
                  </a:lnTo>
                  <a:lnTo>
                    <a:pt x="1690624" y="0"/>
                  </a:lnTo>
                </a:path>
              </a:pathLst>
            </a:custGeom>
            <a:ln w="9144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627373" y="1629155"/>
              <a:ext cx="1570990" cy="1477010"/>
            </a:xfrm>
            <a:custGeom>
              <a:avLst/>
              <a:gdLst/>
              <a:ahLst/>
              <a:cxnLst/>
              <a:rect l="l" t="t" r="r" b="b"/>
              <a:pathLst>
                <a:path w="1570989" h="1477010">
                  <a:moveTo>
                    <a:pt x="1570482" y="1476756"/>
                  </a:moveTo>
                  <a:lnTo>
                    <a:pt x="1509500" y="1455424"/>
                  </a:lnTo>
                  <a:lnTo>
                    <a:pt x="1449565" y="1433544"/>
                  </a:lnTo>
                  <a:lnTo>
                    <a:pt x="1390685" y="1411124"/>
                  </a:lnTo>
                  <a:lnTo>
                    <a:pt x="1332871" y="1388175"/>
                  </a:lnTo>
                  <a:lnTo>
                    <a:pt x="1276133" y="1364705"/>
                  </a:lnTo>
                  <a:lnTo>
                    <a:pt x="1220482" y="1340725"/>
                  </a:lnTo>
                  <a:lnTo>
                    <a:pt x="1165927" y="1316244"/>
                  </a:lnTo>
                  <a:lnTo>
                    <a:pt x="1112480" y="1291271"/>
                  </a:lnTo>
                  <a:lnTo>
                    <a:pt x="1060150" y="1265817"/>
                  </a:lnTo>
                  <a:lnTo>
                    <a:pt x="1008947" y="1239891"/>
                  </a:lnTo>
                  <a:lnTo>
                    <a:pt x="958882" y="1213502"/>
                  </a:lnTo>
                  <a:lnTo>
                    <a:pt x="909965" y="1186660"/>
                  </a:lnTo>
                  <a:lnTo>
                    <a:pt x="862206" y="1159376"/>
                  </a:lnTo>
                  <a:lnTo>
                    <a:pt x="815616" y="1131657"/>
                  </a:lnTo>
                  <a:lnTo>
                    <a:pt x="770205" y="1103515"/>
                  </a:lnTo>
                  <a:lnTo>
                    <a:pt x="725982" y="1074959"/>
                  </a:lnTo>
                  <a:lnTo>
                    <a:pt x="682959" y="1045997"/>
                  </a:lnTo>
                  <a:lnTo>
                    <a:pt x="641145" y="1016641"/>
                  </a:lnTo>
                  <a:lnTo>
                    <a:pt x="600552" y="986899"/>
                  </a:lnTo>
                  <a:lnTo>
                    <a:pt x="561188" y="956782"/>
                  </a:lnTo>
                  <a:lnTo>
                    <a:pt x="523064" y="926298"/>
                  </a:lnTo>
                  <a:lnTo>
                    <a:pt x="486191" y="895458"/>
                  </a:lnTo>
                  <a:lnTo>
                    <a:pt x="450579" y="864271"/>
                  </a:lnTo>
                  <a:lnTo>
                    <a:pt x="416237" y="832746"/>
                  </a:lnTo>
                  <a:lnTo>
                    <a:pt x="383177" y="800894"/>
                  </a:lnTo>
                  <a:lnTo>
                    <a:pt x="351409" y="768724"/>
                  </a:lnTo>
                  <a:lnTo>
                    <a:pt x="320942" y="736246"/>
                  </a:lnTo>
                  <a:lnTo>
                    <a:pt x="291787" y="703468"/>
                  </a:lnTo>
                  <a:lnTo>
                    <a:pt x="263954" y="670402"/>
                  </a:lnTo>
                  <a:lnTo>
                    <a:pt x="237454" y="637056"/>
                  </a:lnTo>
                  <a:lnTo>
                    <a:pt x="212297" y="603440"/>
                  </a:lnTo>
                  <a:lnTo>
                    <a:pt x="188493" y="569563"/>
                  </a:lnTo>
                  <a:lnTo>
                    <a:pt x="166052" y="535437"/>
                  </a:lnTo>
                  <a:lnTo>
                    <a:pt x="144984" y="501069"/>
                  </a:lnTo>
                  <a:lnTo>
                    <a:pt x="125301" y="466469"/>
                  </a:lnTo>
                  <a:lnTo>
                    <a:pt x="107011" y="431648"/>
                  </a:lnTo>
                  <a:lnTo>
                    <a:pt x="90126" y="396615"/>
                  </a:lnTo>
                  <a:lnTo>
                    <a:pt x="74655" y="361379"/>
                  </a:lnTo>
                  <a:lnTo>
                    <a:pt x="60609" y="325950"/>
                  </a:lnTo>
                  <a:lnTo>
                    <a:pt x="36832" y="254553"/>
                  </a:lnTo>
                  <a:lnTo>
                    <a:pt x="18877" y="182499"/>
                  </a:lnTo>
                  <a:lnTo>
                    <a:pt x="6826" y="109866"/>
                  </a:lnTo>
                  <a:lnTo>
                    <a:pt x="761" y="36731"/>
                  </a:lnTo>
                  <a:lnTo>
                    <a:pt x="0" y="0"/>
                  </a:lnTo>
                </a:path>
              </a:pathLst>
            </a:custGeom>
            <a:ln w="9144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213098" y="3140201"/>
              <a:ext cx="0" cy="1369060"/>
            </a:xfrm>
            <a:custGeom>
              <a:avLst/>
              <a:gdLst/>
              <a:ahLst/>
              <a:cxnLst/>
              <a:rect l="l" t="t" r="r" b="b"/>
              <a:pathLst>
                <a:path h="1369060">
                  <a:moveTo>
                    <a:pt x="0" y="0"/>
                  </a:moveTo>
                  <a:lnTo>
                    <a:pt x="0" y="1368552"/>
                  </a:lnTo>
                </a:path>
              </a:pathLst>
            </a:custGeom>
            <a:ln w="28956">
              <a:solidFill>
                <a:srgbClr val="0000FF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6738302" y="3673347"/>
            <a:ext cx="7747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000FF"/>
                </a:solidFill>
                <a:latin typeface="Times New Roman"/>
                <a:cs typeface="Times New Roman"/>
              </a:rPr>
              <a:t>витрати </a:t>
            </a:r>
            <a:r>
              <a:rPr sz="1200" spc="5" dirty="0">
                <a:solidFill>
                  <a:srgbClr val="0000FF"/>
                </a:solidFill>
                <a:latin typeface="Times New Roman"/>
                <a:cs typeface="Times New Roman"/>
              </a:rPr>
              <a:t>на </a:t>
            </a:r>
            <a:r>
              <a:rPr sz="1200" spc="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spc="5" dirty="0">
                <a:solidFill>
                  <a:srgbClr val="0000FF"/>
                </a:solidFill>
                <a:latin typeface="Times New Roman"/>
                <a:cs typeface="Times New Roman"/>
              </a:rPr>
              <a:t>з</a:t>
            </a:r>
            <a:r>
              <a:rPr sz="1200" spc="-5" dirty="0">
                <a:solidFill>
                  <a:srgbClr val="0000FF"/>
                </a:solidFill>
                <a:latin typeface="Times New Roman"/>
                <a:cs typeface="Times New Roman"/>
              </a:rPr>
              <a:t>ам</a:t>
            </a:r>
            <a:r>
              <a:rPr sz="1200" dirty="0">
                <a:solidFill>
                  <a:srgbClr val="0000FF"/>
                </a:solidFill>
                <a:latin typeface="Times New Roman"/>
                <a:cs typeface="Times New Roman"/>
              </a:rPr>
              <a:t>о</a:t>
            </a:r>
            <a:r>
              <a:rPr sz="1200" spc="-15" dirty="0">
                <a:solidFill>
                  <a:srgbClr val="0000FF"/>
                </a:solidFill>
                <a:latin typeface="Times New Roman"/>
                <a:cs typeface="Times New Roman"/>
              </a:rPr>
              <a:t>в</a:t>
            </a:r>
            <a:r>
              <a:rPr sz="1200" dirty="0">
                <a:solidFill>
                  <a:srgbClr val="0000FF"/>
                </a:solidFill>
                <a:latin typeface="Times New Roman"/>
                <a:cs typeface="Times New Roman"/>
              </a:rPr>
              <a:t>л</a:t>
            </a:r>
            <a:r>
              <a:rPr sz="1200" spc="-5" dirty="0">
                <a:solidFill>
                  <a:srgbClr val="0000FF"/>
                </a:solidFill>
                <a:latin typeface="Times New Roman"/>
                <a:cs typeface="Times New Roman"/>
              </a:rPr>
              <a:t>е</a:t>
            </a:r>
            <a:r>
              <a:rPr sz="1200" spc="5" dirty="0">
                <a:solidFill>
                  <a:srgbClr val="0000FF"/>
                </a:solidFill>
                <a:latin typeface="Times New Roman"/>
                <a:cs typeface="Times New Roman"/>
              </a:rPr>
              <a:t>ння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025640" y="4394072"/>
            <a:ext cx="6908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000FF"/>
                </a:solidFill>
                <a:latin typeface="Times New Roman"/>
                <a:cs typeface="Times New Roman"/>
              </a:rPr>
              <a:t>обсяг </a:t>
            </a:r>
            <a:r>
              <a:rPr sz="12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spc="5" dirty="0">
                <a:solidFill>
                  <a:srgbClr val="0000FF"/>
                </a:solidFill>
                <a:latin typeface="Times New Roman"/>
                <a:cs typeface="Times New Roman"/>
              </a:rPr>
              <a:t>з</a:t>
            </a:r>
            <a:r>
              <a:rPr sz="1200" spc="-5" dirty="0">
                <a:solidFill>
                  <a:srgbClr val="0000FF"/>
                </a:solidFill>
                <a:latin typeface="Times New Roman"/>
                <a:cs typeface="Times New Roman"/>
              </a:rPr>
              <a:t>ам</a:t>
            </a:r>
            <a:r>
              <a:rPr sz="1200" dirty="0">
                <a:solidFill>
                  <a:srgbClr val="0000FF"/>
                </a:solidFill>
                <a:latin typeface="Times New Roman"/>
                <a:cs typeface="Times New Roman"/>
              </a:rPr>
              <a:t>о</a:t>
            </a:r>
            <a:r>
              <a:rPr sz="1200" spc="-15" dirty="0">
                <a:solidFill>
                  <a:srgbClr val="0000FF"/>
                </a:solidFill>
                <a:latin typeface="Times New Roman"/>
                <a:cs typeface="Times New Roman"/>
              </a:rPr>
              <a:t>в</a:t>
            </a:r>
            <a:r>
              <a:rPr sz="1200" dirty="0">
                <a:solidFill>
                  <a:srgbClr val="0000FF"/>
                </a:solidFill>
                <a:latin typeface="Times New Roman"/>
                <a:cs typeface="Times New Roman"/>
              </a:rPr>
              <a:t>л</a:t>
            </a:r>
            <a:r>
              <a:rPr sz="1200" spc="-5" dirty="0">
                <a:solidFill>
                  <a:srgbClr val="0000FF"/>
                </a:solidFill>
                <a:latin typeface="Times New Roman"/>
                <a:cs typeface="Times New Roman"/>
              </a:rPr>
              <a:t>е</a:t>
            </a:r>
            <a:r>
              <a:rPr sz="1200" spc="5" dirty="0">
                <a:solidFill>
                  <a:srgbClr val="0000FF"/>
                </a:solidFill>
                <a:latin typeface="Times New Roman"/>
                <a:cs typeface="Times New Roman"/>
              </a:rPr>
              <a:t>н</a:t>
            </a:r>
            <a:r>
              <a:rPr sz="1200" dirty="0">
                <a:solidFill>
                  <a:srgbClr val="0000FF"/>
                </a:solidFill>
                <a:latin typeface="Times New Roman"/>
                <a:cs typeface="Times New Roman"/>
              </a:rPr>
              <a:t>ь</a:t>
            </a:r>
            <a:endParaRPr sz="1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04396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4010" y="5085184"/>
            <a:ext cx="3608704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4620" indent="-121920">
              <a:lnSpc>
                <a:spcPct val="100000"/>
              </a:lnSpc>
              <a:spcBef>
                <a:spcPts val="95"/>
              </a:spcBef>
              <a:buClr>
                <a:srgbClr val="0000FF"/>
              </a:buClr>
              <a:buFont typeface="Times New Roman"/>
              <a:buChar char="•"/>
              <a:tabLst>
                <a:tab pos="134620" algn="l"/>
              </a:tabLst>
            </a:pPr>
            <a:r>
              <a:rPr sz="1600" spc="-15" dirty="0">
                <a:solidFill>
                  <a:srgbClr val="0000FF"/>
                </a:solidFill>
                <a:latin typeface="Times New Roman"/>
                <a:cs typeface="Times New Roman"/>
              </a:rPr>
              <a:t>модель</a:t>
            </a:r>
            <a:r>
              <a:rPr sz="1600" spc="-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00FF"/>
                </a:solidFill>
                <a:latin typeface="Times New Roman"/>
                <a:cs typeface="Times New Roman"/>
              </a:rPr>
              <a:t>з</a:t>
            </a:r>
            <a:r>
              <a:rPr sz="1600" spc="-1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FF"/>
                </a:solidFill>
                <a:latin typeface="Times New Roman"/>
                <a:cs typeface="Times New Roman"/>
              </a:rPr>
              <a:t>резервним</a:t>
            </a:r>
            <a:r>
              <a:rPr sz="1600" spc="-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0000FF"/>
                </a:solidFill>
                <a:latin typeface="Times New Roman"/>
                <a:cs typeface="Times New Roman"/>
              </a:rPr>
              <a:t>запасом</a:t>
            </a:r>
            <a:endParaRPr sz="1600" dirty="0">
              <a:latin typeface="Times New Roman"/>
              <a:cs typeface="Times New Roman"/>
            </a:endParaRPr>
          </a:p>
          <a:p>
            <a:pPr marL="134620" indent="-121920">
              <a:lnSpc>
                <a:spcPct val="100000"/>
              </a:lnSpc>
              <a:buChar char="•"/>
              <a:tabLst>
                <a:tab pos="134620" algn="l"/>
              </a:tabLst>
            </a:pPr>
            <a:r>
              <a:rPr sz="1600" spc="-15" dirty="0">
                <a:solidFill>
                  <a:srgbClr val="0000FF"/>
                </a:solidFill>
                <a:latin typeface="Times New Roman"/>
                <a:cs typeface="Times New Roman"/>
              </a:rPr>
              <a:t>модель</a:t>
            </a:r>
            <a:r>
              <a:rPr sz="1600" dirty="0">
                <a:solidFill>
                  <a:srgbClr val="0000FF"/>
                </a:solidFill>
                <a:latin typeface="Times New Roman"/>
                <a:cs typeface="Times New Roman"/>
              </a:rPr>
              <a:t> за наявності</a:t>
            </a:r>
            <a:r>
              <a:rPr sz="1600" spc="3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FF"/>
                </a:solidFill>
                <a:latin typeface="Times New Roman"/>
                <a:cs typeface="Times New Roman"/>
              </a:rPr>
              <a:t>знижок</a:t>
            </a:r>
            <a:r>
              <a:rPr sz="1600" spc="-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FF"/>
                </a:solidFill>
                <a:latin typeface="Times New Roman"/>
                <a:cs typeface="Times New Roman"/>
              </a:rPr>
              <a:t>за</a:t>
            </a:r>
            <a:r>
              <a:rPr sz="1600" spc="-5" dirty="0">
                <a:solidFill>
                  <a:srgbClr val="0000FF"/>
                </a:solidFill>
                <a:latin typeface="Times New Roman"/>
                <a:cs typeface="Times New Roman"/>
              </a:rPr>
              <a:t> кількість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466387" y="1825687"/>
            <a:ext cx="4432300" cy="2487295"/>
            <a:chOff x="2374397" y="548637"/>
            <a:chExt cx="4432300" cy="2487295"/>
          </a:xfrm>
        </p:grpSpPr>
        <p:sp>
          <p:nvSpPr>
            <p:cNvPr id="4" name="object 4"/>
            <p:cNvSpPr/>
            <p:nvPr/>
          </p:nvSpPr>
          <p:spPr>
            <a:xfrm>
              <a:off x="2412492" y="612139"/>
              <a:ext cx="0" cy="2385695"/>
            </a:xfrm>
            <a:custGeom>
              <a:avLst/>
              <a:gdLst/>
              <a:ahLst/>
              <a:cxnLst/>
              <a:rect l="l" t="t" r="r" b="b"/>
              <a:pathLst>
                <a:path h="2385695">
                  <a:moveTo>
                    <a:pt x="0" y="2385567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374397" y="548637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38100" y="0"/>
                  </a:moveTo>
                  <a:lnTo>
                    <a:pt x="0" y="76200"/>
                  </a:lnTo>
                  <a:lnTo>
                    <a:pt x="76200" y="7620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412492" y="2997707"/>
              <a:ext cx="4330700" cy="0"/>
            </a:xfrm>
            <a:custGeom>
              <a:avLst/>
              <a:gdLst/>
              <a:ahLst/>
              <a:cxnLst/>
              <a:rect l="l" t="t" r="r" b="b"/>
              <a:pathLst>
                <a:path w="4330700">
                  <a:moveTo>
                    <a:pt x="0" y="0"/>
                  </a:moveTo>
                  <a:lnTo>
                    <a:pt x="4330192" y="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729986" y="2959605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715070" y="1851630"/>
            <a:ext cx="72771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30" dirty="0">
                <a:solidFill>
                  <a:srgbClr val="0000FF"/>
                </a:solidFill>
                <a:latin typeface="Times New Roman"/>
                <a:cs typeface="Times New Roman"/>
              </a:rPr>
              <a:t>т</a:t>
            </a:r>
            <a:r>
              <a:rPr sz="1400" spc="5" dirty="0">
                <a:solidFill>
                  <a:srgbClr val="0000FF"/>
                </a:solidFill>
                <a:latin typeface="Times New Roman"/>
                <a:cs typeface="Times New Roman"/>
              </a:rPr>
              <a:t>о</a:t>
            </a:r>
            <a:r>
              <a:rPr sz="1400" spc="-30" dirty="0">
                <a:solidFill>
                  <a:srgbClr val="0000FF"/>
                </a:solidFill>
                <a:latin typeface="Times New Roman"/>
                <a:cs typeface="Times New Roman"/>
              </a:rPr>
              <a:t>в</a:t>
            </a:r>
            <a:r>
              <a:rPr sz="1400" dirty="0">
                <a:solidFill>
                  <a:srgbClr val="0000FF"/>
                </a:solidFill>
                <a:latin typeface="Times New Roman"/>
                <a:cs typeface="Times New Roman"/>
              </a:rPr>
              <a:t>а</a:t>
            </a:r>
            <a:r>
              <a:rPr sz="1400" spc="5" dirty="0">
                <a:solidFill>
                  <a:srgbClr val="0000FF"/>
                </a:solidFill>
                <a:latin typeface="Times New Roman"/>
                <a:cs typeface="Times New Roman"/>
              </a:rPr>
              <a:t>р</a:t>
            </a:r>
            <a:r>
              <a:rPr sz="1400" dirty="0">
                <a:solidFill>
                  <a:srgbClr val="0000FF"/>
                </a:solidFill>
                <a:latin typeface="Times New Roman"/>
                <a:cs typeface="Times New Roman"/>
              </a:rPr>
              <a:t>ний  </a:t>
            </a:r>
            <a:r>
              <a:rPr sz="1400" spc="-5" dirty="0">
                <a:solidFill>
                  <a:srgbClr val="0000FF"/>
                </a:solidFill>
                <a:latin typeface="Times New Roman"/>
                <a:cs typeface="Times New Roman"/>
              </a:rPr>
              <a:t>запас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78908" y="4393241"/>
            <a:ext cx="900430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0000FF"/>
                </a:solidFill>
                <a:latin typeface="Times New Roman"/>
                <a:cs typeface="Times New Roman"/>
              </a:rPr>
              <a:t>час </a:t>
            </a:r>
            <a:r>
              <a:rPr sz="1400" spc="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0000FF"/>
                </a:solidFill>
                <a:latin typeface="Times New Roman"/>
                <a:cs typeface="Times New Roman"/>
              </a:rPr>
              <a:t>виконання </a:t>
            </a:r>
            <a:r>
              <a:rPr sz="1400" spc="-5" dirty="0">
                <a:solidFill>
                  <a:srgbClr val="0000FF"/>
                </a:solidFill>
                <a:latin typeface="Times New Roman"/>
                <a:cs typeface="Times New Roman"/>
              </a:rPr>
              <a:t> з</a:t>
            </a:r>
            <a:r>
              <a:rPr sz="1400" dirty="0">
                <a:solidFill>
                  <a:srgbClr val="0000FF"/>
                </a:solidFill>
                <a:latin typeface="Times New Roman"/>
                <a:cs typeface="Times New Roman"/>
              </a:rPr>
              <a:t>а</a:t>
            </a:r>
            <a:r>
              <a:rPr sz="1400" spc="-5" dirty="0">
                <a:solidFill>
                  <a:srgbClr val="0000FF"/>
                </a:solidFill>
                <a:latin typeface="Times New Roman"/>
                <a:cs typeface="Times New Roman"/>
              </a:rPr>
              <a:t>м</a:t>
            </a:r>
            <a:r>
              <a:rPr sz="1400" spc="5" dirty="0">
                <a:solidFill>
                  <a:srgbClr val="0000FF"/>
                </a:solidFill>
                <a:latin typeface="Times New Roman"/>
                <a:cs typeface="Times New Roman"/>
              </a:rPr>
              <a:t>о</a:t>
            </a:r>
            <a:r>
              <a:rPr sz="1400" spc="-30" dirty="0">
                <a:solidFill>
                  <a:srgbClr val="0000FF"/>
                </a:solidFill>
                <a:latin typeface="Times New Roman"/>
                <a:cs typeface="Times New Roman"/>
              </a:rPr>
              <a:t>в</a:t>
            </a:r>
            <a:r>
              <a:rPr sz="1400" spc="-5" dirty="0">
                <a:solidFill>
                  <a:srgbClr val="0000FF"/>
                </a:solidFill>
                <a:latin typeface="Times New Roman"/>
                <a:cs typeface="Times New Roman"/>
              </a:rPr>
              <a:t>л</a:t>
            </a:r>
            <a:r>
              <a:rPr sz="1400" dirty="0">
                <a:solidFill>
                  <a:srgbClr val="0000FF"/>
                </a:solidFill>
                <a:latin typeface="Times New Roman"/>
                <a:cs typeface="Times New Roman"/>
              </a:rPr>
              <a:t>ення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75112" y="1820275"/>
            <a:ext cx="1180465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0000FF"/>
                </a:solidFill>
                <a:latin typeface="Times New Roman"/>
                <a:cs typeface="Times New Roman"/>
              </a:rPr>
              <a:t>в</a:t>
            </a:r>
            <a:r>
              <a:rPr sz="1400" dirty="0">
                <a:solidFill>
                  <a:srgbClr val="0000FF"/>
                </a:solidFill>
                <a:latin typeface="Times New Roman"/>
                <a:cs typeface="Times New Roman"/>
              </a:rPr>
              <a:t>и</a:t>
            </a:r>
            <a:r>
              <a:rPr sz="1400" spc="-75" dirty="0">
                <a:solidFill>
                  <a:srgbClr val="0000FF"/>
                </a:solidFill>
                <a:latin typeface="Times New Roman"/>
                <a:cs typeface="Times New Roman"/>
              </a:rPr>
              <a:t>к</a:t>
            </a:r>
            <a:r>
              <a:rPr sz="1400" spc="5" dirty="0">
                <a:solidFill>
                  <a:srgbClr val="0000FF"/>
                </a:solidFill>
                <a:latin typeface="Times New Roman"/>
                <a:cs typeface="Times New Roman"/>
              </a:rPr>
              <a:t>ор</a:t>
            </a:r>
            <a:r>
              <a:rPr sz="1400" dirty="0">
                <a:solidFill>
                  <a:srgbClr val="0000FF"/>
                </a:solidFill>
                <a:latin typeface="Times New Roman"/>
                <a:cs typeface="Times New Roman"/>
              </a:rPr>
              <a:t>ис</a:t>
            </a:r>
            <a:r>
              <a:rPr sz="1400" spc="10" dirty="0">
                <a:solidFill>
                  <a:srgbClr val="0000FF"/>
                </a:solidFill>
                <a:latin typeface="Times New Roman"/>
                <a:cs typeface="Times New Roman"/>
              </a:rPr>
              <a:t>т</a:t>
            </a:r>
            <a:r>
              <a:rPr sz="1400" dirty="0">
                <a:solidFill>
                  <a:srgbClr val="0000FF"/>
                </a:solidFill>
                <a:latin typeface="Times New Roman"/>
                <a:cs typeface="Times New Roman"/>
              </a:rPr>
              <a:t>ання</a:t>
            </a:r>
            <a:r>
              <a:rPr sz="1400" spc="-4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00FF"/>
                </a:solidFill>
                <a:latin typeface="Times New Roman"/>
                <a:cs typeface="Times New Roman"/>
              </a:rPr>
              <a:t>з  </a:t>
            </a:r>
            <a:r>
              <a:rPr sz="1400" spc="5" dirty="0">
                <a:solidFill>
                  <a:srgbClr val="0000FF"/>
                </a:solidFill>
                <a:latin typeface="Times New Roman"/>
                <a:cs typeface="Times New Roman"/>
              </a:rPr>
              <a:t>постійною </a:t>
            </a:r>
            <a:r>
              <a:rPr sz="1400" spc="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00FF"/>
                </a:solidFill>
                <a:latin typeface="Times New Roman"/>
                <a:cs typeface="Times New Roman"/>
              </a:rPr>
              <a:t>швидкістю</a:t>
            </a:r>
            <a:endParaRPr sz="1400" dirty="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442780" y="1930780"/>
            <a:ext cx="3103245" cy="2277110"/>
            <a:chOff x="2339339" y="976883"/>
            <a:chExt cx="3103245" cy="2277110"/>
          </a:xfrm>
        </p:grpSpPr>
        <p:sp>
          <p:nvSpPr>
            <p:cNvPr id="12" name="object 12"/>
            <p:cNvSpPr/>
            <p:nvPr/>
          </p:nvSpPr>
          <p:spPr>
            <a:xfrm>
              <a:off x="2412491" y="981455"/>
              <a:ext cx="1009015" cy="2016760"/>
            </a:xfrm>
            <a:custGeom>
              <a:avLst/>
              <a:gdLst/>
              <a:ahLst/>
              <a:cxnLst/>
              <a:rect l="l" t="t" r="r" b="b"/>
              <a:pathLst>
                <a:path w="1009014" h="2016760">
                  <a:moveTo>
                    <a:pt x="0" y="0"/>
                  </a:moveTo>
                  <a:lnTo>
                    <a:pt x="1008888" y="2016252"/>
                  </a:lnTo>
                </a:path>
              </a:pathLst>
            </a:custGeom>
            <a:ln w="9144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21379" y="981455"/>
              <a:ext cx="1007744" cy="2016760"/>
            </a:xfrm>
            <a:custGeom>
              <a:avLst/>
              <a:gdLst/>
              <a:ahLst/>
              <a:cxnLst/>
              <a:rect l="l" t="t" r="r" b="b"/>
              <a:pathLst>
                <a:path w="1007745" h="2016760">
                  <a:moveTo>
                    <a:pt x="0" y="0"/>
                  </a:moveTo>
                  <a:lnTo>
                    <a:pt x="1007363" y="2016252"/>
                  </a:lnTo>
                </a:path>
              </a:pathLst>
            </a:custGeom>
            <a:ln w="9144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421379" y="981455"/>
              <a:ext cx="0" cy="2016760"/>
            </a:xfrm>
            <a:custGeom>
              <a:avLst/>
              <a:gdLst/>
              <a:ahLst/>
              <a:cxnLst/>
              <a:rect l="l" t="t" r="r" b="b"/>
              <a:pathLst>
                <a:path h="2016760">
                  <a:moveTo>
                    <a:pt x="0" y="2016252"/>
                  </a:moveTo>
                  <a:lnTo>
                    <a:pt x="0" y="0"/>
                  </a:lnTo>
                </a:path>
              </a:pathLst>
            </a:custGeom>
            <a:ln w="9144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428744" y="981455"/>
              <a:ext cx="0" cy="2016760"/>
            </a:xfrm>
            <a:custGeom>
              <a:avLst/>
              <a:gdLst/>
              <a:ahLst/>
              <a:cxnLst/>
              <a:rect l="l" t="t" r="r" b="b"/>
              <a:pathLst>
                <a:path h="2016760">
                  <a:moveTo>
                    <a:pt x="0" y="2016252"/>
                  </a:moveTo>
                  <a:lnTo>
                    <a:pt x="0" y="0"/>
                  </a:lnTo>
                </a:path>
              </a:pathLst>
            </a:custGeom>
            <a:ln w="9144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428744" y="981455"/>
              <a:ext cx="1009015" cy="2016760"/>
            </a:xfrm>
            <a:custGeom>
              <a:avLst/>
              <a:gdLst/>
              <a:ahLst/>
              <a:cxnLst/>
              <a:rect l="l" t="t" r="r" b="b"/>
              <a:pathLst>
                <a:path w="1009014" h="2016760">
                  <a:moveTo>
                    <a:pt x="0" y="0"/>
                  </a:moveTo>
                  <a:lnTo>
                    <a:pt x="1008888" y="2016252"/>
                  </a:lnTo>
                </a:path>
              </a:pathLst>
            </a:custGeom>
            <a:ln w="9144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924300" y="3069335"/>
              <a:ext cx="469900" cy="180340"/>
            </a:xfrm>
            <a:custGeom>
              <a:avLst/>
              <a:gdLst/>
              <a:ahLst/>
              <a:cxnLst/>
              <a:rect l="l" t="t" r="r" b="b"/>
              <a:pathLst>
                <a:path w="469900" h="180339">
                  <a:moveTo>
                    <a:pt x="469391" y="0"/>
                  </a:moveTo>
                  <a:lnTo>
                    <a:pt x="466333" y="34998"/>
                  </a:lnTo>
                  <a:lnTo>
                    <a:pt x="457993" y="63579"/>
                  </a:lnTo>
                  <a:lnTo>
                    <a:pt x="445624" y="82849"/>
                  </a:lnTo>
                  <a:lnTo>
                    <a:pt x="430479" y="89916"/>
                  </a:lnTo>
                  <a:lnTo>
                    <a:pt x="273608" y="89916"/>
                  </a:lnTo>
                  <a:lnTo>
                    <a:pt x="258463" y="96982"/>
                  </a:lnTo>
                  <a:lnTo>
                    <a:pt x="246094" y="116252"/>
                  </a:lnTo>
                  <a:lnTo>
                    <a:pt x="237754" y="144833"/>
                  </a:lnTo>
                  <a:lnTo>
                    <a:pt x="234695" y="179832"/>
                  </a:lnTo>
                  <a:lnTo>
                    <a:pt x="231637" y="144833"/>
                  </a:lnTo>
                  <a:lnTo>
                    <a:pt x="223297" y="116252"/>
                  </a:lnTo>
                  <a:lnTo>
                    <a:pt x="210928" y="96982"/>
                  </a:lnTo>
                  <a:lnTo>
                    <a:pt x="195783" y="89916"/>
                  </a:lnTo>
                  <a:lnTo>
                    <a:pt x="38912" y="89916"/>
                  </a:lnTo>
                  <a:lnTo>
                    <a:pt x="23767" y="82849"/>
                  </a:lnTo>
                  <a:lnTo>
                    <a:pt x="11398" y="63579"/>
                  </a:lnTo>
                  <a:lnTo>
                    <a:pt x="3058" y="34998"/>
                  </a:lnTo>
                  <a:lnTo>
                    <a:pt x="0" y="0"/>
                  </a:lnTo>
                </a:path>
              </a:pathLst>
            </a:custGeom>
            <a:ln w="9144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24300" y="2060447"/>
              <a:ext cx="0" cy="937260"/>
            </a:xfrm>
            <a:custGeom>
              <a:avLst/>
              <a:gdLst/>
              <a:ahLst/>
              <a:cxnLst/>
              <a:rect l="l" t="t" r="r" b="b"/>
              <a:pathLst>
                <a:path h="937260">
                  <a:moveTo>
                    <a:pt x="0" y="937260"/>
                  </a:moveTo>
                  <a:lnTo>
                    <a:pt x="0" y="0"/>
                  </a:lnTo>
                </a:path>
              </a:pathLst>
            </a:custGeom>
            <a:ln w="9144">
              <a:solidFill>
                <a:srgbClr val="0000FF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339339" y="2060447"/>
              <a:ext cx="3098800" cy="0"/>
            </a:xfrm>
            <a:custGeom>
              <a:avLst/>
              <a:gdLst/>
              <a:ahLst/>
              <a:cxnLst/>
              <a:rect l="l" t="t" r="r" b="b"/>
              <a:pathLst>
                <a:path w="3098800">
                  <a:moveTo>
                    <a:pt x="0" y="0"/>
                  </a:moveTo>
                  <a:lnTo>
                    <a:pt x="3098292" y="0"/>
                  </a:lnTo>
                </a:path>
              </a:pathLst>
            </a:custGeom>
            <a:ln w="9144">
              <a:solidFill>
                <a:srgbClr val="0000FF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5564231" y="3064179"/>
            <a:ext cx="1640839" cy="1105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85800"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solidFill>
                  <a:srgbClr val="0000FF"/>
                </a:solidFill>
                <a:latin typeface="Times New Roman"/>
                <a:cs typeface="Times New Roman"/>
              </a:rPr>
              <a:t>точка </a:t>
            </a:r>
            <a:r>
              <a:rPr sz="1400" spc="-1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0000FF"/>
                </a:solidFill>
                <a:latin typeface="Times New Roman"/>
                <a:cs typeface="Times New Roman"/>
              </a:rPr>
              <a:t>в</a:t>
            </a:r>
            <a:r>
              <a:rPr sz="1400" spc="5" dirty="0">
                <a:solidFill>
                  <a:srgbClr val="0000FF"/>
                </a:solidFill>
                <a:latin typeface="Times New Roman"/>
                <a:cs typeface="Times New Roman"/>
              </a:rPr>
              <a:t>ід</a:t>
            </a:r>
            <a:r>
              <a:rPr sz="1400" dirty="0">
                <a:solidFill>
                  <a:srgbClr val="0000FF"/>
                </a:solidFill>
                <a:latin typeface="Times New Roman"/>
                <a:cs typeface="Times New Roman"/>
              </a:rPr>
              <a:t>н</a:t>
            </a:r>
            <a:r>
              <a:rPr sz="1400" spc="5" dirty="0">
                <a:solidFill>
                  <a:srgbClr val="0000FF"/>
                </a:solidFill>
                <a:latin typeface="Times New Roman"/>
                <a:cs typeface="Times New Roman"/>
              </a:rPr>
              <a:t>о</a:t>
            </a:r>
            <a:r>
              <a:rPr sz="1400" spc="-30" dirty="0">
                <a:solidFill>
                  <a:srgbClr val="0000FF"/>
                </a:solidFill>
                <a:latin typeface="Times New Roman"/>
                <a:cs typeface="Times New Roman"/>
              </a:rPr>
              <a:t>в</a:t>
            </a:r>
            <a:r>
              <a:rPr sz="1400" spc="-5" dirty="0">
                <a:solidFill>
                  <a:srgbClr val="0000FF"/>
                </a:solidFill>
                <a:latin typeface="Times New Roman"/>
                <a:cs typeface="Times New Roman"/>
              </a:rPr>
              <a:t>л</a:t>
            </a:r>
            <a:r>
              <a:rPr sz="1400" dirty="0">
                <a:solidFill>
                  <a:srgbClr val="0000FF"/>
                </a:solidFill>
                <a:latin typeface="Times New Roman"/>
                <a:cs typeface="Times New Roman"/>
              </a:rPr>
              <a:t>ення  </a:t>
            </a:r>
            <a:r>
              <a:rPr sz="1400" spc="-5" dirty="0">
                <a:solidFill>
                  <a:srgbClr val="0000FF"/>
                </a:solidFill>
                <a:latin typeface="Times New Roman"/>
                <a:cs typeface="Times New Roman"/>
              </a:rPr>
              <a:t>замовлень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400" dirty="0">
                <a:solidFill>
                  <a:srgbClr val="0000FF"/>
                </a:solidFill>
                <a:latin typeface="Times New Roman"/>
                <a:cs typeface="Times New Roman"/>
              </a:rPr>
              <a:t>час</a:t>
            </a:r>
            <a:endParaRPr sz="1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2378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/>
        </p:nvSpPr>
        <p:spPr>
          <a:xfrm>
            <a:off x="8604250" y="6534150"/>
            <a:ext cx="360362" cy="1968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 panose="02020603050405020304"/>
              <a:buNone/>
            </a:pPr>
            <a:fld id="{00000000-1234-1234-1234-123412341234}" type="slidenum">
              <a:rPr lang="en-US" sz="1200" b="0" i="1" u="none" strike="noStrike" cap="none" baseline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4</a:t>
            </a:fld>
            <a:endParaRPr lang="en-US" sz="1200" b="0" i="1" u="none" strike="noStrike" cap="none" baseline="0">
              <a:solidFill>
                <a:srgbClr val="00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51" name="Shape 51"/>
          <p:cNvSpPr txBox="1"/>
          <p:nvPr/>
        </p:nvSpPr>
        <p:spPr>
          <a:xfrm>
            <a:off x="252412" y="0"/>
            <a:ext cx="8683625" cy="822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Канали розподілу (КР), </a:t>
            </a:r>
            <a:r>
              <a:rPr lang="en-US" sz="24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або </a:t>
            </a:r>
            <a:r>
              <a:rPr lang="en-US" sz="2400" b="1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маркетингові канали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x="244475" y="981075"/>
            <a:ext cx="8691561" cy="54721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61620" marR="0" lvl="0" indent="-2616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1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Канали розподілу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- це</a:t>
            </a:r>
          </a:p>
          <a:p>
            <a:pPr marL="709295" marR="0" lvl="1" indent="-26479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❑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комплекс шляхів, якими товари (послуги) потрапляють до кінцевих споживачів; </a:t>
            </a:r>
          </a:p>
          <a:p>
            <a:pPr marL="709295" marR="0" lvl="1" indent="-26479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❑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сукупність взаємозалежних організацій (фірм, окремих осіб), які роблять товар чи послугу доступними для використання або споживання.</a:t>
            </a:r>
          </a:p>
          <a:p>
            <a:pPr marL="261620" marR="0" lvl="0" indent="-26162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ahoma" panose="020B0604030504040204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261620" marR="0" lvl="0" indent="-26162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Рішення про КР впливають на:</a:t>
            </a:r>
          </a:p>
          <a:p>
            <a:pPr marL="709295" marR="0" lvl="1" indent="-26479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❑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ціну, </a:t>
            </a:r>
          </a:p>
          <a:p>
            <a:pPr marL="709295" marR="0" lvl="1" indent="-26479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❑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імідж,</a:t>
            </a:r>
          </a:p>
          <a:p>
            <a:pPr marL="709295" marR="0" lvl="1" indent="-26479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❑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сприйняття цінності товару (наприклад, 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сервіс, персонал, збереження якості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…)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/>
        </p:nvSpPr>
        <p:spPr>
          <a:xfrm>
            <a:off x="8604250" y="6534150"/>
            <a:ext cx="360362" cy="1968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 panose="02020603050405020304"/>
              <a:buNone/>
            </a:pPr>
            <a:fld id="{00000000-1234-1234-1234-123412341234}" type="slidenum">
              <a:rPr lang="en-US" sz="1200" b="0" i="1" u="none" strike="noStrike" cap="none" baseline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5</a:t>
            </a:fld>
            <a:endParaRPr lang="en-US" sz="1200" b="0" i="1" u="none" strike="noStrike" cap="none" baseline="0">
              <a:solidFill>
                <a:srgbClr val="00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76" name="Shape 76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400" b="0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Характеристики</a:t>
            </a:r>
            <a:r>
              <a:rPr lang="en-US" sz="24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uk-UA" altLang="en-US" sz="24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каналів розподілу</a:t>
            </a:r>
            <a:r>
              <a:rPr lang="en-US" sz="24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: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225425" y="904875"/>
            <a:ext cx="8691561" cy="547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61620" marR="0" lvl="0" indent="-279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uk-UA" altLang="en-US" sz="2000" b="1" i="1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1" i="1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Рівень каналу </a:t>
            </a:r>
            <a:r>
              <a:rPr lang="uk-UA" altLang="en-US" sz="2000" b="1" i="1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розподілу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– будь-як</a:t>
            </a:r>
            <a:r>
              <a:rPr lang="uk-UA" alt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а фірма / особа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, </a:t>
            </a:r>
            <a:r>
              <a:rPr lang="uk-UA" alt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яка є одним з членів КР і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виконує певну роботу з наближення товару </a:t>
            </a:r>
            <a:r>
              <a:rPr lang="uk-UA" alt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до 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кінцевого споживача і </a:t>
            </a:r>
            <a:r>
              <a:rPr lang="uk-UA" alt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передачі йому 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права власності </a:t>
            </a:r>
            <a:r>
              <a:rPr lang="uk-UA" alt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товар.</a:t>
            </a:r>
          </a:p>
          <a:p>
            <a:pPr marL="78232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70000"/>
              <a:buFont typeface="Wingdings" panose="05000000000000000000" charset="0"/>
              <a:buChar char="q"/>
            </a:pPr>
            <a:r>
              <a:rPr lang="uk-UA" alt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Рівень 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uk-UA" alt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оптової торгівлі, рівень роздрібної торгівлі</a:t>
            </a:r>
          </a:p>
          <a:p>
            <a:pPr marL="439420" marR="0" lvl="1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70000"/>
              <a:buFont typeface="Wingdings" panose="05000000000000000000" charset="0"/>
            </a:pPr>
            <a:endParaRPr lang="uk-UA" altLang="en-US" sz="2000"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0" marR="0" lvl="1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en-US" sz="2000" b="1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Довжина каналу</a:t>
            </a:r>
            <a:r>
              <a:rPr lang="en-US" sz="2000" b="1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– визначається кількістю проміжних посередників</a:t>
            </a:r>
          </a:p>
          <a:p>
            <a:pPr marL="40259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70000"/>
              <a:buFont typeface="Wingdings" panose="05000000000000000000" charset="0"/>
              <a:buChar char="q"/>
            </a:pPr>
            <a:r>
              <a:rPr lang="uk-UA" alt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 Прямий 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маркетинговий канал </a:t>
            </a:r>
            <a:r>
              <a:rPr lang="uk-UA" alt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(к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анал нульового рівня) </a:t>
            </a:r>
            <a:r>
              <a:rPr lang="uk-UA" alt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складається </a:t>
            </a:r>
            <a:r>
              <a:rPr lang="en-US" sz="20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з виробника і кінцевого споживача</a:t>
            </a:r>
            <a:endParaRPr lang="en-US" sz="2000" b="0" i="0" u="none" strike="noStrike" cap="none" baseline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26162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en-US" sz="2000" b="0" i="0" u="none" strike="noStrike" cap="none" baseline="0">
              <a:solidFill>
                <a:srgbClr val="000000"/>
              </a:solidFill>
              <a:latin typeface="Verdana" panose="020B0604030504040204"/>
              <a:ea typeface="Verdana" panose="020B0604030504040204"/>
              <a:cs typeface="Verdana" panose="020B0604030504040204"/>
              <a:sym typeface="Verdana" panose="020B0604030504040204"/>
            </a:endParaRPr>
          </a:p>
          <a:p>
            <a:pPr marL="0" marR="0" lvl="1" indent="-279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en-US" sz="2000" b="1" i="1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Ширина каналу</a:t>
            </a:r>
            <a:r>
              <a:rPr lang="en-US" sz="2000" b="1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– кількість посередників на кожному рівні каналу розподілу.  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126" y="205743"/>
            <a:ext cx="8634353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800" b="1" i="1" spc="-10" dirty="0">
                <a:solidFill>
                  <a:schemeClr val="tx1"/>
                </a:solidFill>
                <a:latin typeface="Times New Roman"/>
                <a:cs typeface="Times New Roman"/>
              </a:rPr>
              <a:t>Функції</a:t>
            </a:r>
            <a:r>
              <a:rPr sz="2800" b="1" i="1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b="1" i="1" spc="-10" dirty="0">
                <a:solidFill>
                  <a:schemeClr val="tx1"/>
                </a:solidFill>
                <a:latin typeface="Times New Roman"/>
                <a:cs typeface="Times New Roman"/>
              </a:rPr>
              <a:t>каналів</a:t>
            </a:r>
            <a:r>
              <a:rPr sz="2800" b="1" i="1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b="1" i="1" spc="-15" dirty="0">
                <a:solidFill>
                  <a:schemeClr val="tx1"/>
                </a:solidFill>
                <a:latin typeface="Times New Roman"/>
                <a:cs typeface="Times New Roman"/>
              </a:rPr>
              <a:t>розподілу</a:t>
            </a:r>
            <a:endParaRPr sz="28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8126" y="1152460"/>
            <a:ext cx="8490337" cy="49366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4620" indent="-121920">
              <a:lnSpc>
                <a:spcPct val="100000"/>
              </a:lnSpc>
              <a:spcBef>
                <a:spcPts val="95"/>
              </a:spcBef>
              <a:buChar char="•"/>
              <a:tabLst>
                <a:tab pos="134620" algn="l"/>
              </a:tabLst>
            </a:pP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функції,</a:t>
            </a:r>
            <a:r>
              <a:rPr sz="20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пов'язані</a:t>
            </a:r>
            <a:r>
              <a:rPr sz="20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з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Times New Roman"/>
                <a:cs typeface="Times New Roman"/>
              </a:rPr>
              <a:t>угодами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3210" lvl="1" indent="-119380">
              <a:lnSpc>
                <a:spcPct val="100000"/>
              </a:lnSpc>
              <a:buChar char="-"/>
              <a:tabLst>
                <a:tab pos="283845" algn="l"/>
              </a:tabLst>
            </a:pP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закупівля</a:t>
            </a:r>
            <a:r>
              <a:rPr sz="20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товарів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для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перепродажу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3210" lvl="1" indent="-119380">
              <a:lnSpc>
                <a:spcPct val="100000"/>
              </a:lnSpc>
              <a:buChar char="-"/>
              <a:tabLst>
                <a:tab pos="283845" algn="l"/>
              </a:tabLst>
            </a:pP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продаж</a:t>
            </a:r>
            <a:r>
              <a:rPr sz="2000" spc="-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товарів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3210" lvl="1" indent="-119380">
              <a:lnSpc>
                <a:spcPct val="100000"/>
              </a:lnSpc>
              <a:buChar char="-"/>
              <a:tabLst>
                <a:tab pos="283845" algn="l"/>
              </a:tabLst>
            </a:pP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ділові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ризики,</a:t>
            </a:r>
            <a:r>
              <a:rPr sz="20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пов'язані</a:t>
            </a:r>
            <a:r>
              <a:rPr sz="20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з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Times New Roman"/>
                <a:cs typeface="Times New Roman"/>
              </a:rPr>
              <a:t>угодами</a:t>
            </a:r>
            <a:r>
              <a:rPr sz="20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(за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наявності</a:t>
            </a:r>
            <a:r>
              <a:rPr sz="20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прав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власності</a:t>
            </a:r>
            <a:r>
              <a:rPr sz="20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на</a:t>
            </a:r>
            <a:r>
              <a:rPr sz="20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товар)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Char char="•"/>
              <a:tabLst>
                <a:tab pos="186690" algn="l"/>
              </a:tabLst>
            </a:pP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логістичні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функції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3845" lvl="1" indent="-119380">
              <a:lnSpc>
                <a:spcPct val="100000"/>
              </a:lnSpc>
              <a:buChar char="-"/>
              <a:tabLst>
                <a:tab pos="284480" algn="l"/>
              </a:tabLst>
            </a:pP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оброблення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замовлень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3845" lvl="1" indent="-119380">
              <a:lnSpc>
                <a:spcPct val="100000"/>
              </a:lnSpc>
              <a:buChar char="-"/>
              <a:tabLst>
                <a:tab pos="284480" algn="l"/>
              </a:tabLst>
            </a:pP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зберігання</a:t>
            </a:r>
            <a:r>
              <a:rPr sz="20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продукції</a:t>
            </a:r>
            <a:r>
              <a:rPr sz="20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та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оброблення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вантажів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3845" lvl="1" indent="-119380">
              <a:lnSpc>
                <a:spcPct val="100000"/>
              </a:lnSpc>
              <a:buChar char="-"/>
              <a:tabLst>
                <a:tab pos="284480" algn="l"/>
              </a:tabLst>
            </a:pP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сортування,</a:t>
            </a:r>
            <a:r>
              <a:rPr sz="20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комплектація</a:t>
            </a:r>
            <a:r>
              <a:rPr sz="20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продукції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3845" lvl="1" indent="-119380">
              <a:lnSpc>
                <a:spcPct val="100000"/>
              </a:lnSpc>
              <a:buChar char="-"/>
              <a:tabLst>
                <a:tab pos="284480" algn="l"/>
              </a:tabLst>
            </a:pP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трансформування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продукції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3845" lvl="1" indent="-119380">
              <a:lnSpc>
                <a:spcPct val="100000"/>
              </a:lnSpc>
              <a:buChar char="-"/>
              <a:tabLst>
                <a:tab pos="284480" algn="l"/>
              </a:tabLst>
            </a:pP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підтримка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товарних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запасів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1920">
              <a:lnSpc>
                <a:spcPct val="100000"/>
              </a:lnSpc>
              <a:buChar char="•"/>
              <a:tabLst>
                <a:tab pos="134620" algn="l"/>
              </a:tabLst>
            </a:pP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функції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обслуговування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3210" lvl="1" indent="-119380">
              <a:lnSpc>
                <a:spcPct val="100000"/>
              </a:lnSpc>
              <a:buChar char="-"/>
              <a:tabLst>
                <a:tab pos="283845" algn="l"/>
              </a:tabLst>
            </a:pP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торгове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обслуговування</a:t>
            </a:r>
            <a:r>
              <a:rPr sz="20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Times New Roman"/>
                <a:cs typeface="Times New Roman"/>
              </a:rPr>
              <a:t>споживачів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3210" lvl="1" indent="-119380">
              <a:lnSpc>
                <a:spcPct val="100000"/>
              </a:lnSpc>
              <a:buChar char="-"/>
              <a:tabLst>
                <a:tab pos="283845" algn="l"/>
              </a:tabLst>
            </a:pPr>
            <a:r>
              <a:rPr sz="2000" spc="-20" dirty="0">
                <a:solidFill>
                  <a:schemeClr val="tx1"/>
                </a:solidFill>
                <a:latin typeface="Times New Roman"/>
                <a:cs typeface="Times New Roman"/>
              </a:rPr>
              <a:t>огляд,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перевірка,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оцінювання</a:t>
            </a:r>
            <a:r>
              <a:rPr sz="2000" spc="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якості</a:t>
            </a:r>
            <a:r>
              <a:rPr sz="20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продукції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33045" lvl="1" indent="-119380">
              <a:lnSpc>
                <a:spcPct val="100000"/>
              </a:lnSpc>
              <a:buChar char="-"/>
              <a:tabLst>
                <a:tab pos="233679" algn="l"/>
              </a:tabLst>
            </a:pP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проведення</a:t>
            </a:r>
            <a:r>
              <a:rPr sz="20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маркетингових</a:t>
            </a:r>
            <a:r>
              <a:rPr sz="20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досліджень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33045" lvl="1" indent="-119380">
              <a:lnSpc>
                <a:spcPct val="100000"/>
              </a:lnSpc>
              <a:buChar char="-"/>
              <a:tabLst>
                <a:tab pos="233679" algn="l"/>
              </a:tabLst>
            </a:pP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визначення</a:t>
            </a:r>
            <a:r>
              <a:rPr sz="20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цін,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націнок,</a:t>
            </a:r>
            <a:r>
              <a:rPr sz="20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знижок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33045" lvl="1" indent="-119380">
              <a:lnSpc>
                <a:spcPct val="100000"/>
              </a:lnSpc>
              <a:buChar char="-"/>
              <a:tabLst>
                <a:tab pos="233679" algn="l"/>
              </a:tabLst>
            </a:pP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послуги</a:t>
            </a:r>
            <a:r>
              <a:rPr sz="20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виробничого,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комерційного,</a:t>
            </a:r>
            <a:r>
              <a:rPr sz="20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інформаційного</a:t>
            </a:r>
            <a:r>
              <a:rPr sz="2000" spc="6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характеру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1017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026" y="404664"/>
            <a:ext cx="8783955" cy="61754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i="1" spc="-10" dirty="0">
                <a:solidFill>
                  <a:schemeClr val="tx1"/>
                </a:solidFill>
                <a:latin typeface="Times New Roman"/>
                <a:cs typeface="Times New Roman"/>
              </a:rPr>
              <a:t>Збут</a:t>
            </a:r>
          </a:p>
          <a:p>
            <a:pPr marL="134620" indent="-122555">
              <a:lnSpc>
                <a:spcPct val="100000"/>
              </a:lnSpc>
              <a:spcBef>
                <a:spcPts val="1480"/>
              </a:spcBef>
              <a:buFont typeface="Times New Roman"/>
              <a:buChar char="•"/>
              <a:tabLst>
                <a:tab pos="135255" algn="l"/>
              </a:tabLst>
            </a:pPr>
            <a:r>
              <a:rPr sz="2000" i="1" spc="-10" dirty="0">
                <a:solidFill>
                  <a:schemeClr val="tx1"/>
                </a:solidFill>
                <a:latin typeface="Times New Roman"/>
                <a:cs typeface="Times New Roman"/>
              </a:rPr>
              <a:t>Прямий</a:t>
            </a:r>
            <a:r>
              <a:rPr sz="2000" i="1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i="1" spc="-10" dirty="0">
                <a:solidFill>
                  <a:schemeClr val="tx1"/>
                </a:solidFill>
                <a:latin typeface="Times New Roman"/>
                <a:cs typeface="Times New Roman"/>
              </a:rPr>
              <a:t>збут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 безпосередньо</a:t>
            </a:r>
            <a:r>
              <a:rPr sz="20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фірма-виробник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3845" lvl="1" indent="-119380">
              <a:lnSpc>
                <a:spcPct val="100000"/>
              </a:lnSpc>
              <a:buChar char="-"/>
              <a:tabLst>
                <a:tab pos="284480" algn="l"/>
              </a:tabLst>
            </a:pP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обсяг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продажу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виправдовує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витрати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на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прямий</a:t>
            </a:r>
            <a:r>
              <a:rPr sz="20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Times New Roman"/>
                <a:cs typeface="Times New Roman"/>
              </a:rPr>
              <a:t>збут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3845" lvl="1" indent="-119380">
              <a:lnSpc>
                <a:spcPct val="100000"/>
              </a:lnSpc>
              <a:buChar char="-"/>
              <a:tabLst>
                <a:tab pos="284480" algn="l"/>
              </a:tabLst>
            </a:pPr>
            <a:r>
              <a:rPr sz="2000" spc="-20" dirty="0">
                <a:solidFill>
                  <a:schemeClr val="tx1"/>
                </a:solidFill>
                <a:latin typeface="Times New Roman"/>
                <a:cs typeface="Times New Roman"/>
              </a:rPr>
              <a:t>споживачі,</a:t>
            </a:r>
            <a:r>
              <a:rPr sz="20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для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яких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призначається</a:t>
            </a:r>
            <a:r>
              <a:rPr sz="20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продукція,</a:t>
            </a:r>
            <a:r>
              <a:rPr sz="20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зосереджені</a:t>
            </a:r>
            <a:r>
              <a:rPr sz="20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в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Times New Roman"/>
                <a:cs typeface="Times New Roman"/>
              </a:rPr>
              <a:t>одному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регіоні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 marR="561975" lvl="1" indent="152400">
              <a:lnSpc>
                <a:spcPct val="100000"/>
              </a:lnSpc>
              <a:buChar char="-"/>
              <a:tabLst>
                <a:tab pos="284480" algn="l"/>
              </a:tabLst>
            </a:pP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товари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є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вузькоспеціалізованими</a:t>
            </a:r>
            <a:r>
              <a:rPr sz="2000" spc="6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або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виготовляються</a:t>
            </a:r>
            <a:r>
              <a:rPr sz="2000" spc="5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на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замовлення,</a:t>
            </a:r>
            <a:r>
              <a:rPr sz="2000" spc="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що</a:t>
            </a:r>
            <a:r>
              <a:rPr sz="20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потребує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Times New Roman"/>
                <a:cs typeface="Times New Roman"/>
              </a:rPr>
              <a:t>контакту </a:t>
            </a:r>
            <a:r>
              <a:rPr sz="2000" spc="-38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виробника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 зі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Times New Roman"/>
                <a:cs typeface="Times New Roman"/>
              </a:rPr>
              <a:t>споживачем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3845" lvl="1" indent="-119380">
              <a:lnSpc>
                <a:spcPct val="100000"/>
              </a:lnSpc>
              <a:buChar char="-"/>
              <a:tabLst>
                <a:tab pos="284480" algn="l"/>
              </a:tabLst>
            </a:pP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ціна</a:t>
            </a:r>
            <a:r>
              <a:rPr sz="20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товар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 постійно</a:t>
            </a:r>
            <a:r>
              <a:rPr sz="20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змінюється</a:t>
            </a:r>
            <a:r>
              <a:rPr sz="20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і ці</a:t>
            </a:r>
            <a:r>
              <a:rPr sz="20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зміни</a:t>
            </a:r>
            <a:r>
              <a:rPr sz="20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необхідно</a:t>
            </a:r>
            <a:r>
              <a:rPr sz="20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Times New Roman"/>
                <a:cs typeface="Times New Roman"/>
              </a:rPr>
              <a:t>враховувати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 marR="26670">
              <a:lnSpc>
                <a:spcPct val="100000"/>
              </a:lnSpc>
            </a:pPr>
            <a:r>
              <a:rPr sz="2000" i="1" spc="-20" dirty="0">
                <a:solidFill>
                  <a:schemeClr val="tx1"/>
                </a:solidFill>
                <a:latin typeface="Times New Roman"/>
                <a:cs typeface="Times New Roman"/>
              </a:rPr>
              <a:t>Форми</a:t>
            </a:r>
            <a:r>
              <a:rPr sz="2000" i="1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chemeClr val="tx1"/>
                </a:solidFill>
                <a:latin typeface="Times New Roman"/>
                <a:cs typeface="Times New Roman"/>
              </a:rPr>
              <a:t>прямого</a:t>
            </a:r>
            <a:r>
              <a:rPr sz="2000" i="1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i="1" spc="-15" dirty="0">
                <a:solidFill>
                  <a:schemeClr val="tx1"/>
                </a:solidFill>
                <a:latin typeface="Times New Roman"/>
                <a:cs typeface="Times New Roman"/>
              </a:rPr>
              <a:t>збуту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: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власні</a:t>
            </a:r>
            <a:r>
              <a:rPr sz="20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збутові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філії,</a:t>
            </a:r>
            <a:r>
              <a:rPr sz="20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власна</a:t>
            </a:r>
            <a:r>
              <a:rPr sz="20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роздрібна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мережа,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позамагазинна</a:t>
            </a:r>
            <a:r>
              <a:rPr sz="2000" spc="6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торгівля,</a:t>
            </a:r>
            <a:r>
              <a:rPr sz="20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оптові </a:t>
            </a:r>
            <a:r>
              <a:rPr sz="2000" spc="-38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бази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при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виробникові,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склади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готової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продукції</a:t>
            </a:r>
            <a:r>
              <a:rPr sz="20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у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Times New Roman"/>
                <a:cs typeface="Times New Roman"/>
              </a:rPr>
              <a:t>споживача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2555">
              <a:lnSpc>
                <a:spcPct val="100000"/>
              </a:lnSpc>
              <a:buFont typeface="Times New Roman"/>
              <a:buChar char="•"/>
              <a:tabLst>
                <a:tab pos="135255" algn="l"/>
              </a:tabLst>
            </a:pPr>
            <a:r>
              <a:rPr sz="2000" i="1" spc="-15" dirty="0">
                <a:solidFill>
                  <a:schemeClr val="tx1"/>
                </a:solidFill>
                <a:latin typeface="Times New Roman"/>
                <a:cs typeface="Times New Roman"/>
              </a:rPr>
              <a:t>Опосередкований</a:t>
            </a:r>
            <a:r>
              <a:rPr sz="2000" i="1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i="1" spc="-10" dirty="0">
                <a:solidFill>
                  <a:schemeClr val="tx1"/>
                </a:solidFill>
                <a:latin typeface="Times New Roman"/>
                <a:cs typeface="Times New Roman"/>
              </a:rPr>
              <a:t>збут</a:t>
            </a:r>
            <a:r>
              <a:rPr sz="2000" i="1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через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посередників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 marR="5080" lvl="1" indent="152400">
              <a:lnSpc>
                <a:spcPct val="100000"/>
              </a:lnSpc>
              <a:buChar char="-"/>
              <a:tabLst>
                <a:tab pos="284480" algn="l"/>
              </a:tabLst>
            </a:pP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зменшення</a:t>
            </a:r>
            <a:r>
              <a:rPr sz="2000" spc="6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кількість</a:t>
            </a:r>
            <a:r>
              <a:rPr sz="20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контактів</a:t>
            </a:r>
            <a:r>
              <a:rPr sz="20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між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учасниками</a:t>
            </a:r>
            <a:r>
              <a:rPr sz="2000" spc="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обміну</a:t>
            </a:r>
            <a:r>
              <a:rPr sz="20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завдяки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чому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забезпечується</a:t>
            </a:r>
            <a:r>
              <a:rPr sz="20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узгодженість </a:t>
            </a:r>
            <a:r>
              <a:rPr sz="2000" spc="-38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попиту</a:t>
            </a:r>
            <a:r>
              <a:rPr sz="20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та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пропозиції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3845" lvl="1" indent="-119380">
              <a:lnSpc>
                <a:spcPct val="100000"/>
              </a:lnSpc>
              <a:buChar char="-"/>
              <a:tabLst>
                <a:tab pos="284480" algn="l"/>
              </a:tabLst>
            </a:pP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зменшення</a:t>
            </a:r>
            <a:r>
              <a:rPr sz="2000" spc="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витрат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завдяки </a:t>
            </a:r>
            <a:r>
              <a:rPr sz="2000" spc="-20" dirty="0">
                <a:solidFill>
                  <a:schemeClr val="tx1"/>
                </a:solidFill>
                <a:latin typeface="Times New Roman"/>
                <a:cs typeface="Times New Roman"/>
              </a:rPr>
              <a:t>економії</a:t>
            </a:r>
            <a:r>
              <a:rPr sz="20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на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масштабі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 marR="83185" lvl="1" indent="152400">
              <a:lnSpc>
                <a:spcPct val="100000"/>
              </a:lnSpc>
              <a:buChar char="-"/>
              <a:tabLst>
                <a:tab pos="284480" algn="l"/>
              </a:tabLst>
            </a:pP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розширення</a:t>
            </a:r>
            <a:r>
              <a:rPr sz="2000" spc="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асортименту</a:t>
            </a:r>
            <a:r>
              <a:rPr sz="2000" spc="6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продукції</a:t>
            </a:r>
            <a:r>
              <a:rPr sz="20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різних</a:t>
            </a:r>
            <a:r>
              <a:rPr sz="20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виробників,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завдяки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чому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досягається</a:t>
            </a:r>
            <a:r>
              <a:rPr sz="20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Times New Roman"/>
                <a:cs typeface="Times New Roman"/>
              </a:rPr>
              <a:t>економія</a:t>
            </a:r>
            <a:r>
              <a:rPr sz="20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часу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і </a:t>
            </a:r>
            <a:r>
              <a:rPr sz="2000" spc="-38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зусиль</a:t>
            </a:r>
            <a:r>
              <a:rPr sz="20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виробника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і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Times New Roman"/>
                <a:cs typeface="Times New Roman"/>
              </a:rPr>
              <a:t>споживача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3845" lvl="1" indent="-119380">
              <a:lnSpc>
                <a:spcPct val="100000"/>
              </a:lnSpc>
              <a:buChar char="-"/>
              <a:tabLst>
                <a:tab pos="284480" algn="l"/>
              </a:tabLst>
            </a:pP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можливість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забезпечити</a:t>
            </a:r>
            <a:r>
              <a:rPr sz="20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оптимальні</a:t>
            </a:r>
            <a:r>
              <a:rPr sz="2000" spc="6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для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Times New Roman"/>
                <a:cs typeface="Times New Roman"/>
              </a:rPr>
              <a:t>споживача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обсяги</a:t>
            </a:r>
            <a:r>
              <a:rPr sz="20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поставок</a:t>
            </a:r>
          </a:p>
          <a:p>
            <a:pPr marL="283845" lvl="1" indent="-119380">
              <a:lnSpc>
                <a:spcPct val="100000"/>
              </a:lnSpc>
              <a:buChar char="-"/>
              <a:tabLst>
                <a:tab pos="284480" algn="l"/>
              </a:tabLst>
            </a:pP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підвищення</a:t>
            </a:r>
            <a:r>
              <a:rPr sz="2000" spc="7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рівня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обслуговування</a:t>
            </a:r>
            <a:r>
              <a:rPr sz="20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Times New Roman"/>
                <a:cs typeface="Times New Roman"/>
              </a:rPr>
              <a:t>споживачів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7820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127" y="332656"/>
            <a:ext cx="8167370" cy="5858655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2400" b="1" i="1" spc="-15" dirty="0">
                <a:solidFill>
                  <a:schemeClr val="tx1"/>
                </a:solidFill>
                <a:latin typeface="Times New Roman"/>
                <a:cs typeface="Times New Roman"/>
              </a:rPr>
              <a:t>Оптова</a:t>
            </a:r>
            <a:r>
              <a:rPr sz="2400" b="1" i="1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chemeClr val="tx1"/>
                </a:solidFill>
                <a:latin typeface="Times New Roman"/>
                <a:cs typeface="Times New Roman"/>
              </a:rPr>
              <a:t>і</a:t>
            </a:r>
            <a:r>
              <a:rPr sz="2400" b="1" i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chemeClr val="tx1"/>
                </a:solidFill>
                <a:latin typeface="Times New Roman"/>
                <a:cs typeface="Times New Roman"/>
              </a:rPr>
              <a:t>роздрібна</a:t>
            </a:r>
            <a:r>
              <a:rPr sz="2400" b="1" i="1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chemeClr val="tx1"/>
                </a:solidFill>
                <a:latin typeface="Times New Roman"/>
                <a:cs typeface="Times New Roman"/>
              </a:rPr>
              <a:t>торгівля</a:t>
            </a:r>
            <a:endParaRPr sz="24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 marR="5080" indent="50165">
              <a:lnSpc>
                <a:spcPct val="100000"/>
              </a:lnSpc>
              <a:spcBef>
                <a:spcPts val="905"/>
              </a:spcBef>
            </a:pPr>
            <a:r>
              <a:rPr sz="2000" i="1" spc="-5" dirty="0">
                <a:solidFill>
                  <a:schemeClr val="tx1"/>
                </a:solidFill>
                <a:latin typeface="Times New Roman"/>
                <a:cs typeface="Times New Roman"/>
              </a:rPr>
              <a:t>Оптова</a:t>
            </a:r>
            <a:r>
              <a:rPr sz="2000" i="1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chemeClr val="tx1"/>
                </a:solidFill>
                <a:latin typeface="Times New Roman"/>
                <a:cs typeface="Times New Roman"/>
              </a:rPr>
              <a:t>торгівля</a:t>
            </a:r>
            <a:r>
              <a:rPr sz="2000" i="1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2000" i="1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діяльність,</a:t>
            </a:r>
            <a:r>
              <a:rPr sz="20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пов'язана</a:t>
            </a:r>
            <a:r>
              <a:rPr sz="20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з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перепродажем</a:t>
            </a:r>
            <a:r>
              <a:rPr sz="20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товарів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чи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послуг</a:t>
            </a:r>
            <a:r>
              <a:rPr sz="20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для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їх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наступного </a:t>
            </a:r>
            <a:r>
              <a:rPr sz="2000" spc="-38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перепродажу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чи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Times New Roman"/>
                <a:cs typeface="Times New Roman"/>
              </a:rPr>
              <a:t>комерційного</a:t>
            </a:r>
            <a:r>
              <a:rPr sz="20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використання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1920">
              <a:lnSpc>
                <a:spcPct val="100000"/>
              </a:lnSpc>
              <a:buChar char="•"/>
              <a:tabLst>
                <a:tab pos="134620" algn="l"/>
              </a:tabLst>
            </a:pP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закупівля</a:t>
            </a:r>
            <a:r>
              <a:rPr sz="2000" spc="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і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формування</a:t>
            </a:r>
            <a:r>
              <a:rPr sz="20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товарного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асортименту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1920">
              <a:lnSpc>
                <a:spcPct val="100000"/>
              </a:lnSpc>
              <a:buChar char="•"/>
              <a:tabLst>
                <a:tab pos="134620" algn="l"/>
              </a:tabLst>
            </a:pP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збір,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опрацювання</a:t>
            </a:r>
            <a:r>
              <a:rPr sz="2000" spc="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інформації</a:t>
            </a:r>
            <a:r>
              <a:rPr sz="20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про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ринок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1920">
              <a:lnSpc>
                <a:spcPct val="100000"/>
              </a:lnSpc>
              <a:buChar char="•"/>
              <a:tabLst>
                <a:tab pos="134620" algn="l"/>
              </a:tabLst>
            </a:pP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складування,</a:t>
            </a:r>
            <a:r>
              <a:rPr sz="20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зберігання</a:t>
            </a:r>
            <a:r>
              <a:rPr sz="20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та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транспортування</a:t>
            </a:r>
            <a:r>
              <a:rPr sz="2000" spc="6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товару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1920">
              <a:lnSpc>
                <a:spcPct val="100000"/>
              </a:lnSpc>
              <a:buChar char="•"/>
              <a:tabLst>
                <a:tab pos="134620" algn="l"/>
              </a:tabLst>
            </a:pP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фінансування</a:t>
            </a:r>
            <a:r>
              <a:rPr sz="2000" spc="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поставок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(передоплата,</a:t>
            </a:r>
            <a:r>
              <a:rPr sz="20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кредит)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1920">
              <a:lnSpc>
                <a:spcPct val="100000"/>
              </a:lnSpc>
              <a:buChar char="•"/>
              <a:tabLst>
                <a:tab pos="134620" algn="l"/>
              </a:tabLst>
            </a:pP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продаж</a:t>
            </a:r>
            <a:r>
              <a:rPr sz="2000" spc="-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товарів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1920">
              <a:lnSpc>
                <a:spcPct val="100000"/>
              </a:lnSpc>
              <a:buChar char="•"/>
              <a:tabLst>
                <a:tab pos="134620" algn="l"/>
              </a:tabLst>
            </a:pP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відбір,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формування</a:t>
            </a:r>
            <a:r>
              <a:rPr sz="20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партій</a:t>
            </a:r>
            <a:r>
              <a:rPr sz="2000" spc="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поставок</a:t>
            </a:r>
          </a:p>
          <a:p>
            <a:pPr marL="134620" indent="-121920">
              <a:lnSpc>
                <a:spcPct val="100000"/>
              </a:lnSpc>
              <a:buChar char="•"/>
              <a:tabLst>
                <a:tab pos="134620" algn="l"/>
              </a:tabLst>
            </a:pP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прийняття</a:t>
            </a:r>
            <a:r>
              <a:rPr sz="2000" spc="6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ризику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Times New Roman"/>
                <a:cs typeface="Times New Roman"/>
              </a:rPr>
              <a:t>пошкодження,</a:t>
            </a:r>
            <a:r>
              <a:rPr sz="20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застарівання</a:t>
            </a:r>
            <a:r>
              <a:rPr sz="2000" spc="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товару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і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розкрадання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1920">
              <a:lnSpc>
                <a:spcPct val="100000"/>
              </a:lnSpc>
              <a:buChar char="•"/>
              <a:tabLst>
                <a:tab pos="134620" algn="l"/>
              </a:tabLst>
            </a:pP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надання</a:t>
            </a:r>
            <a:r>
              <a:rPr sz="20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chemeClr val="tx1"/>
                </a:solidFill>
                <a:latin typeface="Times New Roman"/>
                <a:cs typeface="Times New Roman"/>
              </a:rPr>
              <a:t>консультативних</a:t>
            </a:r>
            <a:r>
              <a:rPr sz="20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послуг</a:t>
            </a: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00FF"/>
              </a:buClr>
              <a:buFont typeface="Times New Roman"/>
              <a:buChar char="•"/>
            </a:pP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62865">
              <a:lnSpc>
                <a:spcPct val="100000"/>
              </a:lnSpc>
            </a:pPr>
            <a:r>
              <a:rPr sz="2000" i="1" spc="-15" dirty="0">
                <a:solidFill>
                  <a:schemeClr val="tx1"/>
                </a:solidFill>
                <a:latin typeface="Times New Roman"/>
                <a:cs typeface="Times New Roman"/>
              </a:rPr>
              <a:t>Роздрібна</a:t>
            </a:r>
            <a:r>
              <a:rPr sz="2000" i="1" spc="5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chemeClr val="tx1"/>
                </a:solidFill>
                <a:latin typeface="Times New Roman"/>
                <a:cs typeface="Times New Roman"/>
              </a:rPr>
              <a:t>торгівля</a:t>
            </a:r>
            <a:r>
              <a:rPr sz="2000" i="1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sz="2000" i="1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реалізація</a:t>
            </a:r>
            <a:r>
              <a:rPr sz="20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товарів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і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послуг</a:t>
            </a:r>
            <a:r>
              <a:rPr sz="20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кінцевим</a:t>
            </a:r>
            <a:r>
              <a:rPr sz="20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Times New Roman"/>
                <a:cs typeface="Times New Roman"/>
              </a:rPr>
              <a:t>споживачам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1920">
              <a:lnSpc>
                <a:spcPct val="100000"/>
              </a:lnSpc>
              <a:buChar char="•"/>
              <a:tabLst>
                <a:tab pos="134620" algn="l"/>
              </a:tabLst>
            </a:pP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визначення</a:t>
            </a:r>
            <a:r>
              <a:rPr sz="20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потреби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в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товарах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і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формування</a:t>
            </a:r>
            <a:r>
              <a:rPr sz="2000" spc="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асортименту</a:t>
            </a:r>
            <a:r>
              <a:rPr sz="20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товарі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і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послуг</a:t>
            </a:r>
          </a:p>
          <a:p>
            <a:pPr marL="134620" indent="-121920">
              <a:lnSpc>
                <a:spcPct val="100000"/>
              </a:lnSpc>
              <a:buChar char="•"/>
              <a:tabLst>
                <a:tab pos="134620" algn="l"/>
              </a:tabLst>
            </a:pP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організація</a:t>
            </a:r>
            <a:r>
              <a:rPr sz="20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та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оплата</a:t>
            </a:r>
            <a:r>
              <a:rPr sz="20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поставок</a:t>
            </a:r>
            <a:r>
              <a:rPr sz="2000" spc="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товарів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1920">
              <a:lnSpc>
                <a:spcPct val="100000"/>
              </a:lnSpc>
              <a:buChar char="•"/>
              <a:tabLst>
                <a:tab pos="134620" algn="l"/>
              </a:tabLst>
            </a:pP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зберігання,</a:t>
            </a:r>
            <a:r>
              <a:rPr sz="20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маркування</a:t>
            </a:r>
            <a:r>
              <a:rPr sz="20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товару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та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визначення</a:t>
            </a:r>
            <a:r>
              <a:rPr sz="20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цін</a:t>
            </a:r>
            <a:r>
              <a:rPr sz="2000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на</a:t>
            </a:r>
            <a:r>
              <a:rPr sz="2000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нього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1920">
              <a:lnSpc>
                <a:spcPct val="100000"/>
              </a:lnSpc>
              <a:buChar char="•"/>
              <a:tabLst>
                <a:tab pos="134620" algn="l"/>
              </a:tabLst>
            </a:pP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участь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у</a:t>
            </a:r>
            <a:r>
              <a:rPr sz="2000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просуванні</a:t>
            </a:r>
            <a:r>
              <a:rPr sz="2000" spc="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товару</a:t>
            </a:r>
            <a:endParaRPr sz="2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4620" indent="-121920">
              <a:lnSpc>
                <a:spcPct val="100000"/>
              </a:lnSpc>
              <a:buChar char="•"/>
              <a:tabLst>
                <a:tab pos="134620" algn="l"/>
              </a:tabLst>
            </a:pP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безпосередній</a:t>
            </a:r>
            <a:r>
              <a:rPr sz="20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продаж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товарів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покупцям</a:t>
            </a:r>
            <a:r>
              <a:rPr sz="20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tx1"/>
                </a:solidFill>
                <a:latin typeface="Times New Roman"/>
                <a:cs typeface="Times New Roman"/>
              </a:rPr>
              <a:t>і</a:t>
            </a:r>
            <a:r>
              <a:rPr sz="20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Times New Roman"/>
                <a:cs typeface="Times New Roman"/>
              </a:rPr>
              <a:t>надання</a:t>
            </a:r>
            <a:r>
              <a:rPr sz="2000" spc="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Times New Roman"/>
                <a:cs typeface="Times New Roman"/>
              </a:rPr>
              <a:t>додаткових</a:t>
            </a:r>
            <a:r>
              <a:rPr sz="2000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chemeClr val="tx1"/>
                </a:solidFill>
                <a:latin typeface="Times New Roman"/>
                <a:cs typeface="Times New Roman"/>
              </a:rPr>
              <a:t>послуг</a:t>
            </a:r>
          </a:p>
        </p:txBody>
      </p:sp>
    </p:spTree>
    <p:extLst>
      <p:ext uri="{BB962C8B-B14F-4D97-AF65-F5344CB8AC3E}">
        <p14:creationId xmlns:p14="http://schemas.microsoft.com/office/powerpoint/2010/main" val="2909883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8604250" y="6534150"/>
            <a:ext cx="360362" cy="1968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 panose="02020603050405020304"/>
              <a:buNone/>
            </a:pPr>
            <a:fld id="{00000000-1234-1234-1234-123412341234}" type="slidenum">
              <a:rPr lang="en-US" sz="1200" b="0" i="1" u="none" strike="noStrike" cap="none" baseline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9</a:t>
            </a:fld>
            <a:endParaRPr lang="en-US" sz="1200" b="0" i="1" u="none" strike="noStrike" cap="none" baseline="0">
              <a:solidFill>
                <a:srgbClr val="00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85" name="Shape 85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 panose="020B0604030504040204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Характеристики </a:t>
            </a:r>
            <a:r>
              <a:rPr lang="uk-UA" altLang="en-US" sz="2400" b="0" i="0" u="none" strike="noStrike" cap="none" baseline="0">
                <a:solidFill>
                  <a:srgbClr val="000000"/>
                </a:solidFill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каналів розподілу</a:t>
            </a:r>
          </a:p>
        </p:txBody>
      </p:sp>
      <p:sp>
        <p:nvSpPr>
          <p:cNvPr id="86" name="Shape 86"/>
          <p:cNvSpPr/>
          <p:nvPr/>
        </p:nvSpPr>
        <p:spPr>
          <a:xfrm>
            <a:off x="244475" y="981075"/>
            <a:ext cx="8691561" cy="54721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Tahoma" panose="020B0604030504040204"/>
              <a:ea typeface="Tahoma" panose="020B0604030504040204"/>
              <a:cs typeface="Tahoma" panose="020B0604030504040204"/>
              <a:sym typeface="Tahoma" panose="020B0604030504040204"/>
            </a:endParaRPr>
          </a:p>
        </p:txBody>
      </p:sp>
      <p:sp>
        <p:nvSpPr>
          <p:cNvPr id="4" name="Текстовое поле 0"/>
          <p:cNvSpPr txBox="1"/>
          <p:nvPr/>
        </p:nvSpPr>
        <p:spPr>
          <a:xfrm>
            <a:off x="445770" y="6154420"/>
            <a:ext cx="8103235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altLang="ru-RU" sz="1200" i="1"/>
              <a:t>Скорочення</a:t>
            </a:r>
            <a:r>
              <a:rPr lang="uk-UA" altLang="ru-RU" sz="1200"/>
              <a:t>: В - виробник, О - оптовик, ДО - дрібнооптовий торговець, Р - роздрібний торговець, С - споживач.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683895" y="1212850"/>
            <a:ext cx="7769860" cy="4735195"/>
            <a:chOff x="1077" y="1910"/>
            <a:chExt cx="12236" cy="7457"/>
          </a:xfrm>
        </p:grpSpPr>
        <p:grpSp>
          <p:nvGrpSpPr>
            <p:cNvPr id="87" name="Shape 87"/>
            <p:cNvGrpSpPr/>
            <p:nvPr/>
          </p:nvGrpSpPr>
          <p:grpSpPr>
            <a:xfrm>
              <a:off x="1982" y="6507"/>
              <a:ext cx="10315" cy="2860"/>
              <a:chOff x="1258887" y="4132262"/>
              <a:chExt cx="6550024" cy="1816099"/>
            </a:xfrm>
          </p:grpSpPr>
          <p:cxnSp>
            <p:nvCxnSpPr>
              <p:cNvPr id="88" name="Shape 88"/>
              <p:cNvCxnSpPr/>
              <p:nvPr/>
            </p:nvCxnSpPr>
            <p:spPr>
              <a:xfrm>
                <a:off x="1258887" y="4132262"/>
                <a:ext cx="0" cy="1435100"/>
              </a:xfrm>
              <a:prstGeom prst="straightConnector1">
                <a:avLst/>
              </a:prstGeom>
              <a:noFill/>
              <a:ln w="1907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89" name="Shape 89"/>
              <p:cNvCxnSpPr/>
              <p:nvPr/>
            </p:nvCxnSpPr>
            <p:spPr>
              <a:xfrm>
                <a:off x="1258887" y="5572125"/>
                <a:ext cx="6545262" cy="0"/>
              </a:xfrm>
              <a:prstGeom prst="straightConnector1">
                <a:avLst/>
              </a:prstGeom>
              <a:noFill/>
              <a:ln w="1907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90" name="Shape 90"/>
              <p:cNvCxnSpPr/>
              <p:nvPr/>
            </p:nvCxnSpPr>
            <p:spPr>
              <a:xfrm>
                <a:off x="7808911" y="4276725"/>
                <a:ext cx="0" cy="1290636"/>
              </a:xfrm>
              <a:prstGeom prst="straightConnector1">
                <a:avLst/>
              </a:prstGeom>
              <a:noFill/>
              <a:ln w="1907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91" name="Shape 91"/>
              <p:cNvSpPr txBox="1"/>
              <p:nvPr/>
            </p:nvSpPr>
            <p:spPr>
              <a:xfrm>
                <a:off x="2308225" y="5645150"/>
                <a:ext cx="3581399" cy="3032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t" anchorCtr="0">
                <a:noAutofit/>
              </a:bodyPr>
              <a:lstStyle/>
              <a:p>
                <a:pPr marL="457200" marR="0" lvl="0" indent="-4572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Tahoma" panose="020B0604030504040204"/>
                  <a:buNone/>
                </a:pPr>
                <a:r>
                  <a:rPr lang="en-US" sz="2000" b="0" i="0" u="none" strike="noStrike" cap="none" baseline="0">
                    <a:solidFill>
                      <a:srgbClr val="000000"/>
                    </a:solidFill>
                    <a:latin typeface="Tahoma" panose="020B0604030504040204"/>
                    <a:ea typeface="Tahoma" panose="020B0604030504040204"/>
                    <a:cs typeface="Tahoma" panose="020B0604030504040204"/>
                    <a:sym typeface="Tahoma" panose="020B0604030504040204"/>
                  </a:rPr>
                  <a:t>Канал нульового рівня</a:t>
                </a:r>
              </a:p>
            </p:txBody>
          </p:sp>
        </p:grpSp>
        <p:grpSp>
          <p:nvGrpSpPr>
            <p:cNvPr id="92" name="Shape 92"/>
            <p:cNvGrpSpPr/>
            <p:nvPr/>
          </p:nvGrpSpPr>
          <p:grpSpPr>
            <a:xfrm>
              <a:off x="1077" y="3445"/>
              <a:ext cx="12237" cy="4190"/>
              <a:chOff x="684212" y="2187575"/>
              <a:chExt cx="7770811" cy="2660650"/>
            </a:xfrm>
          </p:grpSpPr>
          <p:sp>
            <p:nvSpPr>
              <p:cNvPr id="93" name="Shape 93"/>
              <p:cNvSpPr/>
              <p:nvPr/>
            </p:nvSpPr>
            <p:spPr>
              <a:xfrm>
                <a:off x="684212" y="2187575"/>
                <a:ext cx="1290636" cy="2660649"/>
              </a:xfrm>
              <a:prstGeom prst="ellipse">
                <a:avLst/>
              </a:prstGeom>
              <a:solidFill>
                <a:srgbClr val="FF9999"/>
              </a:solidFill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457200" marR="0" lvl="0" indent="-4572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Tahoma" panose="020B0604030504040204"/>
                  <a:buNone/>
                </a:pPr>
                <a:r>
                  <a:rPr lang="en-US" sz="2800" b="0" i="0" u="none" strike="noStrike" cap="none" baseline="0">
                    <a:solidFill>
                      <a:srgbClr val="000000"/>
                    </a:solidFill>
                    <a:latin typeface="Tahoma" panose="020B0604030504040204"/>
                    <a:ea typeface="Tahoma" panose="020B0604030504040204"/>
                    <a:cs typeface="Tahoma" panose="020B0604030504040204"/>
                    <a:sym typeface="Tahoma" panose="020B0604030504040204"/>
                  </a:rPr>
                  <a:t>В</a:t>
                </a:r>
              </a:p>
            </p:txBody>
          </p:sp>
          <p:sp>
            <p:nvSpPr>
              <p:cNvPr id="94" name="Shape 94"/>
              <p:cNvSpPr/>
              <p:nvPr/>
            </p:nvSpPr>
            <p:spPr>
              <a:xfrm>
                <a:off x="7164386" y="2260600"/>
                <a:ext cx="1290636" cy="2587625"/>
              </a:xfrm>
              <a:prstGeom prst="ellipse">
                <a:avLst/>
              </a:prstGeom>
              <a:solidFill>
                <a:srgbClr val="66FF99"/>
              </a:solidFill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457200" marR="0" lvl="0" indent="-4572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Tahoma" panose="020B0604030504040204"/>
                  <a:buNone/>
                </a:pPr>
                <a:r>
                  <a:rPr lang="en-US" sz="2800" b="0" i="0" u="none" strike="noStrike" cap="none" baseline="0">
                    <a:solidFill>
                      <a:srgbClr val="000000"/>
                    </a:solidFill>
                    <a:latin typeface="Tahoma" panose="020B0604030504040204"/>
                    <a:ea typeface="Tahoma" panose="020B0604030504040204"/>
                    <a:cs typeface="Tahoma" panose="020B0604030504040204"/>
                    <a:sym typeface="Tahoma" panose="020B0604030504040204"/>
                  </a:rPr>
                  <a:t>С</a:t>
                </a:r>
              </a:p>
            </p:txBody>
          </p:sp>
        </p:grpSp>
        <p:grpSp>
          <p:nvGrpSpPr>
            <p:cNvPr id="95" name="Shape 95"/>
            <p:cNvGrpSpPr/>
            <p:nvPr/>
          </p:nvGrpSpPr>
          <p:grpSpPr>
            <a:xfrm>
              <a:off x="3117" y="4920"/>
              <a:ext cx="8157" cy="1127"/>
              <a:chOff x="1979611" y="3124200"/>
              <a:chExt cx="5180012" cy="715962"/>
            </a:xfrm>
          </p:grpSpPr>
          <p:cxnSp>
            <p:nvCxnSpPr>
              <p:cNvPr id="96" name="Shape 96"/>
              <p:cNvCxnSpPr/>
              <p:nvPr/>
            </p:nvCxnSpPr>
            <p:spPr>
              <a:xfrm>
                <a:off x="1979611" y="3556000"/>
                <a:ext cx="355600" cy="0"/>
              </a:xfrm>
              <a:prstGeom prst="straightConnector1">
                <a:avLst/>
              </a:prstGeom>
              <a:noFill/>
              <a:ln w="1907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97" name="Shape 97"/>
              <p:cNvSpPr txBox="1"/>
              <p:nvPr/>
            </p:nvSpPr>
            <p:spPr>
              <a:xfrm>
                <a:off x="2843211" y="3124200"/>
                <a:ext cx="931861" cy="715962"/>
              </a:xfrm>
              <a:prstGeom prst="rect">
                <a:avLst/>
              </a:prstGeom>
              <a:solidFill>
                <a:srgbClr val="3399FF"/>
              </a:solidFill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457200" marR="0" lvl="0" indent="-4572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Tahoma" panose="020B0604030504040204"/>
                  <a:buNone/>
                </a:pPr>
                <a:r>
                  <a:rPr lang="en-US" sz="2000" b="0" i="0" u="none" strike="noStrike" cap="none" baseline="0">
                    <a:solidFill>
                      <a:srgbClr val="000000"/>
                    </a:solidFill>
                    <a:latin typeface="Tahoma" panose="020B0604030504040204"/>
                    <a:ea typeface="Tahoma" panose="020B0604030504040204"/>
                    <a:cs typeface="Tahoma" panose="020B0604030504040204"/>
                    <a:sym typeface="Tahoma" panose="020B0604030504040204"/>
                  </a:rPr>
                  <a:t>О</a:t>
                </a:r>
              </a:p>
            </p:txBody>
          </p:sp>
          <p:cxnSp>
            <p:nvCxnSpPr>
              <p:cNvPr id="98" name="Shape 98"/>
              <p:cNvCxnSpPr/>
              <p:nvPr/>
            </p:nvCxnSpPr>
            <p:spPr>
              <a:xfrm>
                <a:off x="2339975" y="3556000"/>
                <a:ext cx="498475" cy="0"/>
              </a:xfrm>
              <a:prstGeom prst="straightConnector1">
                <a:avLst/>
              </a:prstGeom>
              <a:noFill/>
              <a:ln w="1907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99" name="Shape 99"/>
              <p:cNvCxnSpPr/>
              <p:nvPr/>
            </p:nvCxnSpPr>
            <p:spPr>
              <a:xfrm rot="10800000" flipH="1">
                <a:off x="3779837" y="3551237"/>
                <a:ext cx="3379786" cy="19049"/>
              </a:xfrm>
              <a:prstGeom prst="straightConnector1">
                <a:avLst/>
              </a:prstGeom>
              <a:noFill/>
              <a:ln w="1907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100" name="Shape 100"/>
              <p:cNvSpPr txBox="1"/>
              <p:nvPr/>
            </p:nvSpPr>
            <p:spPr>
              <a:xfrm>
                <a:off x="3605212" y="3268661"/>
                <a:ext cx="3303587" cy="3032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t" anchorCtr="0">
                <a:noAutofit/>
              </a:bodyPr>
              <a:lstStyle/>
              <a:p>
                <a:pPr marL="457200" marR="0" lvl="0" indent="-4572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Tahoma" panose="020B0604030504040204"/>
                  <a:buNone/>
                </a:pPr>
                <a:r>
                  <a:rPr lang="en-US" sz="2000" b="0" i="0" u="none" strike="noStrike" cap="none" baseline="0">
                    <a:solidFill>
                      <a:srgbClr val="000000"/>
                    </a:solidFill>
                    <a:latin typeface="Tahoma" panose="020B0604030504040204"/>
                    <a:ea typeface="Tahoma" panose="020B0604030504040204"/>
                    <a:cs typeface="Tahoma" panose="020B0604030504040204"/>
                    <a:sym typeface="Tahoma" panose="020B0604030504040204"/>
                  </a:rPr>
                  <a:t>Однорівневий канал</a:t>
                </a:r>
              </a:p>
            </p:txBody>
          </p:sp>
        </p:grpSp>
        <p:grpSp>
          <p:nvGrpSpPr>
            <p:cNvPr id="101" name="Shape 101"/>
            <p:cNvGrpSpPr/>
            <p:nvPr/>
          </p:nvGrpSpPr>
          <p:grpSpPr>
            <a:xfrm>
              <a:off x="3685" y="1910"/>
              <a:ext cx="8515" cy="3682"/>
              <a:chOff x="2339975" y="1212850"/>
              <a:chExt cx="5407024" cy="2338387"/>
            </a:xfrm>
          </p:grpSpPr>
          <p:cxnSp>
            <p:nvCxnSpPr>
              <p:cNvPr id="102" name="Shape 102"/>
              <p:cNvCxnSpPr/>
              <p:nvPr/>
            </p:nvCxnSpPr>
            <p:spPr>
              <a:xfrm>
                <a:off x="2339975" y="1684336"/>
                <a:ext cx="0" cy="1866900"/>
              </a:xfrm>
              <a:prstGeom prst="straightConnector1">
                <a:avLst/>
              </a:prstGeom>
              <a:noFill/>
              <a:ln w="1907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103" name="Shape 103"/>
              <p:cNvSpPr txBox="1"/>
              <p:nvPr/>
            </p:nvSpPr>
            <p:spPr>
              <a:xfrm>
                <a:off x="5937250" y="1212850"/>
                <a:ext cx="644524" cy="211136"/>
              </a:xfrm>
              <a:prstGeom prst="rect">
                <a:avLst/>
              </a:prstGeom>
              <a:solidFill>
                <a:srgbClr val="996633"/>
              </a:solidFill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457200" marR="0" lvl="0" indent="-4572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Tahoma" panose="020B0604030504040204"/>
                  <a:buNone/>
                </a:pPr>
                <a:r>
                  <a:rPr lang="en-US" sz="2000" b="0" i="0" u="none" strike="noStrike" cap="none" baseline="0">
                    <a:solidFill>
                      <a:srgbClr val="000000"/>
                    </a:solidFill>
                    <a:latin typeface="Tahoma" panose="020B0604030504040204"/>
                    <a:ea typeface="Tahoma" panose="020B0604030504040204"/>
                    <a:cs typeface="Tahoma" panose="020B0604030504040204"/>
                    <a:sym typeface="Tahoma" panose="020B0604030504040204"/>
                  </a:rPr>
                  <a:t>Р</a:t>
                </a:r>
              </a:p>
            </p:txBody>
          </p:sp>
          <p:sp>
            <p:nvSpPr>
              <p:cNvPr id="104" name="Shape 104"/>
              <p:cNvSpPr txBox="1"/>
              <p:nvPr/>
            </p:nvSpPr>
            <p:spPr>
              <a:xfrm>
                <a:off x="5937250" y="1500187"/>
                <a:ext cx="644524" cy="211136"/>
              </a:xfrm>
              <a:prstGeom prst="rect">
                <a:avLst/>
              </a:prstGeom>
              <a:solidFill>
                <a:srgbClr val="996633"/>
              </a:solidFill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457200" marR="0" lvl="0" indent="-4572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Tahoma" panose="020B0604030504040204"/>
                  <a:buNone/>
                </a:pPr>
                <a:r>
                  <a:rPr lang="en-US" sz="2000" b="0" i="0" u="none" strike="noStrike" cap="none" baseline="0">
                    <a:solidFill>
                      <a:srgbClr val="000000"/>
                    </a:solidFill>
                    <a:latin typeface="Tahoma" panose="020B0604030504040204"/>
                    <a:ea typeface="Tahoma" panose="020B0604030504040204"/>
                    <a:cs typeface="Tahoma" panose="020B0604030504040204"/>
                    <a:sym typeface="Tahoma" panose="020B0604030504040204"/>
                  </a:rPr>
                  <a:t>Р</a:t>
                </a:r>
              </a:p>
            </p:txBody>
          </p:sp>
          <p:sp>
            <p:nvSpPr>
              <p:cNvPr id="105" name="Shape 105"/>
              <p:cNvSpPr txBox="1"/>
              <p:nvPr/>
            </p:nvSpPr>
            <p:spPr>
              <a:xfrm>
                <a:off x="5937250" y="1803400"/>
                <a:ext cx="644524" cy="211136"/>
              </a:xfrm>
              <a:prstGeom prst="rect">
                <a:avLst/>
              </a:prstGeom>
              <a:solidFill>
                <a:srgbClr val="996633"/>
              </a:solidFill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457200" marR="0" lvl="0" indent="-4572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Tahoma" panose="020B0604030504040204"/>
                  <a:buNone/>
                </a:pPr>
                <a:r>
                  <a:rPr lang="en-US" sz="2000" b="0" i="0" u="none" strike="noStrike" cap="none" baseline="0">
                    <a:solidFill>
                      <a:srgbClr val="000000"/>
                    </a:solidFill>
                    <a:latin typeface="Tahoma" panose="020B0604030504040204"/>
                    <a:ea typeface="Tahoma" panose="020B0604030504040204"/>
                    <a:cs typeface="Tahoma" panose="020B0604030504040204"/>
                    <a:sym typeface="Tahoma" panose="020B0604030504040204"/>
                  </a:rPr>
                  <a:t>Р</a:t>
                </a:r>
              </a:p>
            </p:txBody>
          </p:sp>
          <p:sp>
            <p:nvSpPr>
              <p:cNvPr id="106" name="Shape 106"/>
              <p:cNvSpPr txBox="1"/>
              <p:nvPr/>
            </p:nvSpPr>
            <p:spPr>
              <a:xfrm>
                <a:off x="5937250" y="2116136"/>
                <a:ext cx="644524" cy="211136"/>
              </a:xfrm>
              <a:prstGeom prst="rect">
                <a:avLst/>
              </a:prstGeom>
              <a:solidFill>
                <a:srgbClr val="996633"/>
              </a:solidFill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457200" marR="0" lvl="0" indent="-4572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Tahoma" panose="020B0604030504040204"/>
                  <a:buNone/>
                </a:pPr>
                <a:r>
                  <a:rPr lang="en-US" sz="2000" b="0" i="0" u="none" strike="noStrike" cap="none" baseline="0">
                    <a:solidFill>
                      <a:srgbClr val="000000"/>
                    </a:solidFill>
                    <a:latin typeface="Tahoma" panose="020B0604030504040204"/>
                    <a:ea typeface="Tahoma" panose="020B0604030504040204"/>
                    <a:cs typeface="Tahoma" panose="020B0604030504040204"/>
                    <a:sym typeface="Tahoma" panose="020B0604030504040204"/>
                  </a:rPr>
                  <a:t>Р</a:t>
                </a:r>
              </a:p>
            </p:txBody>
          </p:sp>
          <p:cxnSp>
            <p:nvCxnSpPr>
              <p:cNvPr id="107" name="Shape 107"/>
              <p:cNvCxnSpPr/>
              <p:nvPr/>
            </p:nvCxnSpPr>
            <p:spPr>
              <a:xfrm>
                <a:off x="5649912" y="1284287"/>
                <a:ext cx="0" cy="931861"/>
              </a:xfrm>
              <a:prstGeom prst="straightConnector1">
                <a:avLst/>
              </a:prstGeom>
              <a:noFill/>
              <a:ln w="1907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08" name="Shape 108"/>
              <p:cNvCxnSpPr/>
              <p:nvPr/>
            </p:nvCxnSpPr>
            <p:spPr>
              <a:xfrm>
                <a:off x="5649912" y="1284287"/>
                <a:ext cx="282574" cy="0"/>
              </a:xfrm>
              <a:prstGeom prst="straightConnector1">
                <a:avLst/>
              </a:prstGeom>
              <a:noFill/>
              <a:ln w="1907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09" name="Shape 109"/>
              <p:cNvCxnSpPr/>
              <p:nvPr/>
            </p:nvCxnSpPr>
            <p:spPr>
              <a:xfrm>
                <a:off x="5649912" y="1644650"/>
                <a:ext cx="282574" cy="0"/>
              </a:xfrm>
              <a:prstGeom prst="straightConnector1">
                <a:avLst/>
              </a:prstGeom>
              <a:noFill/>
              <a:ln w="1907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10" name="Shape 110"/>
              <p:cNvCxnSpPr/>
              <p:nvPr/>
            </p:nvCxnSpPr>
            <p:spPr>
              <a:xfrm>
                <a:off x="5649912" y="1933575"/>
                <a:ext cx="282574" cy="0"/>
              </a:xfrm>
              <a:prstGeom prst="straightConnector1">
                <a:avLst/>
              </a:prstGeom>
              <a:noFill/>
              <a:ln w="1907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11" name="Shape 111"/>
              <p:cNvCxnSpPr/>
              <p:nvPr/>
            </p:nvCxnSpPr>
            <p:spPr>
              <a:xfrm>
                <a:off x="5649912" y="2220911"/>
                <a:ext cx="282574" cy="0"/>
              </a:xfrm>
              <a:prstGeom prst="straightConnector1">
                <a:avLst/>
              </a:prstGeom>
              <a:noFill/>
              <a:ln w="1907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12" name="Shape 112"/>
              <p:cNvCxnSpPr/>
              <p:nvPr/>
            </p:nvCxnSpPr>
            <p:spPr>
              <a:xfrm>
                <a:off x="6586536" y="1284287"/>
                <a:ext cx="282574" cy="0"/>
              </a:xfrm>
              <a:prstGeom prst="straightConnector1">
                <a:avLst/>
              </a:prstGeom>
              <a:noFill/>
              <a:ln w="1907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13" name="Shape 113"/>
              <p:cNvCxnSpPr/>
              <p:nvPr/>
            </p:nvCxnSpPr>
            <p:spPr>
              <a:xfrm>
                <a:off x="6586536" y="1644650"/>
                <a:ext cx="282574" cy="0"/>
              </a:xfrm>
              <a:prstGeom prst="straightConnector1">
                <a:avLst/>
              </a:prstGeom>
              <a:noFill/>
              <a:ln w="1907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14" name="Shape 114"/>
              <p:cNvCxnSpPr/>
              <p:nvPr/>
            </p:nvCxnSpPr>
            <p:spPr>
              <a:xfrm>
                <a:off x="6586536" y="1933575"/>
                <a:ext cx="282574" cy="0"/>
              </a:xfrm>
              <a:prstGeom prst="straightConnector1">
                <a:avLst/>
              </a:prstGeom>
              <a:noFill/>
              <a:ln w="1907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15" name="Shape 115"/>
              <p:cNvCxnSpPr/>
              <p:nvPr/>
            </p:nvCxnSpPr>
            <p:spPr>
              <a:xfrm>
                <a:off x="6586536" y="2220911"/>
                <a:ext cx="282574" cy="0"/>
              </a:xfrm>
              <a:prstGeom prst="straightConnector1">
                <a:avLst/>
              </a:prstGeom>
              <a:noFill/>
              <a:ln w="1907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16" name="Shape 116"/>
              <p:cNvCxnSpPr/>
              <p:nvPr/>
            </p:nvCxnSpPr>
            <p:spPr>
              <a:xfrm>
                <a:off x="6873875" y="1284287"/>
                <a:ext cx="0" cy="931861"/>
              </a:xfrm>
              <a:prstGeom prst="straightConnector1">
                <a:avLst/>
              </a:prstGeom>
              <a:noFill/>
              <a:ln w="1907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17" name="Shape 117"/>
              <p:cNvCxnSpPr/>
              <p:nvPr/>
            </p:nvCxnSpPr>
            <p:spPr>
              <a:xfrm>
                <a:off x="2339975" y="1684336"/>
                <a:ext cx="3305174" cy="0"/>
              </a:xfrm>
              <a:prstGeom prst="straightConnector1">
                <a:avLst/>
              </a:prstGeom>
              <a:noFill/>
              <a:ln w="1907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18" name="Shape 118"/>
              <p:cNvCxnSpPr/>
              <p:nvPr/>
            </p:nvCxnSpPr>
            <p:spPr>
              <a:xfrm>
                <a:off x="6873875" y="1684336"/>
                <a:ext cx="858836" cy="0"/>
              </a:xfrm>
              <a:prstGeom prst="straightConnector1">
                <a:avLst/>
              </a:prstGeom>
              <a:noFill/>
              <a:ln w="1907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19" name="Shape 119"/>
              <p:cNvCxnSpPr/>
              <p:nvPr/>
            </p:nvCxnSpPr>
            <p:spPr>
              <a:xfrm flipH="1">
                <a:off x="7732712" y="1684336"/>
                <a:ext cx="14287" cy="571500"/>
              </a:xfrm>
              <a:prstGeom prst="straightConnector1">
                <a:avLst/>
              </a:prstGeom>
              <a:noFill/>
              <a:ln w="1907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120" name="Shape 120"/>
              <p:cNvSpPr txBox="1"/>
              <p:nvPr/>
            </p:nvSpPr>
            <p:spPr>
              <a:xfrm>
                <a:off x="2455861" y="1381125"/>
                <a:ext cx="3303587" cy="3032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t" anchorCtr="0">
                <a:noAutofit/>
              </a:bodyPr>
              <a:lstStyle/>
              <a:p>
                <a:pPr marL="457200" marR="0" lvl="0" indent="-4572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Tahoma" panose="020B0604030504040204"/>
                  <a:buNone/>
                </a:pPr>
                <a:r>
                  <a:rPr lang="en-US" sz="2000" b="0" i="0" u="none" strike="noStrike" cap="none" baseline="0">
                    <a:solidFill>
                      <a:srgbClr val="000000"/>
                    </a:solidFill>
                    <a:latin typeface="Tahoma" panose="020B0604030504040204"/>
                    <a:ea typeface="Tahoma" panose="020B0604030504040204"/>
                    <a:cs typeface="Tahoma" panose="020B0604030504040204"/>
                    <a:sym typeface="Tahoma" panose="020B0604030504040204"/>
                  </a:rPr>
                  <a:t>Однорівневий канал</a:t>
                </a:r>
              </a:p>
            </p:txBody>
          </p:sp>
        </p:grpSp>
        <p:grpSp>
          <p:nvGrpSpPr>
            <p:cNvPr id="121" name="Shape 121"/>
            <p:cNvGrpSpPr/>
            <p:nvPr/>
          </p:nvGrpSpPr>
          <p:grpSpPr>
            <a:xfrm>
              <a:off x="3685" y="3082"/>
              <a:ext cx="8187" cy="1755"/>
              <a:chOff x="2339975" y="1957386"/>
              <a:chExt cx="5199062" cy="1114425"/>
            </a:xfrm>
          </p:grpSpPr>
          <p:sp>
            <p:nvSpPr>
              <p:cNvPr id="122" name="Shape 122"/>
              <p:cNvSpPr txBox="1"/>
              <p:nvPr/>
            </p:nvSpPr>
            <p:spPr>
              <a:xfrm>
                <a:off x="4425950" y="2860675"/>
                <a:ext cx="644524" cy="211136"/>
              </a:xfrm>
              <a:prstGeom prst="rect">
                <a:avLst/>
              </a:prstGeom>
              <a:solidFill>
                <a:srgbClr val="996633"/>
              </a:solidFill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457200" marR="0" lvl="0" indent="-4572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Tahoma" panose="020B0604030504040204"/>
                  <a:buNone/>
                </a:pPr>
                <a:r>
                  <a:rPr lang="en-US" sz="2000" b="0" i="0" u="none" strike="noStrike" cap="none" baseline="0">
                    <a:solidFill>
                      <a:srgbClr val="000000"/>
                    </a:solidFill>
                    <a:latin typeface="Tahoma" panose="020B0604030504040204"/>
                    <a:ea typeface="Tahoma" panose="020B0604030504040204"/>
                    <a:cs typeface="Tahoma" panose="020B0604030504040204"/>
                    <a:sym typeface="Tahoma" panose="020B0604030504040204"/>
                  </a:rPr>
                  <a:t>Р</a:t>
                </a:r>
              </a:p>
            </p:txBody>
          </p:sp>
          <p:grpSp>
            <p:nvGrpSpPr>
              <p:cNvPr id="123" name="Shape 123"/>
              <p:cNvGrpSpPr/>
              <p:nvPr/>
            </p:nvGrpSpPr>
            <p:grpSpPr>
              <a:xfrm>
                <a:off x="2339975" y="1957386"/>
                <a:ext cx="5199062" cy="1006475"/>
                <a:chOff x="2339975" y="1957386"/>
                <a:chExt cx="5199062" cy="1006475"/>
              </a:xfrm>
            </p:grpSpPr>
            <p:sp>
              <p:nvSpPr>
                <p:cNvPr id="124" name="Shape 124"/>
                <p:cNvSpPr txBox="1"/>
                <p:nvPr/>
              </p:nvSpPr>
              <p:spPr>
                <a:xfrm>
                  <a:off x="2843211" y="2187575"/>
                  <a:ext cx="931861" cy="714374"/>
                </a:xfrm>
                <a:prstGeom prst="rect">
                  <a:avLst/>
                </a:prstGeom>
                <a:solidFill>
                  <a:srgbClr val="3399FF"/>
                </a:solidFill>
                <a:ln w="9525" cap="sq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0" tIns="0" rIns="0" bIns="0" anchor="ctr" anchorCtr="0">
                  <a:noAutofit/>
                </a:bodyPr>
                <a:lstStyle/>
                <a:p>
                  <a:pPr marL="457200" marR="0" lvl="0" indent="-45720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ct val="25000"/>
                    <a:buFont typeface="Tahoma" panose="020B0604030504040204"/>
                    <a:buNone/>
                  </a:pPr>
                  <a:r>
                    <a:rPr lang="en-US" sz="2000" b="0" i="0" u="none" strike="noStrike" cap="none" baseline="0">
                      <a:solidFill>
                        <a:srgbClr val="000000"/>
                      </a:solidFill>
                      <a:latin typeface="Tahoma" panose="020B0604030504040204"/>
                      <a:ea typeface="Tahoma" panose="020B0604030504040204"/>
                      <a:cs typeface="Tahoma" panose="020B0604030504040204"/>
                      <a:sym typeface="Tahoma" panose="020B0604030504040204"/>
                    </a:rPr>
                    <a:t>О</a:t>
                  </a:r>
                </a:p>
              </p:txBody>
            </p:sp>
            <p:cxnSp>
              <p:nvCxnSpPr>
                <p:cNvPr id="125" name="Shape 125"/>
                <p:cNvCxnSpPr/>
                <p:nvPr/>
              </p:nvCxnSpPr>
              <p:spPr>
                <a:xfrm>
                  <a:off x="2339975" y="2474911"/>
                  <a:ext cx="498475" cy="0"/>
                </a:xfrm>
                <a:prstGeom prst="straightConnector1">
                  <a:avLst/>
                </a:prstGeom>
                <a:noFill/>
                <a:ln w="19075" cap="sq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126" name="Shape 126"/>
                <p:cNvCxnSpPr/>
                <p:nvPr/>
              </p:nvCxnSpPr>
              <p:spPr>
                <a:xfrm>
                  <a:off x="3779837" y="2489200"/>
                  <a:ext cx="355600" cy="0"/>
                </a:xfrm>
                <a:prstGeom prst="straightConnector1">
                  <a:avLst/>
                </a:prstGeom>
                <a:noFill/>
                <a:ln w="19075" cap="sq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sp>
              <p:nvSpPr>
                <p:cNvPr id="127" name="Shape 127"/>
                <p:cNvSpPr txBox="1"/>
                <p:nvPr/>
              </p:nvSpPr>
              <p:spPr>
                <a:xfrm>
                  <a:off x="4425950" y="1957386"/>
                  <a:ext cx="644524" cy="211136"/>
                </a:xfrm>
                <a:prstGeom prst="rect">
                  <a:avLst/>
                </a:prstGeom>
                <a:solidFill>
                  <a:srgbClr val="996633"/>
                </a:solidFill>
                <a:ln w="9525" cap="sq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0" tIns="0" rIns="0" bIns="0" anchor="ctr" anchorCtr="0">
                  <a:noAutofit/>
                </a:bodyPr>
                <a:lstStyle/>
                <a:p>
                  <a:pPr marL="457200" marR="0" lvl="0" indent="-45720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ct val="25000"/>
                    <a:buFont typeface="Tahoma" panose="020B0604030504040204"/>
                    <a:buNone/>
                  </a:pPr>
                  <a:r>
                    <a:rPr lang="en-US" sz="2000" b="0" i="0" u="none" strike="noStrike" cap="none" baseline="0">
                      <a:solidFill>
                        <a:srgbClr val="000000"/>
                      </a:solidFill>
                      <a:latin typeface="Tahoma" panose="020B0604030504040204"/>
                      <a:ea typeface="Tahoma" panose="020B0604030504040204"/>
                      <a:cs typeface="Tahoma" panose="020B0604030504040204"/>
                      <a:sym typeface="Tahoma" panose="020B0604030504040204"/>
                    </a:rPr>
                    <a:t>Р</a:t>
                  </a:r>
                </a:p>
              </p:txBody>
            </p:sp>
            <p:sp>
              <p:nvSpPr>
                <p:cNvPr id="128" name="Shape 128"/>
                <p:cNvSpPr txBox="1"/>
                <p:nvPr/>
              </p:nvSpPr>
              <p:spPr>
                <a:xfrm>
                  <a:off x="4425950" y="2243136"/>
                  <a:ext cx="644524" cy="211136"/>
                </a:xfrm>
                <a:prstGeom prst="rect">
                  <a:avLst/>
                </a:prstGeom>
                <a:solidFill>
                  <a:srgbClr val="996633"/>
                </a:solidFill>
                <a:ln w="9525" cap="sq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0" tIns="0" rIns="0" bIns="0" anchor="ctr" anchorCtr="0">
                  <a:noAutofit/>
                </a:bodyPr>
                <a:lstStyle/>
                <a:p>
                  <a:pPr marL="457200" marR="0" lvl="0" indent="-45720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ct val="25000"/>
                    <a:buFont typeface="Tahoma" panose="020B0604030504040204"/>
                    <a:buNone/>
                  </a:pPr>
                  <a:r>
                    <a:rPr lang="en-US" sz="2000" b="0" i="0" u="none" strike="noStrike" cap="none" baseline="0">
                      <a:solidFill>
                        <a:srgbClr val="000000"/>
                      </a:solidFill>
                      <a:latin typeface="Tahoma" panose="020B0604030504040204"/>
                      <a:ea typeface="Tahoma" panose="020B0604030504040204"/>
                      <a:cs typeface="Tahoma" panose="020B0604030504040204"/>
                      <a:sym typeface="Tahoma" panose="020B0604030504040204"/>
                    </a:rPr>
                    <a:t>Р</a:t>
                  </a:r>
                </a:p>
              </p:txBody>
            </p:sp>
            <p:sp>
              <p:nvSpPr>
                <p:cNvPr id="129" name="Shape 129"/>
                <p:cNvSpPr txBox="1"/>
                <p:nvPr/>
              </p:nvSpPr>
              <p:spPr>
                <a:xfrm>
                  <a:off x="4425950" y="2546350"/>
                  <a:ext cx="644524" cy="211136"/>
                </a:xfrm>
                <a:prstGeom prst="rect">
                  <a:avLst/>
                </a:prstGeom>
                <a:solidFill>
                  <a:srgbClr val="996633"/>
                </a:solidFill>
                <a:ln w="9525" cap="sq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0" tIns="0" rIns="0" bIns="0" anchor="ctr" anchorCtr="0">
                  <a:noAutofit/>
                </a:bodyPr>
                <a:lstStyle/>
                <a:p>
                  <a:pPr marL="457200" marR="0" lvl="0" indent="-45720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ct val="25000"/>
                    <a:buFont typeface="Tahoma" panose="020B0604030504040204"/>
                    <a:buNone/>
                  </a:pPr>
                  <a:r>
                    <a:rPr lang="en-US" sz="2000" b="0" i="0" u="none" strike="noStrike" cap="none" baseline="0">
                      <a:solidFill>
                        <a:srgbClr val="000000"/>
                      </a:solidFill>
                      <a:latin typeface="Tahoma" panose="020B0604030504040204"/>
                      <a:ea typeface="Tahoma" panose="020B0604030504040204"/>
                      <a:cs typeface="Tahoma" panose="020B0604030504040204"/>
                      <a:sym typeface="Tahoma" panose="020B0604030504040204"/>
                    </a:rPr>
                    <a:t>Р</a:t>
                  </a:r>
                </a:p>
              </p:txBody>
            </p:sp>
            <p:cxnSp>
              <p:nvCxnSpPr>
                <p:cNvPr id="130" name="Shape 130"/>
                <p:cNvCxnSpPr/>
                <p:nvPr/>
              </p:nvCxnSpPr>
              <p:spPr>
                <a:xfrm>
                  <a:off x="4138612" y="2028825"/>
                  <a:ext cx="0" cy="930275"/>
                </a:xfrm>
                <a:prstGeom prst="straightConnector1">
                  <a:avLst/>
                </a:prstGeom>
                <a:noFill/>
                <a:ln w="19075" cap="sq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131" name="Shape 131"/>
                <p:cNvCxnSpPr/>
                <p:nvPr/>
              </p:nvCxnSpPr>
              <p:spPr>
                <a:xfrm>
                  <a:off x="4138612" y="2038350"/>
                  <a:ext cx="282574" cy="0"/>
                </a:xfrm>
                <a:prstGeom prst="straightConnector1">
                  <a:avLst/>
                </a:prstGeom>
                <a:noFill/>
                <a:ln w="19075" cap="sq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132" name="Shape 132"/>
                <p:cNvCxnSpPr/>
                <p:nvPr/>
              </p:nvCxnSpPr>
              <p:spPr>
                <a:xfrm>
                  <a:off x="4138612" y="2389186"/>
                  <a:ext cx="282574" cy="0"/>
                </a:xfrm>
                <a:prstGeom prst="straightConnector1">
                  <a:avLst/>
                </a:prstGeom>
                <a:noFill/>
                <a:ln w="19075" cap="sq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133" name="Shape 133"/>
                <p:cNvCxnSpPr/>
                <p:nvPr/>
              </p:nvCxnSpPr>
              <p:spPr>
                <a:xfrm>
                  <a:off x="4138612" y="2676525"/>
                  <a:ext cx="282574" cy="0"/>
                </a:xfrm>
                <a:prstGeom prst="straightConnector1">
                  <a:avLst/>
                </a:prstGeom>
                <a:noFill/>
                <a:ln w="19075" cap="sq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134" name="Shape 134"/>
                <p:cNvCxnSpPr/>
                <p:nvPr/>
              </p:nvCxnSpPr>
              <p:spPr>
                <a:xfrm>
                  <a:off x="4138612" y="2963861"/>
                  <a:ext cx="282574" cy="0"/>
                </a:xfrm>
                <a:prstGeom prst="straightConnector1">
                  <a:avLst/>
                </a:prstGeom>
                <a:noFill/>
                <a:ln w="19075" cap="sq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135" name="Shape 135"/>
                <p:cNvCxnSpPr/>
                <p:nvPr/>
              </p:nvCxnSpPr>
              <p:spPr>
                <a:xfrm>
                  <a:off x="5075237" y="2028825"/>
                  <a:ext cx="282574" cy="0"/>
                </a:xfrm>
                <a:prstGeom prst="straightConnector1">
                  <a:avLst/>
                </a:prstGeom>
                <a:noFill/>
                <a:ln w="19075" cap="sq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136" name="Shape 136"/>
                <p:cNvCxnSpPr/>
                <p:nvPr/>
              </p:nvCxnSpPr>
              <p:spPr>
                <a:xfrm>
                  <a:off x="5075237" y="2389186"/>
                  <a:ext cx="282574" cy="0"/>
                </a:xfrm>
                <a:prstGeom prst="straightConnector1">
                  <a:avLst/>
                </a:prstGeom>
                <a:noFill/>
                <a:ln w="19075" cap="sq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137" name="Shape 137"/>
                <p:cNvCxnSpPr/>
                <p:nvPr/>
              </p:nvCxnSpPr>
              <p:spPr>
                <a:xfrm>
                  <a:off x="5075237" y="2676525"/>
                  <a:ext cx="282574" cy="0"/>
                </a:xfrm>
                <a:prstGeom prst="straightConnector1">
                  <a:avLst/>
                </a:prstGeom>
                <a:noFill/>
                <a:ln w="19075" cap="sq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138" name="Shape 138"/>
                <p:cNvCxnSpPr/>
                <p:nvPr/>
              </p:nvCxnSpPr>
              <p:spPr>
                <a:xfrm>
                  <a:off x="5075237" y="2963861"/>
                  <a:ext cx="282574" cy="0"/>
                </a:xfrm>
                <a:prstGeom prst="straightConnector1">
                  <a:avLst/>
                </a:prstGeom>
                <a:noFill/>
                <a:ln w="19075" cap="sq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139" name="Shape 139"/>
                <p:cNvCxnSpPr/>
                <p:nvPr/>
              </p:nvCxnSpPr>
              <p:spPr>
                <a:xfrm>
                  <a:off x="5362575" y="2028825"/>
                  <a:ext cx="0" cy="930275"/>
                </a:xfrm>
                <a:prstGeom prst="straightConnector1">
                  <a:avLst/>
                </a:prstGeom>
                <a:noFill/>
                <a:ln w="19075" cap="sq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cxnSp>
              <p:nvCxnSpPr>
                <p:cNvPr id="140" name="Shape 140"/>
                <p:cNvCxnSpPr/>
                <p:nvPr/>
              </p:nvCxnSpPr>
              <p:spPr>
                <a:xfrm>
                  <a:off x="5364162" y="2474911"/>
                  <a:ext cx="2082800" cy="0"/>
                </a:xfrm>
                <a:prstGeom prst="straightConnector1">
                  <a:avLst/>
                </a:prstGeom>
                <a:noFill/>
                <a:ln w="19075" cap="sq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sp>
              <p:nvSpPr>
                <p:cNvPr id="141" name="Shape 141"/>
                <p:cNvSpPr txBox="1"/>
                <p:nvPr/>
              </p:nvSpPr>
              <p:spPr>
                <a:xfrm>
                  <a:off x="5072062" y="2474911"/>
                  <a:ext cx="2466974" cy="30321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0" tIns="0" rIns="0" bIns="0" anchor="t" anchorCtr="0">
                  <a:noAutofit/>
                </a:bodyPr>
                <a:lstStyle/>
                <a:p>
                  <a:pPr marL="457200" marR="0" lvl="0" indent="-45720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ct val="25000"/>
                    <a:buFont typeface="Tahoma" panose="020B0604030504040204"/>
                    <a:buNone/>
                  </a:pPr>
                  <a:r>
                    <a:rPr lang="en-US" sz="2000" b="0" i="0" u="none" strike="noStrike" cap="none" baseline="0">
                      <a:solidFill>
                        <a:srgbClr val="000000"/>
                      </a:solidFill>
                      <a:latin typeface="Tahoma" panose="020B0604030504040204"/>
                      <a:ea typeface="Tahoma" panose="020B0604030504040204"/>
                      <a:cs typeface="Tahoma" panose="020B0604030504040204"/>
                      <a:sym typeface="Tahoma" panose="020B0604030504040204"/>
                    </a:rPr>
                    <a:t>Дворівневий </a:t>
                  </a:r>
                </a:p>
              </p:txBody>
            </p:sp>
          </p:grpSp>
        </p:grpSp>
        <p:sp>
          <p:nvSpPr>
            <p:cNvPr id="144" name="Shape 144"/>
            <p:cNvSpPr txBox="1"/>
            <p:nvPr/>
          </p:nvSpPr>
          <p:spPr>
            <a:xfrm>
              <a:off x="6603" y="6431"/>
              <a:ext cx="1467" cy="1127"/>
            </a:xfrm>
            <a:prstGeom prst="rect">
              <a:avLst/>
            </a:prstGeom>
            <a:solidFill>
              <a:srgbClr val="3399FF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 panose="020B0604030504040204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Tahoma" panose="020B0604030504040204"/>
                  <a:ea typeface="Tahoma" panose="020B0604030504040204"/>
                  <a:cs typeface="Tahoma" panose="020B0604030504040204"/>
                  <a:sym typeface="Tahoma" panose="020B0604030504040204"/>
                </a:rPr>
                <a:t>О</a:t>
              </a:r>
            </a:p>
          </p:txBody>
        </p:sp>
        <p:cxnSp>
          <p:nvCxnSpPr>
            <p:cNvPr id="145" name="Shape 145"/>
            <p:cNvCxnSpPr/>
            <p:nvPr/>
          </p:nvCxnSpPr>
          <p:spPr>
            <a:xfrm>
              <a:off x="3720" y="7227"/>
              <a:ext cx="785" cy="0"/>
            </a:xfrm>
            <a:prstGeom prst="straightConnector1">
              <a:avLst/>
            </a:prstGeom>
            <a:noFill/>
            <a:ln w="1907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46" name="Shape 146"/>
            <p:cNvCxnSpPr/>
            <p:nvPr/>
          </p:nvCxnSpPr>
          <p:spPr>
            <a:xfrm>
              <a:off x="5988" y="7207"/>
              <a:ext cx="560" cy="0"/>
            </a:xfrm>
            <a:prstGeom prst="straightConnector1">
              <a:avLst/>
            </a:prstGeom>
            <a:noFill/>
            <a:ln w="1907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47" name="Shape 147"/>
            <p:cNvSpPr txBox="1"/>
            <p:nvPr/>
          </p:nvSpPr>
          <p:spPr>
            <a:xfrm>
              <a:off x="9047" y="6032"/>
              <a:ext cx="1015" cy="332"/>
            </a:xfrm>
            <a:prstGeom prst="rect">
              <a:avLst/>
            </a:prstGeom>
            <a:solidFill>
              <a:srgbClr val="996633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 panose="020B0604030504040204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Tahoma" panose="020B0604030504040204"/>
                  <a:ea typeface="Tahoma" panose="020B0604030504040204"/>
                  <a:cs typeface="Tahoma" panose="020B0604030504040204"/>
                  <a:sym typeface="Tahoma" panose="020B0604030504040204"/>
                </a:rPr>
                <a:t>Р</a:t>
              </a:r>
            </a:p>
          </p:txBody>
        </p:sp>
        <p:sp>
          <p:nvSpPr>
            <p:cNvPr id="148" name="Shape 148"/>
            <p:cNvSpPr txBox="1"/>
            <p:nvPr/>
          </p:nvSpPr>
          <p:spPr>
            <a:xfrm>
              <a:off x="9047" y="6484"/>
              <a:ext cx="1015" cy="332"/>
            </a:xfrm>
            <a:prstGeom prst="rect">
              <a:avLst/>
            </a:prstGeom>
            <a:solidFill>
              <a:srgbClr val="996633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 panose="020B0604030504040204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Tahoma" panose="020B0604030504040204"/>
                  <a:ea typeface="Tahoma" panose="020B0604030504040204"/>
                  <a:cs typeface="Tahoma" panose="020B0604030504040204"/>
                  <a:sym typeface="Tahoma" panose="020B0604030504040204"/>
                </a:rPr>
                <a:t>Р</a:t>
              </a:r>
            </a:p>
          </p:txBody>
        </p:sp>
        <p:sp>
          <p:nvSpPr>
            <p:cNvPr id="149" name="Shape 149"/>
            <p:cNvSpPr txBox="1"/>
            <p:nvPr/>
          </p:nvSpPr>
          <p:spPr>
            <a:xfrm>
              <a:off x="9047" y="6962"/>
              <a:ext cx="1015" cy="332"/>
            </a:xfrm>
            <a:prstGeom prst="rect">
              <a:avLst/>
            </a:prstGeom>
            <a:solidFill>
              <a:srgbClr val="996633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 panose="020B0604030504040204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Tahoma" panose="020B0604030504040204"/>
                  <a:ea typeface="Tahoma" panose="020B0604030504040204"/>
                  <a:cs typeface="Tahoma" panose="020B0604030504040204"/>
                  <a:sym typeface="Tahoma" panose="020B0604030504040204"/>
                </a:rPr>
                <a:t>Р</a:t>
              </a:r>
            </a:p>
          </p:txBody>
        </p:sp>
        <p:sp>
          <p:nvSpPr>
            <p:cNvPr id="150" name="Shape 150"/>
            <p:cNvSpPr txBox="1"/>
            <p:nvPr/>
          </p:nvSpPr>
          <p:spPr>
            <a:xfrm>
              <a:off x="9047" y="7454"/>
              <a:ext cx="1015" cy="332"/>
            </a:xfrm>
            <a:prstGeom prst="rect">
              <a:avLst/>
            </a:prstGeom>
            <a:solidFill>
              <a:srgbClr val="996633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 panose="020B0604030504040204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Tahoma" panose="020B0604030504040204"/>
                  <a:ea typeface="Tahoma" panose="020B0604030504040204"/>
                  <a:cs typeface="Tahoma" panose="020B0604030504040204"/>
                  <a:sym typeface="Tahoma" panose="020B0604030504040204"/>
                </a:rPr>
                <a:t>Р</a:t>
              </a:r>
            </a:p>
          </p:txBody>
        </p:sp>
        <p:cxnSp>
          <p:nvCxnSpPr>
            <p:cNvPr id="151" name="Shape 151"/>
            <p:cNvCxnSpPr/>
            <p:nvPr/>
          </p:nvCxnSpPr>
          <p:spPr>
            <a:xfrm>
              <a:off x="8595" y="6144"/>
              <a:ext cx="0" cy="1467"/>
            </a:xfrm>
            <a:prstGeom prst="straightConnector1">
              <a:avLst/>
            </a:prstGeom>
            <a:noFill/>
            <a:ln w="1907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52" name="Shape 152"/>
            <p:cNvCxnSpPr/>
            <p:nvPr/>
          </p:nvCxnSpPr>
          <p:spPr>
            <a:xfrm>
              <a:off x="8595" y="6144"/>
              <a:ext cx="445" cy="0"/>
            </a:xfrm>
            <a:prstGeom prst="straightConnector1">
              <a:avLst/>
            </a:prstGeom>
            <a:noFill/>
            <a:ln w="1907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53" name="Shape 153"/>
            <p:cNvCxnSpPr/>
            <p:nvPr/>
          </p:nvCxnSpPr>
          <p:spPr>
            <a:xfrm>
              <a:off x="8595" y="6712"/>
              <a:ext cx="445" cy="0"/>
            </a:xfrm>
            <a:prstGeom prst="straightConnector1">
              <a:avLst/>
            </a:prstGeom>
            <a:noFill/>
            <a:ln w="1907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54" name="Shape 154"/>
            <p:cNvCxnSpPr/>
            <p:nvPr/>
          </p:nvCxnSpPr>
          <p:spPr>
            <a:xfrm>
              <a:off x="8595" y="7167"/>
              <a:ext cx="445" cy="0"/>
            </a:xfrm>
            <a:prstGeom prst="straightConnector1">
              <a:avLst/>
            </a:prstGeom>
            <a:noFill/>
            <a:ln w="1907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55" name="Shape 155"/>
            <p:cNvCxnSpPr/>
            <p:nvPr/>
          </p:nvCxnSpPr>
          <p:spPr>
            <a:xfrm>
              <a:off x="8595" y="7619"/>
              <a:ext cx="445" cy="0"/>
            </a:xfrm>
            <a:prstGeom prst="straightConnector1">
              <a:avLst/>
            </a:prstGeom>
            <a:noFill/>
            <a:ln w="1907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56" name="Shape 156"/>
            <p:cNvCxnSpPr/>
            <p:nvPr/>
          </p:nvCxnSpPr>
          <p:spPr>
            <a:xfrm>
              <a:off x="10070" y="6144"/>
              <a:ext cx="445" cy="0"/>
            </a:xfrm>
            <a:prstGeom prst="straightConnector1">
              <a:avLst/>
            </a:prstGeom>
            <a:noFill/>
            <a:ln w="1907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57" name="Shape 157"/>
            <p:cNvCxnSpPr/>
            <p:nvPr/>
          </p:nvCxnSpPr>
          <p:spPr>
            <a:xfrm>
              <a:off x="10070" y="6712"/>
              <a:ext cx="445" cy="0"/>
            </a:xfrm>
            <a:prstGeom prst="straightConnector1">
              <a:avLst/>
            </a:prstGeom>
            <a:noFill/>
            <a:ln w="1907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58" name="Shape 158"/>
            <p:cNvCxnSpPr/>
            <p:nvPr/>
          </p:nvCxnSpPr>
          <p:spPr>
            <a:xfrm>
              <a:off x="10070" y="7167"/>
              <a:ext cx="445" cy="0"/>
            </a:xfrm>
            <a:prstGeom prst="straightConnector1">
              <a:avLst/>
            </a:prstGeom>
            <a:noFill/>
            <a:ln w="1907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59" name="Shape 159"/>
            <p:cNvCxnSpPr/>
            <p:nvPr/>
          </p:nvCxnSpPr>
          <p:spPr>
            <a:xfrm>
              <a:off x="10070" y="7619"/>
              <a:ext cx="445" cy="0"/>
            </a:xfrm>
            <a:prstGeom prst="straightConnector1">
              <a:avLst/>
            </a:prstGeom>
            <a:noFill/>
            <a:ln w="1907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60" name="Shape 160"/>
            <p:cNvCxnSpPr/>
            <p:nvPr/>
          </p:nvCxnSpPr>
          <p:spPr>
            <a:xfrm>
              <a:off x="10522" y="6144"/>
              <a:ext cx="0" cy="1467"/>
            </a:xfrm>
            <a:prstGeom prst="straightConnector1">
              <a:avLst/>
            </a:prstGeom>
            <a:noFill/>
            <a:ln w="1907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2" name="Shape 162"/>
            <p:cNvSpPr txBox="1"/>
            <p:nvPr/>
          </p:nvSpPr>
          <p:spPr>
            <a:xfrm>
              <a:off x="4552" y="6737"/>
              <a:ext cx="1441" cy="765"/>
            </a:xfrm>
            <a:prstGeom prst="rect">
              <a:avLst/>
            </a:prstGeom>
            <a:solidFill>
              <a:srgbClr val="A3B2C1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 panose="020B0604030504040204"/>
                <a:buNone/>
              </a:pPr>
              <a:r>
                <a:rPr lang="uk-UA" sz="2000" b="0" i="0" u="none" strike="noStrike" cap="none" baseline="0">
                  <a:solidFill>
                    <a:srgbClr val="000000"/>
                  </a:solidFill>
                  <a:latin typeface="Tahoma" panose="020B0604030504040204"/>
                  <a:ea typeface="Tahoma" panose="020B0604030504040204"/>
                  <a:cs typeface="Tahoma" panose="020B0604030504040204"/>
                  <a:sym typeface="Tahoma" panose="020B0604030504040204"/>
                </a:rPr>
                <a:t>Агент</a:t>
              </a:r>
              <a:endParaRPr lang="uk-UA"/>
            </a:p>
          </p:txBody>
        </p:sp>
        <p:cxnSp>
          <p:nvCxnSpPr>
            <p:cNvPr id="169" name="Shape 169"/>
            <p:cNvCxnSpPr/>
            <p:nvPr/>
          </p:nvCxnSpPr>
          <p:spPr>
            <a:xfrm>
              <a:off x="10522" y="6887"/>
              <a:ext cx="1015" cy="0"/>
            </a:xfrm>
            <a:prstGeom prst="straightConnector1">
              <a:avLst/>
            </a:prstGeom>
            <a:noFill/>
            <a:ln w="1907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70" name="Shape 170"/>
            <p:cNvSpPr txBox="1"/>
            <p:nvPr/>
          </p:nvSpPr>
          <p:spPr>
            <a:xfrm>
              <a:off x="4600" y="7622"/>
              <a:ext cx="4932" cy="477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t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 panose="020B0604030504040204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Tahoma" panose="020B0604030504040204"/>
                  <a:ea typeface="Tahoma" panose="020B0604030504040204"/>
                  <a:cs typeface="Tahoma" panose="020B0604030504040204"/>
                  <a:sym typeface="Tahoma" panose="020B0604030504040204"/>
                </a:rPr>
                <a:t>Трирівневий канал</a:t>
              </a:r>
            </a:p>
          </p:txBody>
        </p:sp>
        <p:cxnSp>
          <p:nvCxnSpPr>
            <p:cNvPr id="171" name="Shape 171"/>
            <p:cNvCxnSpPr/>
            <p:nvPr/>
          </p:nvCxnSpPr>
          <p:spPr>
            <a:xfrm>
              <a:off x="3720" y="5640"/>
              <a:ext cx="0" cy="1580"/>
            </a:xfrm>
            <a:prstGeom prst="straightConnector1">
              <a:avLst/>
            </a:prstGeom>
            <a:noFill/>
            <a:ln w="1907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" name="Shape 146"/>
            <p:cNvCxnSpPr/>
            <p:nvPr/>
          </p:nvCxnSpPr>
          <p:spPr>
            <a:xfrm>
              <a:off x="8085" y="7136"/>
              <a:ext cx="560" cy="0"/>
            </a:xfrm>
            <a:prstGeom prst="straightConnector1">
              <a:avLst/>
            </a:prstGeom>
            <a:noFill/>
            <a:ln w="1907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Профиль">
  <a:themeElements>
    <a:clrScheme name="Профиль 1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A3B2C1"/>
      </a:accent4>
      <a:accent5>
        <a:srgbClr val="CC0000"/>
      </a:accent5>
      <a:accent6>
        <a:srgbClr val="FFFFFF"/>
      </a:accent6>
      <a:hlink>
        <a:srgbClr val="336699"/>
      </a:hlink>
      <a:folHlink>
        <a:srgbClr val="0033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2883</Words>
  <Application>Microsoft Office PowerPoint</Application>
  <PresentationFormat>Экран (4:3)</PresentationFormat>
  <Paragraphs>370</Paragraphs>
  <Slides>37</Slides>
  <Notes>26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Профиль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Причини використання посередників:</vt:lpstr>
      <vt:lpstr>Маркетингові рішення роздрібних продавців:</vt:lpstr>
      <vt:lpstr>Тенденції розвитку роздрібної торгівлі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Партнерські мережі в КР</vt:lpstr>
      <vt:lpstr>2. Формування каналів розподілу</vt:lpstr>
      <vt:lpstr>Презентация PowerPoint</vt:lpstr>
      <vt:lpstr>Презентация PowerPoint</vt:lpstr>
      <vt:lpstr>Аналіз факторів, що впливають на вибір КР </vt:lpstr>
      <vt:lpstr>Етап 2: Постановка цілей розподілу </vt:lpstr>
      <vt:lpstr>Презентация PowerPoint</vt:lpstr>
      <vt:lpstr>Презентация PowerPoint</vt:lpstr>
      <vt:lpstr>Презентация PowerPoint</vt:lpstr>
      <vt:lpstr>Етап 5: Оцінювання каналів розподілу</vt:lpstr>
      <vt:lpstr>Презентация PowerPoint</vt:lpstr>
      <vt:lpstr>Презентация PowerPoint</vt:lpstr>
      <vt:lpstr>Основні моделі планування запасів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Владелец</cp:lastModifiedBy>
  <cp:revision>22</cp:revision>
  <dcterms:created xsi:type="dcterms:W3CDTF">2016-04-18T06:04:00Z</dcterms:created>
  <dcterms:modified xsi:type="dcterms:W3CDTF">2023-01-23T20:27:41Z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1049-10.1.0.5795</vt:lpwstr>
  </property>
</Properties>
</file>