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87" r:id="rId19"/>
    <p:sldId id="286" r:id="rId20"/>
    <p:sldId id="274" r:id="rId21"/>
    <p:sldId id="275" r:id="rId22"/>
    <p:sldId id="288" r:id="rId23"/>
    <p:sldId id="289" r:id="rId24"/>
    <p:sldId id="292" r:id="rId25"/>
    <p:sldId id="294" r:id="rId26"/>
    <p:sldId id="293" r:id="rId27"/>
    <p:sldId id="295" r:id="rId28"/>
    <p:sldId id="291" r:id="rId29"/>
    <p:sldId id="290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CCCC00"/>
    <a:srgbClr val="BED193"/>
    <a:srgbClr val="00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660"/>
  </p:normalViewPr>
  <p:slideViewPr>
    <p:cSldViewPr>
      <p:cViewPr varScale="1">
        <p:scale>
          <a:sx n="86" d="100"/>
          <a:sy n="86" d="100"/>
        </p:scale>
        <p:origin x="15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1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6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5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9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6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9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5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62B5-6DE6-4D55-BC8A-2885CDD5AB1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117D3-809E-4639-9422-05F1266F7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82%D0%B0%D1%80%D0%BE%D0%B4%D0%B0%D0%B2%D0%BD%D1%96%D0%B9_%D0%84%D0%B3%D0%B8%D0%BF%D0%B5%D1%82" TargetMode="External"/><Relationship Id="rId13" Type="http://schemas.openxmlformats.org/officeDocument/2006/relationships/hyperlink" Target="http://www.hermitagemuseum.org/" TargetMode="External"/><Relationship Id="rId3" Type="http://schemas.openxmlformats.org/officeDocument/2006/relationships/hyperlink" Target="http://uk.wikipedia.org/wiki/%D0%A1%D0%B0%D0%BD%D0%BA%D1%82-%D0%9F%D0%B5%D1%82%D0%B5%D1%80%D0%B1%D1%83%D1%80%D0%B3" TargetMode="External"/><Relationship Id="rId7" Type="http://schemas.openxmlformats.org/officeDocument/2006/relationships/hyperlink" Target="http://uk.wikipedia.org/wiki/1852" TargetMode="External"/><Relationship Id="rId12" Type="http://schemas.openxmlformats.org/officeDocument/2006/relationships/hyperlink" Target="http://uk.wikipedia.org/wiki/19_%D1%81%D1%82%D0%BE%D0%BB%D1%96%D1%82%D1%82%D1%8F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2%D0%B5%D1%80%D0%B8%D0%BD%D0%B0_II_(%D1%96%D0%BC%D0%BF%D0%B5%D1%80%D0%B0%D1%82%D1%80%D0%B8%D1%86%D1%8F_%D0%A0%D0%BE%D1%81%D1%96%D1%97)" TargetMode="External"/><Relationship Id="rId11" Type="http://schemas.openxmlformats.org/officeDocument/2006/relationships/hyperlink" Target="http://uk.wikipedia.org/wiki/8_%D1%81%D1%82%D0%BE%D0%BB%D1%96%D1%82%D1%82%D1%8F" TargetMode="External"/><Relationship Id="rId5" Type="http://schemas.openxmlformats.org/officeDocument/2006/relationships/hyperlink" Target="http://uk.wikipedia.org/wiki/1764" TargetMode="External"/><Relationship Id="rId10" Type="http://schemas.openxmlformats.org/officeDocument/2006/relationships/hyperlink" Target="http://uk.wikipedia.org/wiki/%D0%90%D0%B7%D1%96%D1%8F" TargetMode="External"/><Relationship Id="rId4" Type="http://schemas.openxmlformats.org/officeDocument/2006/relationships/hyperlink" Target="http://uk.wikipedia.org/wiki/%D0%9C%D1%83%D0%B7%D0%B5%D0%B9" TargetMode="External"/><Relationship Id="rId9" Type="http://schemas.openxmlformats.org/officeDocument/2006/relationships/hyperlink" Target="http://uk.wikipedia.org/wiki/%D0%90%D1%80%D1%85%D0%B5%D0%BE%D0%BB%D0%BE%D0%B3%D1%96%D1%8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96%D0%B7%D0%BD%D0%B5%D1%81" TargetMode="External"/><Relationship Id="rId2" Type="http://schemas.openxmlformats.org/officeDocument/2006/relationships/hyperlink" Target="http://uk.wikipedia.org/wiki/%D0%95%D0%BD%D0%B4%D0%B0%D1%83%D0%BC%D0%B5%D0%BD%D1%82-%D1%84%D0%BE%D0%BD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3%D0%B0%D1%80%D0%B2%D0%B0%D1%80%D0%B4%D1%81%D1%8C%D0%BA%D0%B8%D0%B9_%D1%83%D0%BD%D1%96%D0%B2%D0%B5%D1%80%D1%81%D0%B8%D1%82%D0%B5%D1%8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0%BD_%D0%91%D1%80%D0%B0%D1%83%D0%BD" TargetMode="External"/><Relationship Id="rId2" Type="http://schemas.openxmlformats.org/officeDocument/2006/relationships/hyperlink" Target="http://uk.wikipedia.org/wiki/%D0%A2%D1%83%D1%80%D0%B8%D1%81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A8%D0%90" TargetMode="External"/><Relationship Id="rId5" Type="http://schemas.openxmlformats.org/officeDocument/2006/relationships/hyperlink" Target="http://uk.wikipedia.org/wiki/2006" TargetMode="External"/><Relationship Id="rId4" Type="http://schemas.openxmlformats.org/officeDocument/2006/relationships/hyperlink" Target="http://uk.wikipedia.org/wiki/%D0%9A%D0%BE%D0%B4_%D0%B4%D0%B0_%D0%92%D1%96%D0%BD%D1%87%D1%96_(%D1%80%D0%BE%D0%BC%D0%B0%D0%BD)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5%D0%BC%D0%B1%D1%80%D0%B0%D0%BD%D0%B4%D1%82" TargetMode="External"/><Relationship Id="rId3" Type="http://schemas.openxmlformats.org/officeDocument/2006/relationships/hyperlink" Target="http://uk.wikipedia.org/wiki/%D0%9C%D1%83%D0%B7%D0%B5%D0%B9_%D0%B4'%D0%9E%D1%80%D1%81%D0%B5" TargetMode="External"/><Relationship Id="rId7" Type="http://schemas.openxmlformats.org/officeDocument/2006/relationships/hyperlink" Target="http://uk.wikipedia.org/wiki/%D0%9D%D1%96%D0%BA%D0%B0_%D0%A1%D0%B0%D0%BC%D0%BE%D1%84%D1%80%D0%B0%D0%BA%D1%96%D0%B9%D1%81%D1%8C%D0%BA%D0%B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5%D0%BD%D0%B5%D1%80%D0%B0_%D0%9C%D1%96%D0%BB%D0%BE%D1%81%D1%8C%D0%BA%D0%B0" TargetMode="External"/><Relationship Id="rId11" Type="http://schemas.openxmlformats.org/officeDocument/2006/relationships/hyperlink" Target="http://uk.wikipedia.org/wiki/1989" TargetMode="External"/><Relationship Id="rId5" Type="http://schemas.openxmlformats.org/officeDocument/2006/relationships/hyperlink" Target="http://uk.wikipedia.org/wiki/%D0%9C%D0%BE%D0%BD%D0%B0_%D0%9B%D1%96%D0%B7%D0%B0" TargetMode="External"/><Relationship Id="rId10" Type="http://schemas.openxmlformats.org/officeDocument/2006/relationships/hyperlink" Target="http://uk.wikipedia.org/wiki/%D0%9B%D0%B5%D0%BE%D0%BD%D0%B0%D1%80%D0%B4%D0%BE_%D0%B4%D0%B0_%D0%92%D1%96%D0%BD%D1%87%D1%96" TargetMode="External"/><Relationship Id="rId4" Type="http://schemas.openxmlformats.org/officeDocument/2006/relationships/hyperlink" Target="http://uk.wikipedia.org/wiki/%D0%96%D0%BE%D1%80%D0%B6_%D0%9F%D0%BE%D0%BC%D0%BF%D1%96%D0%B4%D1%83" TargetMode="External"/><Relationship Id="rId9" Type="http://schemas.openxmlformats.org/officeDocument/2006/relationships/hyperlink" Target="http://uk.wikipedia.org/wiki/%D0%A2%D1%96%D1%86%D1%96%D0%B0%D0%B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1%83%D0%B7%D0%B5%D0%B9_%D0%A0%D0%BE%D0%B4%D0%B5%D0%BD%D0%B0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uk.wikipedia.org/wiki/%D0%9D%D0%B0%D1%86%D1%96%D0%BE%D0%BD%D0%B0%D0%BB%D1%8C%D0%BD%D0%B8%D0%B9_%D0%BC%D1%83%D0%B7%D0%B5%D0%B9_%D1%81%D1%85%D1%96%D0%B4%D0%BD%D0%B8%D1%85_%D0%BC%D0%B8%D1%81%D1%82%D0%B5%D1%86%D1%82%D0%B2_%D2%90%D1%96%D0%BC%D0%B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5%D1%80%D1%81%D0%B0%D0%BB%D1%8C" TargetMode="External"/><Relationship Id="rId5" Type="http://schemas.openxmlformats.org/officeDocument/2006/relationships/hyperlink" Target="http://uk.wikipedia.org/wiki/%D0%9C%D1%83%D0%B7%D0%B5%D0%B9_%D0%B4'%D0%9E%D1%80%D1%81%D0%B5" TargetMode="External"/><Relationship Id="rId4" Type="http://schemas.openxmlformats.org/officeDocument/2006/relationships/hyperlink" Target="http://uk.wikipedia.org/wiki/%D0%A6%D0%B5%D0%BD%D1%82%D1%80_%D0%96%D0%BE%D1%80%D0%B6%D0%B0_%D0%9F%D0%BE%D0%BC%D0%BF%D1%96%D0%B4%D1%83" TargetMode="External"/><Relationship Id="rId9" Type="http://schemas.openxmlformats.org/officeDocument/2006/relationships/hyperlink" Target="http://uk.wikipedia.org/wiki/%D0%9C%D1%83%D0%B7%D0%B5%D0%B9_%D0%BD%D0%B0_%D0%BD%D0%B0%D0%B1%D0%B5%D1%80%D0%B5%D0%B6%D0%BD%D1%96%D0%B9_%D0%91%D1%80%D0%B0%D0%BD%D0%BB%D1%9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192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1%80%D0%B0%D0%BA" TargetMode="External"/><Relationship Id="rId13" Type="http://schemas.openxmlformats.org/officeDocument/2006/relationships/hyperlink" Target="http://uk.wikipedia.org/w/index.php?title=%D0%9D%D0%B0%D1%81%D1%82%D0%B0%D0%BD%D0%BE%D0%B2%D0%B8_%D1%81%D1%82%D0%B0%D1%80%D1%88%D0%BE%D1%97_%D0%BF%D1%80%D0%B8%D0%B4%D0%B2%D0%BE%D1%80%D0%BD%D0%BE%D1%97_%D0%B4%D0%B0%D0%BC%D0%B8&amp;action=edit&amp;redlink=1" TargetMode="External"/><Relationship Id="rId18" Type="http://schemas.openxmlformats.org/officeDocument/2006/relationships/hyperlink" Target="http://uk.wikipedia.org/wiki/%D0%90%D0%BB%D1%8C%D0%B1%D1%80%D0%B5%D1%85%D1%82_%D0%94%D1%8E%D1%80%D0%B5%D1%80" TargetMode="External"/><Relationship Id="rId3" Type="http://schemas.openxmlformats.org/officeDocument/2006/relationships/hyperlink" Target="http://uk.wikipedia.org/wiki/%D0%A0%D0%BE%D0%B7%D0%B5%D1%82%D1%81%D1%8C%D0%BA%D0%B8%D0%B9_%D0%BA%D0%B0%D0%BC%D1%96%D0%BD%D1%8C" TargetMode="External"/><Relationship Id="rId7" Type="http://schemas.openxmlformats.org/officeDocument/2006/relationships/hyperlink" Target="http://uk.wikipedia.org/wiki/%D0%9C%D0%B5%D1%81%D0%BE%D0%BF%D0%BE%D1%82%D0%B0%D0%BC%D1%96%D1%8F" TargetMode="External"/><Relationship Id="rId12" Type="http://schemas.openxmlformats.org/officeDocument/2006/relationships/hyperlink" Target="http://uk.wikipedia.org/w/index.php?title=%D0%A1%D1%82%D1%83%D0%BF%D0%B0_%D0%9A%D0%B0%D0%BD%D1%96%D1%88%D0%BA%D0%B8&amp;action=edit&amp;redlink=1" TargetMode="External"/><Relationship Id="rId17" Type="http://schemas.openxmlformats.org/officeDocument/2006/relationships/hyperlink" Target="http://uk.wikipedia.org/wiki/%D0%9B%D0%B5%D0%BE%D0%BD%D0%B0%D1%80%D0%B4%D0%BE_%D0%B4%D0%B0_%D0%92%D1%96%D0%BD%D1%87%D1%96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uk.wikipedia.org/wiki/%D0%A0%D0%B0%D1%84%D0%B0%D0%B5%D0%BB%D1%8C" TargetMode="External"/><Relationship Id="rId20" Type="http://schemas.openxmlformats.org/officeDocument/2006/relationships/hyperlink" Target="http://uk.wikipedia.org/wiki/%D0%92%D1%96%D0%BB%D1%8C%D1%8F%D0%BC_%D0%91%D0%BB%D0%B5%D0%B9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97%D1%80" TargetMode="External"/><Relationship Id="rId11" Type="http://schemas.openxmlformats.org/officeDocument/2006/relationships/hyperlink" Target="http://uk.wikipedia.org/w/index.php?title=%D0%A6%D1%8F%D0%BD%D1%8C%D1%84%D0%BE%D0%B4%D1%83%D0%BD&amp;action=edit&amp;redlink=1" TargetMode="External"/><Relationship Id="rId5" Type="http://schemas.openxmlformats.org/officeDocument/2006/relationships/hyperlink" Target="http://uk.wikipedia.org/wiki/%D0%A1%D0%B0%D1%80%D0%BA%D0%BE%D1%84%D0%B0%D0%B3" TargetMode="External"/><Relationship Id="rId15" Type="http://schemas.openxmlformats.org/officeDocument/2006/relationships/hyperlink" Target="http://uk.wikipedia.org/wiki/%D0%9C%D1%96%D0%BA%D0%B5%D0%BB%D0%B0%D0%BD%D0%B4%D0%B6%D0%B5%D0%BB%D0%BE" TargetMode="External"/><Relationship Id="rId10" Type="http://schemas.openxmlformats.org/officeDocument/2006/relationships/hyperlink" Target="http://uk.wikipedia.org/wiki/%D0%94%D1%96%D0%B0%D0%BC%D0%B0%D0%BD%D1%82%D0%BE%D0%B2%D0%B0_%D1%81%D1%83%D1%82%D1%80%D0%B0" TargetMode="External"/><Relationship Id="rId19" Type="http://schemas.openxmlformats.org/officeDocument/2006/relationships/hyperlink" Target="http://uk.wikipedia.org/wiki/%D0%A0%D0%B5%D0%BC%D0%B1%D1%80%D0%B0%D0%BD%D0%B4%D1%82" TargetMode="External"/><Relationship Id="rId4" Type="http://schemas.openxmlformats.org/officeDocument/2006/relationships/hyperlink" Target="http://uk.wikipedia.org/wiki/%D0%9C%D1%83%D0%BC%D1%96%D1%8F" TargetMode="External"/><Relationship Id="rId9" Type="http://schemas.openxmlformats.org/officeDocument/2006/relationships/hyperlink" Target="http://uk.wikipedia.org/w/index.php?title=%D0%9A%D0%BD%D0%B8%D0%B3%D0%B0_%D0%B3%D0%B0%D0%B4%D0%B0%D0%BD%D1%8C&amp;action=edit&amp;redlink=1" TargetMode="External"/><Relationship Id="rId14" Type="http://schemas.openxmlformats.org/officeDocument/2006/relationships/hyperlink" Target="http://uk.wikipedia.org/wiki/%D0%A4%D0%B0%D1%80%D1%84%D0%BE%D1%80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0%D1%80%D1%82%D1%96%D0%BD_%D0%9B%D1%8E%D1%82%D0%B5%D1%80" TargetMode="External"/><Relationship Id="rId13" Type="http://schemas.openxmlformats.org/officeDocument/2006/relationships/hyperlink" Target="http://uk.wikipedia.org/wiki/%D0%A0%D0%B5%D0%BD%D0%B5_%D0%94%D0%B5%D0%BA%D0%B0%D1%80%D1%82" TargetMode="External"/><Relationship Id="rId3" Type="http://schemas.openxmlformats.org/officeDocument/2006/relationships/hyperlink" Target="http://uk.wikipedia.org/wiki/%D0%94%D0%B0%D0%B2%D0%BD%D1%8C%D0%BE%D0%B3%D1%80%D0%B5%D1%86%D1%8C%D0%BA%D0%B0_%D0%BB%D1%96%D1%82%D0%B5%D1%80%D0%B0%D1%82%D1%83%D1%80%D0%B0" TargetMode="External"/><Relationship Id="rId7" Type="http://schemas.openxmlformats.org/officeDocument/2006/relationships/hyperlink" Target="http://uk.wikipedia.org/wiki/%D0%9E%D0%BB%D1%96%D0%B2%D0%B5%D1%80_%D0%9A%D1%80%D0%BE%D0%BC%D0%B2%D0%B5%D0%BB%D1%8C" TargetMode="External"/><Relationship Id="rId12" Type="http://schemas.openxmlformats.org/officeDocument/2006/relationships/hyperlink" Target="http://uk.wikipedia.org/wiki/%D0%93%D0%B0%D0%BB%D1%96%D0%BB%D0%B5%D0%BE_%D0%93%D0%B0%D0%BB%D1%96%D0%BB%D0%B5%D0%B9" TargetMode="External"/><Relationship Id="rId2" Type="http://schemas.openxmlformats.org/officeDocument/2006/relationships/hyperlink" Target="http://uk.wikipedia.org/w/index.php?title=%D0%90%D0%BB%D0%BC%D0%B0%D0%B7%D0%BD%D0%B0_%D1%81%D1%83%D1%82%D1%80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8%D0%B5%D0%BA%D1%81%D0%BF%D1%96%D1%80" TargetMode="External"/><Relationship Id="rId11" Type="http://schemas.openxmlformats.org/officeDocument/2006/relationships/hyperlink" Target="http://uk.wikipedia.org/wiki/%D0%86%D1%81%D0%B0%D0%B0%D0%BA_%D0%9D%D1%8C%D1%8E%D1%82%D0%BE%D0%BD" TargetMode="External"/><Relationship Id="rId5" Type="http://schemas.openxmlformats.org/officeDocument/2006/relationships/hyperlink" Target="http://uk.wikipedia.org/wiki/%D0%92%D0%B5%D0%BB%D0%B8%D0%BA%D0%B0_%D1%85%D0%B0%D1%80%D1%82%D1%96%D1%8F_%D0%B2%D0%BE%D0%BB%D1%8C%D0%BD%D0%BE%D1%81%D1%82%D0%B5%D0%B9" TargetMode="External"/><Relationship Id="rId10" Type="http://schemas.openxmlformats.org/officeDocument/2006/relationships/hyperlink" Target="http://uk.wikipedia.org/wiki/%D0%95%D1%80%D0%B0%D0%B7%D0%BC_%D0%A0%D0%BE%D1%82%D0%B5%D1%80%D0%B4%D0%B0%D0%BC%D1%81%D1%8C%D0%BA%D0%B8%D0%B9" TargetMode="External"/><Relationship Id="rId4" Type="http://schemas.openxmlformats.org/officeDocument/2006/relationships/hyperlink" Target="http://uk.wikipedia.org/w/index.php?title=%D0%A0%D0%B0%D1%80%D0%B8%D1%82%D0%B5%D1%82&amp;action=edit&amp;redlink=1" TargetMode="External"/><Relationship Id="rId9" Type="http://schemas.openxmlformats.org/officeDocument/2006/relationships/hyperlink" Target="http://uk.wikipedia.org/wiki/%D0%96%D0%B0%D0%BD_%D0%9A%D0%B0%D0%BB%D1%8C%D0%B2%D1%96%D0%BD" TargetMode="External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Лекц</a:t>
            </a:r>
            <a:r>
              <a:rPr lang="uk-UA" sz="3600" dirty="0" err="1" smtClean="0"/>
              <a:t>ія</a:t>
            </a:r>
            <a:r>
              <a:rPr lang="uk-UA" sz="3600" dirty="0" smtClean="0"/>
              <a:t> </a:t>
            </a:r>
            <a:r>
              <a:rPr lang="uk-UA" sz="3600" dirty="0" smtClean="0"/>
              <a:t>8.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 </a:t>
            </a:r>
            <a:r>
              <a:rPr lang="uk-UA" sz="3600" b="1" dirty="0" smtClean="0"/>
              <a:t>ЕСТЕТИЧНИЙ ФЕНОМЕН МИСТЕЦТВА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i="1" dirty="0"/>
              <a:t>План</a:t>
            </a:r>
            <a:endParaRPr lang="ru-RU" dirty="0"/>
          </a:p>
          <a:p>
            <a:r>
              <a:rPr lang="uk-UA" dirty="0"/>
              <a:t>1. Предмет мистецтва.</a:t>
            </a:r>
            <a:endParaRPr lang="ru-RU" dirty="0"/>
          </a:p>
          <a:p>
            <a:r>
              <a:rPr lang="uk-UA" dirty="0"/>
              <a:t>2. Функції мистецтва.</a:t>
            </a:r>
            <a:endParaRPr lang="ru-RU" dirty="0"/>
          </a:p>
          <a:p>
            <a:r>
              <a:rPr lang="uk-UA" dirty="0"/>
              <a:t>3. Теорії походження мистецтва.</a:t>
            </a:r>
            <a:endParaRPr lang="ru-RU" dirty="0"/>
          </a:p>
          <a:p>
            <a:r>
              <a:rPr lang="uk-UA" dirty="0"/>
              <a:t>4. Художня культура суспільства.</a:t>
            </a:r>
            <a:endParaRPr lang="ru-RU" dirty="0"/>
          </a:p>
          <a:p>
            <a:r>
              <a:rPr lang="uk-UA" dirty="0"/>
              <a:t>5. Видова специфіка мистецтва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6. Видатні музеї світу.</a:t>
            </a:r>
            <a:endParaRPr lang="ru-RU" dirty="0"/>
          </a:p>
          <a:p>
            <a:r>
              <a:rPr lang="uk-UA" b="1" dirty="0"/>
              <a:t> </a:t>
            </a:r>
            <a:endParaRPr lang="ru-RU" dirty="0"/>
          </a:p>
          <a:p>
            <a:r>
              <a:rPr lang="uk-UA" i="1" dirty="0"/>
              <a:t>Основні поняття:</a:t>
            </a:r>
            <a:r>
              <a:rPr lang="uk-UA" dirty="0"/>
              <a:t> </a:t>
            </a:r>
            <a:r>
              <a:rPr lang="uk-UA" dirty="0" smtClean="0"/>
              <a:t>мистецтво, </a:t>
            </a:r>
            <a:r>
              <a:rPr lang="uk-UA" dirty="0" err="1" smtClean="0"/>
              <a:t>онтологічність</a:t>
            </a:r>
            <a:r>
              <a:rPr lang="uk-UA" dirty="0" smtClean="0"/>
              <a:t> мистецтва, віртуальна </a:t>
            </a:r>
            <a:r>
              <a:rPr lang="uk-UA" dirty="0"/>
              <a:t>реальність в мистецтві</a:t>
            </a:r>
            <a:r>
              <a:rPr lang="uk-UA" dirty="0" smtClean="0"/>
              <a:t>, художня </a:t>
            </a:r>
            <a:r>
              <a:rPr lang="uk-UA" dirty="0"/>
              <a:t>картина світу, художній феномен трансцендентного.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Аргументами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  <a:solidFill>
            <a:srgbClr val="CCCC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1) </a:t>
            </a:r>
            <a:r>
              <a:rPr lang="ru-RU" dirty="0" err="1"/>
              <a:t>підведення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до конкретного (</a:t>
            </a:r>
            <a:r>
              <a:rPr lang="ru-RU" dirty="0" err="1"/>
              <a:t>філософська</a:t>
            </a:r>
            <a:r>
              <a:rPr lang="ru-RU" dirty="0"/>
              <a:t> </a:t>
            </a:r>
            <a:r>
              <a:rPr lang="ru-RU" dirty="0" err="1"/>
              <a:t>помилка</a:t>
            </a:r>
            <a:r>
              <a:rPr lang="ru-RU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система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підійти</a:t>
            </a:r>
            <a:r>
              <a:rPr lang="ru-RU" dirty="0"/>
              <a:t> до практики через </a:t>
            </a:r>
            <a:r>
              <a:rPr lang="ru-RU" dirty="0" err="1"/>
              <a:t>гру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коли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про </a:t>
            </a:r>
            <a:r>
              <a:rPr lang="ru-RU" dirty="0" err="1" smtClean="0"/>
              <a:t>людське</a:t>
            </a:r>
            <a:r>
              <a:rPr lang="ru-RU" dirty="0" smtClean="0"/>
              <a:t> </a:t>
            </a:r>
            <a:r>
              <a:rPr lang="ru-RU" dirty="0" err="1"/>
              <a:t>суспільство</a:t>
            </a:r>
            <a:r>
              <a:rPr lang="ru-RU" dirty="0"/>
              <a:t>, то </a:t>
            </a:r>
            <a:r>
              <a:rPr lang="ru-RU" dirty="0" err="1"/>
              <a:t>постає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тут </a:t>
            </a:r>
            <a:r>
              <a:rPr lang="ru-RU" dirty="0" err="1"/>
              <a:t>відіграє</a:t>
            </a:r>
            <a:r>
              <a:rPr lang="ru-RU" dirty="0"/>
              <a:t> роль </a:t>
            </a:r>
            <a:r>
              <a:rPr lang="ru-RU" dirty="0" err="1"/>
              <a:t>вихователя</a:t>
            </a:r>
            <a:r>
              <a:rPr lang="ru-RU" dirty="0"/>
              <a:t> – батька (морально-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помилка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виправдання</a:t>
            </a:r>
            <a:r>
              <a:rPr lang="ru-RU" dirty="0"/>
              <a:t> </a:t>
            </a:r>
            <a:r>
              <a:rPr lang="ru-RU" dirty="0" err="1"/>
              <a:t>сказаного</a:t>
            </a:r>
            <a:r>
              <a:rPr lang="ru-RU" dirty="0"/>
              <a:t> К. </a:t>
            </a:r>
            <a:r>
              <a:rPr lang="ru-RU" dirty="0" err="1"/>
              <a:t>Бюхер</a:t>
            </a:r>
            <a:r>
              <a:rPr lang="ru-RU" dirty="0"/>
              <a:t> </a:t>
            </a:r>
            <a:r>
              <a:rPr lang="ru-RU" dirty="0" err="1"/>
              <a:t>увів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«ритм» (практично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трудові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підкоряються</a:t>
            </a:r>
            <a:r>
              <a:rPr lang="ru-RU" dirty="0"/>
              <a:t> законам ритму),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ритм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39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3</a:t>
            </a:r>
            <a:r>
              <a:rPr lang="uk-UA" sz="3200" dirty="0" smtClean="0"/>
              <a:t>)</a:t>
            </a:r>
            <a:r>
              <a:rPr lang="uk-UA" sz="3200" b="1" dirty="0" smtClean="0"/>
              <a:t> </a:t>
            </a:r>
            <a:r>
              <a:rPr lang="ru-RU" sz="3200" b="1" dirty="0" err="1" smtClean="0"/>
              <a:t>Теорія</a:t>
            </a:r>
            <a:r>
              <a:rPr lang="ru-RU" sz="3200" b="1" dirty="0" smtClean="0"/>
              <a:t> Чарльза </a:t>
            </a:r>
            <a:r>
              <a:rPr lang="ru-RU" sz="3200" b="1" dirty="0" err="1" smtClean="0"/>
              <a:t>Дарвіна</a:t>
            </a:r>
            <a:r>
              <a:rPr lang="ru-RU" sz="3200" dirty="0" smtClean="0"/>
              <a:t> («</a:t>
            </a:r>
            <a:r>
              <a:rPr lang="ru-RU" sz="3200" dirty="0" err="1" smtClean="0"/>
              <a:t>Походження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людини</a:t>
            </a:r>
            <a:r>
              <a:rPr lang="ru-RU" sz="3200" dirty="0" smtClean="0"/>
              <a:t> і </a:t>
            </a:r>
            <a:r>
              <a:rPr lang="ru-RU" sz="3200" dirty="0" err="1" smtClean="0"/>
              <a:t>статевий</a:t>
            </a:r>
            <a:r>
              <a:rPr lang="ru-RU" sz="3200" dirty="0" smtClean="0"/>
              <a:t> </a:t>
            </a:r>
            <a:r>
              <a:rPr lang="ru-RU" sz="3200" dirty="0" err="1" smtClean="0"/>
              <a:t>добір</a:t>
            </a:r>
            <a:r>
              <a:rPr lang="ru-RU" sz="3200" dirty="0" smtClean="0"/>
              <a:t>»).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Чарльз </a:t>
            </a:r>
            <a:r>
              <a:rPr lang="ru-RU" dirty="0" err="1"/>
              <a:t>Дарвін</a:t>
            </a:r>
            <a:r>
              <a:rPr lang="ru-RU" dirty="0"/>
              <a:t> </a:t>
            </a:r>
            <a:r>
              <a:rPr lang="ru-RU" dirty="0" err="1"/>
              <a:t>наполягав</a:t>
            </a:r>
            <a:r>
              <a:rPr lang="ru-RU" dirty="0"/>
              <a:t> на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чуттєвості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 є і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(не є </a:t>
            </a:r>
            <a:r>
              <a:rPr lang="ru-RU" dirty="0" err="1"/>
              <a:t>привілеєм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 smtClean="0"/>
              <a:t>).</a:t>
            </a:r>
            <a:r>
              <a:rPr lang="ru-RU" dirty="0"/>
              <a:t> Людина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чуттєвість</a:t>
            </a:r>
            <a:r>
              <a:rPr lang="ru-RU" dirty="0"/>
              <a:t> у </a:t>
            </a:r>
            <a:r>
              <a:rPr lang="ru-RU" dirty="0" err="1"/>
              <a:t>спадок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Вона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збагачує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структуру.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5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Аргументом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FFFF"/>
          </a:solidFill>
        </p:spPr>
        <p:txBody>
          <a:bodyPr/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доведення</a:t>
            </a:r>
            <a:r>
              <a:rPr lang="ru-RU" dirty="0"/>
              <a:t> про </a:t>
            </a:r>
            <a:r>
              <a:rPr lang="ru-RU" dirty="0" err="1"/>
              <a:t>відсутність</a:t>
            </a:r>
            <a:r>
              <a:rPr lang="ru-RU" dirty="0"/>
              <a:t> у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змінності</a:t>
            </a:r>
            <a:r>
              <a:rPr lang="ru-RU" dirty="0"/>
              <a:t> </a:t>
            </a:r>
            <a:r>
              <a:rPr lang="ru-RU" dirty="0" err="1"/>
              <a:t>інстинкту</a:t>
            </a:r>
            <a:r>
              <a:rPr lang="ru-RU" dirty="0"/>
              <a:t> (не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про </a:t>
            </a:r>
            <a:r>
              <a:rPr lang="ru-RU" dirty="0" err="1"/>
              <a:t>дресерування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2) проблема </a:t>
            </a:r>
            <a:r>
              <a:rPr lang="ru-RU" dirty="0" err="1"/>
              <a:t>вибору</a:t>
            </a:r>
            <a:r>
              <a:rPr lang="ru-RU" dirty="0"/>
              <a:t> та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характерна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algn="just"/>
            <a:r>
              <a:rPr lang="uk-UA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Художня</a:t>
            </a:r>
            <a:r>
              <a:rPr lang="ru-RU" sz="3600" b="1" dirty="0" smtClean="0"/>
              <a:t> культура </a:t>
            </a:r>
            <a:r>
              <a:rPr lang="ru-RU" sz="3600" b="1" dirty="0" err="1" smtClean="0"/>
              <a:t>суспільства</a:t>
            </a:r>
            <a:r>
              <a:rPr lang="ru-RU" sz="3600" dirty="0" smtClean="0"/>
              <a:t> </a:t>
            </a:r>
            <a:r>
              <a:rPr lang="ru-RU" sz="3600" dirty="0" err="1" smtClean="0"/>
              <a:t>поєднує</a:t>
            </a:r>
            <a:r>
              <a:rPr lang="ru-RU" sz="3600" dirty="0" smtClean="0"/>
              <a:t> </a:t>
            </a:r>
            <a:r>
              <a:rPr lang="ru-RU" sz="3600" dirty="0" err="1" smtClean="0"/>
              <a:t>такі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рівні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FFCC"/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1</a:t>
            </a:r>
            <a:r>
              <a:rPr lang="uk-UA" dirty="0"/>
              <a:t>) </a:t>
            </a:r>
            <a:r>
              <a:rPr lang="ru-RU" b="1" i="1" u="sng" dirty="0" err="1" smtClean="0"/>
              <a:t>організаційно-інституційний</a:t>
            </a:r>
            <a:r>
              <a:rPr lang="ru-RU" dirty="0" smtClean="0"/>
              <a:t> -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з </a:t>
            </a:r>
            <a:r>
              <a:rPr lang="ru-RU" dirty="0" err="1" smtClean="0"/>
              <a:t>глядачами</a:t>
            </a:r>
            <a:r>
              <a:rPr lang="ru-RU" dirty="0" smtClean="0"/>
              <a:t>. </a:t>
            </a:r>
            <a:r>
              <a:rPr lang="ru-RU" dirty="0" err="1" smtClean="0"/>
              <a:t>Інститути</a:t>
            </a:r>
            <a:r>
              <a:rPr lang="ru-RU" dirty="0" smtClean="0"/>
              <a:t>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–</a:t>
            </a:r>
            <a:r>
              <a:rPr lang="ru-RU" dirty="0" err="1" smtClean="0"/>
              <a:t>музеї</a:t>
            </a:r>
            <a:r>
              <a:rPr lang="ru-RU" dirty="0" smtClean="0"/>
              <a:t>, </a:t>
            </a:r>
            <a:r>
              <a:rPr lang="ru-RU" dirty="0" err="1" smtClean="0"/>
              <a:t>бібліотеки</a:t>
            </a:r>
            <a:r>
              <a:rPr lang="ru-RU" dirty="0" smtClean="0"/>
              <a:t>, </a:t>
            </a:r>
            <a:r>
              <a:rPr lang="ru-RU" dirty="0" err="1" smtClean="0"/>
              <a:t>театри</a:t>
            </a:r>
            <a:r>
              <a:rPr lang="ru-RU" dirty="0" smtClean="0"/>
              <a:t>, цирки, </a:t>
            </a:r>
            <a:r>
              <a:rPr lang="ru-RU" dirty="0" err="1" smtClean="0"/>
              <a:t>кінотеатри</a:t>
            </a:r>
            <a:r>
              <a:rPr lang="ru-RU" dirty="0" smtClean="0"/>
              <a:t>, </a:t>
            </a:r>
            <a:r>
              <a:rPr lang="ru-RU" dirty="0" err="1" smtClean="0"/>
              <a:t>книгарні</a:t>
            </a:r>
            <a:r>
              <a:rPr lang="ru-RU" dirty="0" smtClean="0"/>
              <a:t>, </a:t>
            </a:r>
            <a:r>
              <a:rPr lang="ru-RU" dirty="0" err="1" smtClean="0"/>
              <a:t>кіностудії</a:t>
            </a:r>
            <a:r>
              <a:rPr lang="ru-RU" dirty="0" smtClean="0"/>
              <a:t>,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,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галереї</a:t>
            </a:r>
            <a:r>
              <a:rPr lang="ru-RU" dirty="0" smtClean="0"/>
              <a:t> та </a:t>
            </a:r>
            <a:r>
              <a:rPr lang="ru-RU" dirty="0" err="1" smtClean="0"/>
              <a:t>виставки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algn="just"/>
            <a:r>
              <a:rPr lang="uk-UA" dirty="0" smtClean="0"/>
              <a:t>2</a:t>
            </a:r>
            <a:r>
              <a:rPr lang="uk-UA" dirty="0"/>
              <a:t>) </a:t>
            </a:r>
            <a:r>
              <a:rPr lang="ru-RU" b="1" i="1" u="sng" dirty="0" smtClean="0"/>
              <a:t>духовно-</a:t>
            </a:r>
            <a:r>
              <a:rPr lang="ru-RU" b="1" i="1" u="sng" dirty="0" err="1" smtClean="0"/>
              <a:t>змістовий</a:t>
            </a:r>
            <a:r>
              <a:rPr lang="ru-RU" dirty="0" smtClean="0"/>
              <a:t> -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на кожному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, попри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духовна </a:t>
            </a:r>
            <a:r>
              <a:rPr lang="ru-RU" dirty="0" err="1" smtClean="0"/>
              <a:t>єдність</a:t>
            </a:r>
            <a:r>
              <a:rPr lang="ru-RU" dirty="0" smtClean="0"/>
              <a:t>. </a:t>
            </a:r>
            <a:r>
              <a:rPr lang="ru-RU" dirty="0" err="1" smtClean="0"/>
              <a:t>Приміром</a:t>
            </a:r>
            <a:r>
              <a:rPr lang="ru-RU" dirty="0" smtClean="0"/>
              <a:t>, </a:t>
            </a:r>
            <a:r>
              <a:rPr lang="ru-RU" dirty="0" err="1" smtClean="0"/>
              <a:t>єдиний</a:t>
            </a:r>
            <a:r>
              <a:rPr lang="ru-RU" dirty="0" smtClean="0"/>
              <a:t> тип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dirty="0" err="1" smtClean="0"/>
              <a:t>характерний</a:t>
            </a:r>
            <a:r>
              <a:rPr lang="ru-RU" dirty="0" smtClean="0"/>
              <a:t> для </a:t>
            </a:r>
            <a:r>
              <a:rPr lang="ru-RU" dirty="0" err="1" smtClean="0"/>
              <a:t>художників</a:t>
            </a:r>
            <a:r>
              <a:rPr lang="ru-RU" dirty="0" smtClean="0"/>
              <a:t>, </a:t>
            </a:r>
            <a:r>
              <a:rPr lang="ru-RU" dirty="0" err="1" smtClean="0"/>
              <a:t>драматургів</a:t>
            </a:r>
            <a:r>
              <a:rPr lang="ru-RU" dirty="0" smtClean="0"/>
              <a:t>, </a:t>
            </a:r>
            <a:r>
              <a:rPr lang="ru-RU" dirty="0" err="1" smtClean="0"/>
              <a:t>композиторів</a:t>
            </a:r>
            <a:r>
              <a:rPr lang="ru-RU" dirty="0" smtClean="0"/>
              <a:t> XX ст.</a:t>
            </a:r>
          </a:p>
          <a:p>
            <a:pPr algn="just"/>
            <a:r>
              <a:rPr lang="uk-UA" dirty="0" smtClean="0"/>
              <a:t>3</a:t>
            </a:r>
            <a:r>
              <a:rPr lang="uk-UA" dirty="0"/>
              <a:t>) </a:t>
            </a:r>
            <a:r>
              <a:rPr lang="ru-RU" b="1" i="1" u="sng" dirty="0" err="1" smtClean="0"/>
              <a:t>морфологічний</a:t>
            </a:r>
            <a:r>
              <a:rPr lang="uk-UA" i="1" u="sng" dirty="0"/>
              <a:t> </a:t>
            </a:r>
            <a:r>
              <a:rPr lang="ru-RU" b="1" u="sng" dirty="0" err="1" smtClean="0"/>
              <a:t>рівень</a:t>
            </a:r>
            <a:r>
              <a:rPr lang="ru-RU" b="1" u="sng" dirty="0" smtClean="0"/>
              <a:t> </a:t>
            </a:r>
            <a:r>
              <a:rPr lang="ru-RU" b="1" u="sng" dirty="0" err="1"/>
              <a:t>культури</a:t>
            </a:r>
            <a:r>
              <a:rPr lang="ru-RU" b="1" u="sng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епоха</a:t>
            </a:r>
            <a:r>
              <a:rPr lang="ru-RU" dirty="0"/>
              <a:t>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видо</a:t>
            </a:r>
            <a:r>
              <a:rPr lang="ru-RU" dirty="0"/>
              <a:t>-</a:t>
            </a:r>
            <a:r>
              <a:rPr lang="ru-RU" dirty="0" err="1"/>
              <a:t>родо</a:t>
            </a:r>
            <a:r>
              <a:rPr lang="ru-RU" dirty="0"/>
              <a:t>-жанрового «</a:t>
            </a:r>
            <a:r>
              <a:rPr lang="ru-RU" dirty="0" err="1"/>
              <a:t>лідера</a:t>
            </a:r>
            <a:r>
              <a:rPr lang="ru-RU" dirty="0"/>
              <a:t>» (</a:t>
            </a:r>
            <a:r>
              <a:rPr lang="ru-RU" dirty="0" err="1"/>
              <a:t>скажімо</a:t>
            </a:r>
            <a:r>
              <a:rPr lang="ru-RU" dirty="0"/>
              <a:t>,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мистецтвами</a:t>
            </a:r>
            <a:r>
              <a:rPr lang="ru-RU" dirty="0"/>
              <a:t> </a:t>
            </a:r>
            <a:r>
              <a:rPr lang="ru-RU" dirty="0" err="1"/>
              <a:t>Античності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театр і скульптура; </a:t>
            </a:r>
            <a:r>
              <a:rPr lang="ru-RU" dirty="0" err="1"/>
              <a:t>Середньовіччя</a:t>
            </a:r>
            <a:r>
              <a:rPr lang="ru-RU" dirty="0"/>
              <a:t> – </a:t>
            </a:r>
            <a:r>
              <a:rPr lang="ru-RU" dirty="0" err="1"/>
              <a:t>архітектура</a:t>
            </a:r>
            <a:r>
              <a:rPr lang="ru-RU" dirty="0"/>
              <a:t>;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– </a:t>
            </a:r>
            <a:r>
              <a:rPr lang="ru-RU" dirty="0" err="1"/>
              <a:t>живопис</a:t>
            </a:r>
            <a:r>
              <a:rPr lang="ru-RU" dirty="0"/>
              <a:t>; XVII</a:t>
            </a:r>
            <a:r>
              <a:rPr lang="uk-UA" dirty="0"/>
              <a:t>-</a:t>
            </a:r>
            <a:r>
              <a:rPr lang="ru-RU" dirty="0"/>
              <a:t>XVIII </a:t>
            </a:r>
            <a:r>
              <a:rPr lang="ru-RU" dirty="0" err="1"/>
              <a:t>століть</a:t>
            </a:r>
            <a:r>
              <a:rPr lang="ru-RU" dirty="0"/>
              <a:t> – </a:t>
            </a:r>
            <a:r>
              <a:rPr lang="ru-RU" dirty="0" err="1"/>
              <a:t>музика</a:t>
            </a:r>
            <a:r>
              <a:rPr lang="ru-RU" dirty="0"/>
              <a:t>, театр; XIX ст. – </a:t>
            </a:r>
            <a:r>
              <a:rPr lang="ru-RU" dirty="0" err="1"/>
              <a:t>література</a:t>
            </a:r>
            <a:r>
              <a:rPr lang="ru-RU" dirty="0"/>
              <a:t>, </a:t>
            </a:r>
            <a:r>
              <a:rPr lang="ru-RU" dirty="0" err="1"/>
              <a:t>музика</a:t>
            </a:r>
            <a:r>
              <a:rPr lang="ru-RU" dirty="0"/>
              <a:t>; ХХ-ХХ</a:t>
            </a:r>
            <a:r>
              <a:rPr lang="uk-UA" dirty="0"/>
              <a:t>І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– </a:t>
            </a:r>
            <a:r>
              <a:rPr lang="ru-RU" dirty="0" err="1" smtClean="0"/>
              <a:t>кіно</a:t>
            </a:r>
            <a:r>
              <a:rPr lang="ru-RU" dirty="0" smtClean="0"/>
              <a:t>, </a:t>
            </a:r>
            <a:r>
              <a:rPr lang="ru-RU" dirty="0" err="1" smtClean="0"/>
              <a:t>медіамистецтво</a:t>
            </a:r>
            <a:r>
              <a:rPr lang="ru-RU" dirty="0" smtClean="0"/>
              <a:t>, </a:t>
            </a:r>
            <a:r>
              <a:rPr lang="ru-RU" dirty="0" err="1" smtClean="0"/>
              <a:t>музика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9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Видова </a:t>
            </a:r>
            <a:r>
              <a:rPr lang="uk-UA" b="1" dirty="0"/>
              <a:t>специфіка мистецтва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sz="3600" b="1" dirty="0" err="1" smtClean="0"/>
              <a:t>Види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мистецтва</a:t>
            </a:r>
            <a:r>
              <a:rPr lang="ru-RU" sz="3600" b="1" dirty="0" smtClean="0"/>
              <a:t> </a:t>
            </a:r>
            <a:r>
              <a:rPr lang="ru-RU" sz="3600" i="1" dirty="0" smtClean="0"/>
              <a:t>–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форми</a:t>
            </a:r>
            <a:r>
              <a:rPr lang="ru-RU" sz="3600" dirty="0"/>
              <a:t> </a:t>
            </a:r>
            <a:r>
              <a:rPr lang="ru-RU" sz="3600" dirty="0" err="1"/>
              <a:t>художньо-творчої</a:t>
            </a:r>
            <a:r>
              <a:rPr lang="ru-RU" sz="3600" dirty="0"/>
              <a:t> </a:t>
            </a:r>
            <a:r>
              <a:rPr lang="ru-RU" sz="3600" dirty="0" err="1"/>
              <a:t>діяльності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різняться</a:t>
            </a:r>
            <a:r>
              <a:rPr lang="ru-RU" sz="3600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собою, </a:t>
            </a:r>
            <a:r>
              <a:rPr lang="ru-RU" sz="3600" dirty="0" err="1"/>
              <a:t>передовсім</a:t>
            </a:r>
            <a:r>
              <a:rPr lang="ru-RU" sz="3600" dirty="0"/>
              <a:t>, </a:t>
            </a:r>
            <a:r>
              <a:rPr lang="ru-RU" sz="3600" i="1" dirty="0"/>
              <a:t>способом </a:t>
            </a:r>
            <a:r>
              <a:rPr lang="ru-RU" sz="3600" i="1" dirty="0" err="1"/>
              <a:t>матеріального</a:t>
            </a:r>
            <a:r>
              <a:rPr lang="ru-RU" sz="3600" i="1" dirty="0"/>
              <a:t> </a:t>
            </a:r>
            <a:r>
              <a:rPr lang="ru-RU" sz="3600" i="1" dirty="0" err="1"/>
              <a:t>втілення</a:t>
            </a:r>
            <a:r>
              <a:rPr lang="ru-RU" sz="3600" i="1" dirty="0"/>
              <a:t> </a:t>
            </a:r>
            <a:r>
              <a:rPr lang="ru-RU" sz="3600" i="1" dirty="0" err="1"/>
              <a:t>художнього</a:t>
            </a:r>
            <a:r>
              <a:rPr lang="ru-RU" sz="3600" i="1" dirty="0"/>
              <a:t> </a:t>
            </a:r>
            <a:r>
              <a:rPr lang="ru-RU" sz="3600" i="1" dirty="0" err="1"/>
              <a:t>змісту</a:t>
            </a:r>
            <a:r>
              <a:rPr lang="ru-RU" sz="3600" dirty="0"/>
              <a:t> (</a:t>
            </a:r>
            <a:r>
              <a:rPr lang="ru-RU" sz="3600" b="1" i="1" dirty="0"/>
              <a:t>слово</a:t>
            </a:r>
            <a:r>
              <a:rPr lang="ru-RU" sz="3600" dirty="0"/>
              <a:t> – для </a:t>
            </a:r>
            <a:r>
              <a:rPr lang="ru-RU" sz="3600" dirty="0" err="1"/>
              <a:t>літератури</a:t>
            </a:r>
            <a:r>
              <a:rPr lang="ru-RU" sz="3600" dirty="0"/>
              <a:t>, </a:t>
            </a:r>
            <a:r>
              <a:rPr lang="ru-RU" sz="3600" b="1" i="1" dirty="0"/>
              <a:t>звук </a:t>
            </a:r>
            <a:r>
              <a:rPr lang="ru-RU" sz="3600" dirty="0"/>
              <a:t>– для </a:t>
            </a:r>
            <a:r>
              <a:rPr lang="ru-RU" sz="3600" dirty="0" err="1"/>
              <a:t>музики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r>
              <a:rPr lang="ru-RU" sz="3600" dirty="0" err="1" smtClean="0"/>
              <a:t>тощо</a:t>
            </a:r>
            <a:r>
              <a:rPr lang="ru-RU" sz="3600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0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Найбільш відвідувані музеї світу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09176"/>
              </p:ext>
            </p:extLst>
          </p:nvPr>
        </p:nvGraphicFramePr>
        <p:xfrm>
          <a:off x="2411760" y="188640"/>
          <a:ext cx="5040559" cy="776212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2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/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Лувр, Париж, Франція</a:t>
                      </a:r>
                      <a:endParaRPr lang="ru-RU" sz="1600" dirty="0"/>
                    </a:p>
                  </a:txBody>
                  <a:tcPr marL="23290" marR="23290" marT="11645" marB="11645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8,9</a:t>
                      </a:r>
                      <a:endParaRPr lang="ru-RU" sz="1600" dirty="0"/>
                    </a:p>
                  </a:txBody>
                  <a:tcPr marL="23290" marR="23290" marT="11645" marB="116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Музей </a:t>
                      </a:r>
                      <a:r>
                        <a:rPr lang="ru-RU" sz="1600" dirty="0" err="1">
                          <a:effectLst/>
                        </a:rPr>
                        <a:t>Метрополітен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Нью_Йорк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6,604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Британський Музей, Лондон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5,848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err="1">
                          <a:effectLst/>
                        </a:rPr>
                        <a:t>Національна</a:t>
                      </a:r>
                      <a:r>
                        <a:rPr lang="ru-RU" sz="1600" dirty="0">
                          <a:effectLst/>
                        </a:rPr>
                        <a:t> галерея, Лондон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5,253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Тейт Модерн, Лондон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4,802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err="1">
                          <a:effectLst/>
                        </a:rPr>
                        <a:t>Національна</a:t>
                      </a:r>
                      <a:r>
                        <a:rPr lang="ru-RU" sz="1600" dirty="0">
                          <a:effectLst/>
                        </a:rPr>
                        <a:t> Галерея </a:t>
                      </a:r>
                      <a:r>
                        <a:rPr lang="ru-RU" sz="1600" dirty="0" err="1">
                          <a:effectLst/>
                        </a:rPr>
                        <a:t>мистецтв</a:t>
                      </a:r>
                      <a:r>
                        <a:rPr lang="ru-RU" sz="1600" dirty="0">
                          <a:effectLst/>
                        </a:rPr>
                        <a:t>, Вашингтон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4,392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err="1" smtClean="0">
                          <a:effectLst/>
                        </a:rPr>
                        <a:t>Национальний</a:t>
                      </a:r>
                      <a:r>
                        <a:rPr lang="ru-RU" sz="1600" dirty="0" smtClean="0">
                          <a:effectLst/>
                        </a:rPr>
                        <a:t> музей-</a:t>
                      </a:r>
                      <a:r>
                        <a:rPr lang="ru-RU" sz="1600" dirty="0" err="1" smtClean="0">
                          <a:effectLst/>
                        </a:rPr>
                        <a:t>дворець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Тайбэй 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3,849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Центр </a:t>
                      </a:r>
                      <a:r>
                        <a:rPr lang="ru-RU" sz="1600" dirty="0" err="1">
                          <a:effectLst/>
                        </a:rPr>
                        <a:t>Помпіду</a:t>
                      </a:r>
                      <a:r>
                        <a:rPr lang="ru-RU" sz="1600" dirty="0">
                          <a:effectLst/>
                        </a:rPr>
                        <a:t>, Париж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3,613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err="1">
                          <a:effectLst/>
                        </a:rPr>
                        <a:t>Національний</a:t>
                      </a:r>
                      <a:r>
                        <a:rPr lang="ru-RU" sz="1600" dirty="0">
                          <a:effectLst/>
                        </a:rPr>
                        <a:t> музей </a:t>
                      </a:r>
                      <a:r>
                        <a:rPr lang="ru-RU" sz="1600" dirty="0" err="1">
                          <a:effectLst/>
                        </a:rPr>
                        <a:t>Кореї</a:t>
                      </a:r>
                      <a:r>
                        <a:rPr lang="ru-RU" sz="1600" dirty="0">
                          <a:effectLst/>
                        </a:rPr>
                        <a:t>, Сеул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3,239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 b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Музей </a:t>
                      </a:r>
                      <a:r>
                        <a:rPr lang="ru-RU" sz="1600" dirty="0" err="1">
                          <a:effectLst/>
                        </a:rPr>
                        <a:t>Д'Орсе</a:t>
                      </a:r>
                      <a:r>
                        <a:rPr lang="ru-RU" sz="1600" dirty="0">
                          <a:effectLst/>
                        </a:rPr>
                        <a:t>, Париж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3,154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3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effectLst/>
                        </a:rPr>
                        <a:t>Національний</a:t>
                      </a:r>
                      <a:r>
                        <a:rPr lang="ru-RU" sz="1600" dirty="0" smtClean="0">
                          <a:effectLst/>
                        </a:rPr>
                        <a:t> музей Прадо, Мадрид</a:t>
                      </a:r>
                      <a:endParaRPr lang="ru-RU" sz="1600" b="0" dirty="0" smtClean="0">
                        <a:effectLst/>
                        <a:latin typeface="Arial"/>
                      </a:endParaRPr>
                    </a:p>
                    <a:p>
                      <a:pPr algn="l" fontAlgn="ctr"/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</a:rPr>
                        <a:t>0,938</a:t>
                      </a:r>
                      <a:endParaRPr lang="ru-RU" sz="1600" b="0" dirty="0">
                        <a:effectLst/>
                        <a:latin typeface="Arial"/>
                      </a:endParaRPr>
                    </a:p>
                  </a:txBody>
                  <a:tcPr marL="4852" marR="4852" marT="4852" marB="485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17950" y="1212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Музеї 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2011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8,9 млн.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 smtClean="0"/>
              <a:t>відвідали</a:t>
            </a:r>
            <a:r>
              <a:rPr lang="ru-RU" dirty="0" smtClean="0"/>
              <a:t> </a:t>
            </a:r>
            <a:r>
              <a:rPr lang="ru-RU" b="1" dirty="0" smtClean="0"/>
              <a:t>Лувр</a:t>
            </a:r>
            <a:r>
              <a:rPr lang="ru-RU" dirty="0" smtClean="0"/>
              <a:t>, </a:t>
            </a:r>
            <a:r>
              <a:rPr lang="ru-RU" dirty="0" err="1"/>
              <a:t>французький</a:t>
            </a:r>
            <a:r>
              <a:rPr lang="ru-RU" dirty="0"/>
              <a:t> музей,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на 5%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минулому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У Нью-Йорку </a:t>
            </a:r>
            <a:r>
              <a:rPr lang="ru-RU" b="1" dirty="0" err="1"/>
              <a:t>Метрополітен</a:t>
            </a:r>
            <a:r>
              <a:rPr lang="ru-RU" b="1" dirty="0"/>
              <a:t>-музей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другим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відвідуваним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, а </a:t>
            </a:r>
            <a:r>
              <a:rPr lang="ru-RU" b="1" dirty="0" err="1"/>
              <a:t>Британський</a:t>
            </a:r>
            <a:r>
              <a:rPr lang="ru-RU" b="1" dirty="0"/>
              <a:t> музей </a:t>
            </a:r>
            <a:r>
              <a:rPr lang="ru-RU" dirty="0" err="1"/>
              <a:t>опинився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місці.Ще</a:t>
            </a:r>
            <a:r>
              <a:rPr lang="ru-RU" dirty="0"/>
              <a:t> два </a:t>
            </a:r>
            <a:r>
              <a:rPr lang="ru-RU" dirty="0" err="1"/>
              <a:t>лондонських</a:t>
            </a:r>
            <a:r>
              <a:rPr lang="ru-RU" dirty="0"/>
              <a:t> </a:t>
            </a:r>
            <a:r>
              <a:rPr lang="ru-RU" dirty="0" err="1"/>
              <a:t>музеї</a:t>
            </a:r>
            <a:r>
              <a:rPr lang="ru-RU" dirty="0"/>
              <a:t> - </a:t>
            </a:r>
            <a:r>
              <a:rPr lang="ru-RU" dirty="0" err="1"/>
              <a:t>Національна</a:t>
            </a:r>
            <a:r>
              <a:rPr lang="ru-RU" dirty="0"/>
              <a:t> галерея і галерея Тейт Модерн-</a:t>
            </a:r>
            <a:r>
              <a:rPr lang="ru-RU" dirty="0" err="1"/>
              <a:t>зайняли</a:t>
            </a:r>
            <a:r>
              <a:rPr lang="ru-RU" dirty="0"/>
              <a:t> </a:t>
            </a:r>
            <a:r>
              <a:rPr lang="ru-RU" dirty="0" err="1"/>
              <a:t>четверте</a:t>
            </a:r>
            <a:r>
              <a:rPr lang="ru-RU" dirty="0"/>
              <a:t> і </a:t>
            </a:r>
            <a:r>
              <a:rPr lang="ru-RU" dirty="0" err="1"/>
              <a:t>п'яте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.</a:t>
            </a:r>
          </a:p>
          <a:p>
            <a:pPr algn="just"/>
            <a:r>
              <a:rPr lang="uk-UA" dirty="0" smtClean="0"/>
              <a:t>Лувр</a:t>
            </a:r>
            <a:r>
              <a:rPr lang="ru-RU" dirty="0" smtClean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популярними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тут представлена ​​робота Леонардо да </a:t>
            </a:r>
            <a:r>
              <a:rPr lang="ru-RU" dirty="0" err="1"/>
              <a:t>Вінчі</a:t>
            </a:r>
            <a:r>
              <a:rPr lang="ru-RU" dirty="0"/>
              <a:t> </a:t>
            </a:r>
            <a:r>
              <a:rPr lang="ru-RU" dirty="0" err="1"/>
              <a:t>Мона</a:t>
            </a:r>
            <a:r>
              <a:rPr lang="ru-RU" dirty="0"/>
              <a:t> </a:t>
            </a:r>
            <a:r>
              <a:rPr lang="ru-RU" dirty="0" err="1"/>
              <a:t>Ліза</a:t>
            </a:r>
            <a:r>
              <a:rPr lang="ru-RU" dirty="0"/>
              <a:t> "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скарбів</a:t>
            </a:r>
            <a:r>
              <a:rPr lang="ru-RU" dirty="0"/>
              <a:t>".</a:t>
            </a:r>
          </a:p>
          <a:p>
            <a:pPr algn="just"/>
            <a:r>
              <a:rPr lang="ru-RU" dirty="0" err="1"/>
              <a:t>Відвідуваність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галерей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зростати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глобальну</a:t>
            </a:r>
            <a:r>
              <a:rPr lang="ru-RU" dirty="0"/>
              <a:t> </a:t>
            </a:r>
            <a:r>
              <a:rPr lang="ru-RU" dirty="0" err="1"/>
              <a:t>рецесію</a:t>
            </a:r>
            <a:r>
              <a:rPr lang="ru-RU" dirty="0" smtClean="0"/>
              <a:t>. </a:t>
            </a:r>
            <a:r>
              <a:rPr lang="ru-RU" dirty="0" err="1" smtClean="0"/>
              <a:t>Аналітики</a:t>
            </a:r>
            <a:r>
              <a:rPr lang="ru-RU" dirty="0" smtClean="0"/>
              <a:t> </a:t>
            </a:r>
            <a:r>
              <a:rPr lang="ru-RU" dirty="0" err="1"/>
              <a:t>відзначають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до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до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 і галерей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неминущу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r>
              <a:rPr lang="ru-RU" dirty="0"/>
              <a:t> і </a:t>
            </a:r>
            <a:r>
              <a:rPr lang="ru-RU" dirty="0" err="1"/>
              <a:t>значимість</a:t>
            </a:r>
            <a:r>
              <a:rPr lang="ru-RU" dirty="0"/>
              <a:t> картин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силу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до </a:t>
            </a:r>
            <a:r>
              <a:rPr lang="ru-RU" dirty="0" err="1" smtClean="0"/>
              <a:t>виставок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uk-UA" sz="2800" b="1" u="sng" dirty="0" smtClean="0"/>
              <a:t>Ермітаж</a:t>
            </a:r>
            <a:r>
              <a:rPr lang="ru-RU" sz="2800" dirty="0" smtClean="0"/>
              <a:t> (</a:t>
            </a:r>
            <a:r>
              <a:rPr lang="ru-RU" sz="2000" dirty="0" err="1" smtClean="0"/>
              <a:t>від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2" tooltip="Французька мова"/>
              </a:rPr>
              <a:t>фр.</a:t>
            </a:r>
            <a:r>
              <a:rPr lang="ru-RU" sz="2000" dirty="0" smtClean="0"/>
              <a:t> </a:t>
            </a:r>
            <a:r>
              <a:rPr lang="en-US" sz="2000" i="1" dirty="0" err="1" smtClean="0"/>
              <a:t>ermitage</a:t>
            </a:r>
            <a:r>
              <a:rPr lang="en-US" sz="2000" dirty="0" smtClean="0"/>
              <a:t> —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всамітнення</a:t>
            </a:r>
            <a:r>
              <a:rPr lang="ru-RU" sz="2800" dirty="0" smtClean="0"/>
              <a:t>)</a:t>
            </a:r>
            <a:r>
              <a:rPr lang="uk-UA" sz="2800" dirty="0" smtClean="0"/>
              <a:t> в </a:t>
            </a:r>
            <a:r>
              <a:rPr lang="ru-RU" sz="2800" dirty="0" smtClean="0">
                <a:hlinkClick r:id="rId3" tooltip="Санкт-Петербург"/>
              </a:rPr>
              <a:t>Санкт-</a:t>
            </a:r>
            <a:r>
              <a:rPr lang="ru-RU" sz="2800" dirty="0" err="1" smtClean="0">
                <a:hlinkClick r:id="rId3" tooltip="Санкт-Петербург"/>
              </a:rPr>
              <a:t>Петербурзі</a:t>
            </a:r>
            <a:r>
              <a:rPr lang="ru-RU" sz="2800" dirty="0" smtClean="0"/>
              <a:t> (</a:t>
            </a:r>
            <a:r>
              <a:rPr lang="ru-RU" sz="2800" dirty="0" err="1" smtClean="0"/>
              <a:t>Росія</a:t>
            </a:r>
            <a:r>
              <a:rPr lang="ru-RU" sz="2800" dirty="0" smtClean="0"/>
              <a:t>)  — 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найбільших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художніх</a:t>
            </a:r>
            <a:r>
              <a:rPr lang="ru-RU" sz="2800" dirty="0" smtClean="0"/>
              <a:t> і культурно-</a:t>
            </a:r>
            <a:r>
              <a:rPr lang="ru-RU" sz="2800" dirty="0" err="1" smtClean="0"/>
              <a:t>історичних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4" tooltip="Музей"/>
              </a:rPr>
              <a:t>музеїв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16000" cy="45259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b="1" dirty="0"/>
              <a:t> </a:t>
            </a:r>
            <a:r>
              <a:rPr lang="uk-UA" b="1" dirty="0" smtClean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Виник</a:t>
            </a:r>
            <a:r>
              <a:rPr lang="ru-RU" dirty="0"/>
              <a:t> в </a:t>
            </a:r>
            <a:r>
              <a:rPr lang="ru-RU" dirty="0">
                <a:hlinkClick r:id="rId5" tooltip="1764"/>
              </a:rPr>
              <a:t>1764</a:t>
            </a:r>
            <a:r>
              <a:rPr lang="ru-RU" dirty="0"/>
              <a:t> як </a:t>
            </a:r>
            <a:r>
              <a:rPr lang="ru-RU" dirty="0" err="1"/>
              <a:t>приватне</a:t>
            </a:r>
            <a:r>
              <a:rPr lang="ru-RU" dirty="0"/>
              <a:t> </a:t>
            </a:r>
            <a:r>
              <a:rPr lang="ru-RU" dirty="0" err="1"/>
              <a:t>зібрання</a:t>
            </a:r>
            <a:r>
              <a:rPr lang="ru-RU" dirty="0"/>
              <a:t> </a:t>
            </a:r>
            <a:r>
              <a:rPr lang="ru-RU" dirty="0" err="1">
                <a:hlinkClick r:id="rId6" tooltip="Катерина II (імператриця Росії)"/>
              </a:rPr>
              <a:t>Катерини</a:t>
            </a:r>
            <a:r>
              <a:rPr lang="ru-RU" dirty="0">
                <a:hlinkClick r:id="rId6" tooltip="Катерина II (імператриця Росії)"/>
              </a:rPr>
              <a:t> </a:t>
            </a:r>
            <a:r>
              <a:rPr lang="en-US" dirty="0">
                <a:hlinkClick r:id="rId6" tooltip="Катерина II (імператриця Росії)"/>
              </a:rPr>
              <a:t>II</a:t>
            </a:r>
            <a:r>
              <a:rPr lang="en-US" dirty="0"/>
              <a:t>, </a:t>
            </a:r>
            <a:r>
              <a:rPr lang="ru-RU" dirty="0" err="1"/>
              <a:t>відкритий</a:t>
            </a:r>
            <a:r>
              <a:rPr lang="ru-RU" dirty="0"/>
              <a:t> для </a:t>
            </a:r>
            <a:r>
              <a:rPr lang="ru-RU" dirty="0" err="1"/>
              <a:t>публіки</a:t>
            </a:r>
            <a:r>
              <a:rPr lang="ru-RU" dirty="0"/>
              <a:t> в </a:t>
            </a:r>
            <a:r>
              <a:rPr lang="ru-RU" dirty="0">
                <a:hlinkClick r:id="rId7" tooltip="1852"/>
              </a:rPr>
              <a:t>1852</a:t>
            </a:r>
            <a:r>
              <a:rPr lang="ru-RU" dirty="0"/>
              <a:t>.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пам'ятників</a:t>
            </a:r>
            <a:r>
              <a:rPr lang="ru-RU" dirty="0"/>
              <a:t> культур </a:t>
            </a:r>
            <a:r>
              <a:rPr lang="ru-RU" dirty="0" err="1"/>
              <a:t>Давнього</a:t>
            </a:r>
            <a:r>
              <a:rPr lang="ru-RU" dirty="0"/>
              <a:t> </a:t>
            </a:r>
            <a:r>
              <a:rPr lang="ru-RU" dirty="0" err="1"/>
              <a:t>Сходу,</a:t>
            </a:r>
            <a:r>
              <a:rPr lang="ru-RU" dirty="0" err="1">
                <a:hlinkClick r:id="rId8" tooltip="Стародавній Єгипет"/>
              </a:rPr>
              <a:t>Давнього</a:t>
            </a:r>
            <a:r>
              <a:rPr lang="ru-RU" dirty="0">
                <a:hlinkClick r:id="rId8" tooltip="Стародавній Єгипет"/>
              </a:rPr>
              <a:t> </a:t>
            </a:r>
            <a:r>
              <a:rPr lang="ru-RU" dirty="0" err="1">
                <a:hlinkClick r:id="rId8" tooltip="Стародавній Єгипет"/>
              </a:rPr>
              <a:t>Єгипту</a:t>
            </a:r>
            <a:r>
              <a:rPr lang="ru-RU" dirty="0" err="1"/>
              <a:t>,Античності</a:t>
            </a:r>
            <a:r>
              <a:rPr lang="ru-RU" dirty="0"/>
              <a:t> та </a:t>
            </a:r>
            <a:r>
              <a:rPr lang="ru-RU" dirty="0" err="1"/>
              <a:t>Середньовіччя</a:t>
            </a:r>
            <a:r>
              <a:rPr lang="ru-RU" dirty="0"/>
              <a:t>,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і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 </a:t>
            </a:r>
            <a:r>
              <a:rPr lang="ru-RU" dirty="0" err="1">
                <a:hlinkClick r:id="rId9" tooltip="Археологія"/>
              </a:rPr>
              <a:t>археологічних</a:t>
            </a:r>
            <a:r>
              <a:rPr lang="ru-RU" dirty="0"/>
              <a:t> та </a:t>
            </a:r>
            <a:r>
              <a:rPr lang="ru-RU" dirty="0" err="1"/>
              <a:t>мистецьких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 </a:t>
            </a:r>
            <a:r>
              <a:rPr lang="ru-RU" dirty="0" err="1">
                <a:hlinkClick r:id="rId10" tooltip="Азія"/>
              </a:rPr>
              <a:t>Азії</a:t>
            </a:r>
            <a:r>
              <a:rPr lang="ru-RU" dirty="0"/>
              <a:t>, </a:t>
            </a:r>
            <a:r>
              <a:rPr lang="ru-RU" dirty="0" err="1"/>
              <a:t>слов'янської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 </a:t>
            </a:r>
            <a:r>
              <a:rPr lang="en-US" dirty="0">
                <a:hlinkClick r:id="rId11" tooltip="8 століття"/>
              </a:rPr>
              <a:t>VIII</a:t>
            </a:r>
            <a:r>
              <a:rPr lang="en-US" dirty="0"/>
              <a:t> — </a:t>
            </a:r>
            <a:r>
              <a:rPr lang="en-US" dirty="0">
                <a:hlinkClick r:id="rId12" tooltip="19 століття"/>
              </a:rPr>
              <a:t>XIX</a:t>
            </a:r>
            <a:r>
              <a:rPr lang="en-US" dirty="0"/>
              <a:t> </a:t>
            </a:r>
            <a:r>
              <a:rPr lang="ru-RU" dirty="0" err="1"/>
              <a:t>століть</a:t>
            </a:r>
            <a:r>
              <a:rPr lang="ru-RU" dirty="0" smtClean="0"/>
              <a:t>.</a:t>
            </a:r>
          </a:p>
          <a:p>
            <a:pPr algn="just"/>
            <a:r>
              <a:rPr lang="uk-UA" i="1" dirty="0" smtClean="0"/>
              <a:t>Відвідувачі – 2 400 000 ( дані за 2010 рік)</a:t>
            </a:r>
          </a:p>
          <a:p>
            <a:pPr algn="just"/>
            <a:r>
              <a:rPr lang="uk-UA" dirty="0" smtClean="0"/>
              <a:t>Директор – академік Піотровський Михайло Борисович</a:t>
            </a:r>
          </a:p>
          <a:p>
            <a:pPr algn="just"/>
            <a:r>
              <a:rPr lang="uk-UA" dirty="0" smtClean="0">
                <a:hlinkClick r:id="rId13"/>
              </a:rPr>
              <a:t>Сайт -  </a:t>
            </a:r>
            <a:r>
              <a:rPr lang="en-US" dirty="0" smtClean="0">
                <a:hlinkClick r:id="rId13"/>
              </a:rPr>
              <a:t>http</a:t>
            </a:r>
            <a:r>
              <a:rPr lang="en-US" dirty="0">
                <a:hlinkClick r:id="rId13"/>
              </a:rPr>
              <a:t>://www.hermitagemuseum.org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6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dirty="0" smtClean="0"/>
              <a:t>Ермітаж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 з </a:t>
            </a:r>
            <a:r>
              <a:rPr lang="ru-RU" dirty="0" err="1" smtClean="0"/>
              <a:t>Неви</a:t>
            </a:r>
            <a:r>
              <a:rPr lang="ru-RU" dirty="0" smtClean="0"/>
              <a:t> на комплекс </a:t>
            </a:r>
            <a:r>
              <a:rPr lang="ru-RU" dirty="0" err="1" smtClean="0"/>
              <a:t>будинків</a:t>
            </a:r>
            <a:r>
              <a:rPr lang="ru-RU" dirty="0" smtClean="0"/>
              <a:t> Державного </a:t>
            </a:r>
            <a:r>
              <a:rPr lang="ru-RU" dirty="0" err="1" smtClean="0"/>
              <a:t>Ермітажу</a:t>
            </a:r>
            <a:r>
              <a:rPr lang="ru-RU" dirty="0" smtClean="0"/>
              <a:t>: </a:t>
            </a:r>
            <a:r>
              <a:rPr lang="ru-RU" dirty="0" err="1" smtClean="0"/>
              <a:t>зліва</a:t>
            </a:r>
            <a:r>
              <a:rPr lang="ru-RU" dirty="0" smtClean="0"/>
              <a:t> направо </a:t>
            </a:r>
            <a:r>
              <a:rPr lang="ru-RU" dirty="0" err="1" smtClean="0"/>
              <a:t>Ермітажний</a:t>
            </a:r>
            <a:r>
              <a:rPr lang="ru-RU" dirty="0" smtClean="0"/>
              <a:t> театр — </a:t>
            </a:r>
            <a:r>
              <a:rPr lang="ru-RU" dirty="0" err="1" smtClean="0"/>
              <a:t>Старий</a:t>
            </a:r>
            <a:r>
              <a:rPr lang="ru-RU" dirty="0" smtClean="0"/>
              <a:t> </a:t>
            </a:r>
            <a:r>
              <a:rPr lang="ru-RU" dirty="0" err="1" smtClean="0"/>
              <a:t>Ермітаж</a:t>
            </a:r>
            <a:r>
              <a:rPr lang="ru-RU" dirty="0" smtClean="0"/>
              <a:t> — 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Ермітаж</a:t>
            </a:r>
            <a:r>
              <a:rPr lang="ru-RU" dirty="0" smtClean="0"/>
              <a:t> — Зимовий палац; (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Ермітаж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за Старим).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365104"/>
            <a:ext cx="12674954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/>
              <a:t>Ендаумент</a:t>
            </a:r>
            <a:r>
              <a:rPr lang="ru-RU" dirty="0"/>
              <a:t>-фонд </a:t>
            </a:r>
            <a:r>
              <a:rPr lang="ru-RU" dirty="0" err="1"/>
              <a:t>Ермітажу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</a:t>
            </a:r>
            <a:r>
              <a:rPr lang="ru-RU" dirty="0"/>
              <a:t> </a:t>
            </a:r>
            <a:r>
              <a:rPr lang="ru-RU" b="1" dirty="0" err="1"/>
              <a:t>березні</a:t>
            </a:r>
            <a:r>
              <a:rPr lang="ru-RU" b="1" dirty="0"/>
              <a:t> 2011 року</a:t>
            </a:r>
            <a:r>
              <a:rPr lang="ru-RU" dirty="0"/>
              <a:t> в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підписані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про </a:t>
            </a:r>
            <a:r>
              <a:rPr lang="ru-RU" dirty="0" err="1"/>
              <a:t>створення</a:t>
            </a:r>
            <a:r>
              <a:rPr lang="ru-RU" dirty="0"/>
              <a:t> в </a:t>
            </a:r>
            <a:r>
              <a:rPr lang="ru-RU" dirty="0" err="1"/>
              <a:t>Ермітажі</a:t>
            </a:r>
            <a:r>
              <a:rPr lang="ru-RU" dirty="0"/>
              <a:t> </a:t>
            </a:r>
            <a:r>
              <a:rPr lang="ru-RU" dirty="0" err="1"/>
              <a:t>цільового</a:t>
            </a:r>
            <a:r>
              <a:rPr lang="ru-RU" dirty="0"/>
              <a:t> грошового фонду — </a:t>
            </a:r>
            <a:r>
              <a:rPr lang="ru-RU" dirty="0" err="1">
                <a:hlinkClick r:id="rId2" tooltip="Ендаумент-фонд"/>
              </a:rPr>
              <a:t>ендаумент</a:t>
            </a:r>
            <a:r>
              <a:rPr lang="ru-RU" dirty="0">
                <a:hlinkClick r:id="rId2" tooltip="Ендаумент-фонд"/>
              </a:rPr>
              <a:t>-фонду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музей —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експонати</a:t>
            </a:r>
            <a:r>
              <a:rPr lang="ru-RU" dirty="0"/>
              <a:t> і </a:t>
            </a:r>
            <a:r>
              <a:rPr lang="ru-RU" dirty="0" err="1"/>
              <a:t>експозиції</a:t>
            </a:r>
            <a:r>
              <a:rPr lang="ru-RU" dirty="0"/>
              <a:t>, а й </a:t>
            </a:r>
            <a:r>
              <a:rPr lang="ru-RU" dirty="0" err="1"/>
              <a:t>ремонти</a:t>
            </a:r>
            <a:r>
              <a:rPr lang="ru-RU" dirty="0"/>
              <a:t>,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артефактів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/>
              <a:t>рахунок</a:t>
            </a:r>
            <a:r>
              <a:rPr lang="ru-RU" dirty="0"/>
              <a:t>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залучають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меценатів</a:t>
            </a:r>
            <a:r>
              <a:rPr lang="ru-RU" dirty="0"/>
              <a:t>. Фондом </a:t>
            </a:r>
            <a:r>
              <a:rPr lang="ru-RU" dirty="0" err="1"/>
              <a:t>керує</a:t>
            </a:r>
            <a:r>
              <a:rPr lang="ru-RU" dirty="0"/>
              <a:t> </a:t>
            </a:r>
            <a:r>
              <a:rPr lang="ru-RU" dirty="0" err="1"/>
              <a:t>окрема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вкладає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якийсь</a:t>
            </a:r>
            <a:r>
              <a:rPr lang="ru-RU" dirty="0"/>
              <a:t> </a:t>
            </a:r>
            <a:r>
              <a:rPr lang="ru-RU" dirty="0" err="1">
                <a:hlinkClick r:id="rId3" tooltip="Бізнес"/>
              </a:rPr>
              <a:t>бізнес</a:t>
            </a:r>
            <a:r>
              <a:rPr lang="ru-RU" dirty="0"/>
              <a:t>, а музей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відсотки</a:t>
            </a:r>
            <a:r>
              <a:rPr lang="ru-RU" dirty="0"/>
              <a:t>. </a:t>
            </a:r>
            <a:r>
              <a:rPr lang="ru-RU" dirty="0" err="1"/>
              <a:t>Гроші</a:t>
            </a:r>
            <a:r>
              <a:rPr lang="ru-RU" dirty="0"/>
              <a:t> фонду </a:t>
            </a:r>
            <a:r>
              <a:rPr lang="ru-RU" dirty="0" err="1"/>
              <a:t>витрачати</a:t>
            </a:r>
            <a:r>
              <a:rPr lang="ru-RU" dirty="0"/>
              <a:t> заборонено, </a:t>
            </a:r>
            <a:r>
              <a:rPr lang="ru-RU" dirty="0" err="1"/>
              <a:t>витрачають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відсотки</a:t>
            </a:r>
            <a:r>
              <a:rPr lang="ru-RU" dirty="0"/>
              <a:t>. На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ендаумент</a:t>
            </a:r>
            <a:r>
              <a:rPr lang="ru-RU" dirty="0"/>
              <a:t>-фонду </a:t>
            </a:r>
            <a:r>
              <a:rPr lang="ru-RU" dirty="0" err="1"/>
              <a:t>Ермітажу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бізнесмен</a:t>
            </a:r>
            <a:r>
              <a:rPr lang="ru-RU" dirty="0"/>
              <a:t>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Потанін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5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 Практику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ендаумент-фондів</a:t>
            </a:r>
            <a:r>
              <a:rPr lang="ru-RU" dirty="0"/>
              <a:t>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/>
              <a:t>поширити</a:t>
            </a:r>
            <a:r>
              <a:rPr lang="ru-RU" dirty="0"/>
              <a:t> і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i="1" dirty="0" err="1" smtClean="0"/>
              <a:t>Ендаумент</a:t>
            </a:r>
            <a:r>
              <a:rPr lang="ru-RU" b="1" i="1" dirty="0" smtClean="0"/>
              <a:t>-фонд</a:t>
            </a:r>
            <a:r>
              <a:rPr lang="ru-RU" b="1" i="1" dirty="0"/>
              <a:t> — </a:t>
            </a:r>
            <a:r>
              <a:rPr lang="ru-RU" b="1" i="1" dirty="0" err="1"/>
              <a:t>відомий</a:t>
            </a:r>
            <a:r>
              <a:rPr lang="ru-RU" b="1" i="1" dirty="0"/>
              <a:t> у США </a:t>
            </a:r>
            <a:r>
              <a:rPr lang="ru-RU" b="1" i="1" dirty="0" err="1"/>
              <a:t>фінансовий</a:t>
            </a:r>
            <a:r>
              <a:rPr lang="ru-RU" b="1" i="1" dirty="0"/>
              <a:t> </a:t>
            </a:r>
            <a:r>
              <a:rPr lang="ru-RU" b="1" i="1" dirty="0" err="1"/>
              <a:t>засіб</a:t>
            </a:r>
            <a:r>
              <a:rPr lang="ru-RU" b="1" i="1" dirty="0"/>
              <a:t> </a:t>
            </a:r>
            <a:r>
              <a:rPr lang="ru-RU" b="1" i="1" dirty="0" err="1"/>
              <a:t>підтримки</a:t>
            </a:r>
            <a:r>
              <a:rPr lang="ru-RU" b="1" i="1" dirty="0"/>
              <a:t> </a:t>
            </a:r>
            <a:r>
              <a:rPr lang="ru-RU" b="1" i="1" dirty="0" err="1"/>
              <a:t>музеїв</a:t>
            </a:r>
            <a:r>
              <a:rPr lang="ru-RU" b="1" i="1" dirty="0"/>
              <a:t>. </a:t>
            </a:r>
            <a:r>
              <a:rPr lang="ru-RU" dirty="0"/>
              <a:t>Так, </a:t>
            </a:r>
            <a:r>
              <a:rPr lang="ru-RU" dirty="0" err="1"/>
              <a:t>цільовий</a:t>
            </a:r>
            <a:r>
              <a:rPr lang="ru-RU" dirty="0"/>
              <a:t> </a:t>
            </a:r>
            <a:r>
              <a:rPr lang="ru-RU" dirty="0" err="1"/>
              <a:t>грошовий</a:t>
            </a:r>
            <a:r>
              <a:rPr lang="ru-RU" dirty="0"/>
              <a:t> фонд </a:t>
            </a:r>
            <a:r>
              <a:rPr lang="ru-RU" dirty="0" err="1"/>
              <a:t>найстарішого</a:t>
            </a:r>
            <a:r>
              <a:rPr lang="ru-RU" dirty="0"/>
              <a:t> в </a:t>
            </a:r>
            <a:r>
              <a:rPr lang="ru-RU" dirty="0" err="1"/>
              <a:t>Сполучених</a:t>
            </a:r>
            <a:r>
              <a:rPr lang="ru-RU" dirty="0"/>
              <a:t> Штатах </a:t>
            </a:r>
            <a:r>
              <a:rPr lang="ru-RU" dirty="0" err="1">
                <a:hlinkClick r:id="rId4" tooltip="Гарвардський університет"/>
              </a:rPr>
              <a:t>Гарвардського</a:t>
            </a:r>
            <a:r>
              <a:rPr lang="ru-RU" dirty="0">
                <a:hlinkClick r:id="rId4" tooltip="Гарвардський університет"/>
              </a:rPr>
              <a:t> </a:t>
            </a:r>
            <a:r>
              <a:rPr lang="ru-RU" dirty="0" err="1">
                <a:hlinkClick r:id="rId4" tooltip="Гарвардський університет"/>
              </a:rPr>
              <a:t>університету</a:t>
            </a:r>
            <a:r>
              <a:rPr lang="ru-RU" dirty="0"/>
              <a:t> становить 36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9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/>
              <a:t>Література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rgbClr val="66FF33"/>
          </a:solidFill>
        </p:spPr>
        <p:txBody>
          <a:bodyPr>
            <a:normAutofit fontScale="92500" lnSpcReduction="20000"/>
          </a:bodyPr>
          <a:lstStyle/>
          <a:p>
            <a:r>
              <a:rPr lang="uk-UA" dirty="0"/>
              <a:t>1. Естетика: Підручник / За </a:t>
            </a:r>
            <a:r>
              <a:rPr lang="uk-UA" dirty="0" err="1"/>
              <a:t>заг</a:t>
            </a:r>
            <a:r>
              <a:rPr lang="uk-UA" dirty="0"/>
              <a:t>. ред. </a:t>
            </a:r>
            <a:r>
              <a:rPr lang="uk-UA" dirty="0" err="1"/>
              <a:t>докт</a:t>
            </a:r>
            <a:r>
              <a:rPr lang="uk-UA" dirty="0"/>
              <a:t>. філ. наук, проф. Л.Т. Левчук. – К.: Вища школа, 2000. – 399 с. – (Бібліотека ЗНУ).</a:t>
            </a:r>
            <a:endParaRPr lang="ru-RU" dirty="0"/>
          </a:p>
          <a:p>
            <a:r>
              <a:rPr lang="uk-UA" dirty="0"/>
              <a:t>2. Куренкова Р.А. </a:t>
            </a:r>
            <a:r>
              <a:rPr lang="uk-UA" dirty="0" err="1"/>
              <a:t>Эстетика</a:t>
            </a:r>
            <a:r>
              <a:rPr lang="uk-UA" dirty="0"/>
              <a:t>: </a:t>
            </a:r>
            <a:r>
              <a:rPr lang="uk-UA" dirty="0" err="1"/>
              <a:t>Учебник</a:t>
            </a:r>
            <a:r>
              <a:rPr lang="uk-UA" dirty="0"/>
              <a:t>. – М.: ВЛАДОС-ПРЕСС, 2003. – 368 с. – (Сайт «</a:t>
            </a:r>
            <a:r>
              <a:rPr lang="uk-UA" dirty="0" err="1"/>
              <a:t>ПлатонаНет</a:t>
            </a:r>
            <a:r>
              <a:rPr lang="uk-UA" dirty="0"/>
              <a:t>»).</a:t>
            </a:r>
            <a:endParaRPr lang="ru-RU" dirty="0"/>
          </a:p>
          <a:p>
            <a:r>
              <a:rPr lang="uk-UA" dirty="0"/>
              <a:t>3. Овинникова Ю.А., Рожковский Б.В. </a:t>
            </a:r>
            <a:r>
              <a:rPr lang="uk-UA" dirty="0" err="1"/>
              <a:t>Эстетика</a:t>
            </a:r>
            <a:r>
              <a:rPr lang="uk-UA" dirty="0"/>
              <a:t>: курс </a:t>
            </a:r>
            <a:r>
              <a:rPr lang="uk-UA" dirty="0" err="1"/>
              <a:t>лекций</a:t>
            </a:r>
            <a:r>
              <a:rPr lang="uk-UA" dirty="0"/>
              <a:t> / Ю.А. </a:t>
            </a:r>
            <a:r>
              <a:rPr lang="uk-UA" dirty="0" err="1"/>
              <a:t>Овинникова</a:t>
            </a:r>
            <a:r>
              <a:rPr lang="uk-UA" dirty="0"/>
              <a:t>, В.Б. </a:t>
            </a:r>
            <a:r>
              <a:rPr lang="uk-UA" dirty="0" err="1"/>
              <a:t>Рожковский</a:t>
            </a:r>
            <a:r>
              <a:rPr lang="uk-UA" dirty="0"/>
              <a:t>. – Ростов н/Д: </a:t>
            </a:r>
            <a:r>
              <a:rPr lang="uk-UA" dirty="0" err="1"/>
              <a:t>Феникс</a:t>
            </a:r>
            <a:r>
              <a:rPr lang="uk-UA" dirty="0"/>
              <a:t>, 2008. – 350 с.</a:t>
            </a:r>
            <a:endParaRPr lang="ru-RU" dirty="0"/>
          </a:p>
          <a:p>
            <a:r>
              <a:rPr lang="uk-UA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0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Лувр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	Лувр</a:t>
            </a:r>
            <a:r>
              <a:rPr lang="ru-RU" dirty="0"/>
              <a:t> </a:t>
            </a:r>
            <a:r>
              <a:rPr lang="en-US" dirty="0" smtClean="0"/>
              <a:t>— </a:t>
            </a:r>
            <a:r>
              <a:rPr lang="ru-RU" dirty="0"/>
              <a:t>один з </a:t>
            </a:r>
            <a:r>
              <a:rPr lang="ru-RU" dirty="0" err="1"/>
              <a:t>найбільших</a:t>
            </a:r>
            <a:r>
              <a:rPr lang="ru-RU" dirty="0"/>
              <a:t> </a:t>
            </a:r>
            <a:r>
              <a:rPr lang="ru-RU" dirty="0" err="1" smtClean="0"/>
              <a:t>музеїв</a:t>
            </a:r>
            <a:r>
              <a:rPr lang="ru-RU" dirty="0"/>
              <a:t> 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розташований</a:t>
            </a:r>
            <a:r>
              <a:rPr lang="ru-RU" dirty="0"/>
              <a:t> на правому </a:t>
            </a:r>
            <a:r>
              <a:rPr lang="ru-RU" dirty="0" err="1"/>
              <a:t>березі</a:t>
            </a:r>
            <a:r>
              <a:rPr lang="ru-RU" dirty="0"/>
              <a:t> Сени в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окрузі</a:t>
            </a:r>
            <a:r>
              <a:rPr lang="ru-RU" dirty="0"/>
              <a:t> </a:t>
            </a:r>
            <a:r>
              <a:rPr lang="ru-RU" dirty="0" smtClean="0"/>
              <a:t>Парижу. </a:t>
            </a:r>
            <a:r>
              <a:rPr lang="ru-RU" dirty="0"/>
              <a:t>Музей Лувр </a:t>
            </a:r>
            <a:r>
              <a:rPr lang="ru-RU" dirty="0" err="1"/>
              <a:t>демонструє</a:t>
            </a:r>
            <a:r>
              <a:rPr lang="ru-RU" dirty="0"/>
              <a:t> 35 000 </a:t>
            </a:r>
            <a:r>
              <a:rPr lang="ru-RU" dirty="0" err="1"/>
              <a:t>експонатів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до 19 </a:t>
            </a:r>
            <a:r>
              <a:rPr lang="ru-RU" dirty="0" err="1"/>
              <a:t>століття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60 000 м².</a:t>
            </a:r>
          </a:p>
          <a:p>
            <a:pPr marL="0" indent="0">
              <a:buNone/>
            </a:pPr>
            <a:r>
              <a:rPr lang="ru-RU" dirty="0" smtClean="0"/>
              <a:t>	Музей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палаці</a:t>
            </a:r>
            <a:r>
              <a:rPr lang="ru-RU" dirty="0"/>
              <a:t> Лувру,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як </a:t>
            </a:r>
            <a:r>
              <a:rPr lang="ru-RU" dirty="0" err="1"/>
              <a:t>фортеця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12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smtClean="0"/>
              <a:t>при</a:t>
            </a:r>
            <a:r>
              <a:rPr lang="en-US" dirty="0" smtClean="0"/>
              <a:t> </a:t>
            </a:r>
            <a:r>
              <a:rPr lang="ru-RU" dirty="0" smtClean="0"/>
              <a:t>Фил</a:t>
            </a:r>
            <a:r>
              <a:rPr lang="uk-UA" dirty="0" err="1" smtClean="0"/>
              <a:t>іпі</a:t>
            </a:r>
            <a:r>
              <a:rPr lang="uk-UA" dirty="0" smtClean="0"/>
              <a:t> 2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ru-RU" dirty="0" err="1"/>
              <a:t>Б</a:t>
            </a:r>
            <a:r>
              <a:rPr lang="ru-RU" dirty="0" err="1" smtClean="0"/>
              <a:t>удівля</a:t>
            </a:r>
            <a:r>
              <a:rPr lang="ru-RU" dirty="0"/>
              <a:t> </a:t>
            </a:r>
            <a:r>
              <a:rPr lang="ru-RU" dirty="0" err="1"/>
              <a:t>розширювалась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, </a:t>
            </a:r>
            <a:r>
              <a:rPr lang="ru-RU" dirty="0" err="1"/>
              <a:t>сформувавши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палац Лувр. В </a:t>
            </a:r>
            <a:r>
              <a:rPr lang="ru-RU" dirty="0" smtClean="0"/>
              <a:t>1682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 </a:t>
            </a:r>
            <a:r>
              <a:rPr lang="uk-UA" dirty="0" smtClean="0"/>
              <a:t>Людовік Х1</a:t>
            </a:r>
            <a:r>
              <a:rPr lang="en-US" dirty="0" smtClean="0"/>
              <a:t>Y</a:t>
            </a:r>
            <a:r>
              <a:rPr lang="en-US" dirty="0"/>
              <a:t> </a:t>
            </a:r>
            <a:r>
              <a:rPr lang="ru-RU" dirty="0" err="1"/>
              <a:t>вибрав</a:t>
            </a:r>
            <a:r>
              <a:rPr lang="ru-RU" dirty="0"/>
              <a:t> </a:t>
            </a:r>
            <a:r>
              <a:rPr lang="ru-RU" dirty="0" smtClean="0"/>
              <a:t>Версальский Палац</a:t>
            </a:r>
            <a:r>
              <a:rPr lang="ru-RU" dirty="0"/>
              <a:t> як свою </a:t>
            </a:r>
            <a:r>
              <a:rPr lang="ru-RU" dirty="0" err="1"/>
              <a:t>резиденцію</a:t>
            </a:r>
            <a:r>
              <a:rPr lang="ru-RU" dirty="0"/>
              <a:t>, а Лувр </a:t>
            </a:r>
            <a:r>
              <a:rPr lang="ru-RU" dirty="0" err="1"/>
              <a:t>перетворився</a:t>
            </a:r>
            <a:r>
              <a:rPr lang="ru-RU" dirty="0"/>
              <a:t> в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королівської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з </a:t>
            </a:r>
            <a:r>
              <a:rPr lang="ru-RU" dirty="0" smtClean="0"/>
              <a:t>1692 року</a:t>
            </a:r>
            <a:r>
              <a:rPr lang="ru-RU" dirty="0"/>
              <a:t>,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античної</a:t>
            </a:r>
            <a:r>
              <a:rPr lang="ru-RU" dirty="0"/>
              <a:t> </a:t>
            </a:r>
            <a:r>
              <a:rPr lang="ru-RU" dirty="0" err="1" smtClean="0"/>
              <a:t>скульптури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/>
              <a:t>з </a:t>
            </a:r>
            <a:r>
              <a:rPr lang="ru-RU" dirty="0" smtClean="0"/>
              <a:t>2008</a:t>
            </a:r>
            <a:r>
              <a:rPr lang="ru-RU" dirty="0"/>
              <a:t> року, </a:t>
            </a:r>
            <a:r>
              <a:rPr lang="ru-RU" dirty="0" err="1"/>
              <a:t>експонати</a:t>
            </a:r>
            <a:r>
              <a:rPr lang="ru-RU" dirty="0"/>
              <a:t> музею </a:t>
            </a:r>
            <a:r>
              <a:rPr lang="ru-RU" dirty="0" err="1"/>
              <a:t>розділені</a:t>
            </a:r>
            <a:r>
              <a:rPr lang="ru-RU" dirty="0"/>
              <a:t> на 8 </a:t>
            </a:r>
            <a:r>
              <a:rPr lang="ru-RU" dirty="0" err="1"/>
              <a:t>колекцій</a:t>
            </a:r>
            <a:r>
              <a:rPr lang="ru-RU" dirty="0"/>
              <a:t>: </a:t>
            </a:r>
            <a:r>
              <a:rPr lang="ru-RU" dirty="0" err="1"/>
              <a:t>Стародавній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, </a:t>
            </a:r>
            <a:r>
              <a:rPr lang="ru-RU" dirty="0" smtClean="0"/>
              <a:t>  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Єгипет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Стародавня</a:t>
            </a:r>
            <a:r>
              <a:rPr lang="ru-RU" dirty="0" smtClean="0"/>
              <a:t> </a:t>
            </a:r>
            <a:r>
              <a:rPr lang="ru-RU" dirty="0" err="1" smtClean="0"/>
              <a:t>Греція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Етрурія</a:t>
            </a:r>
            <a:r>
              <a:rPr lang="ru-RU" dirty="0"/>
              <a:t> та </a:t>
            </a:r>
            <a:r>
              <a:rPr lang="ru-RU" dirty="0" smtClean="0"/>
              <a:t>Рим, </a:t>
            </a:r>
            <a:r>
              <a:rPr lang="ru-RU" dirty="0" err="1" smtClean="0"/>
              <a:t>Мистенцтво</a:t>
            </a:r>
            <a:r>
              <a:rPr lang="ru-RU" dirty="0" smtClean="0"/>
              <a:t> </a:t>
            </a:r>
            <a:r>
              <a:rPr lang="ru-RU" dirty="0" err="1" smtClean="0"/>
              <a:t>Ісламу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Скульптури</a:t>
            </a:r>
            <a:r>
              <a:rPr lang="ru-RU" dirty="0" smtClean="0"/>
              <a:t>,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 </a:t>
            </a:r>
            <a:r>
              <a:rPr lang="ru-RU" dirty="0" err="1" smtClean="0"/>
              <a:t>Образотворче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, </a:t>
            </a:r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Лувр 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відвідуваний</a:t>
            </a:r>
            <a:r>
              <a:rPr lang="ru-RU" dirty="0"/>
              <a:t> </a:t>
            </a:r>
            <a:r>
              <a:rPr lang="ru-RU" dirty="0" err="1"/>
              <a:t>художній</a:t>
            </a:r>
            <a:r>
              <a:rPr lang="ru-RU" dirty="0"/>
              <a:t> музей у </a:t>
            </a:r>
            <a:r>
              <a:rPr lang="ru-RU" dirty="0" err="1"/>
              <a:t>світі</a:t>
            </a:r>
            <a:r>
              <a:rPr lang="ru-RU" dirty="0"/>
              <a:t>, в </a:t>
            </a:r>
            <a:r>
              <a:rPr lang="ru-RU" dirty="0" smtClean="0"/>
              <a:t>20</a:t>
            </a:r>
            <a:r>
              <a:rPr lang="en-US" dirty="0" smtClean="0"/>
              <a:t>11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відвідали</a:t>
            </a:r>
            <a:r>
              <a:rPr lang="ru-RU" dirty="0"/>
              <a:t> </a:t>
            </a:r>
            <a:r>
              <a:rPr lang="ru-RU" dirty="0" smtClean="0"/>
              <a:t>8,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млн. </a:t>
            </a:r>
            <a:r>
              <a:rPr lang="ru-RU" dirty="0" smtClean="0"/>
              <a:t>людей.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6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ЛУВР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629821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8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Лувр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66FF33"/>
          </a:solidFill>
        </p:spPr>
        <p:txBody>
          <a:bodyPr>
            <a:normAutofit fontScale="92500" lnSpcReduction="10000"/>
          </a:bodyPr>
          <a:lstStyle/>
          <a:p>
            <a:r>
              <a:rPr lang="vi-VN" dirty="0"/>
              <a:t>Це найбільш відвідуваний музей у світі, в середньому 15 000 відвідувачів в день, 65 відсотків з яких складають </a:t>
            </a:r>
            <a:r>
              <a:rPr lang="vi-VN" dirty="0">
                <a:hlinkClick r:id="rId2" tooltip="Турист"/>
              </a:rPr>
              <a:t>туристи</a:t>
            </a:r>
            <a:r>
              <a:rPr lang="vi-VN" dirty="0"/>
              <a:t>. Лувр став об’єктом підвищеної уваги завдяки книзі американського письменника </a:t>
            </a:r>
            <a:r>
              <a:rPr lang="vi-VN" dirty="0">
                <a:hlinkClick r:id="rId3" tooltip="Ден Браун"/>
              </a:rPr>
              <a:t>Дена Брауна</a:t>
            </a:r>
            <a:r>
              <a:rPr lang="vi-VN" dirty="0"/>
              <a:t> "</a:t>
            </a:r>
            <a:r>
              <a:rPr lang="vi-VN" dirty="0">
                <a:hlinkClick r:id="rId4" tooltip="Код да Вінчі (роман)"/>
              </a:rPr>
              <a:t>Код да Ві́нчі</a:t>
            </a:r>
            <a:r>
              <a:rPr lang="vi-VN" dirty="0"/>
              <a:t>" і знятому в </a:t>
            </a:r>
            <a:r>
              <a:rPr lang="vi-VN" dirty="0">
                <a:hlinkClick r:id="rId5" tooltip="2006"/>
              </a:rPr>
              <a:t>2006</a:t>
            </a:r>
            <a:r>
              <a:rPr lang="vi-VN" dirty="0"/>
              <a:t> році однойменному фільмі на основі цієї книги. Музей заробив 2,5 млн. доларів </a:t>
            </a:r>
            <a:r>
              <a:rPr lang="vi-VN" dirty="0">
                <a:hlinkClick r:id="rId6" tooltip="США"/>
              </a:rPr>
              <a:t>США</a:t>
            </a:r>
            <a:r>
              <a:rPr lang="vi-VN" dirty="0"/>
              <a:t>, надавши право на знімання фільму в своїх галереях</a:t>
            </a:r>
            <a:r>
              <a:rPr lang="vi-VN" dirty="0" smtClean="0"/>
              <a:t>.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/>
              <a:t>Лувр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Персонал Лувру становить </a:t>
            </a:r>
            <a:r>
              <a:rPr lang="ru-RU" dirty="0" err="1" smtClean="0"/>
              <a:t>більше</a:t>
            </a:r>
            <a:r>
              <a:rPr lang="ru-RU" dirty="0" smtClean="0"/>
              <a:t> 2000 </a:t>
            </a:r>
            <a:r>
              <a:rPr lang="ru-RU" dirty="0" err="1" smtClean="0"/>
              <a:t>працівників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з </a:t>
            </a:r>
            <a:r>
              <a:rPr lang="ru-RU" b="1" i="1" dirty="0" smtClean="0"/>
              <a:t>директором </a:t>
            </a:r>
            <a:r>
              <a:rPr lang="ru-RU" b="1" i="1" dirty="0" err="1" smtClean="0"/>
              <a:t>Анрі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Луаретом</a:t>
            </a:r>
            <a:r>
              <a:rPr lang="ru-RU" b="1" i="1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звітує</a:t>
            </a:r>
            <a:r>
              <a:rPr lang="ru-RU" dirty="0" smtClean="0"/>
              <a:t> перед </a:t>
            </a:r>
            <a:r>
              <a:rPr lang="ru-RU" dirty="0" err="1" smtClean="0"/>
              <a:t>французьким</a:t>
            </a:r>
            <a:r>
              <a:rPr lang="ru-RU" dirty="0" smtClean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та </a:t>
            </a:r>
            <a:r>
              <a:rPr lang="ru-RU" dirty="0" err="1" smtClean="0"/>
              <a:t>комунікації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Луарета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Лувру </a:t>
            </a:r>
            <a:r>
              <a:rPr lang="ru-RU" dirty="0" err="1" smtClean="0"/>
              <a:t>зазнала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дозволивши музею </a:t>
            </a:r>
            <a:r>
              <a:rPr lang="ru-RU" dirty="0" err="1" smtClean="0"/>
              <a:t>надавати</a:t>
            </a:r>
            <a:r>
              <a:rPr lang="ru-RU" dirty="0" smtClean="0"/>
              <a:t> і </a:t>
            </a:r>
            <a:r>
              <a:rPr lang="ru-RU" dirty="0" err="1" smtClean="0"/>
              <a:t>позичати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експонатів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. З 2006 по 2009 Лувр </a:t>
            </a:r>
            <a:r>
              <a:rPr lang="ru-RU" dirty="0" err="1" smtClean="0"/>
              <a:t>надав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для Музею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в </a:t>
            </a:r>
            <a:r>
              <a:rPr lang="ru-RU" dirty="0" err="1" smtClean="0"/>
              <a:t>Атланті</a:t>
            </a:r>
            <a:r>
              <a:rPr lang="ru-RU" dirty="0" smtClean="0"/>
              <a:t>, штат </a:t>
            </a:r>
            <a:r>
              <a:rPr lang="ru-RU" dirty="0" err="1" smtClean="0"/>
              <a:t>Джорджія</a:t>
            </a:r>
            <a:r>
              <a:rPr lang="ru-RU" dirty="0" smtClean="0"/>
              <a:t>, і </a:t>
            </a:r>
            <a:r>
              <a:rPr lang="ru-RU" dirty="0" err="1" smtClean="0"/>
              <a:t>отримав</a:t>
            </a:r>
            <a:r>
              <a:rPr lang="ru-RU" dirty="0" smtClean="0"/>
              <a:t> за </a:t>
            </a:r>
            <a:r>
              <a:rPr lang="ru-RU" dirty="0" err="1" smtClean="0"/>
              <a:t>це</a:t>
            </a:r>
            <a:r>
              <a:rPr lang="ru-RU" dirty="0" smtClean="0"/>
              <a:t> 6,9 млн. дол США,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використані</a:t>
            </a:r>
            <a:r>
              <a:rPr lang="ru-RU" dirty="0" smtClean="0"/>
              <a:t> на ремонт </a:t>
            </a:r>
            <a:r>
              <a:rPr lang="ru-RU" dirty="0" err="1" smtClean="0"/>
              <a:t>приміщення</a:t>
            </a:r>
            <a:r>
              <a:rPr lang="ru-RU" dirty="0" smtClean="0"/>
              <a:t> музею.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філіалу</a:t>
            </a:r>
            <a:r>
              <a:rPr lang="ru-RU" dirty="0" smtClean="0"/>
              <a:t> музею в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Об’єднаних</a:t>
            </a:r>
            <a:r>
              <a:rPr lang="ru-RU" dirty="0" smtClean="0"/>
              <a:t> </a:t>
            </a:r>
            <a:r>
              <a:rPr lang="ru-RU" dirty="0" err="1" smtClean="0"/>
              <a:t>Арабських</a:t>
            </a:r>
            <a:r>
              <a:rPr lang="ru-RU" dirty="0" smtClean="0"/>
              <a:t> </a:t>
            </a:r>
            <a:r>
              <a:rPr lang="ru-RU" dirty="0" err="1" smtClean="0"/>
              <a:t>Еміратів</a:t>
            </a:r>
            <a:r>
              <a:rPr lang="ru-RU" dirty="0" smtClean="0"/>
              <a:t> Абу-</a:t>
            </a:r>
            <a:r>
              <a:rPr lang="ru-RU" dirty="0" err="1" smtClean="0"/>
              <a:t>Дабі</a:t>
            </a:r>
            <a:r>
              <a:rPr lang="ru-RU" dirty="0" smtClean="0"/>
              <a:t> </a:t>
            </a:r>
            <a:r>
              <a:rPr lang="ru-RU" dirty="0" err="1" smtClean="0"/>
              <a:t>збільшить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для Лувру.  </a:t>
            </a:r>
            <a:r>
              <a:rPr lang="ru-RU" dirty="0" err="1" smtClean="0"/>
              <a:t>Анрі</a:t>
            </a:r>
            <a:r>
              <a:rPr lang="ru-RU" dirty="0" smtClean="0"/>
              <a:t> </a:t>
            </a:r>
            <a:r>
              <a:rPr lang="ru-RU" dirty="0" err="1" smtClean="0"/>
              <a:t>Луарете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незалежний</a:t>
            </a:r>
            <a:r>
              <a:rPr lang="ru-RU" dirty="0" smtClean="0"/>
              <a:t> в </a:t>
            </a:r>
            <a:r>
              <a:rPr lang="ru-RU" dirty="0" err="1" smtClean="0"/>
              <a:t>прийняті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90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музею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доступні</a:t>
            </a:r>
            <a:r>
              <a:rPr lang="ru-RU" dirty="0" smtClean="0"/>
              <a:t> для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експонатів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день, </a:t>
            </a:r>
            <a:r>
              <a:rPr lang="ru-RU" dirty="0" err="1" smtClean="0"/>
              <a:t>проти</a:t>
            </a:r>
            <a:r>
              <a:rPr lang="ru-RU" dirty="0" smtClean="0"/>
              <a:t> 74 </a:t>
            </a:r>
            <a:r>
              <a:rPr lang="ru-RU" dirty="0" err="1" smtClean="0"/>
              <a:t>відсотків</a:t>
            </a:r>
            <a:r>
              <a:rPr lang="ru-RU" dirty="0" smtClean="0"/>
              <a:t> у 2001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ввів</a:t>
            </a:r>
            <a:r>
              <a:rPr lang="ru-RU" dirty="0" smtClean="0"/>
              <a:t> </a:t>
            </a:r>
            <a:r>
              <a:rPr lang="ru-RU" b="1" i="1" dirty="0" err="1" smtClean="0"/>
              <a:t>безкоштовний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вхід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п'ятницю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увечері</a:t>
            </a:r>
            <a:r>
              <a:rPr lang="ru-RU" dirty="0" smtClean="0"/>
              <a:t>, </a:t>
            </a:r>
            <a:r>
              <a:rPr lang="ru-RU" dirty="0" err="1" smtClean="0"/>
              <a:t>подовжив</a:t>
            </a:r>
            <a:r>
              <a:rPr lang="ru-RU" dirty="0" smtClean="0"/>
              <a:t> роботу музею, фонд </a:t>
            </a: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збільшився</a:t>
            </a:r>
            <a:r>
              <a:rPr lang="ru-RU" dirty="0" smtClean="0"/>
              <a:t> з $4,5 млн. в 2004 до $36 млн. в 2007.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1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dirty="0" smtClean="0"/>
              <a:t>РЕОРГАНІЗАЦІЇ ЛУВРА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Лувр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реорганізацій</a:t>
            </a:r>
            <a:r>
              <a:rPr lang="ru-RU" dirty="0"/>
              <a:t>. </a:t>
            </a:r>
            <a:r>
              <a:rPr lang="ru-RU" dirty="0" err="1"/>
              <a:t>Найбільша</a:t>
            </a:r>
            <a:r>
              <a:rPr lang="ru-RU" dirty="0"/>
              <a:t> — </a:t>
            </a:r>
            <a:r>
              <a:rPr lang="ru-RU" dirty="0" err="1"/>
              <a:t>створення</a:t>
            </a:r>
            <a:r>
              <a:rPr lang="ru-RU" dirty="0"/>
              <a:t> </a:t>
            </a:r>
            <a:r>
              <a:rPr lang="ru-RU" dirty="0">
                <a:hlinkClick r:id="rId3" tooltip="Музей д'Орсе"/>
              </a:rPr>
              <a:t>музея </a:t>
            </a:r>
            <a:r>
              <a:rPr lang="ru-RU" dirty="0" err="1">
                <a:hlinkClick r:id="rId3" tooltip="Музей д'Орсе"/>
              </a:rPr>
              <a:t>д'Орсе</a:t>
            </a:r>
            <a:r>
              <a:rPr lang="ru-RU" dirty="0"/>
              <a:t> і передача </a:t>
            </a:r>
            <a:r>
              <a:rPr lang="ru-RU" dirty="0" err="1"/>
              <a:t>туди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1848 по 1914 роки. </a:t>
            </a:r>
            <a:r>
              <a:rPr lang="ru-RU" dirty="0" err="1"/>
              <a:t>Саме</a:t>
            </a:r>
            <a:r>
              <a:rPr lang="ru-RU" dirty="0"/>
              <a:t> в </a:t>
            </a:r>
            <a:r>
              <a:rPr lang="ru-RU" dirty="0">
                <a:hlinkClick r:id="rId3" tooltip="Музей д'Орсе"/>
              </a:rPr>
              <a:t>музей </a:t>
            </a:r>
            <a:r>
              <a:rPr lang="ru-RU" dirty="0" err="1">
                <a:hlinkClick r:id="rId3" tooltip="Музей д'Орсе"/>
              </a:rPr>
              <a:t>д'Орсе</a:t>
            </a:r>
            <a:r>
              <a:rPr lang="ru-RU" dirty="0"/>
              <a:t> </a:t>
            </a:r>
            <a:r>
              <a:rPr lang="ru-RU" dirty="0" err="1"/>
              <a:t>увійшли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імперссіоністів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мистецьких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. Твори </a:t>
            </a:r>
            <a:r>
              <a:rPr lang="ru-RU" dirty="0" err="1"/>
              <a:t>майстрів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збирає</a:t>
            </a:r>
            <a:r>
              <a:rPr lang="ru-RU" dirty="0"/>
              <a:t>, </a:t>
            </a:r>
            <a:r>
              <a:rPr lang="ru-RU" dirty="0" err="1"/>
              <a:t>вивчає</a:t>
            </a:r>
            <a:r>
              <a:rPr lang="ru-RU" dirty="0"/>
              <a:t> і </a:t>
            </a:r>
            <a:r>
              <a:rPr lang="ru-RU" dirty="0" err="1"/>
              <a:t>експонує</a:t>
            </a:r>
            <a:r>
              <a:rPr lang="ru-RU" dirty="0"/>
              <a:t> Музей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 </a:t>
            </a:r>
            <a:r>
              <a:rPr lang="ru-RU" dirty="0">
                <a:hlinkClick r:id="rId4" tooltip="Жорж Помпіду"/>
              </a:rPr>
              <a:t>Жоржа </a:t>
            </a:r>
            <a:r>
              <a:rPr lang="ru-RU" dirty="0" err="1">
                <a:hlinkClick r:id="rId4" tooltip="Жорж Помпіду"/>
              </a:rPr>
              <a:t>Помпіду</a:t>
            </a:r>
            <a:r>
              <a:rPr lang="ru-RU" dirty="0"/>
              <a:t>. </a:t>
            </a:r>
            <a:r>
              <a:rPr lang="ru-RU" dirty="0" err="1"/>
              <a:t>Хронологічно</a:t>
            </a:r>
            <a:r>
              <a:rPr lang="ru-RU" dirty="0"/>
              <a:t> </a:t>
            </a:r>
            <a:r>
              <a:rPr lang="ru-RU" dirty="0" err="1"/>
              <a:t>експозиції</a:t>
            </a:r>
            <a:r>
              <a:rPr lang="ru-RU" dirty="0"/>
              <a:t> Лувра </a:t>
            </a:r>
            <a:r>
              <a:rPr lang="ru-RU" dirty="0" err="1"/>
              <a:t>закінчуються</a:t>
            </a:r>
            <a:r>
              <a:rPr lang="ru-RU" dirty="0"/>
              <a:t> 1848 роком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 В </a:t>
            </a:r>
            <a:r>
              <a:rPr lang="ru-RU" dirty="0" err="1"/>
              <a:t>Луврі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одна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колекцій</a:t>
            </a:r>
            <a:r>
              <a:rPr lang="ru-RU" dirty="0"/>
              <a:t> картин, скульптур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та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твори, як Джоконда (</a:t>
            </a:r>
            <a:r>
              <a:rPr lang="ru-RU" dirty="0" err="1">
                <a:hlinkClick r:id="rId5" tooltip="Мона Ліза"/>
              </a:rPr>
              <a:t>Мона</a:t>
            </a:r>
            <a:r>
              <a:rPr lang="ru-RU" dirty="0">
                <a:hlinkClick r:id="rId5" tooltip="Мона Ліза"/>
              </a:rPr>
              <a:t> </a:t>
            </a:r>
            <a:r>
              <a:rPr lang="ru-RU" dirty="0" err="1">
                <a:hlinkClick r:id="rId5" tooltip="Мона Ліза"/>
              </a:rPr>
              <a:t>Ліза</a:t>
            </a:r>
            <a:r>
              <a:rPr lang="ru-RU" dirty="0"/>
              <a:t>), </a:t>
            </a:r>
            <a:r>
              <a:rPr lang="ru-RU" dirty="0">
                <a:hlinkClick r:id="rId6" tooltip="Венера Мілоська"/>
              </a:rPr>
              <a:t>Венера </a:t>
            </a:r>
            <a:r>
              <a:rPr lang="ru-RU" dirty="0" err="1">
                <a:hlinkClick r:id="rId6" tooltip="Венера Мілоська"/>
              </a:rPr>
              <a:t>Мілоська</a:t>
            </a:r>
            <a:r>
              <a:rPr lang="ru-RU" dirty="0"/>
              <a:t>, </a:t>
            </a:r>
            <a:r>
              <a:rPr lang="ru-RU" dirty="0" err="1">
                <a:hlinkClick r:id="rId7" tooltip="Ніка Самофракійська"/>
              </a:rPr>
              <a:t>Ніка</a:t>
            </a:r>
            <a:r>
              <a:rPr lang="ru-RU" dirty="0">
                <a:hlinkClick r:id="rId7" tooltip="Ніка Самофракійська"/>
              </a:rPr>
              <a:t> </a:t>
            </a:r>
            <a:r>
              <a:rPr lang="ru-RU" dirty="0" err="1">
                <a:hlinkClick r:id="rId7" tooltip="Ніка Самофракійська"/>
              </a:rPr>
              <a:t>Самофракійська</a:t>
            </a:r>
            <a:r>
              <a:rPr lang="ru-RU" dirty="0"/>
              <a:t>, </a:t>
            </a:r>
            <a:r>
              <a:rPr lang="ru-RU" dirty="0" err="1"/>
              <a:t>картини</a:t>
            </a:r>
            <a:r>
              <a:rPr lang="ru-RU" dirty="0"/>
              <a:t> </a:t>
            </a:r>
            <a:r>
              <a:rPr lang="ru-RU" dirty="0">
                <a:hlinkClick r:id="rId8" tooltip="Рембрандт"/>
              </a:rPr>
              <a:t>Рембрандта</a:t>
            </a:r>
            <a:r>
              <a:rPr lang="ru-RU" dirty="0"/>
              <a:t>, </a:t>
            </a:r>
            <a:r>
              <a:rPr lang="ru-RU" dirty="0" err="1">
                <a:hlinkClick r:id="rId9" tooltip="Тіціан"/>
              </a:rPr>
              <a:t>Тіціана</a:t>
            </a:r>
            <a:r>
              <a:rPr lang="ru-RU" dirty="0"/>
              <a:t> і </a:t>
            </a:r>
            <a:r>
              <a:rPr lang="ru-RU" dirty="0">
                <a:hlinkClick r:id="rId10" tooltip="Леонардо да Вінчі"/>
              </a:rPr>
              <a:t>Леонардо да 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У </a:t>
            </a:r>
            <a:r>
              <a:rPr lang="ru-RU" dirty="0">
                <a:hlinkClick r:id="rId11" tooltip="1989"/>
              </a:rPr>
              <a:t>1989</a:t>
            </a:r>
            <a:r>
              <a:rPr lang="ru-RU" dirty="0"/>
              <a:t> р. в </a:t>
            </a:r>
            <a:r>
              <a:rPr lang="ru-RU" dirty="0" err="1"/>
              <a:t>центрі</a:t>
            </a:r>
            <a:r>
              <a:rPr lang="ru-RU" dirty="0"/>
              <a:t> палацу </a:t>
            </a:r>
            <a:r>
              <a:rPr lang="ru-RU" dirty="0" err="1"/>
              <a:t>була</a:t>
            </a:r>
            <a:r>
              <a:rPr lang="ru-RU" dirty="0"/>
              <a:t> додана </a:t>
            </a:r>
            <a:r>
              <a:rPr lang="ru-RU" dirty="0" err="1"/>
              <a:t>скляна</a:t>
            </a:r>
            <a:r>
              <a:rPr lang="ru-RU" dirty="0"/>
              <a:t> </a:t>
            </a:r>
            <a:r>
              <a:rPr lang="ru-RU" dirty="0" err="1"/>
              <a:t>піраміда</a:t>
            </a:r>
            <a:r>
              <a:rPr lang="ru-RU" dirty="0"/>
              <a:t>, створена китайско-американским </a:t>
            </a:r>
            <a:r>
              <a:rPr lang="ru-RU" dirty="0" err="1"/>
              <a:t>архітектором</a:t>
            </a:r>
            <a:r>
              <a:rPr lang="ru-RU" dirty="0"/>
              <a:t> Й. М. </a:t>
            </a:r>
            <a:r>
              <a:rPr lang="ru-RU" dirty="0" err="1"/>
              <a:t>Пейєм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79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en-US" dirty="0" smtClean="0"/>
              <a:t>’</a:t>
            </a:r>
            <a:r>
              <a:rPr lang="ru-RU" dirty="0" err="1" smtClean="0"/>
              <a:t>Орсе</a:t>
            </a:r>
            <a:r>
              <a:rPr lang="ru-RU" dirty="0" smtClean="0"/>
              <a:t> </a:t>
            </a:r>
            <a:r>
              <a:rPr lang="ru-RU" dirty="0"/>
              <a:t>– музей </a:t>
            </a:r>
            <a:r>
              <a:rPr lang="ru-RU" dirty="0" err="1"/>
              <a:t>образотворчих</a:t>
            </a:r>
            <a:r>
              <a:rPr lang="ru-RU" dirty="0"/>
              <a:t> і </a:t>
            </a:r>
            <a:r>
              <a:rPr lang="ru-RU" dirty="0" err="1"/>
              <a:t>прикладних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, Париж, </a:t>
            </a:r>
            <a:r>
              <a:rPr lang="ru-RU" dirty="0" err="1"/>
              <a:t>Франція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143000"/>
            <a:ext cx="34861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CC00"/>
          </a:solidFill>
        </p:spPr>
        <p:txBody>
          <a:bodyPr/>
          <a:lstStyle/>
          <a:p>
            <a:r>
              <a:rPr lang="ru-RU" dirty="0" err="1"/>
              <a:t>С</a:t>
            </a:r>
            <a:r>
              <a:rPr lang="ru-RU" dirty="0" err="1" smtClean="0"/>
              <a:t>кляна</a:t>
            </a:r>
            <a:r>
              <a:rPr lang="ru-RU" dirty="0" smtClean="0"/>
              <a:t> </a:t>
            </a:r>
            <a:r>
              <a:rPr lang="ru-RU" dirty="0" err="1" smtClean="0"/>
              <a:t>піраміда</a:t>
            </a:r>
            <a:r>
              <a:rPr lang="ru-RU" dirty="0" smtClean="0"/>
              <a:t> Лувру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628800"/>
            <a:ext cx="6192000" cy="465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ЛУВР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76" y="1196752"/>
            <a:ext cx="378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72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095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200" b="1" dirty="0" err="1" smtClean="0"/>
              <a:t>Ієронімус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Босх</a:t>
            </a:r>
            <a:r>
              <a:rPr lang="uk-UA" sz="3200" b="1" dirty="0" smtClean="0"/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(1450-1516,</a:t>
            </a:r>
            <a:br>
              <a:rPr lang="uk-UA" sz="3200" dirty="0" smtClean="0"/>
            </a:br>
            <a:r>
              <a:rPr lang="uk-UA" sz="3200" dirty="0" smtClean="0"/>
              <a:t> Нідерланди)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556792"/>
            <a:ext cx="8229600" cy="4525963"/>
          </a:xfrm>
        </p:spPr>
        <p:txBody>
          <a:bodyPr/>
          <a:lstStyle/>
          <a:p>
            <a:r>
              <a:rPr lang="uk-UA" b="1" dirty="0"/>
              <a:t>К</a:t>
            </a:r>
            <a:r>
              <a:rPr lang="uk-UA" b="1" dirty="0" smtClean="0"/>
              <a:t>орабель дурнів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959"/>
            <a:ext cx="3528000" cy="683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5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dirty="0" smtClean="0"/>
              <a:t>Лувр в Абу-Дабі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2012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 в </a:t>
            </a:r>
            <a:r>
              <a:rPr lang="ru-RU" dirty="0" smtClean="0"/>
              <a:t>Абу-</a:t>
            </a:r>
            <a:r>
              <a:rPr lang="ru-RU" dirty="0" err="1" smtClean="0"/>
              <a:t>Дабі</a:t>
            </a:r>
            <a:r>
              <a:rPr lang="ru-RU" dirty="0"/>
              <a:t> 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збудований</a:t>
            </a:r>
            <a:r>
              <a:rPr lang="ru-RU" dirty="0"/>
              <a:t> </a:t>
            </a:r>
            <a:r>
              <a:rPr lang="ru-RU" dirty="0" err="1"/>
              <a:t>філіал</a:t>
            </a:r>
            <a:r>
              <a:rPr lang="ru-RU" dirty="0"/>
              <a:t> музею Лувр. </a:t>
            </a:r>
            <a:r>
              <a:rPr lang="ru-RU" dirty="0" err="1"/>
              <a:t>Згідно</a:t>
            </a:r>
            <a:r>
              <a:rPr lang="ru-RU" dirty="0"/>
              <a:t> з 30-річною </a:t>
            </a:r>
            <a:r>
              <a:rPr lang="ru-RU" dirty="0" err="1"/>
              <a:t>угодою</a:t>
            </a:r>
            <a:r>
              <a:rPr lang="ru-RU" dirty="0"/>
              <a:t>, </a:t>
            </a:r>
            <a:r>
              <a:rPr lang="ru-RU" dirty="0" err="1"/>
              <a:t>підписаною</a:t>
            </a:r>
            <a:r>
              <a:rPr lang="ru-RU" dirty="0"/>
              <a:t> </a:t>
            </a:r>
            <a:r>
              <a:rPr lang="ru-RU" dirty="0" err="1"/>
              <a:t>міністром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Рено </a:t>
            </a:r>
            <a:r>
              <a:rPr lang="ru-RU" dirty="0" err="1"/>
              <a:t>Доннедье</a:t>
            </a:r>
            <a:r>
              <a:rPr lang="ru-RU" dirty="0"/>
              <a:t> де </a:t>
            </a:r>
            <a:r>
              <a:rPr lang="ru-RU" dirty="0" err="1"/>
              <a:t>Вабром</a:t>
            </a:r>
            <a:r>
              <a:rPr lang="ru-RU" dirty="0"/>
              <a:t> і шейхом </a:t>
            </a:r>
            <a:r>
              <a:rPr lang="ru-RU" dirty="0" err="1"/>
              <a:t>Заіда</a:t>
            </a:r>
            <a:r>
              <a:rPr lang="ru-RU" dirty="0"/>
              <a:t> бен Султана Аль </a:t>
            </a:r>
            <a:r>
              <a:rPr lang="ru-RU" dirty="0" err="1"/>
              <a:t>Нахайяна</a:t>
            </a:r>
            <a:r>
              <a:rPr lang="ru-RU" dirty="0"/>
              <a:t>, в </a:t>
            </a:r>
            <a:r>
              <a:rPr lang="ru-RU" dirty="0" err="1"/>
              <a:t>центрі</a:t>
            </a:r>
            <a:r>
              <a:rPr lang="ru-RU" dirty="0"/>
              <a:t> Абу-</a:t>
            </a:r>
            <a:r>
              <a:rPr lang="ru-RU" dirty="0" err="1"/>
              <a:t>Дабі</a:t>
            </a:r>
            <a:r>
              <a:rPr lang="ru-RU" dirty="0"/>
              <a:t>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музей в </a:t>
            </a:r>
            <a:r>
              <a:rPr lang="ru-RU" dirty="0" err="1"/>
              <a:t>обмін</a:t>
            </a:r>
            <a:r>
              <a:rPr lang="ru-RU" dirty="0"/>
              <a:t> на </a:t>
            </a:r>
            <a:r>
              <a:rPr lang="ru-RU" b="1" dirty="0"/>
              <a:t>€ 832 млн ($1,3 млрд.). </a:t>
            </a:r>
            <a:r>
              <a:rPr lang="ru-RU" dirty="0"/>
              <a:t>За проектом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архітектора</a:t>
            </a:r>
            <a:r>
              <a:rPr lang="ru-RU" dirty="0"/>
              <a:t> Жана </a:t>
            </a:r>
            <a:r>
              <a:rPr lang="ru-RU" dirty="0" err="1"/>
              <a:t>Нувеля</a:t>
            </a:r>
            <a:r>
              <a:rPr lang="ru-RU" dirty="0"/>
              <a:t> та </a:t>
            </a:r>
            <a:r>
              <a:rPr lang="ru-RU" dirty="0" err="1"/>
              <a:t>інженерної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Буро </a:t>
            </a:r>
            <a:r>
              <a:rPr lang="ru-RU" dirty="0" err="1"/>
              <a:t>Хаппольд</a:t>
            </a:r>
            <a:r>
              <a:rPr lang="ru-RU" dirty="0"/>
              <a:t>, Лувр Абу-</a:t>
            </a:r>
            <a:r>
              <a:rPr lang="ru-RU" dirty="0" err="1"/>
              <a:t>Дабі</a:t>
            </a:r>
            <a:r>
              <a:rPr lang="ru-RU" dirty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/>
              <a:t>24 000 м² і </a:t>
            </a:r>
            <a:r>
              <a:rPr lang="ru-RU" dirty="0" err="1" smtClean="0"/>
              <a:t>покритий</a:t>
            </a:r>
            <a:r>
              <a:rPr lang="ru-RU" dirty="0" smtClean="0"/>
              <a:t> </a:t>
            </a:r>
            <a:r>
              <a:rPr lang="ru-RU" dirty="0" err="1"/>
              <a:t>дахом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літаючої</a:t>
            </a:r>
            <a:r>
              <a:rPr lang="ru-RU" dirty="0"/>
              <a:t> </a:t>
            </a:r>
            <a:r>
              <a:rPr lang="ru-RU" dirty="0" err="1"/>
              <a:t>тарілки</a:t>
            </a:r>
            <a:r>
              <a:rPr lang="ru-RU" dirty="0"/>
              <a:t>. </a:t>
            </a:r>
            <a:r>
              <a:rPr lang="ru-RU" dirty="0" err="1"/>
              <a:t>Франція</a:t>
            </a:r>
            <a:r>
              <a:rPr lang="ru-RU" dirty="0"/>
              <a:t> </a:t>
            </a:r>
            <a:r>
              <a:rPr lang="ru-RU" dirty="0" err="1"/>
              <a:t>погодилася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по </a:t>
            </a:r>
            <a:r>
              <a:rPr lang="ru-RU" dirty="0" err="1"/>
              <a:t>черзі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200 до 300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;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;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4 </a:t>
            </a:r>
            <a:r>
              <a:rPr lang="ru-RU" dirty="0" err="1"/>
              <a:t>тимчасових</a:t>
            </a:r>
            <a:r>
              <a:rPr lang="ru-RU" dirty="0"/>
              <a:t> </a:t>
            </a:r>
            <a:r>
              <a:rPr lang="ru-RU" dirty="0" err="1"/>
              <a:t>виставок</a:t>
            </a:r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 на </a:t>
            </a:r>
            <a:r>
              <a:rPr lang="ru-RU" dirty="0" err="1"/>
              <a:t>протязі</a:t>
            </a:r>
            <a:r>
              <a:rPr lang="ru-RU" dirty="0"/>
              <a:t> 15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Експонати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надходити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sz="3100" dirty="0" err="1"/>
              <a:t>Лувру,</a:t>
            </a:r>
            <a:r>
              <a:rPr lang="ru-RU" sz="3100" dirty="0" err="1">
                <a:hlinkClick r:id="rId4" tooltip="Центр Жоржа Помпіду"/>
              </a:rPr>
              <a:t>Центру</a:t>
            </a:r>
            <a:r>
              <a:rPr lang="ru-RU" sz="3100" dirty="0">
                <a:hlinkClick r:id="rId4" tooltip="Центр Жоржа Помпіду"/>
              </a:rPr>
              <a:t> Жоржа </a:t>
            </a:r>
            <a:r>
              <a:rPr lang="ru-RU" sz="3100" dirty="0" err="1">
                <a:hlinkClick r:id="rId4" tooltip="Центр Жоржа Помпіду"/>
              </a:rPr>
              <a:t>Помпіду</a:t>
            </a:r>
            <a:r>
              <a:rPr lang="ru-RU" sz="3100" dirty="0" err="1"/>
              <a:t>,</a:t>
            </a:r>
            <a:r>
              <a:rPr lang="ru-RU" sz="3100" dirty="0" err="1">
                <a:hlinkClick r:id="rId5" tooltip="Музей д'Орсе"/>
              </a:rPr>
              <a:t>Музею</a:t>
            </a:r>
            <a:r>
              <a:rPr lang="ru-RU" sz="3100" dirty="0">
                <a:hlinkClick r:id="rId5" tooltip="Музей д'Орсе"/>
              </a:rPr>
              <a:t> </a:t>
            </a:r>
            <a:r>
              <a:rPr lang="ru-RU" sz="3100" dirty="0" err="1">
                <a:hlinkClick r:id="rId5" tooltip="Музей д'Орсе"/>
              </a:rPr>
              <a:t>д'Орсе</a:t>
            </a:r>
            <a:r>
              <a:rPr lang="ru-RU" sz="3100" dirty="0"/>
              <a:t>, </a:t>
            </a:r>
            <a:r>
              <a:rPr lang="ru-RU" sz="3100" dirty="0">
                <a:hlinkClick r:id="rId6" tooltip="Версаль"/>
              </a:rPr>
              <a:t>Версалю</a:t>
            </a:r>
            <a:r>
              <a:rPr lang="ru-RU" sz="3100" dirty="0"/>
              <a:t>, </a:t>
            </a:r>
            <a:r>
              <a:rPr lang="ru-RU" sz="3100" dirty="0">
                <a:hlinkClick r:id="rId7" tooltip="Національний музей східних мистецтв Ґіме"/>
              </a:rPr>
              <a:t>Музею </a:t>
            </a:r>
            <a:r>
              <a:rPr lang="ru-RU" sz="3100" dirty="0" err="1">
                <a:hlinkClick r:id="rId7" tooltip="Національний музей східних мистецтв Ґіме"/>
              </a:rPr>
              <a:t>Гіме</a:t>
            </a:r>
            <a:r>
              <a:rPr lang="ru-RU" sz="3100" dirty="0"/>
              <a:t>, </a:t>
            </a:r>
            <a:r>
              <a:rPr lang="ru-RU" sz="3100" dirty="0">
                <a:hlinkClick r:id="rId8" tooltip="Музей Родена"/>
              </a:rPr>
              <a:t>музею Родена</a:t>
            </a:r>
            <a:r>
              <a:rPr lang="ru-RU" sz="3100" dirty="0"/>
              <a:t>, і </a:t>
            </a:r>
            <a:r>
              <a:rPr lang="ru-RU" sz="3100" dirty="0">
                <a:hlinkClick r:id="rId9" tooltip="Музей на набережній Бранлі"/>
              </a:rPr>
              <a:t>Музею на </a:t>
            </a:r>
            <a:r>
              <a:rPr lang="ru-RU" sz="3100" dirty="0" err="1">
                <a:hlinkClick r:id="rId9" tooltip="Музей на набережній Бранлі"/>
              </a:rPr>
              <a:t>набережній</a:t>
            </a:r>
            <a:r>
              <a:rPr lang="ru-RU" sz="3100" dirty="0">
                <a:hlinkClick r:id="rId9" tooltip="Музей на набережній Бранлі"/>
              </a:rPr>
              <a:t> </a:t>
            </a:r>
            <a:r>
              <a:rPr lang="ru-RU" sz="3100" dirty="0" err="1">
                <a:hlinkClick r:id="rId9" tooltip="Музей на набережній Бранлі"/>
              </a:rPr>
              <a:t>Бранлі</a:t>
            </a:r>
            <a:r>
              <a:rPr lang="ru-RU" sz="3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9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МИСТЕЦТВО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u="sng" dirty="0" err="1" smtClean="0"/>
              <a:t>Принципова</a:t>
            </a:r>
            <a:r>
              <a:rPr lang="ru-RU" u="sng" dirty="0" smtClean="0"/>
              <a:t> </a:t>
            </a:r>
            <a:r>
              <a:rPr lang="ru-RU" u="sng" dirty="0" err="1"/>
              <a:t>відмінність</a:t>
            </a:r>
            <a:r>
              <a:rPr lang="ru-RU" u="sng" dirty="0"/>
              <a:t> предмета </a:t>
            </a:r>
            <a:r>
              <a:rPr lang="ru-RU" u="sng" dirty="0" err="1"/>
              <a:t>мистецтва</a:t>
            </a:r>
            <a:r>
              <a:rPr lang="ru-RU" u="sng" dirty="0"/>
              <a:t> й науки</a:t>
            </a:r>
            <a:r>
              <a:rPr lang="ru-RU" dirty="0"/>
              <a:t>:</a:t>
            </a:r>
          </a:p>
          <a:p>
            <a:r>
              <a:rPr lang="uk-UA" dirty="0"/>
              <a:t>1) </a:t>
            </a:r>
            <a:r>
              <a:rPr lang="ru-RU" dirty="0"/>
              <a:t>предметом науки є </a:t>
            </a:r>
            <a:r>
              <a:rPr lang="ru-RU" dirty="0" err="1"/>
              <a:t>об’єктивна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, </a:t>
            </a:r>
            <a:r>
              <a:rPr lang="ru-RU" dirty="0" err="1"/>
              <a:t>об’єктивні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;</a:t>
            </a:r>
          </a:p>
          <a:p>
            <a:r>
              <a:rPr lang="uk-UA" dirty="0"/>
              <a:t>2) </a:t>
            </a:r>
            <a:r>
              <a:rPr lang="ru-RU" dirty="0"/>
              <a:t>предметом </a:t>
            </a:r>
            <a:r>
              <a:rPr lang="ru-RU" dirty="0" err="1"/>
              <a:t>мистецтва</a:t>
            </a:r>
            <a:r>
              <a:rPr lang="ru-RU" dirty="0"/>
              <a:t> є </a:t>
            </a:r>
            <a:r>
              <a:rPr lang="ru-RU" i="1" dirty="0" err="1"/>
              <a:t>ціннісні</a:t>
            </a:r>
            <a:r>
              <a:rPr lang="ru-RU" i="1" dirty="0"/>
              <a:t> </a:t>
            </a:r>
            <a:r>
              <a:rPr lang="ru-RU" i="1" dirty="0" err="1"/>
              <a:t>сенси</a:t>
            </a:r>
            <a:r>
              <a:rPr lang="ru-RU" i="1" dirty="0"/>
              <a:t> </a:t>
            </a:r>
            <a:r>
              <a:rPr lang="ru-RU" i="1" dirty="0" err="1"/>
              <a:t>втягненої</a:t>
            </a:r>
            <a:r>
              <a:rPr lang="ru-RU" i="1" dirty="0"/>
              <a:t> в культуру </a:t>
            </a:r>
            <a:r>
              <a:rPr lang="ru-RU" i="1" dirty="0" err="1"/>
              <a:t>реальності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науковця</a:t>
            </a:r>
            <a:r>
              <a:rPr lang="ru-RU" dirty="0"/>
              <a:t>, </a:t>
            </a:r>
            <a:r>
              <a:rPr lang="ru-RU" dirty="0" err="1"/>
              <a:t>котрого</a:t>
            </a:r>
            <a:r>
              <a:rPr lang="ru-RU" dirty="0"/>
              <a:t> </a:t>
            </a:r>
            <a:r>
              <a:rPr lang="ru-RU" dirty="0" err="1"/>
              <a:t>цікавить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 таким, яке </a:t>
            </a:r>
            <a:r>
              <a:rPr lang="ru-RU" dirty="0" err="1"/>
              <a:t>воно</a:t>
            </a:r>
            <a:r>
              <a:rPr lang="ru-RU" dirty="0"/>
              <a:t> є, художник </a:t>
            </a:r>
            <a:r>
              <a:rPr lang="ru-RU" dirty="0" err="1"/>
              <a:t>зображає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, </a:t>
            </a:r>
            <a:r>
              <a:rPr lang="ru-RU" dirty="0" err="1"/>
              <a:t>емоції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споглядання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098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CC"/>
          </a:solidFill>
        </p:spPr>
        <p:txBody>
          <a:bodyPr/>
          <a:lstStyle/>
          <a:p>
            <a:r>
              <a:rPr lang="uk-UA" dirty="0" smtClean="0"/>
              <a:t>ПРАДО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000" cy="45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2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 b="1" dirty="0" smtClean="0"/>
              <a:t>ПРАДО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BED193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— музей та галерея </a:t>
            </a:r>
            <a:r>
              <a:rPr lang="ru-RU" dirty="0" err="1" smtClean="0"/>
              <a:t>мистецтв</a:t>
            </a:r>
            <a:r>
              <a:rPr lang="ru-RU" dirty="0" smtClean="0"/>
              <a:t>,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Мадриді</a:t>
            </a:r>
            <a:r>
              <a:rPr lang="ru-RU" dirty="0" smtClean="0"/>
              <a:t>,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Іспанії</a:t>
            </a:r>
            <a:r>
              <a:rPr lang="ru-RU" dirty="0" smtClean="0"/>
              <a:t>. «Прадо» </a:t>
            </a:r>
            <a:r>
              <a:rPr lang="ru-RU" dirty="0" err="1" smtClean="0"/>
              <a:t>означає</a:t>
            </a:r>
            <a:r>
              <a:rPr lang="ru-RU" dirty="0" smtClean="0"/>
              <a:t> «луки», «</a:t>
            </a:r>
            <a:r>
              <a:rPr lang="ru-RU" dirty="0" err="1" smtClean="0"/>
              <a:t>галявина</a:t>
            </a:r>
            <a:r>
              <a:rPr lang="ru-RU" dirty="0" smtClean="0"/>
              <a:t> для свят». </a:t>
            </a:r>
            <a:r>
              <a:rPr lang="ru-RU" dirty="0" err="1" smtClean="0"/>
              <a:t>Це</a:t>
            </a:r>
            <a:r>
              <a:rPr lang="ru-RU" dirty="0" smtClean="0"/>
              <a:t> один з великих і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значущих</a:t>
            </a:r>
            <a:r>
              <a:rPr lang="ru-RU" dirty="0" smtClean="0"/>
              <a:t> </a:t>
            </a:r>
            <a:r>
              <a:rPr lang="ru-RU" dirty="0" err="1" smtClean="0"/>
              <a:t>музеїв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образотворчого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багату</a:t>
            </a:r>
            <a:r>
              <a:rPr lang="ru-RU" dirty="0" smtClean="0"/>
              <a:t> </a:t>
            </a:r>
            <a:r>
              <a:rPr lang="ru-RU" dirty="0" err="1" smtClean="0"/>
              <a:t>колекцію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з 12 по 19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засновану</a:t>
            </a:r>
            <a:r>
              <a:rPr lang="ru-RU" dirty="0" smtClean="0"/>
              <a:t> на </a:t>
            </a:r>
            <a:r>
              <a:rPr lang="ru-RU" dirty="0" err="1" smtClean="0"/>
              <a:t>колишній</a:t>
            </a:r>
            <a:r>
              <a:rPr lang="ru-RU" dirty="0" smtClean="0"/>
              <a:t> </a:t>
            </a:r>
            <a:r>
              <a:rPr lang="ru-RU" dirty="0" err="1" smtClean="0"/>
              <a:t>королівській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.</a:t>
            </a:r>
          </a:p>
          <a:p>
            <a:r>
              <a:rPr lang="uk-UA" dirty="0" err="1" smtClean="0"/>
              <a:t>Заснован</a:t>
            </a:r>
            <a:r>
              <a:rPr lang="en-US" dirty="0" smtClean="0"/>
              <a:t>o</a:t>
            </a:r>
            <a:r>
              <a:rPr lang="ru-RU" dirty="0" smtClean="0"/>
              <a:t> </a:t>
            </a:r>
            <a:r>
              <a:rPr lang="uk-UA" dirty="0" smtClean="0"/>
              <a:t>в </a:t>
            </a:r>
            <a:r>
              <a:rPr lang="ru-RU" dirty="0" smtClean="0"/>
              <a:t>1785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r>
              <a:rPr lang="uk-UA" dirty="0" smtClean="0"/>
              <a:t>Сайт –</a:t>
            </a:r>
            <a:r>
              <a:rPr lang="en-US" dirty="0" smtClean="0"/>
              <a:t> </a:t>
            </a:r>
            <a:r>
              <a:rPr lang="en-US" u="sng" dirty="0" smtClean="0"/>
              <a:t>www.museoprado.mcu.es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8998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</a:t>
            </a:r>
            <a:r>
              <a:rPr lang="ru-RU" dirty="0" err="1" smtClean="0"/>
              <a:t>ідвідування</a:t>
            </a:r>
            <a:r>
              <a:rPr lang="ru-RU" dirty="0" smtClean="0"/>
              <a:t> музею ПРАДО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Ціна</a:t>
            </a:r>
            <a:r>
              <a:rPr lang="ru-RU" dirty="0" smtClean="0"/>
              <a:t> квитка - 12 </a:t>
            </a:r>
            <a:r>
              <a:rPr lang="ru-RU" dirty="0" err="1" smtClean="0"/>
              <a:t>євро</a:t>
            </a:r>
            <a:r>
              <a:rPr lang="ru-RU" dirty="0" smtClean="0"/>
              <a:t>, для </a:t>
            </a:r>
            <a:r>
              <a:rPr lang="ru-RU" dirty="0" err="1" smtClean="0"/>
              <a:t>студентів</a:t>
            </a:r>
            <a:r>
              <a:rPr lang="ru-RU" dirty="0" smtClean="0"/>
              <a:t> - 6 </a:t>
            </a:r>
            <a:r>
              <a:rPr lang="ru-RU" dirty="0" err="1" smtClean="0"/>
              <a:t>євро</a:t>
            </a:r>
            <a:r>
              <a:rPr lang="ru-RU" dirty="0" smtClean="0"/>
              <a:t>. </a:t>
            </a:r>
            <a:r>
              <a:rPr lang="ru-RU" dirty="0" err="1" smtClean="0"/>
              <a:t>Безкоштовний</a:t>
            </a:r>
            <a:r>
              <a:rPr lang="ru-RU" dirty="0" smtClean="0"/>
              <a:t> </a:t>
            </a:r>
            <a:r>
              <a:rPr lang="ru-RU" dirty="0" err="1" smtClean="0"/>
              <a:t>вхід</a:t>
            </a:r>
            <a:r>
              <a:rPr lang="ru-RU" dirty="0" smtClean="0"/>
              <a:t> для </a:t>
            </a:r>
            <a:r>
              <a:rPr lang="ru-RU" dirty="0" err="1" smtClean="0"/>
              <a:t>відвідувачів</a:t>
            </a:r>
            <a:r>
              <a:rPr lang="ru-RU" dirty="0" smtClean="0"/>
              <a:t> </a:t>
            </a:r>
            <a:r>
              <a:rPr lang="ru-RU" dirty="0" err="1" smtClean="0"/>
              <a:t>молодше</a:t>
            </a:r>
            <a:r>
              <a:rPr lang="ru-RU" dirty="0" smtClean="0"/>
              <a:t> 18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викладачів</a:t>
            </a:r>
            <a:r>
              <a:rPr lang="ru-RU" dirty="0" smtClean="0"/>
              <a:t> і </a:t>
            </a:r>
            <a:r>
              <a:rPr lang="ru-RU" dirty="0" err="1" smtClean="0"/>
              <a:t>гідів</a:t>
            </a:r>
            <a:r>
              <a:rPr lang="ru-RU" dirty="0" smtClean="0"/>
              <a:t>. Для </a:t>
            </a:r>
            <a:r>
              <a:rPr lang="ru-RU" dirty="0" err="1" smtClean="0"/>
              <a:t>всіх</a:t>
            </a:r>
            <a:r>
              <a:rPr lang="ru-RU" dirty="0" smtClean="0"/>
              <a:t> - </a:t>
            </a:r>
            <a:r>
              <a:rPr lang="ru-RU" dirty="0" err="1" smtClean="0"/>
              <a:t>після</a:t>
            </a:r>
            <a:r>
              <a:rPr lang="ru-RU" dirty="0" smtClean="0"/>
              <a:t> 18 </a:t>
            </a:r>
            <a:r>
              <a:rPr lang="ru-RU" dirty="0" err="1" smtClean="0"/>
              <a:t>години</a:t>
            </a:r>
            <a:r>
              <a:rPr lang="ru-RU" dirty="0" smtClean="0"/>
              <a:t> в </a:t>
            </a:r>
            <a:r>
              <a:rPr lang="ru-RU" dirty="0" err="1" smtClean="0"/>
              <a:t>будні</a:t>
            </a:r>
            <a:r>
              <a:rPr lang="ru-RU" dirty="0" smtClean="0"/>
              <a:t> і </a:t>
            </a:r>
            <a:r>
              <a:rPr lang="ru-RU" dirty="0" err="1" smtClean="0"/>
              <a:t>після</a:t>
            </a:r>
            <a:r>
              <a:rPr lang="ru-RU" dirty="0" smtClean="0"/>
              <a:t> 17 годин по </a:t>
            </a:r>
            <a:r>
              <a:rPr lang="ru-RU" dirty="0" err="1" smtClean="0"/>
              <a:t>неділях</a:t>
            </a:r>
            <a:r>
              <a:rPr lang="ru-RU" dirty="0" smtClean="0"/>
              <a:t> (музей </a:t>
            </a:r>
            <a:r>
              <a:rPr lang="ru-RU" dirty="0" err="1" smtClean="0"/>
              <a:t>відкритий</a:t>
            </a:r>
            <a:r>
              <a:rPr lang="ru-RU" dirty="0" smtClean="0"/>
              <a:t> до 20 годин) і в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свят.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uk-UA" dirty="0" err="1" smtClean="0"/>
              <a:t>Ієронімус</a:t>
            </a:r>
            <a:r>
              <a:rPr lang="uk-UA" dirty="0" smtClean="0"/>
              <a:t> </a:t>
            </a:r>
            <a:r>
              <a:rPr lang="uk-UA" dirty="0" err="1" smtClean="0"/>
              <a:t>Босх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Віз</a:t>
            </a:r>
            <a:r>
              <a:rPr lang="ru-RU" dirty="0"/>
              <a:t> </a:t>
            </a:r>
            <a:r>
              <a:rPr lang="ru-RU" dirty="0" err="1"/>
              <a:t>сіна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06" y="571500"/>
            <a:ext cx="4229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6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British</a:t>
            </a:r>
            <a:r>
              <a:rPr lang="ru-RU" dirty="0"/>
              <a:t> </a:t>
            </a:r>
            <a:r>
              <a:rPr lang="ru-RU" dirty="0" err="1"/>
              <a:t>Museum</a:t>
            </a:r>
            <a:r>
              <a:rPr lang="ru-RU" dirty="0"/>
              <a:t> – </a:t>
            </a:r>
            <a:r>
              <a:rPr lang="ru-RU" dirty="0" err="1"/>
              <a:t>Британський</a:t>
            </a:r>
            <a:r>
              <a:rPr lang="ru-RU" dirty="0"/>
              <a:t> музей, Лондон, </a:t>
            </a:r>
            <a:r>
              <a:rPr lang="ru-RU" dirty="0" err="1"/>
              <a:t>Великобританія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2816"/>
            <a:ext cx="6096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6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British</a:t>
            </a:r>
            <a:r>
              <a:rPr lang="ru-RU" dirty="0"/>
              <a:t> </a:t>
            </a:r>
            <a:r>
              <a:rPr lang="ru-RU" dirty="0" err="1"/>
              <a:t>Museum</a:t>
            </a:r>
            <a:r>
              <a:rPr lang="ru-RU" dirty="0"/>
              <a:t> – </a:t>
            </a:r>
            <a:r>
              <a:rPr lang="ru-RU" dirty="0" err="1"/>
              <a:t>Британський</a:t>
            </a:r>
            <a:r>
              <a:rPr lang="ru-RU" dirty="0"/>
              <a:t> музей, Лондон, </a:t>
            </a:r>
            <a:r>
              <a:rPr lang="ru-RU" dirty="0" err="1"/>
              <a:t>Великобританія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36102"/>
            <a:ext cx="670209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 smtClean="0"/>
              <a:t>Британський</a:t>
            </a:r>
            <a:r>
              <a:rPr lang="ru-RU" dirty="0" smtClean="0"/>
              <a:t> </a:t>
            </a:r>
            <a:r>
              <a:rPr lang="ru-RU" dirty="0"/>
              <a:t>музей, Лондон, </a:t>
            </a:r>
            <a:r>
              <a:rPr lang="ru-RU" dirty="0" err="1"/>
              <a:t>Великобританія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Засновани</a:t>
            </a:r>
            <a:r>
              <a:rPr lang="ru-RU" dirty="0" smtClean="0"/>
              <a:t>	й в 1753 </a:t>
            </a:r>
            <a:r>
              <a:rPr lang="ru-RU" dirty="0" err="1" smtClean="0"/>
              <a:t>роц</a:t>
            </a:r>
            <a:r>
              <a:rPr lang="uk-UA" dirty="0" smtClean="0"/>
              <a:t>і. Фонд – більше 13 мільйонів експонатів.  Нема картин. Спеціалізація – </a:t>
            </a:r>
            <a:r>
              <a:rPr lang="uk-UA" dirty="0" err="1" smtClean="0"/>
              <a:t>історико-архіологічна</a:t>
            </a:r>
            <a:r>
              <a:rPr lang="uk-UA" dirty="0" smtClean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ботанічні</a:t>
            </a:r>
            <a:r>
              <a:rPr lang="ru-RU" dirty="0"/>
              <a:t>, </a:t>
            </a:r>
            <a:r>
              <a:rPr lang="ru-RU" dirty="0" err="1"/>
              <a:t>зоологічні</a:t>
            </a:r>
            <a:r>
              <a:rPr lang="ru-RU" dirty="0"/>
              <a:t>, </a:t>
            </a:r>
            <a:r>
              <a:rPr lang="ru-RU" dirty="0" err="1"/>
              <a:t>мінералогічні</a:t>
            </a:r>
            <a:r>
              <a:rPr lang="ru-RU" dirty="0"/>
              <a:t>, </a:t>
            </a:r>
            <a:r>
              <a:rPr lang="ru-RU" dirty="0" err="1"/>
              <a:t>геологічні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. Тут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 </a:t>
            </a:r>
            <a:r>
              <a:rPr lang="ru-RU" dirty="0" err="1"/>
              <a:t>читають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 з </a:t>
            </a:r>
            <a:r>
              <a:rPr lang="ru-RU" dirty="0" err="1"/>
              <a:t>геології</a:t>
            </a:r>
            <a:r>
              <a:rPr lang="ru-RU" dirty="0"/>
              <a:t>, </a:t>
            </a:r>
            <a:r>
              <a:rPr lang="ru-RU" dirty="0" err="1"/>
              <a:t>зоології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природничих</a:t>
            </a:r>
            <a:r>
              <a:rPr lang="ru-RU" dirty="0"/>
              <a:t> наук. З </a:t>
            </a:r>
            <a:r>
              <a:rPr lang="ru-RU" dirty="0">
                <a:hlinkClick r:id="rId2" tooltip="1926"/>
              </a:rPr>
              <a:t>1926</a:t>
            </a:r>
            <a:r>
              <a:rPr lang="ru-RU" dirty="0"/>
              <a:t> </a:t>
            </a:r>
            <a:r>
              <a:rPr lang="ru-RU" dirty="0" err="1"/>
              <a:t>Британський</a:t>
            </a:r>
            <a:r>
              <a:rPr lang="ru-RU" dirty="0"/>
              <a:t> музей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щоквартальний</a:t>
            </a:r>
            <a:r>
              <a:rPr lang="ru-RU" dirty="0"/>
              <a:t> журнал «</a:t>
            </a:r>
            <a:r>
              <a:rPr lang="en-US" dirty="0"/>
              <a:t>British Museum Quarterly».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Перлини </a:t>
            </a:r>
            <a:r>
              <a:rPr lang="ru-RU" dirty="0" err="1" smtClean="0"/>
              <a:t>зібрання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Британського</a:t>
            </a:r>
            <a:r>
              <a:rPr lang="ru-RU" dirty="0" smtClean="0"/>
              <a:t> музею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92" y="1484784"/>
            <a:ext cx="91440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-</a:t>
            </a:r>
            <a:r>
              <a:rPr lang="ru-RU" sz="2000" dirty="0" err="1">
                <a:hlinkClick r:id="rId3" tooltip="Розетський камінь"/>
              </a:rPr>
              <a:t>Розетський</a:t>
            </a:r>
            <a:r>
              <a:rPr lang="ru-RU" sz="2000" dirty="0">
                <a:hlinkClick r:id="rId3" tooltip="Розетський камінь"/>
              </a:rPr>
              <a:t> </a:t>
            </a:r>
            <a:r>
              <a:rPr lang="ru-RU" sz="2000" dirty="0" err="1" smtClean="0">
                <a:hlinkClick r:id="rId3" tooltip="Розетський камінь"/>
              </a:rPr>
              <a:t>камінь</a:t>
            </a:r>
            <a:r>
              <a:rPr lang="ru-RU" sz="2000" dirty="0" err="1" smtClean="0"/>
              <a:t>,найбільше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зібрання</a:t>
            </a:r>
            <a:r>
              <a:rPr lang="ru-RU" sz="2000" dirty="0"/>
              <a:t> </a:t>
            </a:r>
            <a:r>
              <a:rPr lang="ru-RU" sz="2000" dirty="0" err="1">
                <a:hlinkClick r:id="rId4" tooltip="Мумія"/>
              </a:rPr>
              <a:t>мумій</a:t>
            </a:r>
            <a:r>
              <a:rPr lang="ru-RU" sz="2000" dirty="0"/>
              <a:t> і </a:t>
            </a:r>
            <a:r>
              <a:rPr lang="ru-RU" sz="2000" dirty="0" err="1">
                <a:hlinkClick r:id="rId5" tooltip="Саркофаг"/>
              </a:rPr>
              <a:t>саркофагів</a:t>
            </a:r>
            <a:r>
              <a:rPr lang="ru-RU" sz="2000" dirty="0"/>
              <a:t> поза межами </a:t>
            </a:r>
            <a:r>
              <a:rPr lang="ru-RU" sz="2000" dirty="0" err="1" smtClean="0">
                <a:hlinkClick r:id="rId6" tooltip="Каїр"/>
              </a:rPr>
              <a:t>Каїра</a:t>
            </a:r>
            <a:r>
              <a:rPr lang="ru-RU" sz="2000" dirty="0" smtClean="0"/>
              <a:t>,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гігантські</a:t>
            </a:r>
            <a:r>
              <a:rPr lang="ru-RU" sz="2000" dirty="0"/>
              <a:t> </a:t>
            </a:r>
            <a:r>
              <a:rPr lang="ru-RU" sz="2000" dirty="0" err="1"/>
              <a:t>кам'яні</a:t>
            </a:r>
            <a:r>
              <a:rPr lang="ru-RU" sz="2000" dirty="0"/>
              <a:t> </a:t>
            </a:r>
            <a:r>
              <a:rPr lang="ru-RU" sz="2000" dirty="0" err="1"/>
              <a:t>фігури</a:t>
            </a:r>
            <a:r>
              <a:rPr lang="ru-RU" sz="2000" dirty="0"/>
              <a:t> </a:t>
            </a:r>
            <a:r>
              <a:rPr lang="ru-RU" sz="2000" dirty="0" err="1"/>
              <a:t>єгипетських</a:t>
            </a:r>
            <a:r>
              <a:rPr lang="ru-RU" sz="2000" dirty="0"/>
              <a:t> </a:t>
            </a:r>
            <a:r>
              <a:rPr lang="ru-RU" sz="2000" dirty="0" err="1" smtClean="0"/>
              <a:t>фараонів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 err="1" smtClean="0"/>
              <a:t>найбільше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зібрання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старожитностей</a:t>
            </a:r>
            <a:r>
              <a:rPr lang="ru-RU" sz="2000" dirty="0"/>
              <a:t> </a:t>
            </a:r>
            <a:r>
              <a:rPr lang="ru-RU" sz="2000" dirty="0" err="1" smtClean="0">
                <a:hlinkClick r:id="rId7" tooltip="Месопотамія"/>
              </a:rPr>
              <a:t>Межиріччя</a:t>
            </a:r>
            <a:r>
              <a:rPr lang="ru-RU" sz="2000" dirty="0"/>
              <a:t> </a:t>
            </a:r>
            <a:r>
              <a:rPr lang="ru-RU" sz="2000" dirty="0" smtClean="0"/>
              <a:t>поза </a:t>
            </a:r>
            <a:r>
              <a:rPr lang="ru-RU" sz="2000" dirty="0"/>
              <a:t>межами </a:t>
            </a:r>
            <a:r>
              <a:rPr lang="ru-RU" sz="2000" dirty="0" err="1" smtClean="0">
                <a:hlinkClick r:id="rId8" tooltip="Ірак"/>
              </a:rPr>
              <a:t>Ірака</a:t>
            </a:r>
            <a:r>
              <a:rPr lang="ru-RU" sz="2000" dirty="0" smtClean="0"/>
              <a:t>;</a:t>
            </a:r>
          </a:p>
          <a:p>
            <a:r>
              <a:rPr lang="uk-UA" sz="2000" dirty="0" smtClean="0"/>
              <a:t>- </a:t>
            </a:r>
            <a:r>
              <a:rPr lang="ru-RU" sz="2000" dirty="0">
                <a:hlinkClick r:id="rId9" tooltip="Книга гадань (ще не написана)"/>
              </a:rPr>
              <a:t>«Книга </a:t>
            </a:r>
            <a:r>
              <a:rPr lang="ru-RU" sz="2000" dirty="0" err="1">
                <a:hlinkClick r:id="rId9" tooltip="Книга гадань (ще не написана)"/>
              </a:rPr>
              <a:t>гадань</a:t>
            </a:r>
            <a:r>
              <a:rPr lang="ru-RU" sz="2000" dirty="0">
                <a:hlinkClick r:id="rId9" tooltip="Книга гадань (ще не написана)"/>
              </a:rPr>
              <a:t>»</a:t>
            </a:r>
            <a:r>
              <a:rPr lang="ru-RU" sz="2000" dirty="0"/>
              <a:t>, </a:t>
            </a:r>
            <a:r>
              <a:rPr lang="ru-RU" sz="2000" dirty="0">
                <a:hlinkClick r:id="rId10" tooltip="Діамантова сутра"/>
              </a:rPr>
              <a:t>«</a:t>
            </a:r>
            <a:r>
              <a:rPr lang="ru-RU" sz="2000" dirty="0" err="1">
                <a:hlinkClick r:id="rId10" tooltip="Діамантова сутра"/>
              </a:rPr>
              <a:t>Діамантова</a:t>
            </a:r>
            <a:r>
              <a:rPr lang="ru-RU" sz="2000" dirty="0">
                <a:hlinkClick r:id="rId10" tooltip="Діамантова сутра"/>
              </a:rPr>
              <a:t> сутра»</a:t>
            </a:r>
            <a:r>
              <a:rPr lang="ru-RU" sz="2000" dirty="0"/>
              <a:t> (</a:t>
            </a:r>
            <a:r>
              <a:rPr lang="ru-RU" sz="2000" dirty="0" err="1"/>
              <a:t>найдавніша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 </a:t>
            </a:r>
            <a:r>
              <a:rPr lang="ru-RU" sz="2000" dirty="0" err="1"/>
              <a:t>друкована</a:t>
            </a:r>
            <a:r>
              <a:rPr lang="ru-RU" sz="2000" dirty="0"/>
              <a:t> книга), </a:t>
            </a:r>
            <a:r>
              <a:rPr lang="ru-RU" sz="2000" dirty="0" err="1"/>
              <a:t>вивезені</a:t>
            </a:r>
            <a:r>
              <a:rPr lang="ru-RU" sz="2000" dirty="0"/>
              <a:t>  </a:t>
            </a:r>
            <a:r>
              <a:rPr lang="ru-RU" sz="2000" dirty="0" err="1"/>
              <a:t>із</a:t>
            </a:r>
            <a:r>
              <a:rPr lang="ru-RU" sz="2000" dirty="0"/>
              <a:t> </a:t>
            </a:r>
            <a:r>
              <a:rPr lang="ru-RU" sz="2000" dirty="0" err="1" smtClean="0">
                <a:hlinkClick r:id="rId11" tooltip="Цяньфодун (ще не написана)"/>
              </a:rPr>
              <a:t>Цяньфодуна</a:t>
            </a:r>
            <a:r>
              <a:rPr lang="ru-RU" sz="2000" dirty="0" smtClean="0"/>
              <a:t>, </a:t>
            </a:r>
            <a:r>
              <a:rPr lang="ru-RU" sz="2000" dirty="0" err="1" smtClean="0"/>
              <a:t>ранньобуддистські</a:t>
            </a:r>
            <a:r>
              <a:rPr lang="ru-RU" sz="2000" dirty="0" smtClean="0"/>
              <a:t> </a:t>
            </a:r>
            <a:r>
              <a:rPr lang="ru-RU" sz="2000" dirty="0" err="1"/>
              <a:t>релиіквії</a:t>
            </a:r>
            <a:r>
              <a:rPr lang="ru-RU" sz="2000" dirty="0"/>
              <a:t>, в т. ч. </a:t>
            </a:r>
            <a:r>
              <a:rPr lang="ru-RU" sz="2000" dirty="0" err="1"/>
              <a:t>із</a:t>
            </a:r>
            <a:r>
              <a:rPr lang="ru-RU" sz="2000" dirty="0"/>
              <a:t> </a:t>
            </a:r>
            <a:r>
              <a:rPr lang="ru-RU" sz="2000" dirty="0">
                <a:hlinkClick r:id="rId12" tooltip="Ступа Канішки (ще не написана)"/>
              </a:rPr>
              <a:t>ступи </a:t>
            </a:r>
            <a:r>
              <a:rPr lang="ru-RU" sz="2000" dirty="0" err="1">
                <a:hlinkClick r:id="rId12" tooltip="Ступа Канішки (ще не написана)"/>
              </a:rPr>
              <a:t>Канішки</a:t>
            </a:r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древньокитайський</a:t>
            </a:r>
            <a:r>
              <a:rPr lang="ru-RU" sz="2000" dirty="0" smtClean="0"/>
              <a:t> </a:t>
            </a:r>
            <a:r>
              <a:rPr lang="ru-RU" sz="2000" dirty="0" err="1"/>
              <a:t>рукопис</a:t>
            </a:r>
            <a:r>
              <a:rPr lang="ru-RU" sz="2000" dirty="0"/>
              <a:t> </a:t>
            </a:r>
            <a:r>
              <a:rPr lang="ru-RU" sz="2000" dirty="0">
                <a:hlinkClick r:id="rId13" tooltip="Настанови старшої придворної дами (ще не написана)"/>
              </a:rPr>
              <a:t>«</a:t>
            </a:r>
            <a:r>
              <a:rPr lang="ru-RU" sz="2000" dirty="0" err="1">
                <a:hlinkClick r:id="rId13" tooltip="Настанови старшої придворної дами (ще не написана)"/>
              </a:rPr>
              <a:t>Настанови</a:t>
            </a:r>
            <a:r>
              <a:rPr lang="ru-RU" sz="2000" dirty="0">
                <a:hlinkClick r:id="rId13" tooltip="Настанови старшої придворної дами (ще не написана)"/>
              </a:rPr>
              <a:t> </a:t>
            </a:r>
            <a:r>
              <a:rPr lang="ru-RU" sz="2000" dirty="0" err="1">
                <a:hlinkClick r:id="rId13" tooltip="Настанови старшої придворної дами (ще не написана)"/>
              </a:rPr>
              <a:t>старшої</a:t>
            </a:r>
            <a:r>
              <a:rPr lang="ru-RU" sz="2000" dirty="0">
                <a:hlinkClick r:id="rId13" tooltip="Настанови старшої придворної дами (ще не написана)"/>
              </a:rPr>
              <a:t> </a:t>
            </a:r>
            <a:r>
              <a:rPr lang="ru-RU" sz="2000" dirty="0" err="1">
                <a:hlinkClick r:id="rId13" tooltip="Настанови старшої придворної дами (ще не написана)"/>
              </a:rPr>
              <a:t>придворної</a:t>
            </a:r>
            <a:r>
              <a:rPr lang="ru-RU" sz="2000" dirty="0">
                <a:hlinkClick r:id="rId13" tooltip="Настанови старшої придворної дами (ще не написана)"/>
              </a:rPr>
              <a:t> </a:t>
            </a:r>
            <a:r>
              <a:rPr lang="ru-RU" sz="2000" dirty="0" err="1">
                <a:hlinkClick r:id="rId13" tooltip="Настанови старшої придворної дами (ще не написана)"/>
              </a:rPr>
              <a:t>дами</a:t>
            </a:r>
            <a:r>
              <a:rPr lang="ru-RU" sz="2000" dirty="0">
                <a:hlinkClick r:id="rId13" tooltip="Настанови старшої придворної дами (ще не написана)"/>
              </a:rPr>
              <a:t>»</a:t>
            </a:r>
            <a:endParaRPr lang="ru-RU" sz="2000" dirty="0"/>
          </a:p>
          <a:p>
            <a:r>
              <a:rPr lang="ru-RU" sz="2000" dirty="0" smtClean="0"/>
              <a:t> - </a:t>
            </a:r>
            <a:r>
              <a:rPr lang="ru-RU" sz="2000" dirty="0" err="1" smtClean="0"/>
              <a:t>найбільше</a:t>
            </a:r>
            <a:r>
              <a:rPr lang="ru-RU" sz="2000" dirty="0" smtClean="0"/>
              <a:t> </a:t>
            </a:r>
            <a:r>
              <a:rPr lang="ru-RU" sz="2000" dirty="0" err="1"/>
              <a:t>зібрання</a:t>
            </a:r>
            <a:r>
              <a:rPr lang="ru-RU" sz="2000" dirty="0"/>
              <a:t> </a:t>
            </a:r>
            <a:r>
              <a:rPr lang="ru-RU" sz="2000" dirty="0" err="1"/>
              <a:t>китайського</a:t>
            </a:r>
            <a:r>
              <a:rPr lang="ru-RU" sz="2000" dirty="0"/>
              <a:t> </a:t>
            </a:r>
            <a:r>
              <a:rPr lang="ru-RU" sz="2000" dirty="0">
                <a:hlinkClick r:id="rId14" tooltip="Фарфор"/>
              </a:rPr>
              <a:t>фарфору</a:t>
            </a:r>
            <a:r>
              <a:rPr lang="ru-RU" sz="2000" dirty="0" smtClean="0"/>
              <a:t>);</a:t>
            </a:r>
          </a:p>
          <a:p>
            <a:r>
              <a:rPr lang="uk-UA" sz="2000" dirty="0" smtClean="0"/>
              <a:t>- </a:t>
            </a:r>
            <a:r>
              <a:rPr lang="ru-RU" sz="2000" dirty="0" err="1"/>
              <a:t>Одне</a:t>
            </a:r>
            <a:r>
              <a:rPr lang="ru-RU" sz="2000" dirty="0"/>
              <a:t> з </a:t>
            </a:r>
            <a:r>
              <a:rPr lang="ru-RU" sz="2000" dirty="0" err="1"/>
              <a:t>найбільших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 </a:t>
            </a:r>
            <a:r>
              <a:rPr lang="ru-RU" sz="2000" dirty="0" err="1"/>
              <a:t>зібрань</a:t>
            </a:r>
            <a:r>
              <a:rPr lang="ru-RU" sz="2000" dirty="0"/>
              <a:t> </a:t>
            </a:r>
            <a:r>
              <a:rPr lang="ru-RU" sz="2000" dirty="0" err="1"/>
              <a:t>графіки</a:t>
            </a:r>
            <a:r>
              <a:rPr lang="ru-RU" sz="2000" dirty="0"/>
              <a:t> та </a:t>
            </a:r>
            <a:r>
              <a:rPr lang="ru-RU" sz="2000" dirty="0" err="1"/>
              <a:t>гравюри</a:t>
            </a:r>
            <a:r>
              <a:rPr lang="ru-RU" sz="2000" dirty="0"/>
              <a:t>: </a:t>
            </a:r>
            <a:r>
              <a:rPr lang="ru-RU" sz="2000" dirty="0" err="1">
                <a:hlinkClick r:id="rId15" tooltip="Мікеланджело"/>
              </a:rPr>
              <a:t>Мікеланджело</a:t>
            </a:r>
            <a:r>
              <a:rPr lang="ru-RU" sz="2000" dirty="0"/>
              <a:t>, </a:t>
            </a:r>
            <a:r>
              <a:rPr lang="ru-RU" sz="2000" dirty="0" err="1">
                <a:hlinkClick r:id="rId16" tooltip="Рафаель"/>
              </a:rPr>
              <a:t>Рафаель</a:t>
            </a:r>
            <a:r>
              <a:rPr lang="ru-RU" sz="2000" dirty="0"/>
              <a:t>, </a:t>
            </a:r>
            <a:r>
              <a:rPr lang="ru-RU" sz="2000" dirty="0">
                <a:hlinkClick r:id="rId17" tooltip="Леонардо да Вінчі"/>
              </a:rPr>
              <a:t>Леонардо да </a:t>
            </a:r>
            <a:r>
              <a:rPr lang="ru-RU" sz="2000" dirty="0" err="1">
                <a:hlinkClick r:id="rId17" tooltip="Леонардо да Вінчі"/>
              </a:rPr>
              <a:t>Вінчі</a:t>
            </a:r>
            <a:r>
              <a:rPr lang="ru-RU" sz="2000" dirty="0"/>
              <a:t>, </a:t>
            </a:r>
            <a:r>
              <a:rPr lang="ru-RU" sz="2000" dirty="0">
                <a:hlinkClick r:id="rId18" tooltip="Альбрехт Дюрер"/>
              </a:rPr>
              <a:t>Альбрехт Дюрер</a:t>
            </a:r>
            <a:r>
              <a:rPr lang="ru-RU" sz="2000" dirty="0"/>
              <a:t>, </a:t>
            </a:r>
            <a:r>
              <a:rPr lang="ru-RU" sz="2000" dirty="0">
                <a:hlinkClick r:id="rId19" tooltip="Рембрандт"/>
              </a:rPr>
              <a:t>Рембрандт</a:t>
            </a:r>
            <a:r>
              <a:rPr lang="ru-RU" sz="2000" dirty="0"/>
              <a:t>, </a:t>
            </a:r>
            <a:r>
              <a:rPr lang="ru-RU" sz="2000" dirty="0" err="1">
                <a:hlinkClick r:id="rId20" tooltip="Вільям Блейк"/>
              </a:rPr>
              <a:t>Вільям</a:t>
            </a:r>
            <a:r>
              <a:rPr lang="ru-RU" sz="2000" dirty="0">
                <a:hlinkClick r:id="rId20" tooltip="Вільям Блейк"/>
              </a:rPr>
              <a:t> Блейк</a:t>
            </a:r>
            <a:r>
              <a:rPr lang="ru-RU" sz="2000" dirty="0"/>
              <a:t> та </a:t>
            </a:r>
            <a:r>
              <a:rPr lang="ru-RU" sz="2000" dirty="0" err="1"/>
              <a:t>інші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1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100" dirty="0" smtClean="0"/>
              <a:t>Бібліотека Британського музею</a:t>
            </a:r>
            <a:br>
              <a:rPr lang="uk-UA" sz="3100" dirty="0" smtClean="0"/>
            </a:br>
            <a:r>
              <a:rPr lang="uk-UA" sz="3100" dirty="0"/>
              <a:t> </a:t>
            </a:r>
            <a:r>
              <a:rPr lang="uk-UA" sz="3100" dirty="0" smtClean="0"/>
              <a:t>(з 1972 виокремилась в Британську національну бібліотеку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 smtClean="0"/>
              <a:t>Володіє</a:t>
            </a:r>
            <a:r>
              <a:rPr lang="ru-RU" sz="1600" dirty="0" smtClean="0"/>
              <a:t> </a:t>
            </a:r>
            <a:r>
              <a:rPr lang="ru-RU" sz="1600" dirty="0"/>
              <a:t>такими </a:t>
            </a:r>
            <a:r>
              <a:rPr lang="ru-RU" sz="1600" dirty="0" err="1"/>
              <a:t>рідкісними</a:t>
            </a:r>
            <a:r>
              <a:rPr lang="ru-RU" sz="1600" dirty="0"/>
              <a:t> </a:t>
            </a:r>
            <a:r>
              <a:rPr lang="ru-RU" sz="1600" dirty="0" err="1"/>
              <a:t>експонатами</a:t>
            </a:r>
            <a:r>
              <a:rPr lang="ru-RU" sz="1600" dirty="0"/>
              <a:t>, як </a:t>
            </a:r>
            <a:r>
              <a:rPr lang="ru-RU" sz="1600" dirty="0" err="1"/>
              <a:t>найперша</a:t>
            </a:r>
            <a:r>
              <a:rPr lang="ru-RU" sz="1600" dirty="0"/>
              <a:t> </a:t>
            </a:r>
            <a:r>
              <a:rPr lang="ru-RU" sz="1600" dirty="0" err="1"/>
              <a:t>друкована</a:t>
            </a:r>
            <a:r>
              <a:rPr lang="ru-RU" sz="1600" dirty="0"/>
              <a:t> книга у </a:t>
            </a:r>
            <a:r>
              <a:rPr lang="ru-RU" sz="1600" dirty="0" err="1"/>
              <a:t>світі</a:t>
            </a:r>
            <a:r>
              <a:rPr lang="ru-RU" sz="1600" dirty="0"/>
              <a:t> </a:t>
            </a:r>
            <a:r>
              <a:rPr lang="ru-RU" sz="1600" dirty="0">
                <a:hlinkClick r:id="rId2" tooltip="Алмазна сутра (ще не написана)"/>
              </a:rPr>
              <a:t>«</a:t>
            </a:r>
            <a:r>
              <a:rPr lang="ru-RU" sz="1600" dirty="0" err="1">
                <a:hlinkClick r:id="rId2" tooltip="Алмазна сутра (ще не написана)"/>
              </a:rPr>
              <a:t>Алмазна</a:t>
            </a:r>
            <a:r>
              <a:rPr lang="ru-RU" sz="1600" dirty="0">
                <a:hlinkClick r:id="rId2" tooltip="Алмазна сутра (ще не написана)"/>
              </a:rPr>
              <a:t> сутра»</a:t>
            </a:r>
            <a:r>
              <a:rPr lang="ru-RU" sz="1600" dirty="0"/>
              <a:t>, </a:t>
            </a:r>
            <a:r>
              <a:rPr lang="ru-RU" sz="1600" dirty="0" err="1"/>
              <a:t>перші</a:t>
            </a:r>
            <a:r>
              <a:rPr lang="ru-RU" sz="1600" dirty="0"/>
              <a:t> </a:t>
            </a:r>
            <a:r>
              <a:rPr lang="ru-RU" sz="1600" dirty="0" err="1"/>
              <a:t>видання</a:t>
            </a:r>
            <a:r>
              <a:rPr lang="ru-RU" sz="1600" dirty="0"/>
              <a:t> </a:t>
            </a:r>
            <a:r>
              <a:rPr lang="ru-RU" sz="1600" dirty="0" err="1">
                <a:hlinkClick r:id="rId3" tooltip="Давньогрецька література"/>
              </a:rPr>
              <a:t>давньогрецьких</a:t>
            </a:r>
            <a:r>
              <a:rPr lang="ru-RU" sz="1600" dirty="0">
                <a:hlinkClick r:id="rId3" tooltip="Давньогрецька література"/>
              </a:rPr>
              <a:t> </a:t>
            </a:r>
            <a:r>
              <a:rPr lang="ru-RU" sz="1600" dirty="0" err="1">
                <a:hlinkClick r:id="rId3" tooltip="Давньогрецька література"/>
              </a:rPr>
              <a:t>класиків</a:t>
            </a:r>
            <a:r>
              <a:rPr lang="ru-RU" sz="1600" dirty="0"/>
              <a:t> та </a:t>
            </a:r>
            <a:r>
              <a:rPr lang="ru-RU" sz="1600" dirty="0" err="1"/>
              <a:t>інші</a:t>
            </a:r>
            <a:r>
              <a:rPr lang="ru-RU" sz="1600" dirty="0"/>
              <a:t> </a:t>
            </a:r>
            <a:r>
              <a:rPr lang="ru-RU" sz="1600" dirty="0" err="1">
                <a:hlinkClick r:id="rId4" tooltip="Раритет (ще не написана)"/>
              </a:rPr>
              <a:t>раритети</a:t>
            </a:r>
            <a:r>
              <a:rPr lang="ru-RU" sz="1600" dirty="0"/>
              <a:t>. В </a:t>
            </a:r>
            <a:r>
              <a:rPr lang="ru-RU" sz="1600" dirty="0" err="1"/>
              <a:t>залі</a:t>
            </a:r>
            <a:r>
              <a:rPr lang="ru-RU" sz="1600" dirty="0"/>
              <a:t> </a:t>
            </a:r>
            <a:r>
              <a:rPr lang="ru-RU" sz="1600" dirty="0" err="1"/>
              <a:t>рукописів</a:t>
            </a:r>
            <a:r>
              <a:rPr lang="ru-RU" sz="1600" dirty="0"/>
              <a:t> </a:t>
            </a:r>
            <a:r>
              <a:rPr lang="ru-RU" sz="1600" dirty="0" err="1"/>
              <a:t>зберігається</a:t>
            </a:r>
            <a:r>
              <a:rPr lang="ru-RU" sz="1600" dirty="0"/>
              <a:t> </a:t>
            </a:r>
            <a:r>
              <a:rPr lang="ru-RU" sz="1600" dirty="0">
                <a:hlinkClick r:id="rId5" tooltip="Велика хартія вольностей"/>
              </a:rPr>
              <a:t>Велика </a:t>
            </a:r>
            <a:r>
              <a:rPr lang="ru-RU" sz="1600" dirty="0" err="1">
                <a:hlinkClick r:id="rId5" tooltip="Велика хартія вольностей"/>
              </a:rPr>
              <a:t>хартія</a:t>
            </a:r>
            <a:r>
              <a:rPr lang="ru-RU" sz="1600" dirty="0"/>
              <a:t>, </a:t>
            </a:r>
            <a:r>
              <a:rPr lang="ru-RU" sz="1600" dirty="0" err="1"/>
              <a:t>купча</a:t>
            </a:r>
            <a:r>
              <a:rPr lang="ru-RU" sz="1600" dirty="0"/>
              <a:t>, </a:t>
            </a:r>
            <a:r>
              <a:rPr lang="ru-RU" sz="1600" dirty="0" err="1"/>
              <a:t>підписана</a:t>
            </a:r>
            <a:r>
              <a:rPr lang="ru-RU" sz="1600" dirty="0"/>
              <a:t> </a:t>
            </a:r>
            <a:r>
              <a:rPr lang="ru-RU" sz="1600" dirty="0" err="1">
                <a:hlinkClick r:id="rId6" tooltip="Шекспір"/>
              </a:rPr>
              <a:t>Вільямом</a:t>
            </a:r>
            <a:r>
              <a:rPr lang="ru-RU" sz="1600" dirty="0">
                <a:hlinkClick r:id="rId6" tooltip="Шекспір"/>
              </a:rPr>
              <a:t> </a:t>
            </a:r>
            <a:r>
              <a:rPr lang="ru-RU" sz="1600" dirty="0" err="1">
                <a:hlinkClick r:id="rId6" tooltip="Шекспір"/>
              </a:rPr>
              <a:t>Шекспіром</a:t>
            </a:r>
            <a:r>
              <a:rPr lang="ru-RU" sz="1600" dirty="0"/>
              <a:t>, лист </a:t>
            </a:r>
            <a:r>
              <a:rPr lang="ru-RU" sz="1600" dirty="0" err="1">
                <a:hlinkClick r:id="rId7" tooltip="Олівер Кромвель"/>
              </a:rPr>
              <a:t>Олівера</a:t>
            </a:r>
            <a:r>
              <a:rPr lang="ru-RU" sz="1600" dirty="0">
                <a:hlinkClick r:id="rId7" tooltip="Олівер Кромвель"/>
              </a:rPr>
              <a:t> Кромвеля</a:t>
            </a:r>
            <a:r>
              <a:rPr lang="ru-RU" sz="1600" dirty="0"/>
              <a:t> з </a:t>
            </a:r>
            <a:r>
              <a:rPr lang="ru-RU" sz="1600" dirty="0" err="1"/>
              <a:t>описом</a:t>
            </a:r>
            <a:r>
              <a:rPr lang="ru-RU" sz="1600" dirty="0"/>
              <a:t> </a:t>
            </a:r>
            <a:r>
              <a:rPr lang="ru-RU" sz="1600" dirty="0" err="1"/>
              <a:t>битви</a:t>
            </a:r>
            <a:r>
              <a:rPr lang="ru-RU" sz="1600" dirty="0"/>
              <a:t> при </a:t>
            </a:r>
            <a:r>
              <a:rPr lang="ru-RU" sz="1600" dirty="0" err="1"/>
              <a:t>Нейсбі</a:t>
            </a:r>
            <a:r>
              <a:rPr lang="ru-RU" sz="1600" dirty="0"/>
              <a:t>, </a:t>
            </a:r>
            <a:r>
              <a:rPr lang="ru-RU" sz="1600" dirty="0" err="1"/>
              <a:t>автографи</a:t>
            </a:r>
            <a:r>
              <a:rPr lang="ru-RU" sz="1600" dirty="0" err="1">
                <a:hlinkClick r:id="rId8" tooltip="Мартін Лютер"/>
              </a:rPr>
              <a:t>Мартіна</a:t>
            </a:r>
            <a:r>
              <a:rPr lang="ru-RU" sz="1600" dirty="0">
                <a:hlinkClick r:id="rId8" tooltip="Мартін Лютер"/>
              </a:rPr>
              <a:t> Лютера</a:t>
            </a:r>
            <a:r>
              <a:rPr lang="ru-RU" sz="1600" dirty="0"/>
              <a:t>, </a:t>
            </a:r>
            <a:r>
              <a:rPr lang="ru-RU" sz="1600" dirty="0">
                <a:hlinkClick r:id="rId9" tooltip="Жан Кальвін"/>
              </a:rPr>
              <a:t>Жана </a:t>
            </a:r>
            <a:r>
              <a:rPr lang="ru-RU" sz="1600" dirty="0" err="1">
                <a:hlinkClick r:id="rId9" tooltip="Жан Кальвін"/>
              </a:rPr>
              <a:t>Кальвіна</a:t>
            </a:r>
            <a:r>
              <a:rPr lang="ru-RU" sz="1600" dirty="0"/>
              <a:t>, </a:t>
            </a:r>
            <a:r>
              <a:rPr lang="ru-RU" sz="1600" dirty="0" err="1">
                <a:hlinkClick r:id="rId10" tooltip="Еразм Ротердамський"/>
              </a:rPr>
              <a:t>Еразма</a:t>
            </a:r>
            <a:r>
              <a:rPr lang="ru-RU" sz="1600" dirty="0">
                <a:hlinkClick r:id="rId10" tooltip="Еразм Ротердамський"/>
              </a:rPr>
              <a:t> </a:t>
            </a:r>
            <a:r>
              <a:rPr lang="ru-RU" sz="1600" dirty="0" err="1">
                <a:hlinkClick r:id="rId10" tooltip="Еразм Ротердамський"/>
              </a:rPr>
              <a:t>Ротердамського</a:t>
            </a:r>
            <a:r>
              <a:rPr lang="ru-RU" sz="1600" dirty="0"/>
              <a:t>, </a:t>
            </a:r>
            <a:r>
              <a:rPr lang="ru-RU" sz="1600" dirty="0" err="1">
                <a:hlinkClick r:id="rId11" tooltip="Ісаак Ньютон"/>
              </a:rPr>
              <a:t>Ісаака</a:t>
            </a:r>
            <a:r>
              <a:rPr lang="ru-RU" sz="1600" dirty="0">
                <a:hlinkClick r:id="rId11" tooltip="Ісаак Ньютон"/>
              </a:rPr>
              <a:t> Ньютона</a:t>
            </a:r>
            <a:r>
              <a:rPr lang="ru-RU" sz="1600" dirty="0"/>
              <a:t>, </a:t>
            </a:r>
            <a:r>
              <a:rPr lang="ru-RU" sz="1600" dirty="0" err="1">
                <a:hlinkClick r:id="rId12" tooltip="Галілео Галілей"/>
              </a:rPr>
              <a:t>Галілео</a:t>
            </a:r>
            <a:r>
              <a:rPr lang="ru-RU" sz="1600" dirty="0">
                <a:hlinkClick r:id="rId12" tooltip="Галілео Галілей"/>
              </a:rPr>
              <a:t> </a:t>
            </a:r>
            <a:r>
              <a:rPr lang="ru-RU" sz="1600" dirty="0" err="1">
                <a:hlinkClick r:id="rId12" tooltip="Галілео Галілей"/>
              </a:rPr>
              <a:t>Галілея</a:t>
            </a:r>
            <a:r>
              <a:rPr lang="ru-RU" sz="1600" dirty="0"/>
              <a:t>, </a:t>
            </a:r>
            <a:r>
              <a:rPr lang="ru-RU" sz="1600" u="sng" dirty="0">
                <a:hlinkClick r:id="rId13" tooltip="Рене Декарт"/>
              </a:rPr>
              <a:t>Рене Декарта</a:t>
            </a:r>
            <a:r>
              <a:rPr lang="ru-RU" sz="1600" dirty="0"/>
              <a:t> та </a:t>
            </a:r>
            <a:r>
              <a:rPr lang="ru-RU" sz="1600" dirty="0" err="1"/>
              <a:t>інших</a:t>
            </a:r>
            <a:r>
              <a:rPr lang="ru-RU" sz="14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" y="2852936"/>
            <a:ext cx="9423522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3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err="1" smtClean="0"/>
              <a:t>Засобами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зображення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ціннісних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сенсів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дійсності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мистецтві</a:t>
            </a:r>
            <a:r>
              <a:rPr lang="ru-RU" sz="3200" b="1" dirty="0" smtClean="0"/>
              <a:t> є: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ru-RU" dirty="0" err="1" smtClean="0"/>
              <a:t>метафори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порівняння</a:t>
            </a:r>
            <a:endParaRPr lang="ru-RU" dirty="0" smtClean="0"/>
          </a:p>
          <a:p>
            <a:r>
              <a:rPr lang="ru-RU" dirty="0" err="1" smtClean="0"/>
              <a:t>уособлення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гіперболи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Наука ж у </a:t>
            </a:r>
            <a:r>
              <a:rPr lang="ru-RU" dirty="0" err="1"/>
              <a:t>пізнанні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допускає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63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b="1" dirty="0"/>
              <a:t>Функції мистецтва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 </a:t>
            </a:r>
            <a:r>
              <a:rPr lang="ru-RU" sz="4000" dirty="0" smtClean="0"/>
              <a:t>за сферами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r>
              <a:rPr lang="uk-UA" dirty="0"/>
              <a:t>1)</a:t>
            </a:r>
            <a:r>
              <a:rPr lang="uk-UA" b="1" dirty="0"/>
              <a:t> </a:t>
            </a:r>
            <a:r>
              <a:rPr lang="ru-RU" b="1" dirty="0" err="1"/>
              <a:t>Стосовно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i="1" dirty="0" err="1"/>
              <a:t>виховна</a:t>
            </a:r>
            <a:r>
              <a:rPr lang="ru-RU" i="1" dirty="0"/>
              <a:t>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духовного </a:t>
            </a:r>
            <a:r>
              <a:rPr lang="ru-RU" dirty="0" err="1"/>
              <a:t>потенціалу</a:t>
            </a:r>
            <a:r>
              <a:rPr lang="ru-RU" dirty="0"/>
              <a:t>,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минулими</a:t>
            </a:r>
            <a:r>
              <a:rPr lang="ru-RU" dirty="0"/>
              <a:t> </a:t>
            </a:r>
            <a:r>
              <a:rPr lang="ru-RU" dirty="0" err="1"/>
              <a:t>поколіннями</a:t>
            </a:r>
            <a:r>
              <a:rPr lang="ru-RU" dirty="0"/>
              <a:t> й </a:t>
            </a:r>
            <a:r>
              <a:rPr lang="ru-RU" dirty="0" err="1"/>
              <a:t>іншими</a:t>
            </a:r>
            <a:r>
              <a:rPr lang="ru-RU" dirty="0"/>
              <a:t> культурами.</a:t>
            </a:r>
          </a:p>
          <a:p>
            <a:r>
              <a:rPr lang="uk-UA" dirty="0"/>
              <a:t>2)</a:t>
            </a:r>
            <a:r>
              <a:rPr lang="uk-UA" b="1" dirty="0"/>
              <a:t> 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суспільства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i="1" dirty="0" err="1"/>
              <a:t>естетична</a:t>
            </a:r>
            <a:r>
              <a:rPr lang="ru-RU" i="1" dirty="0"/>
              <a:t>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естетичної</a:t>
            </a:r>
            <a:r>
              <a:rPr lang="ru-RU" dirty="0"/>
              <a:t> </a:t>
            </a:r>
            <a:r>
              <a:rPr lang="ru-RU" dirty="0" err="1"/>
              <a:t>привабливості</a:t>
            </a:r>
            <a:r>
              <a:rPr lang="ru-RU" dirty="0"/>
              <a:t> та </a:t>
            </a:r>
            <a:r>
              <a:rPr lang="ru-RU" dirty="0" err="1"/>
              <a:t>поетичності</a:t>
            </a:r>
            <a:r>
              <a:rPr lang="ru-RU" dirty="0"/>
              <a:t> </a:t>
            </a:r>
            <a:r>
              <a:rPr lang="ru-RU" dirty="0" err="1"/>
              <a:t>буденному</a:t>
            </a:r>
            <a:r>
              <a:rPr lang="ru-RU" dirty="0"/>
              <a:t> </a:t>
            </a:r>
            <a:r>
              <a:rPr lang="ru-RU" dirty="0" err="1"/>
              <a:t>життю</a:t>
            </a:r>
            <a:r>
              <a:rPr lang="ru-RU" dirty="0"/>
              <a:t>;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i="1" dirty="0" err="1"/>
              <a:t>соціалізації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духовне</a:t>
            </a:r>
            <a:r>
              <a:rPr lang="ru-RU" dirty="0"/>
              <a:t> </a:t>
            </a:r>
            <a:r>
              <a:rPr lang="ru-RU" dirty="0" err="1"/>
              <a:t>долучення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до </a:t>
            </a:r>
            <a:r>
              <a:rPr lang="ru-RU" dirty="0" err="1"/>
              <a:t>соціуму</a:t>
            </a:r>
            <a:r>
              <a:rPr lang="ru-RU" dirty="0"/>
              <a:t>.</a:t>
            </a:r>
          </a:p>
          <a:p>
            <a:r>
              <a:rPr lang="uk-UA" dirty="0"/>
              <a:t>3)</a:t>
            </a:r>
            <a:r>
              <a:rPr lang="uk-UA" b="1" dirty="0"/>
              <a:t> </a:t>
            </a:r>
            <a:r>
              <a:rPr lang="ru-RU" b="1" dirty="0" err="1"/>
              <a:t>Стосовно</a:t>
            </a:r>
            <a:r>
              <a:rPr lang="ru-RU" b="1" dirty="0"/>
              <a:t> </a:t>
            </a:r>
            <a:r>
              <a:rPr lang="ru-RU" b="1" dirty="0" err="1"/>
              <a:t>природи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i="1" dirty="0" err="1"/>
              <a:t>перетворювальна</a:t>
            </a:r>
            <a:r>
              <a:rPr lang="ru-RU" dirty="0"/>
              <a:t> – </a:t>
            </a:r>
            <a:r>
              <a:rPr lang="ru-RU" dirty="0" err="1"/>
              <a:t>перетворює</a:t>
            </a:r>
            <a:r>
              <a:rPr lang="ru-RU" dirty="0"/>
              <a:t> природу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естетичного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; </a:t>
            </a:r>
            <a:r>
              <a:rPr lang="ru-RU" i="1" dirty="0" err="1"/>
              <a:t>естетична</a:t>
            </a:r>
            <a:r>
              <a:rPr lang="ru-RU" dirty="0"/>
              <a:t> – </a:t>
            </a:r>
            <a:r>
              <a:rPr lang="ru-RU" dirty="0" err="1"/>
              <a:t>прикрашення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</a:t>
            </a:r>
          </a:p>
          <a:p>
            <a:r>
              <a:rPr lang="uk-UA" dirty="0"/>
              <a:t>4)</a:t>
            </a:r>
            <a:r>
              <a:rPr lang="uk-UA" b="1" dirty="0"/>
              <a:t> </a:t>
            </a:r>
            <a:r>
              <a:rPr lang="ru-RU" b="1" dirty="0"/>
              <a:t>У</a:t>
            </a:r>
            <a:r>
              <a:rPr lang="ru-RU" b="1" i="1" dirty="0"/>
              <a:t>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i="1" dirty="0" err="1"/>
              <a:t>самосвідомості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внутрішній</a:t>
            </a:r>
            <a:r>
              <a:rPr lang="ru-RU" dirty="0"/>
              <a:t> стан </a:t>
            </a:r>
            <a:r>
              <a:rPr lang="ru-RU" dirty="0" err="1"/>
              <a:t>культури</a:t>
            </a:r>
            <a:r>
              <a:rPr lang="ru-RU" dirty="0"/>
              <a:t>; </a:t>
            </a:r>
            <a:r>
              <a:rPr lang="ru-RU" i="1" dirty="0" err="1"/>
              <a:t>комунікативна</a:t>
            </a:r>
            <a:r>
              <a:rPr lang="ru-RU" i="1" dirty="0"/>
              <a:t>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культурами.</a:t>
            </a:r>
          </a:p>
          <a:p>
            <a:r>
              <a:rPr lang="uk-UA" dirty="0"/>
              <a:t>5)</a:t>
            </a:r>
            <a:r>
              <a:rPr lang="uk-UA" b="1" dirty="0"/>
              <a:t> </a:t>
            </a:r>
            <a:r>
              <a:rPr lang="ru-RU" b="1" dirty="0"/>
              <a:t>Для </a:t>
            </a:r>
            <a:r>
              <a:rPr lang="ru-RU" b="1" dirty="0" err="1"/>
              <a:t>власних</a:t>
            </a:r>
            <a:r>
              <a:rPr lang="ru-RU" b="1" dirty="0"/>
              <a:t> потреб:</a:t>
            </a:r>
            <a:r>
              <a:rPr lang="ru-RU" dirty="0"/>
              <a:t>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i="1" dirty="0" err="1"/>
              <a:t>саморегуляції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на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сучасників</a:t>
            </a:r>
            <a:r>
              <a:rPr lang="ru-RU" dirty="0"/>
              <a:t> через авторитет </a:t>
            </a:r>
            <a:r>
              <a:rPr lang="ru-RU" dirty="0" err="1"/>
              <a:t>класики</a:t>
            </a:r>
            <a:r>
              <a:rPr lang="ru-RU" dirty="0"/>
              <a:t> та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й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течій</a:t>
            </a:r>
            <a:r>
              <a:rPr lang="ru-RU" dirty="0"/>
              <a:t>, </a:t>
            </a:r>
            <a:r>
              <a:rPr lang="ru-RU" dirty="0" err="1"/>
              <a:t>опановуючи</a:t>
            </a:r>
            <a:r>
              <a:rPr lang="ru-RU" dirty="0"/>
              <a:t> </a:t>
            </a:r>
            <a:r>
              <a:rPr lang="ru-RU" dirty="0" err="1"/>
              <a:t>наявний</a:t>
            </a:r>
            <a:r>
              <a:rPr lang="ru-RU" dirty="0"/>
              <a:t>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1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 </a:t>
            </a:r>
            <a:r>
              <a:rPr lang="ru-RU" sz="3600" b="1" dirty="0"/>
              <a:t>кожному </a:t>
            </a:r>
            <a:r>
              <a:rPr lang="ru-RU" sz="3600" b="1" dirty="0" err="1"/>
              <a:t>історичному</a:t>
            </a:r>
            <a:r>
              <a:rPr lang="ru-RU" sz="3600" b="1" dirty="0"/>
              <a:t> </a:t>
            </a:r>
            <a:r>
              <a:rPr lang="ru-RU" sz="3600" b="1" dirty="0" err="1"/>
              <a:t>етапі</a:t>
            </a:r>
            <a:r>
              <a:rPr lang="ru-RU" sz="3600" b="1" dirty="0"/>
              <a:t> </a:t>
            </a:r>
            <a:r>
              <a:rPr lang="ru-RU" sz="3600" b="1" dirty="0" err="1"/>
              <a:t>відбуваються</a:t>
            </a:r>
            <a:r>
              <a:rPr lang="ru-RU" sz="3600" b="1" dirty="0"/>
              <a:t> </a:t>
            </a:r>
            <a:r>
              <a:rPr lang="ru-RU" sz="3600" b="1" dirty="0" err="1"/>
              <a:t>зміни</a:t>
            </a:r>
            <a:r>
              <a:rPr lang="ru-RU" sz="3600" b="1" dirty="0"/>
              <a:t> </a:t>
            </a:r>
            <a:r>
              <a:rPr lang="ru-RU" sz="3600" b="1" dirty="0" err="1"/>
              <a:t>провідних</a:t>
            </a:r>
            <a:r>
              <a:rPr lang="ru-RU" sz="3600" b="1" dirty="0"/>
              <a:t> </a:t>
            </a:r>
            <a:r>
              <a:rPr lang="ru-RU" sz="3600" b="1" dirty="0" err="1"/>
              <a:t>функцій</a:t>
            </a:r>
            <a:r>
              <a:rPr lang="ru-RU" sz="3600" b="1" dirty="0"/>
              <a:t> </a:t>
            </a:r>
            <a:r>
              <a:rPr lang="ru-RU" sz="3600" b="1" dirty="0" err="1"/>
              <a:t>мистецтва</a:t>
            </a:r>
            <a:r>
              <a:rPr lang="ru-RU" sz="36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1. В </a:t>
            </a:r>
            <a:r>
              <a:rPr lang="ru-RU" dirty="0" err="1"/>
              <a:t>традиційних</a:t>
            </a:r>
            <a:r>
              <a:rPr lang="ru-RU" dirty="0"/>
              <a:t> культурах </a:t>
            </a:r>
            <a:r>
              <a:rPr lang="ru-RU" dirty="0" err="1"/>
              <a:t>панівною</a:t>
            </a:r>
            <a:r>
              <a:rPr lang="ru-RU" dirty="0"/>
              <a:t> є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i="1" dirty="0" err="1"/>
              <a:t>соціалізації</a:t>
            </a:r>
            <a:r>
              <a:rPr lang="ru-RU" i="1" dirty="0"/>
              <a:t> </a:t>
            </a:r>
            <a:r>
              <a:rPr lang="ru-RU" i="1" dirty="0" err="1"/>
              <a:t>індивіда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2. В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інноваційно</a:t>
            </a:r>
            <a:r>
              <a:rPr lang="ru-RU" dirty="0"/>
              <a:t>-креативного типу,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на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smtClean="0"/>
              <a:t> з Нового часу, </a:t>
            </a:r>
            <a:r>
              <a:rPr lang="ru-RU" dirty="0"/>
              <a:t>–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i="1" dirty="0" err="1"/>
              <a:t>індивідуалізації</a:t>
            </a:r>
            <a:r>
              <a:rPr lang="ru-RU" i="1" dirty="0"/>
              <a:t>; </a:t>
            </a:r>
            <a:endParaRPr lang="ru-RU" i="1" dirty="0" smtClean="0"/>
          </a:p>
          <a:p>
            <a:r>
              <a:rPr lang="ru-RU" dirty="0" smtClean="0"/>
              <a:t>3. В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тоталітарних</a:t>
            </a:r>
            <a:r>
              <a:rPr lang="ru-RU" dirty="0"/>
              <a:t> держав – </a:t>
            </a:r>
            <a:r>
              <a:rPr lang="ru-RU" i="1" dirty="0" err="1" smtClean="0"/>
              <a:t>соціально-організаційна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38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ru-RU" b="1" dirty="0" smtClean="0"/>
              <a:t>Доведено </a:t>
            </a:r>
            <a:r>
              <a:rPr lang="ru-RU" b="1" dirty="0" err="1" smtClean="0"/>
              <a:t>що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/>
              <a:t>людства</a:t>
            </a:r>
            <a:r>
              <a:rPr lang="ru-RU" dirty="0"/>
              <a:t> й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не </a:t>
            </a:r>
            <a:r>
              <a:rPr lang="ru-RU" dirty="0" err="1" smtClean="0"/>
              <a:t>збігаються</a:t>
            </a:r>
            <a:r>
              <a:rPr lang="ru-RU" dirty="0" smtClean="0"/>
              <a:t>;</a:t>
            </a:r>
          </a:p>
          <a:p>
            <a:r>
              <a:rPr lang="ru-RU" dirty="0" err="1"/>
              <a:t>різниця</a:t>
            </a:r>
            <a:r>
              <a:rPr lang="ru-RU" dirty="0"/>
              <a:t> –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та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різняться</a:t>
            </a:r>
            <a:r>
              <a:rPr lang="ru-RU" dirty="0"/>
              <a:t> на 900 000 </a:t>
            </a:r>
            <a:r>
              <a:rPr lang="ru-RU" dirty="0" smtClean="0"/>
              <a:t>– 2 000 000 </a:t>
            </a:r>
            <a:r>
              <a:rPr lang="ru-RU" dirty="0" err="1" smtClean="0"/>
              <a:t>років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/>
              <a:t>твори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Верхнього</a:t>
            </a:r>
            <a:r>
              <a:rPr lang="ru-RU" dirty="0"/>
              <a:t> </a:t>
            </a:r>
            <a:r>
              <a:rPr lang="ru-RU" dirty="0" err="1"/>
              <a:t>палеоліту</a:t>
            </a:r>
            <a:r>
              <a:rPr lang="ru-RU" dirty="0"/>
              <a:t> – 40 000-20 000 </a:t>
            </a:r>
            <a:r>
              <a:rPr lang="en-US" dirty="0" err="1"/>
              <a:t>pp</a:t>
            </a:r>
            <a:r>
              <a:rPr lang="ru-RU" dirty="0"/>
              <a:t>. до </a:t>
            </a:r>
            <a:r>
              <a:rPr lang="ru-RU" dirty="0" err="1"/>
              <a:t>н.е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4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/>
              <a:t>Теорії походження мистецтва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/>
              <a:t>1)</a:t>
            </a:r>
            <a:r>
              <a:rPr lang="uk-UA" b="1" dirty="0"/>
              <a:t> </a:t>
            </a:r>
            <a:r>
              <a:rPr lang="ru-RU" b="1" dirty="0" err="1"/>
              <a:t>Теорія</a:t>
            </a:r>
            <a:r>
              <a:rPr lang="ru-RU" b="1" dirty="0"/>
              <a:t> </a:t>
            </a:r>
            <a:r>
              <a:rPr lang="ru-RU" b="1" dirty="0" err="1"/>
              <a:t>надлишкової</a:t>
            </a:r>
            <a:r>
              <a:rPr lang="ru-RU" b="1" dirty="0"/>
              <a:t> </a:t>
            </a:r>
            <a:r>
              <a:rPr lang="ru-RU" b="1" dirty="0" err="1"/>
              <a:t>енергії</a:t>
            </a:r>
            <a:r>
              <a:rPr lang="ru-RU" i="1" dirty="0"/>
              <a:t> Герберта Спенсера. </a:t>
            </a:r>
            <a:r>
              <a:rPr lang="ru-RU" dirty="0" err="1"/>
              <a:t>Аналізуючи</a:t>
            </a:r>
            <a:r>
              <a:rPr lang="ru-RU" dirty="0"/>
              <a:t> </a:t>
            </a:r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Г. Спенсер за принципом </a:t>
            </a:r>
            <a:r>
              <a:rPr lang="ru-RU" dirty="0" err="1"/>
              <a:t>аналогії</a:t>
            </a:r>
            <a:r>
              <a:rPr lang="ru-RU" dirty="0"/>
              <a:t> </a:t>
            </a:r>
            <a:r>
              <a:rPr lang="ru-RU" dirty="0" err="1"/>
              <a:t>переніс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й на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Ученого </a:t>
            </a:r>
            <a:r>
              <a:rPr lang="ru-RU" dirty="0" err="1"/>
              <a:t>цікавили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котенята</a:t>
            </a:r>
            <a:r>
              <a:rPr lang="ru-RU" dirty="0"/>
              <a:t> так активно </a:t>
            </a:r>
            <a:r>
              <a:rPr lang="ru-RU" dirty="0" err="1"/>
              <a:t>граються</a:t>
            </a:r>
            <a:r>
              <a:rPr lang="ru-RU" dirty="0"/>
              <a:t>; </a:t>
            </a:r>
            <a:r>
              <a:rPr lang="ru-RU" dirty="0" err="1"/>
              <a:t>чому</a:t>
            </a:r>
            <a:r>
              <a:rPr lang="ru-RU" dirty="0"/>
              <a:t> соловейко </a:t>
            </a:r>
            <a:r>
              <a:rPr lang="ru-RU" dirty="0" err="1"/>
              <a:t>співає</a:t>
            </a:r>
            <a:r>
              <a:rPr lang="ru-RU" dirty="0"/>
              <a:t>; </a:t>
            </a:r>
            <a:r>
              <a:rPr lang="ru-RU" dirty="0" err="1"/>
              <a:t>чому</a:t>
            </a:r>
            <a:r>
              <a:rPr lang="ru-RU" dirty="0"/>
              <a:t> пава </a:t>
            </a:r>
            <a:r>
              <a:rPr lang="ru-RU" dirty="0" err="1"/>
              <a:t>розпускає</a:t>
            </a:r>
            <a:r>
              <a:rPr lang="ru-RU" dirty="0"/>
              <a:t> </a:t>
            </a:r>
            <a:r>
              <a:rPr lang="ru-RU" dirty="0" err="1"/>
              <a:t>хвіст</a:t>
            </a:r>
            <a:r>
              <a:rPr lang="ru-RU" dirty="0"/>
              <a:t>? </a:t>
            </a:r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/>
              <a:t>Г. Спенсера: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результат </a:t>
            </a:r>
            <a:r>
              <a:rPr lang="ru-RU" dirty="0" err="1"/>
              <a:t>наявності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надлишкової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й для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Звідки</a:t>
            </a:r>
            <a:r>
              <a:rPr lang="ru-RU" dirty="0"/>
              <a:t> ж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надлишкова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?</a:t>
            </a:r>
          </a:p>
          <a:p>
            <a:pPr algn="just"/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в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 та </a:t>
            </a:r>
            <a:r>
              <a:rPr lang="ru-RU" dirty="0" err="1"/>
              <a:t>їжі</a:t>
            </a:r>
            <a:r>
              <a:rPr lang="ru-RU" dirty="0"/>
              <a:t> за умов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використовувало</a:t>
            </a:r>
            <a:r>
              <a:rPr lang="ru-RU" dirty="0"/>
              <a:t> всю </a:t>
            </a:r>
            <a:r>
              <a:rPr lang="ru-RU" dirty="0" err="1"/>
              <a:t>природну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. І </a:t>
            </a:r>
            <a:r>
              <a:rPr lang="ru-RU" dirty="0" err="1"/>
              <a:t>лише</a:t>
            </a:r>
            <a:r>
              <a:rPr lang="ru-RU" dirty="0"/>
              <a:t> з часом, </a:t>
            </a:r>
            <a:r>
              <a:rPr lang="ru-RU" dirty="0" err="1"/>
              <a:t>пройшовши</a:t>
            </a:r>
            <a:r>
              <a:rPr lang="ru-RU" dirty="0"/>
              <a:t> шлях </a:t>
            </a:r>
            <a:r>
              <a:rPr lang="ru-RU" dirty="0" err="1"/>
              <a:t>поступової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, з </a:t>
            </a:r>
            <a:r>
              <a:rPr lang="ru-RU" dirty="0" err="1"/>
              <a:t>полегшенням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вона не </a:t>
            </a:r>
            <a:r>
              <a:rPr lang="ru-RU" dirty="0" err="1"/>
              <a:t>використовувала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, стала </a:t>
            </a:r>
            <a:r>
              <a:rPr lang="ru-RU" dirty="0" err="1"/>
              <a:t>перетворюватися</a:t>
            </a:r>
            <a:r>
              <a:rPr lang="ru-RU" dirty="0"/>
              <a:t> на </a:t>
            </a:r>
            <a:r>
              <a:rPr lang="ru-RU" dirty="0" err="1"/>
              <a:t>надлишкову</a:t>
            </a:r>
            <a:r>
              <a:rPr lang="ru-RU" dirty="0"/>
              <a:t>.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стало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до </a:t>
            </a:r>
            <a:r>
              <a:rPr lang="ru-RU" dirty="0" err="1"/>
              <a:t>неутилітарної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 – </a:t>
            </a:r>
            <a:r>
              <a:rPr lang="ru-RU" dirty="0" err="1"/>
              <a:t>гри</a:t>
            </a:r>
            <a:r>
              <a:rPr lang="ru-RU" dirty="0"/>
              <a:t> і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6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uk-UA" sz="2800" dirty="0" smtClean="0"/>
              <a:t>2)</a:t>
            </a:r>
            <a:r>
              <a:rPr lang="uk-UA" sz="2800" b="1" dirty="0" smtClean="0"/>
              <a:t> </a:t>
            </a:r>
            <a:r>
              <a:rPr lang="ru-RU" sz="2800" b="1" dirty="0" err="1" smtClean="0"/>
              <a:t>Теорія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розваг</a:t>
            </a:r>
            <a:r>
              <a:rPr lang="ru-RU" sz="2800" b="1" dirty="0" smtClean="0"/>
              <a:t> (</a:t>
            </a:r>
            <a:r>
              <a:rPr lang="uk-UA" sz="2800" i="1" dirty="0" smtClean="0"/>
              <a:t>Іоганн </a:t>
            </a:r>
            <a:r>
              <a:rPr lang="ru-RU" sz="2800" i="1" dirty="0"/>
              <a:t>Х</a:t>
            </a:r>
            <a:r>
              <a:rPr lang="uk-UA" sz="2800" i="1" dirty="0" err="1" smtClean="0"/>
              <a:t>ейзінга</a:t>
            </a:r>
            <a:r>
              <a:rPr lang="ru-RU" sz="2800" dirty="0" smtClean="0"/>
              <a:t> «</a:t>
            </a:r>
            <a:r>
              <a:rPr lang="en-US" sz="2800" dirty="0" smtClean="0"/>
              <a:t>Homo </a:t>
            </a:r>
            <a:r>
              <a:rPr lang="en-US" sz="2800" dirty="0" err="1" smtClean="0"/>
              <a:t>Ludens</a:t>
            </a:r>
            <a:r>
              <a:rPr lang="ru-RU" sz="2800" dirty="0" smtClean="0"/>
              <a:t>», </a:t>
            </a:r>
            <a:r>
              <a:rPr lang="ru-RU" sz="2800" i="1" dirty="0" smtClean="0"/>
              <a:t>Карл </a:t>
            </a:r>
            <a:r>
              <a:rPr lang="ru-RU" sz="2800" i="1" dirty="0" err="1" smtClean="0"/>
              <a:t>Бюхер</a:t>
            </a:r>
            <a:r>
              <a:rPr lang="ru-RU" sz="2800" dirty="0" smtClean="0"/>
              <a:t> «Робота і ритм»,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Ернст</a:t>
            </a:r>
            <a:r>
              <a:rPr lang="ru-RU" sz="2800" i="1" dirty="0" smtClean="0"/>
              <a:t> Гроссе</a:t>
            </a:r>
            <a:r>
              <a:rPr lang="ru-RU" sz="2800" dirty="0" smtClean="0"/>
              <a:t> «</a:t>
            </a:r>
            <a:r>
              <a:rPr lang="ru-RU" sz="2800" dirty="0" err="1" smtClean="0"/>
              <a:t>Походження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»).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 smtClean="0"/>
              <a:t>Автори</a:t>
            </a:r>
            <a:r>
              <a:rPr lang="ru-RU" dirty="0" smtClean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обрали</a:t>
            </a:r>
            <a:r>
              <a:rPr lang="ru-RU" dirty="0"/>
              <a:t> </a:t>
            </a:r>
            <a:r>
              <a:rPr lang="ru-RU" i="1" dirty="0"/>
              <a:t>метод </a:t>
            </a:r>
            <a:r>
              <a:rPr lang="ru-RU" i="1" dirty="0" err="1"/>
              <a:t>аналогії</a:t>
            </a:r>
            <a:r>
              <a:rPr lang="ru-RU" i="1" dirty="0"/>
              <a:t>.</a:t>
            </a:r>
          </a:p>
          <a:p>
            <a:pPr marL="0" indent="0" algn="just">
              <a:buNone/>
            </a:pPr>
            <a:r>
              <a:rPr lang="ru-RU" dirty="0"/>
              <a:t>З початками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феномен </a:t>
            </a:r>
            <a:r>
              <a:rPr lang="ru-RU" b="1" i="1" dirty="0" err="1"/>
              <a:t>гри</a:t>
            </a:r>
            <a:r>
              <a:rPr lang="ru-RU" b="1" i="1" dirty="0"/>
              <a:t>. </a:t>
            </a:r>
            <a:r>
              <a:rPr lang="ru-RU" b="1" i="1" dirty="0" err="1"/>
              <a:t>Гра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методична </a:t>
            </a:r>
            <a:r>
              <a:rPr lang="ru-RU" dirty="0" err="1"/>
              <a:t>людська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з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 З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народжується</a:t>
            </a:r>
            <a:r>
              <a:rPr lang="ru-RU" dirty="0"/>
              <a:t> практика (</a:t>
            </a:r>
            <a:r>
              <a:rPr lang="ru-RU" dirty="0" err="1"/>
              <a:t>гра-мистецтво-праця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 err="1"/>
              <a:t>Аналізуючи</a:t>
            </a:r>
            <a:r>
              <a:rPr lang="ru-RU" dirty="0"/>
              <a:t> </a:t>
            </a:r>
            <a:r>
              <a:rPr lang="ru-RU" dirty="0" err="1"/>
              <a:t>вікові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грається</a:t>
            </a:r>
            <a:r>
              <a:rPr lang="ru-RU" dirty="0"/>
              <a:t> – юнак </a:t>
            </a:r>
            <a:r>
              <a:rPr lang="ru-RU" dirty="0" err="1"/>
              <a:t>працює</a:t>
            </a:r>
            <a:r>
              <a:rPr lang="ru-RU" dirty="0"/>
              <a:t>, </a:t>
            </a:r>
            <a:r>
              <a:rPr lang="ru-RU" dirty="0" err="1"/>
              <a:t>граючи</a:t>
            </a:r>
            <a:r>
              <a:rPr lang="ru-RU" dirty="0"/>
              <a:t> (</a:t>
            </a:r>
            <a:r>
              <a:rPr lang="ru-RU" dirty="0" err="1"/>
              <a:t>безкорисно</a:t>
            </a:r>
            <a:r>
              <a:rPr lang="ru-RU" dirty="0"/>
              <a:t>) – доросла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), К. </a:t>
            </a:r>
            <a:r>
              <a:rPr lang="ru-RU" dirty="0" err="1"/>
              <a:t>Бюхер</a:t>
            </a:r>
            <a:r>
              <a:rPr lang="ru-RU" dirty="0"/>
              <a:t> і Е. Гроссе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: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, </a:t>
            </a:r>
            <a:r>
              <a:rPr lang="ru-RU" dirty="0" err="1"/>
              <a:t>дорослішаючи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переносить </a:t>
            </a:r>
            <a:r>
              <a:rPr lang="ru-RU" dirty="0" err="1"/>
              <a:t>гру</a:t>
            </a:r>
            <a:r>
              <a:rPr lang="ru-RU" dirty="0"/>
              <a:t> через </a:t>
            </a:r>
            <a:r>
              <a:rPr lang="ru-RU" dirty="0" err="1"/>
              <a:t>мистецтво</a:t>
            </a:r>
            <a:r>
              <a:rPr lang="ru-RU" dirty="0"/>
              <a:t> в </a:t>
            </a:r>
            <a:r>
              <a:rPr lang="ru-RU" dirty="0" err="1"/>
              <a:t>працю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4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2822</Words>
  <Application>Microsoft Office PowerPoint</Application>
  <PresentationFormat>Экран (4:3)</PresentationFormat>
  <Paragraphs>162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Calibri</vt:lpstr>
      <vt:lpstr>Тема Office</vt:lpstr>
      <vt:lpstr>Лекція 8.   ЕСТЕТИЧНИЙ ФЕНОМЕН МИСТЕЦТВА</vt:lpstr>
      <vt:lpstr>Література </vt:lpstr>
      <vt:lpstr>МИСТЕЦТВО</vt:lpstr>
      <vt:lpstr>Засобами зображення ціннісних сенсів дійсності в мистецтві є:</vt:lpstr>
      <vt:lpstr>Функції мистецтва  за сферами</vt:lpstr>
      <vt:lpstr>На кожному історичному етапі відбуваються зміни провідних функцій мистецтва </vt:lpstr>
      <vt:lpstr>Доведено що:</vt:lpstr>
      <vt:lpstr>Теорії походження мистецтва</vt:lpstr>
      <vt:lpstr>2) Теорія гри та розваг (Іоганн Хейзінга «Homo Ludens», Карл Бюхер «Робота і ритм», Ернст Гроссе «Походження мистецтва»).</vt:lpstr>
      <vt:lpstr>Аргументами проти цієї концепції</vt:lpstr>
      <vt:lpstr>3) Теорія Чарльза Дарвіна («Походження людини і статевий добір»).</vt:lpstr>
      <vt:lpstr>Аргументом проти такої теорії:</vt:lpstr>
      <vt:lpstr>Художня культура суспільства поєднує такі рівні:</vt:lpstr>
      <vt:lpstr> Видова специфіка мистецтва   </vt:lpstr>
      <vt:lpstr>Найбільш відвідувані музеї світу</vt:lpstr>
      <vt:lpstr>Музеї світу</vt:lpstr>
      <vt:lpstr>Ермітаж (від фр. ermitage — місце всамітнення) в Санкт-Петербурзі (Росія)  — один із найбільших у світі художніх і культурно-історичних музеїв.</vt:lpstr>
      <vt:lpstr>Ермітаж</vt:lpstr>
      <vt:lpstr>Ендаумент-фонд Ермітажу</vt:lpstr>
      <vt:lpstr>Лувр</vt:lpstr>
      <vt:lpstr>ЛУВР</vt:lpstr>
      <vt:lpstr>Лувр</vt:lpstr>
      <vt:lpstr>Лувр</vt:lpstr>
      <vt:lpstr>РЕОРГАНІЗАЦІЇ ЛУВРА</vt:lpstr>
      <vt:lpstr>Д’Орсе – музей образотворчих і прикладних мистецтв, Париж, Франція.</vt:lpstr>
      <vt:lpstr>Скляна піраміда Лувру</vt:lpstr>
      <vt:lpstr>ЛУВР</vt:lpstr>
      <vt:lpstr>Ієронімус Босх  (1450-1516,  Нідерланди)</vt:lpstr>
      <vt:lpstr>Лувр в Абу-Дабі</vt:lpstr>
      <vt:lpstr>ПРАДО</vt:lpstr>
      <vt:lpstr>ПРАДО</vt:lpstr>
      <vt:lpstr> Відвідування музею ПРАДО </vt:lpstr>
      <vt:lpstr>Ієронімус Босх</vt:lpstr>
      <vt:lpstr>British Museum – Британський музей, Лондон, Великобританія</vt:lpstr>
      <vt:lpstr>British Museum – Британський музей, Лондон, Великобританія</vt:lpstr>
      <vt:lpstr>Британський музей, Лондон, Великобританія</vt:lpstr>
      <vt:lpstr>Перлини зібрання Британського музею</vt:lpstr>
      <vt:lpstr>Бібліотека Британського музею  (з 1972 виокремилась в Британську національну бібліотеку)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15  ЕСТЕТИЧНИЙ ФЕНОМЕН МИСТЕЦТВА</dc:title>
  <dc:creator>DNA7 X86</dc:creator>
  <cp:lastModifiedBy>Пользователь Windows</cp:lastModifiedBy>
  <cp:revision>55</cp:revision>
  <dcterms:created xsi:type="dcterms:W3CDTF">2012-12-09T12:22:12Z</dcterms:created>
  <dcterms:modified xsi:type="dcterms:W3CDTF">2021-02-09T00:05:19Z</dcterms:modified>
</cp:coreProperties>
</file>