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7" r:id="rId3"/>
    <p:sldId id="259" r:id="rId4"/>
    <p:sldId id="261" r:id="rId5"/>
    <p:sldId id="262" r:id="rId6"/>
    <p:sldId id="264" r:id="rId7"/>
    <p:sldId id="266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71" autoAdjust="0"/>
  </p:normalViewPr>
  <p:slideViewPr>
    <p:cSldViewPr>
      <p:cViewPr varScale="1">
        <p:scale>
          <a:sx n="68" d="100"/>
          <a:sy n="68" d="100"/>
        </p:scale>
        <p:origin x="91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14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02C89-2825-4E93-9356-5DE3D5F7C04E}" type="datetimeFigureOut">
              <a:rPr lang="ru-RU" smtClean="0"/>
              <a:pPr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605E-9BDC-4FC3-B686-0990814D87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157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02C89-2825-4E93-9356-5DE3D5F7C04E}" type="datetimeFigureOut">
              <a:rPr lang="ru-RU" smtClean="0"/>
              <a:pPr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605E-9BDC-4FC3-B686-0990814D87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75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02C89-2825-4E93-9356-5DE3D5F7C04E}" type="datetimeFigureOut">
              <a:rPr lang="ru-RU" smtClean="0"/>
              <a:pPr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605E-9BDC-4FC3-B686-0990814D87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9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02C89-2825-4E93-9356-5DE3D5F7C04E}" type="datetimeFigureOut">
              <a:rPr lang="ru-RU" smtClean="0"/>
              <a:pPr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605E-9BDC-4FC3-B686-0990814D87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332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02C89-2825-4E93-9356-5DE3D5F7C04E}" type="datetimeFigureOut">
              <a:rPr lang="ru-RU" smtClean="0"/>
              <a:pPr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605E-9BDC-4FC3-B686-0990814D87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5781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02C89-2825-4E93-9356-5DE3D5F7C04E}" type="datetimeFigureOut">
              <a:rPr lang="ru-RU" smtClean="0"/>
              <a:pPr/>
              <a:t>01.09.2025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605E-9BDC-4FC3-B686-0990814D87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104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02C89-2825-4E93-9356-5DE3D5F7C04E}" type="datetimeFigureOut">
              <a:rPr lang="ru-RU" smtClean="0"/>
              <a:pPr/>
              <a:t>01.09.2025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605E-9BDC-4FC3-B686-0990814D87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015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02C89-2825-4E93-9356-5DE3D5F7C04E}" type="datetimeFigureOut">
              <a:rPr lang="ru-RU" smtClean="0"/>
              <a:pPr/>
              <a:t>01.09.2025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605E-9BDC-4FC3-B686-0990814D87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521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02C89-2825-4E93-9356-5DE3D5F7C04E}" type="datetimeFigureOut">
              <a:rPr lang="ru-RU" smtClean="0"/>
              <a:pPr/>
              <a:t>01.09.2025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605E-9BDC-4FC3-B686-0990814D87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035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02C89-2825-4E93-9356-5DE3D5F7C04E}" type="datetimeFigureOut">
              <a:rPr lang="ru-RU" smtClean="0"/>
              <a:pPr/>
              <a:t>01.09.2025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605E-9BDC-4FC3-B686-0990814D87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788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02C89-2825-4E93-9356-5DE3D5F7C04E}" type="datetimeFigureOut">
              <a:rPr lang="ru-RU" smtClean="0"/>
              <a:pPr/>
              <a:t>01.09.2025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605E-9BDC-4FC3-B686-0990814D87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312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02C89-2825-4E93-9356-5DE3D5F7C04E}" type="datetimeFigureOut">
              <a:rPr lang="ru-RU" smtClean="0"/>
              <a:pPr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5605E-9BDC-4FC3-B686-0990814D87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501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/index.php?title=MSNBC&amp;action=edit&amp;redlink=1" TargetMode="External"/><Relationship Id="rId13" Type="http://schemas.openxmlformats.org/officeDocument/2006/relationships/hyperlink" Target="http://ru.wikipedia.org/wiki/%D0%A1%D0%BE%D0%B1%D0%B0%D0%BA%D0%B0" TargetMode="External"/><Relationship Id="rId18" Type="http://schemas.openxmlformats.org/officeDocument/2006/relationships/hyperlink" Target="http://ru.wikipedia.org/wiki/The_Guardian" TargetMode="External"/><Relationship Id="rId3" Type="http://schemas.openxmlformats.org/officeDocument/2006/relationships/hyperlink" Target="http://ru.wikipedia.org/wiki/%D0%A7%D0%B5%D0%BB%D0%BE%D0%B2%D0%B5%D0%BA" TargetMode="External"/><Relationship Id="rId7" Type="http://schemas.openxmlformats.org/officeDocument/2006/relationships/hyperlink" Target="http://ru.wikipedia.org/w/index.php?title=Celera_Genomics&amp;action=edit&amp;redlink=1" TargetMode="External"/><Relationship Id="rId12" Type="http://schemas.openxmlformats.org/officeDocument/2006/relationships/hyperlink" Target="http://ru.wikipedia.org/w/index.php?title=NHGRI&amp;action=edit&amp;redlink=1" TargetMode="External"/><Relationship Id="rId17" Type="http://schemas.openxmlformats.org/officeDocument/2006/relationships/hyperlink" Target="http://ru.wikipedia.org/wiki/%D0%9D%D0%B0%D1%80%D1%86%D0%B8%D1%81%D1%81_(%D1%86%D0%B2%D0%B5%D1%82%D0%BE%D0%BA)" TargetMode="External"/><Relationship Id="rId2" Type="http://schemas.openxmlformats.org/officeDocument/2006/relationships/hyperlink" Target="http://ru.wikipedia.org/wiki/%D0%93%D0%B5%D0%BD%D0%BE%D0%BC%D0%B8%D0%BA%D0%B0" TargetMode="External"/><Relationship Id="rId16" Type="http://schemas.openxmlformats.org/officeDocument/2006/relationships/hyperlink" Target="http://ru.wikipedia.org/wiki/%D0%91%D0%B0%D0%BD%D0%B0%D0%BD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ru.wikipedia.org/w/index.php?title=Americans_for_Medical_Progress&amp;action=edit&amp;redlink=1" TargetMode="External"/><Relationship Id="rId11" Type="http://schemas.openxmlformats.org/officeDocument/2006/relationships/hyperlink" Target="http://ru.wikipedia.org/wiki/Mus_musculus" TargetMode="External"/><Relationship Id="rId5" Type="http://schemas.openxmlformats.org/officeDocument/2006/relationships/hyperlink" Target="http://ru.wikipedia.org/wiki/%D0%A8%D0%B8%D0%BC%D0%BF%D0%B0%D0%BD%D0%B7%D0%B5" TargetMode="External"/><Relationship Id="rId15" Type="http://schemas.openxmlformats.org/officeDocument/2006/relationships/hyperlink" Target="http://ru.wikipedia.org/wiki/C._elegans" TargetMode="External"/><Relationship Id="rId10" Type="http://schemas.openxmlformats.org/officeDocument/2006/relationships/hyperlink" Target="http://ru.wikipedia.org/wiki/%D0%93%D0%BE%D1%80%D0%B8%D0%BB%D0%BB%D0%B0" TargetMode="External"/><Relationship Id="rId19" Type="http://schemas.openxmlformats.org/officeDocument/2006/relationships/hyperlink" Target="http://ru.wikipedia.org/wiki/2004" TargetMode="External"/><Relationship Id="rId4" Type="http://schemas.openxmlformats.org/officeDocument/2006/relationships/hyperlink" Target="http://ru.wikipedia.org/wiki/%D0%9F%D1%80%D0%BE%D0%B5%D0%BA%D1%82_%C2%AB%D0%93%D0%B5%D0%BD%D0%BE%D0%BC_%D1%87%D0%B5%D0%BB%D0%BE%D0%B2%D0%B5%D0%BA%D0%B0%C2%BB" TargetMode="External"/><Relationship Id="rId9" Type="http://schemas.openxmlformats.org/officeDocument/2006/relationships/hyperlink" Target="http://ru.wikipedia.org/wiki/%D0%91%D0%BE%D0%BD%D0%BE%D0%B1%D0%BE" TargetMode="External"/><Relationship Id="rId14" Type="http://schemas.openxmlformats.org/officeDocument/2006/relationships/hyperlink" Target="http://ru.wikipedia.org/w/index.php?title=San_Francisco_Examiner&amp;action=edit&amp;redlink=1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 smtClean="0"/>
              <a:t>Геноміка</a:t>
            </a:r>
            <a:endParaRPr lang="ru-RU" dirty="0"/>
          </a:p>
        </p:txBody>
      </p:sp>
      <p:sp>
        <p:nvSpPr>
          <p:cNvPr id="3" name="Объект 4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/>
              <a:t>      </a:t>
            </a:r>
            <a:r>
              <a:rPr lang="ru-RU" b="1" dirty="0" err="1" smtClean="0"/>
              <a:t>Гено́міа</a:t>
            </a:r>
            <a:r>
              <a:rPr lang="ru-RU" dirty="0" smtClean="0"/>
              <a:t> </a:t>
            </a:r>
            <a:r>
              <a:rPr lang="ru-RU" dirty="0" smtClean="0"/>
              <a:t>— </a:t>
            </a:r>
            <a:r>
              <a:rPr lang="ru-RU" dirty="0" err="1" smtClean="0"/>
              <a:t>розділ</a:t>
            </a:r>
            <a:r>
              <a:rPr lang="ru-RU" dirty="0" smtClean="0"/>
              <a:t> </a:t>
            </a:r>
            <a:r>
              <a:rPr lang="ru-RU" dirty="0" err="1" smtClean="0"/>
              <a:t>молекулярної</a:t>
            </a:r>
            <a:r>
              <a:rPr lang="ru-RU" dirty="0" smtClean="0"/>
              <a:t> </a:t>
            </a:r>
            <a:r>
              <a:rPr lang="ru-RU" dirty="0" smtClean="0"/>
              <a:t>генетики, </a:t>
            </a:r>
            <a:r>
              <a:rPr lang="ru-RU" dirty="0" err="1" smtClean="0"/>
              <a:t>пприсвячений</a:t>
            </a:r>
            <a:r>
              <a:rPr lang="ru-RU" dirty="0" smtClean="0"/>
              <a:t> </a:t>
            </a:r>
            <a:r>
              <a:rPr lang="ru-RU" dirty="0" err="1" smtClean="0"/>
              <a:t>вивченню</a:t>
            </a:r>
            <a:r>
              <a:rPr lang="ru-RU" dirty="0" smtClean="0"/>
              <a:t>  </a:t>
            </a:r>
            <a:r>
              <a:rPr lang="kk-KZ" b="1" dirty="0" smtClean="0"/>
              <a:t>структури і функції </a:t>
            </a:r>
            <a:r>
              <a:rPr lang="ru-RU" dirty="0" smtClean="0"/>
              <a:t>генома и </a:t>
            </a:r>
            <a:r>
              <a:rPr lang="ru-RU" dirty="0" err="1" smtClean="0"/>
              <a:t>генів</a:t>
            </a:r>
            <a:r>
              <a:rPr lang="ru-RU" dirty="0" smtClean="0"/>
              <a:t> </a:t>
            </a:r>
            <a:r>
              <a:rPr lang="ru-RU" dirty="0" err="1" smtClean="0"/>
              <a:t>живих</a:t>
            </a:r>
            <a:r>
              <a:rPr lang="ru-RU" dirty="0" smtClean="0"/>
              <a:t> </a:t>
            </a:r>
            <a:r>
              <a:rPr lang="ru-RU" dirty="0" err="1" smtClean="0"/>
              <a:t>організмов</a:t>
            </a:r>
            <a:r>
              <a:rPr lang="ru-RU" dirty="0" smtClean="0"/>
              <a:t>.</a:t>
            </a:r>
          </a:p>
          <a:p>
            <a:pPr marL="0" indent="0" algn="just">
              <a:buFont typeface="Arial" pitchFamily="34" charset="0"/>
              <a:buNone/>
            </a:pPr>
            <a:r>
              <a:rPr lang="kk-KZ" dirty="0" smtClean="0"/>
              <a:t>      </a:t>
            </a:r>
            <a:endParaRPr lang="ru-RU" dirty="0"/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2843808" y="3092477"/>
            <a:ext cx="792088" cy="768571"/>
          </a:xfrm>
          <a:prstGeom prst="straightConnector1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>
            <a:off x="5364088" y="3140968"/>
            <a:ext cx="1008112" cy="1656184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557808" y="400506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b="1" dirty="0" smtClean="0"/>
              <a:t>Предметом</a:t>
            </a:r>
            <a:r>
              <a:rPr lang="kk-KZ" dirty="0" smtClean="0"/>
              <a:t>  является   -  строение </a:t>
            </a:r>
            <a:r>
              <a:rPr lang="kk-KZ" dirty="0"/>
              <a:t>геномов человека и других живых существ (растений, животных, микроорганизмов и др.)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427984" y="501317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dirty="0" smtClean="0"/>
              <a:t> </a:t>
            </a:r>
            <a:r>
              <a:rPr lang="kk-KZ" b="1" dirty="0" smtClean="0"/>
              <a:t>Задача</a:t>
            </a:r>
            <a:r>
              <a:rPr lang="kk-KZ" dirty="0" smtClean="0"/>
              <a:t> </a:t>
            </a:r>
            <a:r>
              <a:rPr lang="kk-KZ" dirty="0"/>
              <a:t>- </a:t>
            </a:r>
            <a:r>
              <a:rPr lang="kk-KZ" dirty="0" smtClean="0"/>
              <a:t>применение полученных знаний </a:t>
            </a:r>
            <a:r>
              <a:rPr lang="kk-KZ" dirty="0"/>
              <a:t>для улучшения качества жизни человека.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440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95464" y="332656"/>
            <a:ext cx="76328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err="1" smtClean="0"/>
              <a:t>Геномика</a:t>
            </a:r>
            <a:r>
              <a:rPr lang="ru-RU" sz="1600" dirty="0" smtClean="0"/>
              <a:t> сформировалась как особое направление в 1980—1990-х гг. вместе с возникновением первых проектов по </a:t>
            </a:r>
            <a:r>
              <a:rPr lang="ru-RU" sz="1600" dirty="0" err="1" smtClean="0"/>
              <a:t>секвенированию</a:t>
            </a:r>
            <a:r>
              <a:rPr lang="ru-RU" sz="1600" dirty="0" smtClean="0"/>
              <a:t> геномов некоторых видов живых организмов. Первым был полностью </a:t>
            </a:r>
            <a:r>
              <a:rPr lang="ru-RU" sz="1600" dirty="0" err="1" smtClean="0"/>
              <a:t>секвенирован</a:t>
            </a:r>
            <a:r>
              <a:rPr lang="ru-RU" sz="1600" dirty="0" smtClean="0"/>
              <a:t> геном бактериофага Φ-X174; (5 368 нуклеотидов в1977г. Следующим этапным событием было </a:t>
            </a:r>
            <a:r>
              <a:rPr lang="ru-RU" sz="1600" dirty="0" err="1" smtClean="0"/>
              <a:t>секвенирование</a:t>
            </a:r>
            <a:r>
              <a:rPr lang="ru-RU" sz="1600" dirty="0" smtClean="0"/>
              <a:t> генома бактерии  </a:t>
            </a:r>
            <a:r>
              <a:rPr lang="ru-RU" sz="1600" i="1" dirty="0" err="1" smtClean="0"/>
              <a:t>Haemophilus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influenzae</a:t>
            </a:r>
            <a:r>
              <a:rPr lang="ru-RU" sz="1600" dirty="0" smtClean="0"/>
              <a:t> (1.8</a:t>
            </a:r>
            <a:r>
              <a:rPr lang="en-US" sz="1600" dirty="0" smtClean="0"/>
              <a:t> Mb </a:t>
            </a:r>
            <a:r>
              <a:rPr lang="ru-RU" sz="1600" dirty="0" smtClean="0"/>
              <a:t>) (1995). </a:t>
            </a:r>
            <a:endParaRPr lang="ru-RU" sz="16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823277" y="1675513"/>
            <a:ext cx="7632848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появление технологий рекомбинантных ДНК дали в руки исследователей мощный инструмент для изучения молекулярных механизмов болезней, для разработки новых молекулярных методов диагностики, терапии и профилактики различных заболеваний. Итогом и продолжением развития этих исследований явился проект «Геном человека». Как следует из названия этого проекта его цель заключалась в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секвенировании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всего человеческого генома. Расшифровка генома, состоящего из 3 х 109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п.н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 и содержащего 20-28 тыс. генов, завершена в 2003 г., о чем было объявлено 17.04.2003 г. Международным консорциумом по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секвенированию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генома человека. Знание полной нуклеотидной последовательности генома человека позволит создавать более точные генетические карты и, кроме того, ускорит идентификацию генов, которые были локализованы путем анализа сцепления с конкретным маркером.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939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Геном</a:t>
            </a:r>
            <a:endParaRPr lang="ru-RU" dirty="0"/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/>
              <a:t>это количество ДНК в гаплоидном наборе хромосом; полный состав  ДНК, содержащий весь объем информации, необходимой для развития и существования организма;  совокупность всех генов и </a:t>
            </a:r>
            <a:r>
              <a:rPr lang="ru-RU" dirty="0" err="1" smtClean="0"/>
              <a:t>межгенных</a:t>
            </a:r>
            <a:r>
              <a:rPr lang="ru-RU" dirty="0" smtClean="0"/>
              <a:t> участков ядерной и внеядерной ДНК клетки.</a:t>
            </a:r>
          </a:p>
        </p:txBody>
      </p:sp>
    </p:spTree>
    <p:extLst>
      <p:ext uri="{BB962C8B-B14F-4D97-AF65-F5344CB8AC3E}">
        <p14:creationId xmlns:p14="http://schemas.microsoft.com/office/powerpoint/2010/main" val="350462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Разделы </a:t>
            </a:r>
            <a:r>
              <a:rPr lang="ru-RU" dirty="0" err="1" smtClean="0"/>
              <a:t>геномики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Структурная </a:t>
            </a:r>
            <a:r>
              <a:rPr lang="ru-RU" sz="2000" dirty="0" err="1"/>
              <a:t>геномика</a:t>
            </a:r>
            <a:r>
              <a:rPr lang="ru-RU" sz="2000" dirty="0"/>
              <a:t> — содержание и организация геномной информации. Имеет целью изучение генов с известной структурой для понимания их функции, а также определение пространственного строения максимального числа «ключевых» белковых молекул и его влияния на </a:t>
            </a:r>
            <a:r>
              <a:rPr lang="ru-RU" sz="2000" dirty="0" smtClean="0"/>
              <a:t>взаимодействия</a:t>
            </a:r>
          </a:p>
          <a:p>
            <a:r>
              <a:rPr lang="ru-RU" sz="2000" dirty="0"/>
              <a:t>Функциональная </a:t>
            </a:r>
            <a:r>
              <a:rPr lang="ru-RU" sz="2000" dirty="0" err="1"/>
              <a:t>геномика</a:t>
            </a:r>
            <a:r>
              <a:rPr lang="ru-RU" sz="2000" dirty="0"/>
              <a:t> — реализация информации, записанной в геноме, от гена — к признаку.</a:t>
            </a:r>
          </a:p>
          <a:p>
            <a:r>
              <a:rPr lang="ru-RU" sz="2000" dirty="0"/>
              <a:t>Сравнительная </a:t>
            </a:r>
            <a:r>
              <a:rPr lang="ru-RU" sz="2000" dirty="0" err="1"/>
              <a:t>геномика</a:t>
            </a:r>
            <a:r>
              <a:rPr lang="ru-RU" sz="2000" dirty="0"/>
              <a:t> (эволюционная) — сравнительные исследования содержания и организации геномов разных организмов.</a:t>
            </a:r>
          </a:p>
          <a:p>
            <a:r>
              <a:rPr lang="ru-RU" sz="2000" dirty="0" smtClean="0"/>
              <a:t>.</a:t>
            </a:r>
            <a:endParaRPr lang="ru-RU" sz="2000" dirty="0"/>
          </a:p>
          <a:p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28753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Функциональная </a:t>
            </a:r>
            <a:r>
              <a:rPr lang="ru-RU" sz="3200" dirty="0" err="1" smtClean="0"/>
              <a:t>геномика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85000" lnSpcReduction="10000"/>
          </a:bodyPr>
          <a:lstStyle/>
          <a:p>
            <a:pPr algn="just"/>
            <a:r>
              <a:rPr lang="ru-RU" sz="1800" b="1" dirty="0" smtClean="0"/>
              <a:t>Главная задача </a:t>
            </a:r>
            <a:r>
              <a:rPr lang="ru-RU" sz="1800" dirty="0" smtClean="0"/>
              <a:t>- охарактеризовать как можно большее количество генов, составляющих геномы, изучение механизмов их регуляции, взаимодействия друг с другом и с факторами среды в норме и при патологии. </a:t>
            </a:r>
          </a:p>
          <a:p>
            <a:pPr algn="just"/>
            <a:r>
              <a:rPr lang="ru-RU" sz="1800" b="1" dirty="0" smtClean="0"/>
              <a:t>Главный элемент исследований </a:t>
            </a:r>
            <a:r>
              <a:rPr lang="ru-RU" sz="1800" dirty="0" smtClean="0"/>
              <a:t>- определение </a:t>
            </a:r>
            <a:r>
              <a:rPr lang="ru-RU" sz="1800" dirty="0"/>
              <a:t>нуклеотидной </a:t>
            </a:r>
            <a:r>
              <a:rPr lang="ru-RU" sz="1800" dirty="0" err="1" smtClean="0"/>
              <a:t>последовате</a:t>
            </a:r>
            <a:r>
              <a:rPr lang="ru-RU" sz="1800" dirty="0" smtClean="0"/>
              <a:t>- </a:t>
            </a:r>
            <a:r>
              <a:rPr lang="ru-RU" sz="1800" dirty="0" err="1" smtClean="0"/>
              <a:t>льности</a:t>
            </a:r>
            <a:r>
              <a:rPr lang="ru-RU" sz="1800" dirty="0" smtClean="0"/>
              <a:t> генов, </a:t>
            </a:r>
            <a:r>
              <a:rPr lang="ru-RU" sz="1800" dirty="0"/>
              <a:t>белковых продуктов </a:t>
            </a:r>
            <a:r>
              <a:rPr lang="ru-RU" sz="1800" dirty="0" smtClean="0"/>
              <a:t>этих генов</a:t>
            </a:r>
            <a:r>
              <a:rPr lang="ru-RU" sz="1800" dirty="0"/>
              <a:t>, изучение взаимодействия разных генов и </a:t>
            </a:r>
            <a:r>
              <a:rPr lang="ru-RU" sz="1800" dirty="0" smtClean="0"/>
              <a:t>белков, а также механизмы </a:t>
            </a:r>
            <a:r>
              <a:rPr lang="ru-RU" sz="1800" dirty="0"/>
              <a:t>регуляции всей </a:t>
            </a:r>
            <a:r>
              <a:rPr lang="ru-RU" sz="1800" dirty="0" smtClean="0"/>
              <a:t>системы генома. </a:t>
            </a:r>
          </a:p>
          <a:p>
            <a:pPr algn="just"/>
            <a:r>
              <a:rPr lang="ru-RU" sz="1800" dirty="0" smtClean="0"/>
              <a:t>После </a:t>
            </a:r>
            <a:r>
              <a:rPr lang="ru-RU" sz="1800" dirty="0"/>
              <a:t>расшифровки генома усилия исследователей фокусируются на изучении белковых продуктов генов. Этим занимается </a:t>
            </a:r>
            <a:r>
              <a:rPr lang="ru-RU" sz="1800" b="1" dirty="0" err="1" smtClean="0"/>
              <a:t>протеомика</a:t>
            </a:r>
            <a:r>
              <a:rPr lang="ru-RU" sz="1800" dirty="0"/>
              <a:t>. Ее задача — определить все белки, синтезируемые в клетке, выяснить их строение, количество, локализацию, модификацию и механизмы взаимодействия. </a:t>
            </a:r>
            <a:endParaRPr lang="ru-RU" sz="1800" dirty="0" smtClean="0"/>
          </a:p>
          <a:p>
            <a:pPr algn="just"/>
            <a:r>
              <a:rPr lang="ru-RU" sz="1800" dirty="0"/>
              <a:t>Еще одно важное направление функциональной </a:t>
            </a:r>
            <a:r>
              <a:rPr lang="ru-RU" sz="1800" b="1" dirty="0" err="1"/>
              <a:t>геномики</a:t>
            </a:r>
            <a:r>
              <a:rPr lang="ru-RU" sz="1800" dirty="0"/>
              <a:t> — </a:t>
            </a:r>
            <a:r>
              <a:rPr lang="ru-RU" sz="1800" b="1" dirty="0" smtClean="0"/>
              <a:t>транс- </a:t>
            </a:r>
            <a:r>
              <a:rPr lang="ru-RU" sz="1800" b="1" dirty="0" err="1" smtClean="0"/>
              <a:t>криптомика</a:t>
            </a:r>
            <a:r>
              <a:rPr lang="ru-RU" sz="1800" dirty="0" smtClean="0"/>
              <a:t> </a:t>
            </a:r>
            <a:r>
              <a:rPr lang="ru-RU" sz="1800" dirty="0"/>
              <a:t>— изучает координированную работу генов, образование первичных </a:t>
            </a:r>
            <a:r>
              <a:rPr lang="ru-RU" sz="1800" dirty="0" err="1"/>
              <a:t>транскриптов</a:t>
            </a:r>
            <a:r>
              <a:rPr lang="ru-RU" sz="1800" dirty="0"/>
              <a:t>, процессы </a:t>
            </a:r>
            <a:r>
              <a:rPr lang="ru-RU" sz="1800" dirty="0" err="1"/>
              <a:t>сплайсинга</a:t>
            </a:r>
            <a:r>
              <a:rPr lang="ru-RU" sz="1800" dirty="0"/>
              <a:t> и формирования зрелых </a:t>
            </a:r>
            <a:r>
              <a:rPr lang="ru-RU" sz="1800" dirty="0" err="1"/>
              <a:t>мРНК</a:t>
            </a:r>
            <a:r>
              <a:rPr lang="ru-RU" sz="1800" dirty="0"/>
              <a:t>. Благодаря технологии микрочипов удается одновременно анализировать картину транскрипции </a:t>
            </a:r>
            <a:r>
              <a:rPr lang="ru-RU" sz="1800" dirty="0" err="1"/>
              <a:t>мРНК</a:t>
            </a:r>
            <a:r>
              <a:rPr lang="ru-RU" sz="1800" dirty="0"/>
              <a:t> со ста тысяч генов. Исследование «</a:t>
            </a:r>
            <a:r>
              <a:rPr lang="ru-RU" sz="1800" dirty="0" err="1"/>
              <a:t>транскриптома</a:t>
            </a:r>
            <a:r>
              <a:rPr lang="ru-RU" sz="1800" dirty="0"/>
              <a:t>» этим методом позволяет установить различия между экспрессией генов в разных тканях, проанализировать характер экспрессии в разные периоды болезни, а также классифицировать белки - на секретируемые и связанные с мембранами (определяя положение их </a:t>
            </a:r>
            <a:r>
              <a:rPr lang="ru-RU" sz="1800" dirty="0" err="1"/>
              <a:t>мРНК</a:t>
            </a:r>
            <a:r>
              <a:rPr lang="ru-RU" sz="1800" dirty="0"/>
              <a:t>). </a:t>
            </a:r>
          </a:p>
          <a:p>
            <a:pPr algn="just"/>
            <a:endParaRPr lang="ru-RU" sz="1800" dirty="0"/>
          </a:p>
          <a:p>
            <a:pPr algn="just"/>
            <a:endParaRPr lang="ru-RU" sz="1800" dirty="0"/>
          </a:p>
          <a:p>
            <a:pPr algn="just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27496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Сравнительная </a:t>
            </a:r>
            <a:r>
              <a:rPr lang="ru-RU" dirty="0" err="1" smtClean="0"/>
              <a:t>геномика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      Это технологии</a:t>
            </a:r>
            <a:r>
              <a:rPr lang="ru-RU" dirty="0"/>
              <a:t>, позволяющие анализировать молекулярные механизмы </a:t>
            </a:r>
            <a:r>
              <a:rPr lang="ru-RU" b="1" dirty="0"/>
              <a:t>путем сравнения генов</a:t>
            </a:r>
            <a:r>
              <a:rPr lang="ru-RU" dirty="0"/>
              <a:t> или их продуктов в разных органах и тканях, а также геномов различных </a:t>
            </a:r>
            <a:r>
              <a:rPr lang="ru-RU" dirty="0" smtClean="0"/>
              <a:t>организмов. </a:t>
            </a:r>
          </a:p>
          <a:p>
            <a:pPr algn="just"/>
            <a:r>
              <a:rPr lang="ru-RU" dirty="0" smtClean="0"/>
              <a:t>Так</a:t>
            </a:r>
            <a:r>
              <a:rPr lang="ru-RU" dirty="0"/>
              <a:t>, сравнения белковых последовательностей внутри и между видами организмов помогают получить информацию об их потенциальных функциях. </a:t>
            </a:r>
            <a:r>
              <a:rPr lang="ru-RU" dirty="0" smtClean="0"/>
              <a:t>Если сравнительный анализ гомологии белков  затруднителен, то определяют </a:t>
            </a:r>
            <a:r>
              <a:rPr lang="ru-RU" dirty="0"/>
              <a:t>разные компоненты белковых комплексов </a:t>
            </a:r>
            <a:r>
              <a:rPr lang="ru-RU" dirty="0" smtClean="0"/>
              <a:t>перед </a:t>
            </a:r>
            <a:r>
              <a:rPr lang="ru-RU" dirty="0"/>
              <a:t>тем, как их истинная функция станет очевидной. Изучение координации </a:t>
            </a:r>
            <a:r>
              <a:rPr lang="ru-RU" dirty="0" smtClean="0"/>
              <a:t>действия пакетов генов внутри </a:t>
            </a:r>
            <a:r>
              <a:rPr lang="ru-RU" dirty="0"/>
              <a:t>клетки и организма </a:t>
            </a:r>
            <a:r>
              <a:rPr lang="ru-RU" dirty="0" smtClean="0"/>
              <a:t>путем </a:t>
            </a:r>
            <a:r>
              <a:rPr lang="ru-RU" dirty="0"/>
              <a:t>сравнения геномов разных видов основано на том, что жизненно важные регуляторные функции сохранились у многих видов организмов на протяжении эволюции. Например, информация о регуляции клеточного цикла, необходимая для понимания процесса канцерогенеза у человека, была получена путем сравнения с аналогичными процессами у дрожжей.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105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82013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dirty="0"/>
              <a:t>Получение полных последовательностей геномов </a:t>
            </a:r>
            <a:r>
              <a:rPr lang="kk-KZ" dirty="0" smtClean="0"/>
              <a:t>позволяет установить  </a:t>
            </a:r>
            <a:r>
              <a:rPr lang="kk-KZ" dirty="0"/>
              <a:t>степень различий между геномами разных живых организмов. Ниже в таблице представлены предварительные данные о сходстве геномов разных организмов с геномом человека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845001"/>
              </p:ext>
            </p:extLst>
          </p:nvPr>
        </p:nvGraphicFramePr>
        <p:xfrm>
          <a:off x="467544" y="1819116"/>
          <a:ext cx="8219256" cy="40881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32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u="none">
                          <a:effectLst/>
                        </a:rPr>
                        <a:t>Вид</a:t>
                      </a:r>
                      <a:endParaRPr lang="ru-RU" sz="1200" u="none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Сходство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Примечания и источники</a:t>
                      </a:r>
                      <a:r>
                        <a:rPr lang="kk-KZ" sz="1200" u="sng" baseline="30000">
                          <a:effectLst/>
                          <a:hlinkClick r:id="rId2"/>
                        </a:rPr>
                        <a:t>[3]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u="none">
                          <a:effectLst/>
                          <a:hlinkClick r:id="rId3" tooltip="Человек"/>
                        </a:rPr>
                        <a:t>Человек</a:t>
                      </a:r>
                      <a:endParaRPr lang="ru-RU" sz="1200" u="none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99,9 %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u="sng" dirty="0">
                          <a:solidFill>
                            <a:schemeClr val="tx1"/>
                          </a:solidFill>
                          <a:effectLst/>
                          <a:hlinkClick r:id="rId4" tooltip="Проект «Геном человека»"/>
                        </a:rPr>
                        <a:t>Human Genome Project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100 %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Однояйцевые близнецы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u="none">
                          <a:effectLst/>
                          <a:hlinkClick r:id="rId5" tooltip="Шимпанзе"/>
                        </a:rPr>
                        <a:t>Шимпанзе</a:t>
                      </a:r>
                      <a:endParaRPr lang="ru-RU" sz="1200" u="none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98,4 %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u="sng" dirty="0">
                          <a:solidFill>
                            <a:schemeClr val="tx1"/>
                          </a:solidFill>
                          <a:effectLst/>
                          <a:hlinkClick r:id="rId6" tooltip="Americans for Medical Progress (страница отсутствует)"/>
                        </a:rPr>
                        <a:t>Americans for Medical Progress</a:t>
                      </a: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; Jon Entine в San Francisco Examiner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98,7 %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Richard Mural из </a:t>
                      </a:r>
                      <a:r>
                        <a:rPr lang="kk-KZ" sz="1200" u="sng" dirty="0">
                          <a:solidFill>
                            <a:schemeClr val="tx1"/>
                          </a:solidFill>
                          <a:effectLst/>
                          <a:hlinkClick r:id="rId7" tooltip="Celera Genomics (страница отсутствует)"/>
                        </a:rPr>
                        <a:t>Celera Genomics</a:t>
                      </a: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, цитируется в </a:t>
                      </a:r>
                      <a:r>
                        <a:rPr lang="kk-KZ" sz="1200" u="sng" dirty="0">
                          <a:solidFill>
                            <a:schemeClr val="tx1"/>
                          </a:solidFill>
                          <a:effectLst/>
                          <a:hlinkClick r:id="rId8" tooltip="MSNBC (страница отсутствует)"/>
                        </a:rPr>
                        <a:t>MSNBC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u="none">
                          <a:effectLst/>
                          <a:hlinkClick r:id="rId9" tooltip="Бонобо"/>
                        </a:rPr>
                        <a:t>Бонобо</a:t>
                      </a:r>
                      <a:r>
                        <a:rPr lang="kk-KZ" sz="1200" u="none">
                          <a:effectLst/>
                        </a:rPr>
                        <a:t>, или карликовый шимпанзе</a:t>
                      </a:r>
                      <a:endParaRPr lang="ru-RU" sz="1200" u="none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То же, что и для шимпанзе.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u="none">
                          <a:effectLst/>
                          <a:hlinkClick r:id="rId10" tooltip="Горилла"/>
                        </a:rPr>
                        <a:t>Горилла</a:t>
                      </a:r>
                      <a:endParaRPr lang="ru-RU" sz="1200" u="none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98,38 %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Основано на изучении интергенной неповторяющейся ДНК (American Journal of Human Genetics, февраль 2001, 682, стр. 444—456)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u="none">
                          <a:effectLst/>
                          <a:hlinkClick r:id="rId11" tooltip="Mus musculus"/>
                        </a:rPr>
                        <a:t>Мышь</a:t>
                      </a:r>
                      <a:endParaRPr lang="ru-RU" sz="1200" u="none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98 %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Americans for Medical Progress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85 %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при сравнении всех последовательностей, кодирующих белки, </a:t>
                      </a:r>
                      <a:r>
                        <a:rPr lang="kk-KZ" sz="1200" u="sng" dirty="0">
                          <a:solidFill>
                            <a:schemeClr val="tx1"/>
                          </a:solidFill>
                          <a:effectLst/>
                          <a:hlinkClick r:id="rId12" tooltip="NHGRI (страница отсутствует)"/>
                        </a:rPr>
                        <a:t>NHGRI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u="none">
                          <a:effectLst/>
                          <a:hlinkClick r:id="rId13" tooltip="Собака"/>
                        </a:rPr>
                        <a:t>Собака</a:t>
                      </a:r>
                      <a:endParaRPr lang="ru-RU" sz="1200" u="none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95 %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Jon Entine в </a:t>
                      </a:r>
                      <a:r>
                        <a:rPr lang="kk-KZ" sz="1200" u="sng" dirty="0">
                          <a:solidFill>
                            <a:schemeClr val="tx1"/>
                          </a:solidFill>
                          <a:effectLst/>
                          <a:hlinkClick r:id="rId14" tooltip="San Francisco Examiner (страница отсутствует)"/>
                        </a:rPr>
                        <a:t>San Francisco Examiner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u="none">
                          <a:effectLst/>
                          <a:hlinkClick r:id="rId15" tooltip="C. elegans"/>
                        </a:rPr>
                        <a:t>C. elegans</a:t>
                      </a:r>
                      <a:endParaRPr lang="ru-RU" sz="1200" u="none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74 %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Jon Entine в San Francisco Examiner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u="none">
                          <a:effectLst/>
                          <a:hlinkClick r:id="rId16" tooltip="Банан"/>
                        </a:rPr>
                        <a:t>Банан</a:t>
                      </a:r>
                      <a:endParaRPr lang="ru-RU" sz="1200" u="none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50 %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Americans for Medical Progress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u="none" dirty="0">
                          <a:effectLst/>
                          <a:hlinkClick r:id="rId17" tooltip="Нарцисс (цветок)"/>
                        </a:rPr>
                        <a:t>Нарцисс</a:t>
                      </a:r>
                      <a:endParaRPr lang="ru-RU" sz="12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35 %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Steven Rose в </a:t>
                      </a:r>
                      <a:r>
                        <a:rPr lang="kk-KZ" sz="1200" u="sng" dirty="0">
                          <a:solidFill>
                            <a:schemeClr val="tx1"/>
                          </a:solidFill>
                          <a:effectLst/>
                          <a:hlinkClick r:id="rId18" tooltip="The Guardian"/>
                        </a:rPr>
                        <a:t>The Guardian</a:t>
                      </a: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 от 22 января </a:t>
                      </a:r>
                      <a:r>
                        <a:rPr lang="kk-KZ" sz="1200" u="sng" dirty="0">
                          <a:solidFill>
                            <a:schemeClr val="tx1"/>
                          </a:solidFill>
                          <a:effectLst/>
                          <a:hlinkClick r:id="rId19" tooltip="2004"/>
                        </a:rPr>
                        <a:t>2004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7115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Структурная </a:t>
            </a:r>
            <a:r>
              <a:rPr lang="ru-RU" sz="3200" dirty="0" err="1" smtClean="0"/>
              <a:t>геномика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000" dirty="0"/>
              <a:t>Структурная </a:t>
            </a:r>
            <a:r>
              <a:rPr lang="ru-RU" sz="2000" dirty="0" err="1"/>
              <a:t>геномика</a:t>
            </a:r>
            <a:r>
              <a:rPr lang="ru-RU" sz="2000" dirty="0"/>
              <a:t> </a:t>
            </a:r>
            <a:r>
              <a:rPr lang="ru-RU" sz="2000" dirty="0" smtClean="0"/>
              <a:t>изучает </a:t>
            </a:r>
            <a:r>
              <a:rPr lang="ru-RU" sz="2000" dirty="0"/>
              <a:t>содержание и </a:t>
            </a:r>
            <a:r>
              <a:rPr lang="ru-RU" sz="2000" dirty="0" smtClean="0"/>
              <a:t>организацию </a:t>
            </a:r>
            <a:r>
              <a:rPr lang="ru-RU" sz="2000" dirty="0"/>
              <a:t>геномной информации. Имеет целью изучение генов с известной структурой для понимания их функции, а также определение пространственного строения максимального числа «ключевых» белковых молекул и его влияния на </a:t>
            </a:r>
            <a:r>
              <a:rPr lang="ru-RU" sz="2000" dirty="0" smtClean="0"/>
              <a:t>взаимодействия.</a:t>
            </a:r>
          </a:p>
          <a:p>
            <a:endParaRPr lang="ru-RU" sz="2400" dirty="0" smtClean="0"/>
          </a:p>
          <a:p>
            <a:pPr marL="0" indent="0">
              <a:buNone/>
            </a:pPr>
            <a:r>
              <a:rPr lang="ru-RU" sz="2000" dirty="0" smtClean="0"/>
              <a:t>    Анализ генома           анатомию генома             эволюцию генома</a:t>
            </a:r>
          </a:p>
          <a:p>
            <a:pPr marL="0" indent="0">
              <a:buNone/>
            </a:pPr>
            <a:r>
              <a:rPr lang="ru-RU" sz="1600" dirty="0" smtClean="0"/>
              <a:t>      </a:t>
            </a:r>
            <a:r>
              <a:rPr lang="ru-RU" sz="1600" dirty="0"/>
              <a:t>1.определение                       организация               </a:t>
            </a:r>
            <a:r>
              <a:rPr lang="ru-RU" sz="1600" dirty="0" smtClean="0"/>
              <a:t>           </a:t>
            </a:r>
            <a:r>
              <a:rPr lang="ru-RU" sz="1600" dirty="0"/>
              <a:t>1.определение  минимального</a:t>
            </a:r>
          </a:p>
          <a:p>
            <a:pPr marL="0" indent="0">
              <a:buNone/>
            </a:pPr>
            <a:r>
              <a:rPr lang="ru-RU" sz="1600" dirty="0" smtClean="0"/>
              <a:t>      нуклеотидной                        </a:t>
            </a:r>
            <a:r>
              <a:rPr lang="ru-RU" sz="1600" dirty="0"/>
              <a:t>геномов вирусов                 </a:t>
            </a:r>
            <a:r>
              <a:rPr lang="ru-RU" sz="1600" dirty="0" smtClean="0"/>
              <a:t>            </a:t>
            </a:r>
            <a:r>
              <a:rPr lang="ru-RU" sz="1600" dirty="0"/>
              <a:t>для жизни генома</a:t>
            </a:r>
          </a:p>
          <a:p>
            <a:pPr marL="0" indent="0">
              <a:buNone/>
            </a:pPr>
            <a:r>
              <a:rPr lang="ru-RU" sz="1600" dirty="0"/>
              <a:t>последовательности          прокариот и эукариот        </a:t>
            </a:r>
            <a:r>
              <a:rPr lang="ru-RU" sz="1600" dirty="0" smtClean="0"/>
              <a:t>          2.специфичные </a:t>
            </a:r>
            <a:r>
              <a:rPr lang="ru-RU" sz="1600" dirty="0"/>
              <a:t>для</a:t>
            </a:r>
          </a:p>
          <a:p>
            <a:pPr marL="0" indent="0">
              <a:buNone/>
            </a:pPr>
            <a:r>
              <a:rPr lang="ru-RU" sz="1600" dirty="0"/>
              <a:t>  </a:t>
            </a:r>
            <a:r>
              <a:rPr lang="ru-RU" sz="1600" dirty="0" smtClean="0"/>
              <a:t>   </a:t>
            </a:r>
            <a:r>
              <a:rPr lang="ru-RU" sz="1600" dirty="0"/>
              <a:t>2. </a:t>
            </a:r>
            <a:r>
              <a:rPr lang="ru-RU" sz="1600" dirty="0" err="1"/>
              <a:t>анотация</a:t>
            </a:r>
            <a:r>
              <a:rPr lang="ru-RU" sz="1600" dirty="0"/>
              <a:t>                                                                      </a:t>
            </a:r>
            <a:r>
              <a:rPr lang="ru-RU" sz="1600" dirty="0" smtClean="0"/>
              <a:t>               </a:t>
            </a:r>
            <a:r>
              <a:rPr lang="ru-RU" sz="1600" dirty="0"/>
              <a:t>организмов геномы</a:t>
            </a:r>
          </a:p>
          <a:p>
            <a:pPr marL="0" indent="0">
              <a:buNone/>
            </a:pPr>
            <a:r>
              <a:rPr lang="ru-RU" sz="1600" dirty="0" smtClean="0"/>
              <a:t>  расшифрованной                                                                         </a:t>
            </a:r>
            <a:r>
              <a:rPr lang="ru-RU" sz="1600" dirty="0"/>
              <a:t>3. происхождение </a:t>
            </a:r>
            <a:r>
              <a:rPr lang="ru-RU" sz="1600" dirty="0" smtClean="0"/>
              <a:t>геномов   последовательности</a:t>
            </a:r>
            <a:endParaRPr lang="ru-RU" sz="1600" dirty="0"/>
          </a:p>
          <a:p>
            <a:pPr marL="0" indent="0">
              <a:buNone/>
            </a:pPr>
            <a:r>
              <a:rPr lang="ru-RU" sz="1600" dirty="0" smtClean="0"/>
              <a:t>     3.классификация </a:t>
            </a:r>
            <a:endParaRPr lang="ru-RU" sz="1600" dirty="0"/>
          </a:p>
          <a:p>
            <a:pPr marL="0" indent="0">
              <a:buNone/>
            </a:pPr>
            <a:r>
              <a:rPr lang="ru-RU" sz="1600" dirty="0" smtClean="0"/>
              <a:t>           генов</a:t>
            </a:r>
            <a:endParaRPr lang="ru-RU" sz="1600" dirty="0"/>
          </a:p>
          <a:p>
            <a:pPr marL="0" indent="0">
              <a:buNone/>
            </a:pPr>
            <a:endParaRPr lang="ru-RU" sz="16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123728" y="2564904"/>
            <a:ext cx="122413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5580112" y="2564904"/>
            <a:ext cx="1008112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499992" y="2548821"/>
            <a:ext cx="0" cy="4481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48216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736</Words>
  <Application>Microsoft Office PowerPoint</Application>
  <PresentationFormat>Экран (4:3)</PresentationFormat>
  <Paragraphs>71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Разделы геномики</vt:lpstr>
      <vt:lpstr>Функциональная геномика</vt:lpstr>
      <vt:lpstr>Сравнительная геномика</vt:lpstr>
      <vt:lpstr>Презентация PowerPoint</vt:lpstr>
      <vt:lpstr>Структурная геномика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Биология</dc:creator>
  <cp:lastModifiedBy>RePack by Diakov</cp:lastModifiedBy>
  <cp:revision>15</cp:revision>
  <dcterms:created xsi:type="dcterms:W3CDTF">2012-01-11T18:18:38Z</dcterms:created>
  <dcterms:modified xsi:type="dcterms:W3CDTF">2025-09-01T04:41:45Z</dcterms:modified>
</cp:coreProperties>
</file>