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8" r:id="rId4"/>
    <p:sldId id="295" r:id="rId5"/>
    <p:sldId id="265" r:id="rId6"/>
    <p:sldId id="285" r:id="rId7"/>
    <p:sldId id="324" r:id="rId8"/>
    <p:sldId id="318" r:id="rId9"/>
    <p:sldId id="342" r:id="rId10"/>
    <p:sldId id="319" r:id="rId11"/>
    <p:sldId id="303" r:id="rId12"/>
    <p:sldId id="321" r:id="rId13"/>
    <p:sldId id="347" r:id="rId14"/>
    <p:sldId id="345" r:id="rId15"/>
    <p:sldId id="346" r:id="rId16"/>
    <p:sldId id="349" r:id="rId17"/>
    <p:sldId id="350" r:id="rId18"/>
    <p:sldId id="351" r:id="rId19"/>
    <p:sldId id="322" r:id="rId20"/>
    <p:sldId id="332" r:id="rId21"/>
    <p:sldId id="352" r:id="rId22"/>
    <p:sldId id="353" r:id="rId23"/>
    <p:sldId id="338" r:id="rId24"/>
    <p:sldId id="323" r:id="rId25"/>
    <p:sldId id="312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4" autoAdjust="0"/>
  </p:normalViewPr>
  <p:slideViewPr>
    <p:cSldViewPr>
      <p:cViewPr>
        <p:scale>
          <a:sx n="76" d="100"/>
          <a:sy n="76" d="100"/>
        </p:scale>
        <p:origin x="-120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image" Target="../media/image10.pn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image" Target="../media/image10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image" Target="../media/image10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openxmlformats.org/officeDocument/2006/relationships/image" Target="../media/image10.png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image" Target="../media/image10.pn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image" Target="../media/image10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4000" b="1" i="0" u="none" strike="noStrike" baseline="0" dirty="0" smtClean="0">
                <a:effectLst/>
              </a:rPr>
              <a:t>Місія</a:t>
            </a:r>
            <a:endParaRPr lang="uk-UA" sz="4000" dirty="0"/>
          </a:p>
        </c:rich>
      </c:tx>
      <c:layout>
        <c:manualLayout>
          <c:xMode val="edge"/>
          <c:yMode val="edge"/>
          <c:x val="0.14359529604378082"/>
          <c:y val="0.288604420269055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79343315088488431"/>
          <c:y val="0.66403038551272076"/>
          <c:w val="0.17056638085291539"/>
          <c:h val="0.3159276494530911"/>
        </c:manualLayout>
      </c:layout>
      <c:doughnutChart>
        <c:varyColors val="1"/>
        <c:ser>
          <c:idx val="0"/>
          <c:order val="0"/>
          <c:tx>
            <c:strRef>
              <c:f>Лист1!$C$1:$E$1</c:f>
              <c:strCache>
                <c:ptCount val="1"/>
                <c:pt idx="0">
                  <c:v>чистые объёмы продаж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explosion val="28"/>
          <c:dLbls>
            <c:delete val="1"/>
          </c:dLbls>
          <c:cat>
            <c:strRef>
              <c:f>Лист1!$B$2:$B$6</c:f>
              <c:strCache>
                <c:ptCount val="5"/>
                <c:pt idx="0">
                  <c:v>Северная Америка</c:v>
                </c:pt>
                <c:pt idx="1">
                  <c:v>Западная Европа</c:v>
                </c:pt>
                <c:pt idx="2">
                  <c:v>Центральная и Восточная европа, Ближний Восток, Африка</c:v>
                </c:pt>
                <c:pt idx="3">
                  <c:v>Латинская Америка</c:v>
                </c:pt>
                <c:pt idx="4">
                  <c:v>Азия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41</c:v>
                </c:pt>
                <c:pt idx="1">
                  <c:v>20</c:v>
                </c:pt>
                <c:pt idx="2">
                  <c:v>14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1800" b="1" i="0" u="none" strike="noStrike" baseline="0" dirty="0" smtClean="0">
                <a:effectLst/>
              </a:rPr>
              <a:t>Оцінка та аналіз зовнішнього середовища і проведення внутрішньої координації в компанії</a:t>
            </a:r>
            <a:endParaRPr lang="uk-UA" sz="4000" dirty="0"/>
          </a:p>
        </c:rich>
      </c:tx>
      <c:layout>
        <c:manualLayout>
          <c:xMode val="edge"/>
          <c:yMode val="edge"/>
          <c:x val="0.13239702336172207"/>
          <c:y val="0.574852527603098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79343315088488431"/>
          <c:y val="0.66403038551272076"/>
          <c:w val="0.17056638085291539"/>
          <c:h val="0.3159276494530911"/>
        </c:manualLayout>
      </c:layout>
      <c:doughnutChart>
        <c:varyColors val="1"/>
        <c:ser>
          <c:idx val="0"/>
          <c:order val="0"/>
          <c:tx>
            <c:strRef>
              <c:f>Лист1!$C$1:$E$1</c:f>
              <c:strCache>
                <c:ptCount val="1"/>
                <c:pt idx="0">
                  <c:v>чистые объёмы продаж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explosion val="28"/>
          <c:dLbls>
            <c:delete val="1"/>
          </c:dLbls>
          <c:cat>
            <c:strRef>
              <c:f>Лист1!$B$2:$B$6</c:f>
              <c:strCache>
                <c:ptCount val="5"/>
                <c:pt idx="0">
                  <c:v>Северная Америка</c:v>
                </c:pt>
                <c:pt idx="1">
                  <c:v>Западная Европа</c:v>
                </c:pt>
                <c:pt idx="2">
                  <c:v>Центральная и Восточная европа, Ближний Восток, Африка</c:v>
                </c:pt>
                <c:pt idx="3">
                  <c:v>Латинская Америка</c:v>
                </c:pt>
                <c:pt idx="4">
                  <c:v>Азия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41</c:v>
                </c:pt>
                <c:pt idx="1">
                  <c:v>20</c:v>
                </c:pt>
                <c:pt idx="2">
                  <c:v>14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4000" b="1" i="0" u="none" strike="noStrike" baseline="0" dirty="0" smtClean="0">
                <a:effectLst/>
              </a:rPr>
              <a:t>Стратегія </a:t>
            </a:r>
            <a:endParaRPr lang="uk-UA" sz="4000" dirty="0"/>
          </a:p>
        </c:rich>
      </c:tx>
      <c:layout>
        <c:manualLayout>
          <c:xMode val="edge"/>
          <c:yMode val="edge"/>
          <c:x val="0.35188159613216197"/>
          <c:y val="0.2886043533930857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79343315088488431"/>
          <c:y val="0.66403038551272076"/>
          <c:w val="0.17056638085291539"/>
          <c:h val="0.3159276494530911"/>
        </c:manualLayout>
      </c:layout>
      <c:doughnutChart>
        <c:varyColors val="1"/>
        <c:ser>
          <c:idx val="0"/>
          <c:order val="0"/>
          <c:tx>
            <c:strRef>
              <c:f>Лист1!$C$1:$E$1</c:f>
              <c:strCache>
                <c:ptCount val="1"/>
                <c:pt idx="0">
                  <c:v>чистые объёмы продаж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explosion val="28"/>
          <c:dLbls>
            <c:delete val="1"/>
          </c:dLbls>
          <c:cat>
            <c:strRef>
              <c:f>Лист1!$B$2:$B$6</c:f>
              <c:strCache>
                <c:ptCount val="5"/>
                <c:pt idx="0">
                  <c:v>Северная Америка</c:v>
                </c:pt>
                <c:pt idx="1">
                  <c:v>Западная Европа</c:v>
                </c:pt>
                <c:pt idx="2">
                  <c:v>Центральная и Восточная европа, Ближний Восток, Африка</c:v>
                </c:pt>
                <c:pt idx="3">
                  <c:v>Латинская Америка</c:v>
                </c:pt>
                <c:pt idx="4">
                  <c:v>Азия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41</c:v>
                </c:pt>
                <c:pt idx="1">
                  <c:v>20</c:v>
                </c:pt>
                <c:pt idx="2">
                  <c:v>14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uk-UA" sz="4000" b="1" i="0" u="none" strike="noStrike" baseline="0" dirty="0" smtClean="0">
                <a:effectLst/>
              </a:rPr>
              <a:t>Стратегія </a:t>
            </a:r>
            <a:endParaRPr lang="uk-UA" sz="4000" dirty="0"/>
          </a:p>
        </c:rich>
      </c:tx>
      <c:layout>
        <c:manualLayout>
          <c:xMode val="edge"/>
          <c:yMode val="edge"/>
          <c:x val="0.35188159613216197"/>
          <c:y val="0.2886043533930857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79343315088488431"/>
          <c:y val="0.66403038551272076"/>
          <c:w val="0.17056638085291539"/>
          <c:h val="0.3159276494530911"/>
        </c:manualLayout>
      </c:layout>
      <c:doughnutChart>
        <c:varyColors val="1"/>
        <c:ser>
          <c:idx val="0"/>
          <c:order val="0"/>
          <c:tx>
            <c:strRef>
              <c:f>Лист1!$C$1:$E$1</c:f>
              <c:strCache>
                <c:ptCount val="1"/>
                <c:pt idx="0">
                  <c:v>чистые объёмы продаж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explosion val="28"/>
          <c:dLbls>
            <c:delete val="1"/>
          </c:dLbls>
          <c:cat>
            <c:strRef>
              <c:f>Лист1!$B$2:$B$6</c:f>
              <c:strCache>
                <c:ptCount val="5"/>
                <c:pt idx="0">
                  <c:v>Северная Америка</c:v>
                </c:pt>
                <c:pt idx="1">
                  <c:v>Западная Европа</c:v>
                </c:pt>
                <c:pt idx="2">
                  <c:v>Центральная и Восточная европа, Ближний Восток, Африка</c:v>
                </c:pt>
                <c:pt idx="3">
                  <c:v>Латинская Америка</c:v>
                </c:pt>
                <c:pt idx="4">
                  <c:v>Азия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41</c:v>
                </c:pt>
                <c:pt idx="1">
                  <c:v>20</c:v>
                </c:pt>
                <c:pt idx="2">
                  <c:v>14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4000" b="1" i="0" u="none" strike="noStrike" baseline="0" dirty="0" smtClean="0">
                <a:effectLst/>
              </a:rPr>
              <a:t>Форми контролю</a:t>
            </a:r>
            <a:endParaRPr lang="uk-UA" sz="4000" dirty="0"/>
          </a:p>
        </c:rich>
      </c:tx>
      <c:layout>
        <c:manualLayout>
          <c:xMode val="edge"/>
          <c:yMode val="edge"/>
          <c:x val="0.14359529604378082"/>
          <c:y val="0.288604420269055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79343315088488431"/>
          <c:y val="0.66403038551272076"/>
          <c:w val="0.17056638085291539"/>
          <c:h val="0.3159276494530911"/>
        </c:manualLayout>
      </c:layout>
      <c:doughnutChart>
        <c:varyColors val="1"/>
        <c:ser>
          <c:idx val="0"/>
          <c:order val="0"/>
          <c:tx>
            <c:strRef>
              <c:f>Лист1!$C$1:$E$1</c:f>
              <c:strCache>
                <c:ptCount val="1"/>
                <c:pt idx="0">
                  <c:v>чистые объёмы продаж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explosion val="28"/>
          <c:dLbls>
            <c:delete val="1"/>
          </c:dLbls>
          <c:cat>
            <c:strRef>
              <c:f>Лист1!$B$2:$B$6</c:f>
              <c:strCache>
                <c:ptCount val="5"/>
                <c:pt idx="0">
                  <c:v>Северная Америка</c:v>
                </c:pt>
                <c:pt idx="1">
                  <c:v>Западная Европа</c:v>
                </c:pt>
                <c:pt idx="2">
                  <c:v>Центральная и Восточная европа, Ближний Восток, Африка</c:v>
                </c:pt>
                <c:pt idx="3">
                  <c:v>Латинская Америка</c:v>
                </c:pt>
                <c:pt idx="4">
                  <c:v>Азия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41</c:v>
                </c:pt>
                <c:pt idx="1">
                  <c:v>20</c:v>
                </c:pt>
                <c:pt idx="2">
                  <c:v>14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9343315088488431"/>
          <c:y val="0.66403038551272076"/>
          <c:w val="0.17056638085291539"/>
          <c:h val="0.3159276494530911"/>
        </c:manualLayout>
      </c:layout>
      <c:doughnutChart>
        <c:varyColors val="1"/>
        <c:ser>
          <c:idx val="0"/>
          <c:order val="0"/>
          <c:tx>
            <c:strRef>
              <c:f>Лист1!$C$1:$E$1</c:f>
              <c:strCache>
                <c:ptCount val="1"/>
                <c:pt idx="0">
                  <c:v>чистые объёмы продаж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explosion val="28"/>
          <c:dLbls>
            <c:delete val="1"/>
          </c:dLbls>
          <c:cat>
            <c:strRef>
              <c:f>Лист1!$B$2:$B$6</c:f>
              <c:strCache>
                <c:ptCount val="5"/>
                <c:pt idx="0">
                  <c:v>Северная Америка</c:v>
                </c:pt>
                <c:pt idx="1">
                  <c:v>Западная Европа</c:v>
                </c:pt>
                <c:pt idx="2">
                  <c:v>Центральная и Восточная европа, Ближний Восток, Африка</c:v>
                </c:pt>
                <c:pt idx="3">
                  <c:v>Латинская Америка</c:v>
                </c:pt>
                <c:pt idx="4">
                  <c:v>Азия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41</c:v>
                </c:pt>
                <c:pt idx="1">
                  <c:v>20</c:v>
                </c:pt>
                <c:pt idx="2">
                  <c:v>14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681C2-555F-4D7F-8154-5B5591C6CD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A3A211-4C8C-487C-89C1-5D78DFA5B49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C62460B-3F57-4BDD-BF3F-91FB20A73022}" type="parTrans" cxnId="{7EFA060E-EF08-44A5-B512-223E8719B0EA}">
      <dgm:prSet/>
      <dgm:spPr/>
      <dgm:t>
        <a:bodyPr/>
        <a:lstStyle/>
        <a:p>
          <a:endParaRPr lang="ru-RU"/>
        </a:p>
      </dgm:t>
    </dgm:pt>
    <dgm:pt modelId="{A448A59C-E9B9-43CD-BDC0-522CDCF81CDB}" type="sibTrans" cxnId="{7EFA060E-EF08-44A5-B512-223E8719B0EA}">
      <dgm:prSet/>
      <dgm:spPr/>
      <dgm:t>
        <a:bodyPr/>
        <a:lstStyle/>
        <a:p>
          <a:endParaRPr lang="ru-RU"/>
        </a:p>
      </dgm:t>
    </dgm:pt>
    <dgm:pt modelId="{F6F909EC-75B4-4B14-96F8-C8668624C9E3}">
      <dgm:prSet phldrT="[Текст]" custT="1"/>
      <dgm:spPr/>
      <dgm:t>
        <a:bodyPr/>
        <a:lstStyle/>
        <a:p>
          <a:r>
            <a:rPr lang="uk-UA" sz="1800" dirty="0" smtClean="0"/>
            <a:t>Короткострокове - це система бюджетів і фінансових планів, які розробляються на один-два роки. Воно полягає у визначенні проміжних цілей компанії на шляху досягнення стратегічних цілей. </a:t>
          </a:r>
          <a:endParaRPr lang="ru-RU" sz="1800" dirty="0"/>
        </a:p>
      </dgm:t>
    </dgm:pt>
    <dgm:pt modelId="{B7D77B70-14A4-4936-ADB3-014F7DDD8203}" type="parTrans" cxnId="{6CF46A89-4FC5-4601-8766-6CDA4F8A7ABA}">
      <dgm:prSet/>
      <dgm:spPr/>
      <dgm:t>
        <a:bodyPr/>
        <a:lstStyle/>
        <a:p>
          <a:endParaRPr lang="ru-RU"/>
        </a:p>
      </dgm:t>
    </dgm:pt>
    <dgm:pt modelId="{13B15840-374D-4E5C-8955-1F8FE99EF007}" type="sibTrans" cxnId="{6CF46A89-4FC5-4601-8766-6CDA4F8A7ABA}">
      <dgm:prSet/>
      <dgm:spPr/>
      <dgm:t>
        <a:bodyPr/>
        <a:lstStyle/>
        <a:p>
          <a:endParaRPr lang="ru-RU"/>
        </a:p>
      </dgm:t>
    </dgm:pt>
    <dgm:pt modelId="{B7D8398B-FA45-4672-9528-A571429CED58}">
      <dgm:prSet phldrT="[Текст]" custT="1"/>
      <dgm:spPr/>
      <dgm:t>
        <a:bodyPr/>
        <a:lstStyle/>
        <a:p>
          <a:r>
            <a:rPr lang="ru-RU" sz="2400" dirty="0" smtClean="0"/>
            <a:t>2</a:t>
          </a:r>
          <a:r>
            <a:rPr lang="ru-RU" sz="1800" dirty="0" smtClean="0"/>
            <a:t> </a:t>
          </a:r>
          <a:endParaRPr lang="ru-RU" sz="1800" dirty="0"/>
        </a:p>
      </dgm:t>
    </dgm:pt>
    <dgm:pt modelId="{948EFFDE-2059-48A6-B4FE-A1E0030DDFFC}" type="parTrans" cxnId="{D65D8F37-B933-45FE-B33F-0514C77C917A}">
      <dgm:prSet/>
      <dgm:spPr/>
      <dgm:t>
        <a:bodyPr/>
        <a:lstStyle/>
        <a:p>
          <a:endParaRPr lang="ru-RU"/>
        </a:p>
      </dgm:t>
    </dgm:pt>
    <dgm:pt modelId="{48820335-D999-42CA-AFCE-AF1C2ABAAB9C}" type="sibTrans" cxnId="{D65D8F37-B933-45FE-B33F-0514C77C917A}">
      <dgm:prSet/>
      <dgm:spPr/>
      <dgm:t>
        <a:bodyPr/>
        <a:lstStyle/>
        <a:p>
          <a:endParaRPr lang="ru-RU"/>
        </a:p>
      </dgm:t>
    </dgm:pt>
    <dgm:pt modelId="{866C4E04-56AB-4F73-A4B7-E7D1B90951DC}">
      <dgm:prSet phldrT="[Текст]" custT="1"/>
      <dgm:spPr/>
      <dgm:t>
        <a:bodyPr/>
        <a:lstStyle/>
        <a:p>
          <a:r>
            <a:rPr lang="uk-UA" sz="1800" dirty="0" smtClean="0"/>
            <a:t>Середньострокове - конкретизація орієнтирів, визначених стратегічними планами. У середньострокових планах наводяться кількісні показники, яких повинні досягти компанія в цілому і кожне її господарський підрозділ окремо</a:t>
          </a:r>
          <a:endParaRPr lang="ru-RU" sz="1800" dirty="0"/>
        </a:p>
      </dgm:t>
    </dgm:pt>
    <dgm:pt modelId="{FB2733F8-4787-45D5-8DE5-5C452E9D8C58}" type="parTrans" cxnId="{3DAB739B-235D-40DA-AD20-C25966B78C37}">
      <dgm:prSet/>
      <dgm:spPr/>
      <dgm:t>
        <a:bodyPr/>
        <a:lstStyle/>
        <a:p>
          <a:endParaRPr lang="ru-RU"/>
        </a:p>
      </dgm:t>
    </dgm:pt>
    <dgm:pt modelId="{F820E4DD-0F34-4520-BACB-EC6BE1FD7CB3}" type="sibTrans" cxnId="{3DAB739B-235D-40DA-AD20-C25966B78C37}">
      <dgm:prSet/>
      <dgm:spPr/>
      <dgm:t>
        <a:bodyPr/>
        <a:lstStyle/>
        <a:p>
          <a:endParaRPr lang="ru-RU"/>
        </a:p>
      </dgm:t>
    </dgm:pt>
    <dgm:pt modelId="{EA2CA156-11CF-440B-9EA7-82148FF6DE71}">
      <dgm:prSet phldrT="[Текст]" custT="1"/>
      <dgm:spPr/>
      <dgm:t>
        <a:bodyPr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A3AEC455-45F5-4AA1-BE5F-40B28EA414D8}" type="parTrans" cxnId="{AF22B916-A71D-4E79-BECD-FED50FEB5A2C}">
      <dgm:prSet/>
      <dgm:spPr/>
      <dgm:t>
        <a:bodyPr/>
        <a:lstStyle/>
        <a:p>
          <a:endParaRPr lang="ru-RU"/>
        </a:p>
      </dgm:t>
    </dgm:pt>
    <dgm:pt modelId="{C6C56A59-0D2B-42C0-8D8A-C4C197084939}" type="sibTrans" cxnId="{AF22B916-A71D-4E79-BECD-FED50FEB5A2C}">
      <dgm:prSet/>
      <dgm:spPr/>
      <dgm:t>
        <a:bodyPr/>
        <a:lstStyle/>
        <a:p>
          <a:endParaRPr lang="ru-RU"/>
        </a:p>
      </dgm:t>
    </dgm:pt>
    <dgm:pt modelId="{7B6728C8-2B60-443A-A347-71C2FBBA5905}">
      <dgm:prSet phldrT="[Текст]" custT="1"/>
      <dgm:spPr/>
      <dgm:t>
        <a:bodyPr/>
        <a:lstStyle/>
        <a:p>
          <a:r>
            <a:rPr lang="uk-UA" sz="1800" dirty="0" smtClean="0"/>
            <a:t>довгострокове засноване на методі екстраполяції, який припускає використання досягнутих у минулі періоди показників для прогнозування оптимістичних цілей розвитку в майбутньому. </a:t>
          </a:r>
          <a:endParaRPr lang="ru-RU" sz="1800" dirty="0"/>
        </a:p>
      </dgm:t>
    </dgm:pt>
    <dgm:pt modelId="{84BE7919-AC9F-4253-BA50-06DA764A96C8}" type="parTrans" cxnId="{5AC00B94-7AC4-4474-BE12-3C98900ACD66}">
      <dgm:prSet/>
      <dgm:spPr/>
      <dgm:t>
        <a:bodyPr/>
        <a:lstStyle/>
        <a:p>
          <a:endParaRPr lang="ru-RU"/>
        </a:p>
      </dgm:t>
    </dgm:pt>
    <dgm:pt modelId="{22A9F794-C7F6-466D-870B-A60318FB3967}" type="sibTrans" cxnId="{5AC00B94-7AC4-4474-BE12-3C98900ACD66}">
      <dgm:prSet/>
      <dgm:spPr/>
      <dgm:t>
        <a:bodyPr/>
        <a:lstStyle/>
        <a:p>
          <a:endParaRPr lang="ru-RU"/>
        </a:p>
      </dgm:t>
    </dgm:pt>
    <dgm:pt modelId="{AA3D736D-B859-4599-A739-4B69331E6733}" type="pres">
      <dgm:prSet presAssocID="{42E681C2-555F-4D7F-8154-5B5591C6CD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42C520A-9785-4E24-9BB7-50A213F0CFCB}" type="pres">
      <dgm:prSet presAssocID="{87A3A211-4C8C-487C-89C1-5D78DFA5B49E}" presName="composite" presStyleCnt="0"/>
      <dgm:spPr/>
    </dgm:pt>
    <dgm:pt modelId="{CFE613F0-0CF8-4D60-A052-7B8CFF06C561}" type="pres">
      <dgm:prSet presAssocID="{87A3A211-4C8C-487C-89C1-5D78DFA5B49E}" presName="parentText" presStyleLbl="alignNode1" presStyleIdx="0" presStyleCnt="3" custLinFactNeighborX="-6214" custLinFactNeighborY="773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E28D43-38B8-490A-B005-4F407A19BFF1}" type="pres">
      <dgm:prSet presAssocID="{87A3A211-4C8C-487C-89C1-5D78DFA5B49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234D2-1D15-45C0-9BD4-84FFA25265CD}" type="pres">
      <dgm:prSet presAssocID="{A448A59C-E9B9-43CD-BDC0-522CDCF81CDB}" presName="sp" presStyleCnt="0"/>
      <dgm:spPr/>
    </dgm:pt>
    <dgm:pt modelId="{0D92785E-0A42-4F73-8F7C-00902A5D54CF}" type="pres">
      <dgm:prSet presAssocID="{B7D8398B-FA45-4672-9528-A571429CED58}" presName="composite" presStyleCnt="0"/>
      <dgm:spPr/>
    </dgm:pt>
    <dgm:pt modelId="{CD59817D-4F41-4E72-AA61-E3C02485F2AB}" type="pres">
      <dgm:prSet presAssocID="{B7D8398B-FA45-4672-9528-A571429CED5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E7670-F69D-4D39-9838-9098BA83959E}" type="pres">
      <dgm:prSet presAssocID="{B7D8398B-FA45-4672-9528-A571429CED58}" presName="descendantText" presStyleLbl="alignAcc1" presStyleIdx="1" presStyleCnt="3" custScaleY="132167" custLinFactNeighborX="279" custLinFactNeighborY="-8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C4D2E-D14C-4464-9043-A45430870FA0}" type="pres">
      <dgm:prSet presAssocID="{48820335-D999-42CA-AFCE-AF1C2ABAAB9C}" presName="sp" presStyleCnt="0"/>
      <dgm:spPr/>
    </dgm:pt>
    <dgm:pt modelId="{E8A77A74-931E-45C2-862B-9221766AB5F3}" type="pres">
      <dgm:prSet presAssocID="{EA2CA156-11CF-440B-9EA7-82148FF6DE71}" presName="composite" presStyleCnt="0"/>
      <dgm:spPr/>
    </dgm:pt>
    <dgm:pt modelId="{8ECC1B64-F005-4526-8668-1D9B193E3662}" type="pres">
      <dgm:prSet presAssocID="{EA2CA156-11CF-440B-9EA7-82148FF6DE71}" presName="parentText" presStyleLbl="alignNode1" presStyleIdx="2" presStyleCnt="3" custLinFactNeighborX="-217" custLinFactNeighborY="2249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58D74A-EA0D-4A9F-979E-C69947F1D864}" type="pres">
      <dgm:prSet presAssocID="{EA2CA156-11CF-440B-9EA7-82148FF6DE71}" presName="descendantText" presStyleLbl="alignAcc1" presStyleIdx="2" presStyleCnt="3" custScaleY="147982" custLinFactNeighborX="-867" custLinFactNeighborY="-3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68A02A-E60F-4370-AD9A-0F32DA7AD33B}" type="presOf" srcId="{F6F909EC-75B4-4B14-96F8-C8668624C9E3}" destId="{05E28D43-38B8-490A-B005-4F407A19BFF1}" srcOrd="0" destOrd="0" presId="urn:microsoft.com/office/officeart/2005/8/layout/chevron2"/>
    <dgm:cxn modelId="{156B0FF5-AF8C-4730-A94A-D5DD2AC0AE3D}" type="presOf" srcId="{42E681C2-555F-4D7F-8154-5B5591C6CDB8}" destId="{AA3D736D-B859-4599-A739-4B69331E6733}" srcOrd="0" destOrd="0" presId="urn:microsoft.com/office/officeart/2005/8/layout/chevron2"/>
    <dgm:cxn modelId="{5AC00B94-7AC4-4474-BE12-3C98900ACD66}" srcId="{EA2CA156-11CF-440B-9EA7-82148FF6DE71}" destId="{7B6728C8-2B60-443A-A347-71C2FBBA5905}" srcOrd="0" destOrd="0" parTransId="{84BE7919-AC9F-4253-BA50-06DA764A96C8}" sibTransId="{22A9F794-C7F6-466D-870B-A60318FB3967}"/>
    <dgm:cxn modelId="{AF22B916-A71D-4E79-BECD-FED50FEB5A2C}" srcId="{42E681C2-555F-4D7F-8154-5B5591C6CDB8}" destId="{EA2CA156-11CF-440B-9EA7-82148FF6DE71}" srcOrd="2" destOrd="0" parTransId="{A3AEC455-45F5-4AA1-BE5F-40B28EA414D8}" sibTransId="{C6C56A59-0D2B-42C0-8D8A-C4C197084939}"/>
    <dgm:cxn modelId="{CEB75DF2-19FE-4BCC-ACD8-B495ED882755}" type="presOf" srcId="{7B6728C8-2B60-443A-A347-71C2FBBA5905}" destId="{F258D74A-EA0D-4A9F-979E-C69947F1D864}" srcOrd="0" destOrd="0" presId="urn:microsoft.com/office/officeart/2005/8/layout/chevron2"/>
    <dgm:cxn modelId="{E397BEAB-65BB-4759-A433-0B709A9B20E0}" type="presOf" srcId="{866C4E04-56AB-4F73-A4B7-E7D1B90951DC}" destId="{682E7670-F69D-4D39-9838-9098BA83959E}" srcOrd="0" destOrd="0" presId="urn:microsoft.com/office/officeart/2005/8/layout/chevron2"/>
    <dgm:cxn modelId="{1DC0C58B-445B-40A8-B35F-91E9ACB408BD}" type="presOf" srcId="{B7D8398B-FA45-4672-9528-A571429CED58}" destId="{CD59817D-4F41-4E72-AA61-E3C02485F2AB}" srcOrd="0" destOrd="0" presId="urn:microsoft.com/office/officeart/2005/8/layout/chevron2"/>
    <dgm:cxn modelId="{D65D8F37-B933-45FE-B33F-0514C77C917A}" srcId="{42E681C2-555F-4D7F-8154-5B5591C6CDB8}" destId="{B7D8398B-FA45-4672-9528-A571429CED58}" srcOrd="1" destOrd="0" parTransId="{948EFFDE-2059-48A6-B4FE-A1E0030DDFFC}" sibTransId="{48820335-D999-42CA-AFCE-AF1C2ABAAB9C}"/>
    <dgm:cxn modelId="{28A77F9D-4BFF-4C88-AD50-46BB50648E66}" type="presOf" srcId="{87A3A211-4C8C-487C-89C1-5D78DFA5B49E}" destId="{CFE613F0-0CF8-4D60-A052-7B8CFF06C561}" srcOrd="0" destOrd="0" presId="urn:microsoft.com/office/officeart/2005/8/layout/chevron2"/>
    <dgm:cxn modelId="{6CF46A89-4FC5-4601-8766-6CDA4F8A7ABA}" srcId="{87A3A211-4C8C-487C-89C1-5D78DFA5B49E}" destId="{F6F909EC-75B4-4B14-96F8-C8668624C9E3}" srcOrd="0" destOrd="0" parTransId="{B7D77B70-14A4-4936-ADB3-014F7DDD8203}" sibTransId="{13B15840-374D-4E5C-8955-1F8FE99EF007}"/>
    <dgm:cxn modelId="{7EFA060E-EF08-44A5-B512-223E8719B0EA}" srcId="{42E681C2-555F-4D7F-8154-5B5591C6CDB8}" destId="{87A3A211-4C8C-487C-89C1-5D78DFA5B49E}" srcOrd="0" destOrd="0" parTransId="{DC62460B-3F57-4BDD-BF3F-91FB20A73022}" sibTransId="{A448A59C-E9B9-43CD-BDC0-522CDCF81CDB}"/>
    <dgm:cxn modelId="{25551D5A-08E2-4BD7-98E4-A7385DC105BE}" type="presOf" srcId="{EA2CA156-11CF-440B-9EA7-82148FF6DE71}" destId="{8ECC1B64-F005-4526-8668-1D9B193E3662}" srcOrd="0" destOrd="0" presId="urn:microsoft.com/office/officeart/2005/8/layout/chevron2"/>
    <dgm:cxn modelId="{3DAB739B-235D-40DA-AD20-C25966B78C37}" srcId="{B7D8398B-FA45-4672-9528-A571429CED58}" destId="{866C4E04-56AB-4F73-A4B7-E7D1B90951DC}" srcOrd="0" destOrd="0" parTransId="{FB2733F8-4787-45D5-8DE5-5C452E9D8C58}" sibTransId="{F820E4DD-0F34-4520-BACB-EC6BE1FD7CB3}"/>
    <dgm:cxn modelId="{5FDFE9A4-EC48-4545-AA27-DDE7B1EA7111}" type="presParOf" srcId="{AA3D736D-B859-4599-A739-4B69331E6733}" destId="{C42C520A-9785-4E24-9BB7-50A213F0CFCB}" srcOrd="0" destOrd="0" presId="urn:microsoft.com/office/officeart/2005/8/layout/chevron2"/>
    <dgm:cxn modelId="{C3CB9CB1-2D7F-4006-BCE6-C8BDD482CA23}" type="presParOf" srcId="{C42C520A-9785-4E24-9BB7-50A213F0CFCB}" destId="{CFE613F0-0CF8-4D60-A052-7B8CFF06C561}" srcOrd="0" destOrd="0" presId="urn:microsoft.com/office/officeart/2005/8/layout/chevron2"/>
    <dgm:cxn modelId="{62152E1B-E538-4588-99E8-6A2C485D12C8}" type="presParOf" srcId="{C42C520A-9785-4E24-9BB7-50A213F0CFCB}" destId="{05E28D43-38B8-490A-B005-4F407A19BFF1}" srcOrd="1" destOrd="0" presId="urn:microsoft.com/office/officeart/2005/8/layout/chevron2"/>
    <dgm:cxn modelId="{78F39428-ACA9-43B6-95CB-772CE0D26FDB}" type="presParOf" srcId="{AA3D736D-B859-4599-A739-4B69331E6733}" destId="{C93234D2-1D15-45C0-9BD4-84FFA25265CD}" srcOrd="1" destOrd="0" presId="urn:microsoft.com/office/officeart/2005/8/layout/chevron2"/>
    <dgm:cxn modelId="{0D9E2983-8185-4EEF-A181-73A3E56E447D}" type="presParOf" srcId="{AA3D736D-B859-4599-A739-4B69331E6733}" destId="{0D92785E-0A42-4F73-8F7C-00902A5D54CF}" srcOrd="2" destOrd="0" presId="urn:microsoft.com/office/officeart/2005/8/layout/chevron2"/>
    <dgm:cxn modelId="{E4E5EE46-1020-4D9A-A0EE-A03DFB7542A9}" type="presParOf" srcId="{0D92785E-0A42-4F73-8F7C-00902A5D54CF}" destId="{CD59817D-4F41-4E72-AA61-E3C02485F2AB}" srcOrd="0" destOrd="0" presId="urn:microsoft.com/office/officeart/2005/8/layout/chevron2"/>
    <dgm:cxn modelId="{13A8B0FD-2453-4631-82AB-C143E6908C59}" type="presParOf" srcId="{0D92785E-0A42-4F73-8F7C-00902A5D54CF}" destId="{682E7670-F69D-4D39-9838-9098BA83959E}" srcOrd="1" destOrd="0" presId="urn:microsoft.com/office/officeart/2005/8/layout/chevron2"/>
    <dgm:cxn modelId="{337D0266-C434-4B10-B137-7B5F8A9CF0C0}" type="presParOf" srcId="{AA3D736D-B859-4599-A739-4B69331E6733}" destId="{F9AC4D2E-D14C-4464-9043-A45430870FA0}" srcOrd="3" destOrd="0" presId="urn:microsoft.com/office/officeart/2005/8/layout/chevron2"/>
    <dgm:cxn modelId="{AADF417E-DCB1-4075-92DE-B030E8148EEA}" type="presParOf" srcId="{AA3D736D-B859-4599-A739-4B69331E6733}" destId="{E8A77A74-931E-45C2-862B-9221766AB5F3}" srcOrd="4" destOrd="0" presId="urn:microsoft.com/office/officeart/2005/8/layout/chevron2"/>
    <dgm:cxn modelId="{A58BEE27-9ABF-492B-B0AE-4D0CD8F2C25F}" type="presParOf" srcId="{E8A77A74-931E-45C2-862B-9221766AB5F3}" destId="{8ECC1B64-F005-4526-8668-1D9B193E3662}" srcOrd="0" destOrd="0" presId="urn:microsoft.com/office/officeart/2005/8/layout/chevron2"/>
    <dgm:cxn modelId="{47449B28-9A42-4E85-83C3-C2B6A88CA081}" type="presParOf" srcId="{E8A77A74-931E-45C2-862B-9221766AB5F3}" destId="{F258D74A-EA0D-4A9F-979E-C69947F1D8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681C2-555F-4D7F-8154-5B5591C6CD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A3A211-4C8C-487C-89C1-5D78DFA5B49E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C62460B-3F57-4BDD-BF3F-91FB20A73022}" type="parTrans" cxnId="{7EFA060E-EF08-44A5-B512-223E8719B0EA}">
      <dgm:prSet/>
      <dgm:spPr/>
      <dgm:t>
        <a:bodyPr/>
        <a:lstStyle/>
        <a:p>
          <a:endParaRPr lang="ru-RU"/>
        </a:p>
      </dgm:t>
    </dgm:pt>
    <dgm:pt modelId="{A448A59C-E9B9-43CD-BDC0-522CDCF81CDB}" type="sibTrans" cxnId="{7EFA060E-EF08-44A5-B512-223E8719B0EA}">
      <dgm:prSet/>
      <dgm:spPr/>
      <dgm:t>
        <a:bodyPr/>
        <a:lstStyle/>
        <a:p>
          <a:endParaRPr lang="ru-RU"/>
        </a:p>
      </dgm:t>
    </dgm:pt>
    <dgm:pt modelId="{F6F909EC-75B4-4B14-96F8-C8668624C9E3}">
      <dgm:prSet phldrT="[Текст]" custT="1"/>
      <dgm:spPr/>
      <dgm:t>
        <a:bodyPr/>
        <a:lstStyle/>
        <a:p>
          <a:r>
            <a:rPr lang="uk-UA" sz="1800" smtClean="0"/>
            <a:t>Глобальними масштабами діяльності</a:t>
          </a:r>
          <a:endParaRPr lang="ru-RU" sz="1800" dirty="0"/>
        </a:p>
      </dgm:t>
    </dgm:pt>
    <dgm:pt modelId="{B7D77B70-14A4-4936-ADB3-014F7DDD8203}" type="parTrans" cxnId="{6CF46A89-4FC5-4601-8766-6CDA4F8A7ABA}">
      <dgm:prSet/>
      <dgm:spPr/>
      <dgm:t>
        <a:bodyPr/>
        <a:lstStyle/>
        <a:p>
          <a:endParaRPr lang="ru-RU"/>
        </a:p>
      </dgm:t>
    </dgm:pt>
    <dgm:pt modelId="{13B15840-374D-4E5C-8955-1F8FE99EF007}" type="sibTrans" cxnId="{6CF46A89-4FC5-4601-8766-6CDA4F8A7ABA}">
      <dgm:prSet/>
      <dgm:spPr/>
      <dgm:t>
        <a:bodyPr/>
        <a:lstStyle/>
        <a:p>
          <a:endParaRPr lang="ru-RU"/>
        </a:p>
      </dgm:t>
    </dgm:pt>
    <dgm:pt modelId="{EDF06767-052B-48B4-82B2-384FD7A04486}">
      <dgm:prSet phldrT="[Текст]" custT="1"/>
      <dgm:spPr/>
      <dgm:t>
        <a:bodyPr/>
        <a:lstStyle/>
        <a:p>
          <a:r>
            <a:rPr lang="uk-UA" sz="1800" dirty="0" smtClean="0"/>
            <a:t>Різноманіттям систем фінансової звітності</a:t>
          </a:r>
          <a:r>
            <a:rPr lang="ru-RU" sz="1800" b="0" i="0" dirty="0" smtClean="0"/>
            <a:t>.</a:t>
          </a:r>
          <a:endParaRPr lang="ru-RU" sz="1800" dirty="0"/>
        </a:p>
      </dgm:t>
    </dgm:pt>
    <dgm:pt modelId="{F394BD6A-2CBD-4282-8BF8-CD7A3384F54A}" type="parTrans" cxnId="{44E71DCF-E4C1-4BA7-9D04-00C9125721E2}">
      <dgm:prSet/>
      <dgm:spPr/>
      <dgm:t>
        <a:bodyPr/>
        <a:lstStyle/>
        <a:p>
          <a:endParaRPr lang="ru-RU"/>
        </a:p>
      </dgm:t>
    </dgm:pt>
    <dgm:pt modelId="{811ED412-492E-4238-9EC1-B3473858C02B}" type="sibTrans" cxnId="{44E71DCF-E4C1-4BA7-9D04-00C9125721E2}">
      <dgm:prSet/>
      <dgm:spPr/>
      <dgm:t>
        <a:bodyPr/>
        <a:lstStyle/>
        <a:p>
          <a:endParaRPr lang="ru-RU"/>
        </a:p>
      </dgm:t>
    </dgm:pt>
    <dgm:pt modelId="{7F910BF6-0B66-4A8D-9BA4-1B95766A2B9C}">
      <dgm:prSet phldrT="[Текст]" custT="1"/>
      <dgm:spPr/>
      <dgm:t>
        <a:bodyPr/>
        <a:lstStyle/>
        <a:p>
          <a:r>
            <a:rPr lang="ru-RU" sz="1800" dirty="0" smtClean="0"/>
            <a:t>6</a:t>
          </a:r>
          <a:endParaRPr lang="ru-RU" sz="1800" dirty="0"/>
        </a:p>
      </dgm:t>
    </dgm:pt>
    <dgm:pt modelId="{F3294C5C-34C4-4FA4-8411-87AC21FE1256}" type="sibTrans" cxnId="{AEA57DC5-A059-4F9D-9CB7-606EB9224FB1}">
      <dgm:prSet/>
      <dgm:spPr/>
      <dgm:t>
        <a:bodyPr/>
        <a:lstStyle/>
        <a:p>
          <a:endParaRPr lang="ru-RU"/>
        </a:p>
      </dgm:t>
    </dgm:pt>
    <dgm:pt modelId="{55298E3A-F915-418B-ABC3-A70E990F8ADB}" type="parTrans" cxnId="{AEA57DC5-A059-4F9D-9CB7-606EB9224FB1}">
      <dgm:prSet/>
      <dgm:spPr/>
      <dgm:t>
        <a:bodyPr/>
        <a:lstStyle/>
        <a:p>
          <a:endParaRPr lang="ru-RU"/>
        </a:p>
      </dgm:t>
    </dgm:pt>
    <dgm:pt modelId="{D5FF6C5B-A9FB-473E-B5D8-00A8BACF1158}">
      <dgm:prSet phldrT="[Текст]" custT="1"/>
      <dgm:spPr/>
      <dgm:t>
        <a:bodyPr/>
        <a:lstStyle/>
        <a:p>
          <a:r>
            <a:rPr lang="uk-UA" sz="1800" dirty="0" smtClean="0"/>
            <a:t>Наявністю підрозділів, створених з іншими компаніями на основі альянсу</a:t>
          </a:r>
          <a:endParaRPr lang="ru-RU" sz="1800" dirty="0"/>
        </a:p>
      </dgm:t>
    </dgm:pt>
    <dgm:pt modelId="{1CD81A62-A20F-458F-934C-AF01F2D5E8FA}">
      <dgm:prSet phldrT="[Текст]" custT="1"/>
      <dgm:spPr/>
      <dgm:t>
        <a:bodyPr/>
        <a:lstStyle/>
        <a:p>
          <a:r>
            <a:rPr lang="ru-RU" sz="1800" dirty="0" smtClean="0"/>
            <a:t>5</a:t>
          </a:r>
          <a:endParaRPr lang="ru-RU" sz="1800" dirty="0"/>
        </a:p>
      </dgm:t>
    </dgm:pt>
    <dgm:pt modelId="{DC82F242-F2D8-4411-B70D-4494A3EBC79F}" type="sibTrans" cxnId="{7AAB59D4-197F-4D6A-B381-8A5CC05C6683}">
      <dgm:prSet/>
      <dgm:spPr/>
      <dgm:t>
        <a:bodyPr/>
        <a:lstStyle/>
        <a:p>
          <a:endParaRPr lang="ru-RU"/>
        </a:p>
      </dgm:t>
    </dgm:pt>
    <dgm:pt modelId="{CEAC3D82-51A1-4256-86C7-EDBE6E443E87}" type="parTrans" cxnId="{7AAB59D4-197F-4D6A-B381-8A5CC05C6683}">
      <dgm:prSet/>
      <dgm:spPr/>
      <dgm:t>
        <a:bodyPr/>
        <a:lstStyle/>
        <a:p>
          <a:endParaRPr lang="ru-RU"/>
        </a:p>
      </dgm:t>
    </dgm:pt>
    <dgm:pt modelId="{F830F8FA-A338-493B-818E-CBAE0C7A4E29}" type="sibTrans" cxnId="{5F4DAC29-B019-474E-BA28-5D1E531E14B1}">
      <dgm:prSet/>
      <dgm:spPr/>
      <dgm:t>
        <a:bodyPr/>
        <a:lstStyle/>
        <a:p>
          <a:endParaRPr lang="ru-RU"/>
        </a:p>
      </dgm:t>
    </dgm:pt>
    <dgm:pt modelId="{840B833C-7CDD-4B49-9211-C78A5FB14CC7}" type="parTrans" cxnId="{5F4DAC29-B019-474E-BA28-5D1E531E14B1}">
      <dgm:prSet/>
      <dgm:spPr/>
      <dgm:t>
        <a:bodyPr/>
        <a:lstStyle/>
        <a:p>
          <a:endParaRPr lang="ru-RU"/>
        </a:p>
      </dgm:t>
    </dgm:pt>
    <dgm:pt modelId="{37567E81-C43B-4C41-AAAC-A63AA68AA1E4}">
      <dgm:prSet phldrT="[Текст]" custT="1"/>
      <dgm:spPr/>
      <dgm:t>
        <a:bodyPr/>
        <a:lstStyle/>
        <a:p>
          <a:r>
            <a:rPr lang="uk-UA" sz="1800" dirty="0" smtClean="0"/>
            <a:t>Різним ступенем підпорядкованості підрозділів материнської компанії</a:t>
          </a:r>
          <a:endParaRPr lang="ru-RU" sz="1800" dirty="0"/>
        </a:p>
      </dgm:t>
    </dgm:pt>
    <dgm:pt modelId="{F695EE6C-810E-4795-B850-964A6D19286A}">
      <dgm:prSet phldrT="[Текст]" custT="1"/>
      <dgm:spPr/>
      <dgm:t>
        <a:bodyPr/>
        <a:lstStyle/>
        <a:p>
          <a:r>
            <a:rPr lang="ru-RU" sz="1800" dirty="0" smtClean="0"/>
            <a:t>4</a:t>
          </a:r>
          <a:endParaRPr lang="ru-RU" sz="1800" dirty="0"/>
        </a:p>
      </dgm:t>
    </dgm:pt>
    <dgm:pt modelId="{B79F3663-C2B0-46BB-B3E3-3A9267CD8A0F}" type="sibTrans" cxnId="{45390159-7E52-4D73-9A5C-6457560AA20C}">
      <dgm:prSet/>
      <dgm:spPr/>
      <dgm:t>
        <a:bodyPr/>
        <a:lstStyle/>
        <a:p>
          <a:endParaRPr lang="ru-RU"/>
        </a:p>
      </dgm:t>
    </dgm:pt>
    <dgm:pt modelId="{FF7F935E-4184-4F3D-8C12-F3CA980CBB29}" type="parTrans" cxnId="{45390159-7E52-4D73-9A5C-6457560AA20C}">
      <dgm:prSet/>
      <dgm:spPr/>
      <dgm:t>
        <a:bodyPr/>
        <a:lstStyle/>
        <a:p>
          <a:endParaRPr lang="ru-RU"/>
        </a:p>
      </dgm:t>
    </dgm:pt>
    <dgm:pt modelId="{2DC62792-6A81-4CEF-B2D8-FD401F67ABE0}" type="sibTrans" cxnId="{B8E3CDA9-6F01-404D-A4A4-F1CD77264749}">
      <dgm:prSet/>
      <dgm:spPr/>
      <dgm:t>
        <a:bodyPr/>
        <a:lstStyle/>
        <a:p>
          <a:endParaRPr lang="ru-RU"/>
        </a:p>
      </dgm:t>
    </dgm:pt>
    <dgm:pt modelId="{9E1377C4-A1E6-4B68-91D0-267C861DF942}" type="parTrans" cxnId="{B8E3CDA9-6F01-404D-A4A4-F1CD77264749}">
      <dgm:prSet/>
      <dgm:spPr/>
      <dgm:t>
        <a:bodyPr/>
        <a:lstStyle/>
        <a:p>
          <a:endParaRPr lang="ru-RU"/>
        </a:p>
      </dgm:t>
    </dgm:pt>
    <dgm:pt modelId="{7B6728C8-2B60-443A-A347-71C2FBBA5905}">
      <dgm:prSet phldrT="[Текст]" custT="1"/>
      <dgm:spPr/>
      <dgm:t>
        <a:bodyPr/>
        <a:lstStyle/>
        <a:p>
          <a:r>
            <a:rPr lang="uk-UA" sz="1800" smtClean="0"/>
            <a:t>Рівнем централізації управління в компанії</a:t>
          </a:r>
          <a:endParaRPr lang="ru-RU" sz="1800" dirty="0"/>
        </a:p>
      </dgm:t>
    </dgm:pt>
    <dgm:pt modelId="{EA2CA156-11CF-440B-9EA7-82148FF6DE71}">
      <dgm:prSet phldrT="[Текст]" custT="1"/>
      <dgm:spPr/>
      <dgm:t>
        <a:bodyPr/>
        <a:lstStyle/>
        <a:p>
          <a:r>
            <a:rPr lang="ru-RU" sz="1800" dirty="0" smtClean="0"/>
            <a:t>3</a:t>
          </a:r>
          <a:endParaRPr lang="ru-RU" sz="1800" dirty="0"/>
        </a:p>
      </dgm:t>
    </dgm:pt>
    <dgm:pt modelId="{C6C56A59-0D2B-42C0-8D8A-C4C197084939}" type="sibTrans" cxnId="{AF22B916-A71D-4E79-BECD-FED50FEB5A2C}">
      <dgm:prSet/>
      <dgm:spPr/>
      <dgm:t>
        <a:bodyPr/>
        <a:lstStyle/>
        <a:p>
          <a:endParaRPr lang="ru-RU"/>
        </a:p>
      </dgm:t>
    </dgm:pt>
    <dgm:pt modelId="{A3AEC455-45F5-4AA1-BE5F-40B28EA414D8}" type="parTrans" cxnId="{AF22B916-A71D-4E79-BECD-FED50FEB5A2C}">
      <dgm:prSet/>
      <dgm:spPr/>
      <dgm:t>
        <a:bodyPr/>
        <a:lstStyle/>
        <a:p>
          <a:endParaRPr lang="ru-RU"/>
        </a:p>
      </dgm:t>
    </dgm:pt>
    <dgm:pt modelId="{22A9F794-C7F6-466D-870B-A60318FB3967}" type="sibTrans" cxnId="{5AC00B94-7AC4-4474-BE12-3C98900ACD66}">
      <dgm:prSet/>
      <dgm:spPr/>
      <dgm:t>
        <a:bodyPr/>
        <a:lstStyle/>
        <a:p>
          <a:endParaRPr lang="ru-RU"/>
        </a:p>
      </dgm:t>
    </dgm:pt>
    <dgm:pt modelId="{84BE7919-AC9F-4253-BA50-06DA764A96C8}" type="parTrans" cxnId="{5AC00B94-7AC4-4474-BE12-3C98900ACD66}">
      <dgm:prSet/>
      <dgm:spPr/>
      <dgm:t>
        <a:bodyPr/>
        <a:lstStyle/>
        <a:p>
          <a:endParaRPr lang="ru-RU"/>
        </a:p>
      </dgm:t>
    </dgm:pt>
    <dgm:pt modelId="{866C4E04-56AB-4F73-A4B7-E7D1B90951DC}">
      <dgm:prSet phldrT="[Текст]" custT="1"/>
      <dgm:spPr/>
      <dgm:t>
        <a:bodyPr/>
        <a:lstStyle/>
        <a:p>
          <a:r>
            <a:rPr lang="uk-UA" sz="1800" smtClean="0"/>
            <a:t>Дислокацією підрозділів по всьому світу</a:t>
          </a:r>
          <a:endParaRPr lang="ru-RU" sz="1800" dirty="0"/>
        </a:p>
      </dgm:t>
    </dgm:pt>
    <dgm:pt modelId="{B7D8398B-FA45-4672-9528-A571429CED58}">
      <dgm:prSet phldrT="[Текст]" custT="1"/>
      <dgm:spPr/>
      <dgm:t>
        <a:bodyPr/>
        <a:lstStyle/>
        <a:p>
          <a:r>
            <a:rPr lang="ru-RU" sz="1800" dirty="0" smtClean="0"/>
            <a:t>2</a:t>
          </a:r>
          <a:endParaRPr lang="ru-RU" sz="1800" dirty="0"/>
        </a:p>
      </dgm:t>
    </dgm:pt>
    <dgm:pt modelId="{48820335-D999-42CA-AFCE-AF1C2ABAAB9C}" type="sibTrans" cxnId="{D65D8F37-B933-45FE-B33F-0514C77C917A}">
      <dgm:prSet/>
      <dgm:spPr/>
      <dgm:t>
        <a:bodyPr/>
        <a:lstStyle/>
        <a:p>
          <a:endParaRPr lang="ru-RU"/>
        </a:p>
      </dgm:t>
    </dgm:pt>
    <dgm:pt modelId="{948EFFDE-2059-48A6-B4FE-A1E0030DDFFC}" type="parTrans" cxnId="{D65D8F37-B933-45FE-B33F-0514C77C917A}">
      <dgm:prSet/>
      <dgm:spPr/>
      <dgm:t>
        <a:bodyPr/>
        <a:lstStyle/>
        <a:p>
          <a:endParaRPr lang="ru-RU"/>
        </a:p>
      </dgm:t>
    </dgm:pt>
    <dgm:pt modelId="{F820E4DD-0F34-4520-BACB-EC6BE1FD7CB3}" type="sibTrans" cxnId="{3DAB739B-235D-40DA-AD20-C25966B78C37}">
      <dgm:prSet/>
      <dgm:spPr/>
      <dgm:t>
        <a:bodyPr/>
        <a:lstStyle/>
        <a:p>
          <a:endParaRPr lang="ru-RU"/>
        </a:p>
      </dgm:t>
    </dgm:pt>
    <dgm:pt modelId="{FB2733F8-4787-45D5-8DE5-5C452E9D8C58}" type="parTrans" cxnId="{3DAB739B-235D-40DA-AD20-C25966B78C37}">
      <dgm:prSet/>
      <dgm:spPr/>
      <dgm:t>
        <a:bodyPr/>
        <a:lstStyle/>
        <a:p>
          <a:endParaRPr lang="ru-RU"/>
        </a:p>
      </dgm:t>
    </dgm:pt>
    <dgm:pt modelId="{AA3D736D-B859-4599-A739-4B69331E6733}" type="pres">
      <dgm:prSet presAssocID="{42E681C2-555F-4D7F-8154-5B5591C6CD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42C520A-9785-4E24-9BB7-50A213F0CFCB}" type="pres">
      <dgm:prSet presAssocID="{87A3A211-4C8C-487C-89C1-5D78DFA5B49E}" presName="composite" presStyleCnt="0"/>
      <dgm:spPr/>
    </dgm:pt>
    <dgm:pt modelId="{CFE613F0-0CF8-4D60-A052-7B8CFF06C561}" type="pres">
      <dgm:prSet presAssocID="{87A3A211-4C8C-487C-89C1-5D78DFA5B49E}" presName="parentText" presStyleLbl="alignNode1" presStyleIdx="0" presStyleCnt="6" custLinFactNeighborX="-6214" custLinFactNeighborY="773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E28D43-38B8-490A-B005-4F407A19BFF1}" type="pres">
      <dgm:prSet presAssocID="{87A3A211-4C8C-487C-89C1-5D78DFA5B49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234D2-1D15-45C0-9BD4-84FFA25265CD}" type="pres">
      <dgm:prSet presAssocID="{A448A59C-E9B9-43CD-BDC0-522CDCF81CDB}" presName="sp" presStyleCnt="0"/>
      <dgm:spPr/>
    </dgm:pt>
    <dgm:pt modelId="{0D92785E-0A42-4F73-8F7C-00902A5D54CF}" type="pres">
      <dgm:prSet presAssocID="{B7D8398B-FA45-4672-9528-A571429CED58}" presName="composite" presStyleCnt="0"/>
      <dgm:spPr/>
    </dgm:pt>
    <dgm:pt modelId="{CD59817D-4F41-4E72-AA61-E3C02485F2AB}" type="pres">
      <dgm:prSet presAssocID="{B7D8398B-FA45-4672-9528-A571429CED5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2E7670-F69D-4D39-9838-9098BA83959E}" type="pres">
      <dgm:prSet presAssocID="{B7D8398B-FA45-4672-9528-A571429CED5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C4D2E-D14C-4464-9043-A45430870FA0}" type="pres">
      <dgm:prSet presAssocID="{48820335-D999-42CA-AFCE-AF1C2ABAAB9C}" presName="sp" presStyleCnt="0"/>
      <dgm:spPr/>
    </dgm:pt>
    <dgm:pt modelId="{E8A77A74-931E-45C2-862B-9221766AB5F3}" type="pres">
      <dgm:prSet presAssocID="{EA2CA156-11CF-440B-9EA7-82148FF6DE71}" presName="composite" presStyleCnt="0"/>
      <dgm:spPr/>
    </dgm:pt>
    <dgm:pt modelId="{8ECC1B64-F005-4526-8668-1D9B193E3662}" type="pres">
      <dgm:prSet presAssocID="{EA2CA156-11CF-440B-9EA7-82148FF6DE71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58D74A-EA0D-4A9F-979E-C69947F1D864}" type="pres">
      <dgm:prSet presAssocID="{EA2CA156-11CF-440B-9EA7-82148FF6DE71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BFFBF-75E9-4A9B-B120-3BE8B5152D9A}" type="pres">
      <dgm:prSet presAssocID="{C6C56A59-0D2B-42C0-8D8A-C4C197084939}" presName="sp" presStyleCnt="0"/>
      <dgm:spPr/>
    </dgm:pt>
    <dgm:pt modelId="{73DEC839-A436-4A9D-BB1B-CB4BF3DBC26C}" type="pres">
      <dgm:prSet presAssocID="{F695EE6C-810E-4795-B850-964A6D19286A}" presName="composite" presStyleCnt="0"/>
      <dgm:spPr/>
    </dgm:pt>
    <dgm:pt modelId="{C8720592-52AA-4FEE-B57E-17586BC8C8F2}" type="pres">
      <dgm:prSet presAssocID="{F695EE6C-810E-4795-B850-964A6D19286A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FBD51E-030D-4A3E-8C1A-A4B91F5CCBFA}" type="pres">
      <dgm:prSet presAssocID="{F695EE6C-810E-4795-B850-964A6D19286A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601A3-B616-4057-953A-26C8C9ABB9FC}" type="pres">
      <dgm:prSet presAssocID="{B79F3663-C2B0-46BB-B3E3-3A9267CD8A0F}" presName="sp" presStyleCnt="0"/>
      <dgm:spPr/>
    </dgm:pt>
    <dgm:pt modelId="{C6F16AE3-AA59-4B72-8300-D2C692C2F9E4}" type="pres">
      <dgm:prSet presAssocID="{1CD81A62-A20F-458F-934C-AF01F2D5E8FA}" presName="composite" presStyleCnt="0"/>
      <dgm:spPr/>
    </dgm:pt>
    <dgm:pt modelId="{8FE70AAF-EF4E-4072-BC0C-6A90A77A3E22}" type="pres">
      <dgm:prSet presAssocID="{1CD81A62-A20F-458F-934C-AF01F2D5E8F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DB081D-02AE-4614-BBB7-673EF5FCB190}" type="pres">
      <dgm:prSet presAssocID="{1CD81A62-A20F-458F-934C-AF01F2D5E8FA}" presName="descendantText" presStyleLbl="alignAcc1" presStyleIdx="4" presStyleCnt="6" custScaleY="115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C3CED-93B6-495C-AC3B-4D3E5AD42F7C}" type="pres">
      <dgm:prSet presAssocID="{DC82F242-F2D8-4411-B70D-4494A3EBC79F}" presName="sp" presStyleCnt="0"/>
      <dgm:spPr/>
    </dgm:pt>
    <dgm:pt modelId="{74D486C5-DC8A-4D25-B567-E9888E7CA9DA}" type="pres">
      <dgm:prSet presAssocID="{7F910BF6-0B66-4A8D-9BA4-1B95766A2B9C}" presName="composite" presStyleCnt="0"/>
      <dgm:spPr/>
    </dgm:pt>
    <dgm:pt modelId="{B10E4B0D-B897-44D1-B3CF-FCC34D096FDD}" type="pres">
      <dgm:prSet presAssocID="{7F910BF6-0B66-4A8D-9BA4-1B95766A2B9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7A2E78-AEB2-4B39-B09F-2A786412A42F}" type="pres">
      <dgm:prSet presAssocID="{7F910BF6-0B66-4A8D-9BA4-1B95766A2B9C}" presName="descendantText" presStyleLbl="alignAcc1" presStyleIdx="5" presStyleCnt="6" custScaleY="105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1E9F39-F34C-4BB5-B557-E50A055B2E20}" type="presOf" srcId="{87A3A211-4C8C-487C-89C1-5D78DFA5B49E}" destId="{CFE613F0-0CF8-4D60-A052-7B8CFF06C561}" srcOrd="0" destOrd="0" presId="urn:microsoft.com/office/officeart/2005/8/layout/chevron2"/>
    <dgm:cxn modelId="{7AAB59D4-197F-4D6A-B381-8A5CC05C6683}" srcId="{42E681C2-555F-4D7F-8154-5B5591C6CDB8}" destId="{1CD81A62-A20F-458F-934C-AF01F2D5E8FA}" srcOrd="4" destOrd="0" parTransId="{CEAC3D82-51A1-4256-86C7-EDBE6E443E87}" sibTransId="{DC82F242-F2D8-4411-B70D-4494A3EBC79F}"/>
    <dgm:cxn modelId="{5DABF557-5091-4503-B224-2BCE4EC57FD2}" type="presOf" srcId="{B7D8398B-FA45-4672-9528-A571429CED58}" destId="{CD59817D-4F41-4E72-AA61-E3C02485F2AB}" srcOrd="0" destOrd="0" presId="urn:microsoft.com/office/officeart/2005/8/layout/chevron2"/>
    <dgm:cxn modelId="{E8FD6DDC-3011-4C71-8EB6-07D5D1954810}" type="presOf" srcId="{EA2CA156-11CF-440B-9EA7-82148FF6DE71}" destId="{8ECC1B64-F005-4526-8668-1D9B193E3662}" srcOrd="0" destOrd="0" presId="urn:microsoft.com/office/officeart/2005/8/layout/chevron2"/>
    <dgm:cxn modelId="{7EFA060E-EF08-44A5-B512-223E8719B0EA}" srcId="{42E681C2-555F-4D7F-8154-5B5591C6CDB8}" destId="{87A3A211-4C8C-487C-89C1-5D78DFA5B49E}" srcOrd="0" destOrd="0" parTransId="{DC62460B-3F57-4BDD-BF3F-91FB20A73022}" sibTransId="{A448A59C-E9B9-43CD-BDC0-522CDCF81CDB}"/>
    <dgm:cxn modelId="{B09FB741-54E0-42A8-B5C4-94FB7AB8165D}" type="presOf" srcId="{7B6728C8-2B60-443A-A347-71C2FBBA5905}" destId="{F258D74A-EA0D-4A9F-979E-C69947F1D864}" srcOrd="0" destOrd="0" presId="urn:microsoft.com/office/officeart/2005/8/layout/chevron2"/>
    <dgm:cxn modelId="{AEA57DC5-A059-4F9D-9CB7-606EB9224FB1}" srcId="{42E681C2-555F-4D7F-8154-5B5591C6CDB8}" destId="{7F910BF6-0B66-4A8D-9BA4-1B95766A2B9C}" srcOrd="5" destOrd="0" parTransId="{55298E3A-F915-418B-ABC3-A70E990F8ADB}" sibTransId="{F3294C5C-34C4-4FA4-8411-87AC21FE1256}"/>
    <dgm:cxn modelId="{D65D8F37-B933-45FE-B33F-0514C77C917A}" srcId="{42E681C2-555F-4D7F-8154-5B5591C6CDB8}" destId="{B7D8398B-FA45-4672-9528-A571429CED58}" srcOrd="1" destOrd="0" parTransId="{948EFFDE-2059-48A6-B4FE-A1E0030DDFFC}" sibTransId="{48820335-D999-42CA-AFCE-AF1C2ABAAB9C}"/>
    <dgm:cxn modelId="{B8E3CDA9-6F01-404D-A4A4-F1CD77264749}" srcId="{F695EE6C-810E-4795-B850-964A6D19286A}" destId="{37567E81-C43B-4C41-AAAC-A63AA68AA1E4}" srcOrd="0" destOrd="0" parTransId="{9E1377C4-A1E6-4B68-91D0-267C861DF942}" sibTransId="{2DC62792-6A81-4CEF-B2D8-FD401F67ABE0}"/>
    <dgm:cxn modelId="{5AC00B94-7AC4-4474-BE12-3C98900ACD66}" srcId="{EA2CA156-11CF-440B-9EA7-82148FF6DE71}" destId="{7B6728C8-2B60-443A-A347-71C2FBBA5905}" srcOrd="0" destOrd="0" parTransId="{84BE7919-AC9F-4253-BA50-06DA764A96C8}" sibTransId="{22A9F794-C7F6-466D-870B-A60318FB3967}"/>
    <dgm:cxn modelId="{DFE5F298-66E0-49DF-9998-38002B1242EF}" type="presOf" srcId="{1CD81A62-A20F-458F-934C-AF01F2D5E8FA}" destId="{8FE70AAF-EF4E-4072-BC0C-6A90A77A3E22}" srcOrd="0" destOrd="0" presId="urn:microsoft.com/office/officeart/2005/8/layout/chevron2"/>
    <dgm:cxn modelId="{D0A4002C-EEAE-47D6-B432-5627D02F6805}" type="presOf" srcId="{42E681C2-555F-4D7F-8154-5B5591C6CDB8}" destId="{AA3D736D-B859-4599-A739-4B69331E6733}" srcOrd="0" destOrd="0" presId="urn:microsoft.com/office/officeart/2005/8/layout/chevron2"/>
    <dgm:cxn modelId="{0F0CBD55-140B-4E8D-97D7-13ADFF6CCDF7}" type="presOf" srcId="{F6F909EC-75B4-4B14-96F8-C8668624C9E3}" destId="{05E28D43-38B8-490A-B005-4F407A19BFF1}" srcOrd="0" destOrd="0" presId="urn:microsoft.com/office/officeart/2005/8/layout/chevron2"/>
    <dgm:cxn modelId="{478A640A-1204-48D2-886E-B105F689B348}" type="presOf" srcId="{7F910BF6-0B66-4A8D-9BA4-1B95766A2B9C}" destId="{B10E4B0D-B897-44D1-B3CF-FCC34D096FDD}" srcOrd="0" destOrd="0" presId="urn:microsoft.com/office/officeart/2005/8/layout/chevron2"/>
    <dgm:cxn modelId="{5FF97D31-B98F-424E-BE8F-4C5617CF4411}" type="presOf" srcId="{D5FF6C5B-A9FB-473E-B5D8-00A8BACF1158}" destId="{C8DB081D-02AE-4614-BBB7-673EF5FCB190}" srcOrd="0" destOrd="0" presId="urn:microsoft.com/office/officeart/2005/8/layout/chevron2"/>
    <dgm:cxn modelId="{45390159-7E52-4D73-9A5C-6457560AA20C}" srcId="{42E681C2-555F-4D7F-8154-5B5591C6CDB8}" destId="{F695EE6C-810E-4795-B850-964A6D19286A}" srcOrd="3" destOrd="0" parTransId="{FF7F935E-4184-4F3D-8C12-F3CA980CBB29}" sibTransId="{B79F3663-C2B0-46BB-B3E3-3A9267CD8A0F}"/>
    <dgm:cxn modelId="{5F4DAC29-B019-474E-BA28-5D1E531E14B1}" srcId="{1CD81A62-A20F-458F-934C-AF01F2D5E8FA}" destId="{D5FF6C5B-A9FB-473E-B5D8-00A8BACF1158}" srcOrd="0" destOrd="0" parTransId="{840B833C-7CDD-4B49-9211-C78A5FB14CC7}" sibTransId="{F830F8FA-A338-493B-818E-CBAE0C7A4E29}"/>
    <dgm:cxn modelId="{A31E5BE4-5BA1-4BFF-AB43-981E884E4446}" type="presOf" srcId="{866C4E04-56AB-4F73-A4B7-E7D1B90951DC}" destId="{682E7670-F69D-4D39-9838-9098BA83959E}" srcOrd="0" destOrd="0" presId="urn:microsoft.com/office/officeart/2005/8/layout/chevron2"/>
    <dgm:cxn modelId="{44E71DCF-E4C1-4BA7-9D04-00C9125721E2}" srcId="{7F910BF6-0B66-4A8D-9BA4-1B95766A2B9C}" destId="{EDF06767-052B-48B4-82B2-384FD7A04486}" srcOrd="0" destOrd="0" parTransId="{F394BD6A-2CBD-4282-8BF8-CD7A3384F54A}" sibTransId="{811ED412-492E-4238-9EC1-B3473858C02B}"/>
    <dgm:cxn modelId="{3DAB739B-235D-40DA-AD20-C25966B78C37}" srcId="{B7D8398B-FA45-4672-9528-A571429CED58}" destId="{866C4E04-56AB-4F73-A4B7-E7D1B90951DC}" srcOrd="0" destOrd="0" parTransId="{FB2733F8-4787-45D5-8DE5-5C452E9D8C58}" sibTransId="{F820E4DD-0F34-4520-BACB-EC6BE1FD7CB3}"/>
    <dgm:cxn modelId="{EF488C63-DBBB-45D2-A63B-876AB072E713}" type="presOf" srcId="{F695EE6C-810E-4795-B850-964A6D19286A}" destId="{C8720592-52AA-4FEE-B57E-17586BC8C8F2}" srcOrd="0" destOrd="0" presId="urn:microsoft.com/office/officeart/2005/8/layout/chevron2"/>
    <dgm:cxn modelId="{0B789EEF-EA73-46CF-8FB6-49A0B662F055}" type="presOf" srcId="{EDF06767-052B-48B4-82B2-384FD7A04486}" destId="{FF7A2E78-AEB2-4B39-B09F-2A786412A42F}" srcOrd="0" destOrd="0" presId="urn:microsoft.com/office/officeart/2005/8/layout/chevron2"/>
    <dgm:cxn modelId="{AF22B916-A71D-4E79-BECD-FED50FEB5A2C}" srcId="{42E681C2-555F-4D7F-8154-5B5591C6CDB8}" destId="{EA2CA156-11CF-440B-9EA7-82148FF6DE71}" srcOrd="2" destOrd="0" parTransId="{A3AEC455-45F5-4AA1-BE5F-40B28EA414D8}" sibTransId="{C6C56A59-0D2B-42C0-8D8A-C4C197084939}"/>
    <dgm:cxn modelId="{8137BD13-2EDF-4A4A-9FB5-2E7041F9274A}" type="presOf" srcId="{37567E81-C43B-4C41-AAAC-A63AA68AA1E4}" destId="{D5FBD51E-030D-4A3E-8C1A-A4B91F5CCBFA}" srcOrd="0" destOrd="0" presId="urn:microsoft.com/office/officeart/2005/8/layout/chevron2"/>
    <dgm:cxn modelId="{6CF46A89-4FC5-4601-8766-6CDA4F8A7ABA}" srcId="{87A3A211-4C8C-487C-89C1-5D78DFA5B49E}" destId="{F6F909EC-75B4-4B14-96F8-C8668624C9E3}" srcOrd="0" destOrd="0" parTransId="{B7D77B70-14A4-4936-ADB3-014F7DDD8203}" sibTransId="{13B15840-374D-4E5C-8955-1F8FE99EF007}"/>
    <dgm:cxn modelId="{8B28B6A1-65DF-472A-8B0E-028E9A430438}" type="presParOf" srcId="{AA3D736D-B859-4599-A739-4B69331E6733}" destId="{C42C520A-9785-4E24-9BB7-50A213F0CFCB}" srcOrd="0" destOrd="0" presId="urn:microsoft.com/office/officeart/2005/8/layout/chevron2"/>
    <dgm:cxn modelId="{4C20C861-9213-4FE1-A087-E2E99998AC07}" type="presParOf" srcId="{C42C520A-9785-4E24-9BB7-50A213F0CFCB}" destId="{CFE613F0-0CF8-4D60-A052-7B8CFF06C561}" srcOrd="0" destOrd="0" presId="urn:microsoft.com/office/officeart/2005/8/layout/chevron2"/>
    <dgm:cxn modelId="{E74EAA25-B198-45B7-8356-7F609159EB6B}" type="presParOf" srcId="{C42C520A-9785-4E24-9BB7-50A213F0CFCB}" destId="{05E28D43-38B8-490A-B005-4F407A19BFF1}" srcOrd="1" destOrd="0" presId="urn:microsoft.com/office/officeart/2005/8/layout/chevron2"/>
    <dgm:cxn modelId="{D87ED520-917A-45EF-8AA0-B0597F4F1514}" type="presParOf" srcId="{AA3D736D-B859-4599-A739-4B69331E6733}" destId="{C93234D2-1D15-45C0-9BD4-84FFA25265CD}" srcOrd="1" destOrd="0" presId="urn:microsoft.com/office/officeart/2005/8/layout/chevron2"/>
    <dgm:cxn modelId="{8C45C789-1979-43ED-A356-94A8F1561021}" type="presParOf" srcId="{AA3D736D-B859-4599-A739-4B69331E6733}" destId="{0D92785E-0A42-4F73-8F7C-00902A5D54CF}" srcOrd="2" destOrd="0" presId="urn:microsoft.com/office/officeart/2005/8/layout/chevron2"/>
    <dgm:cxn modelId="{C8BF0319-22DA-4B55-A255-69B233CC5FA9}" type="presParOf" srcId="{0D92785E-0A42-4F73-8F7C-00902A5D54CF}" destId="{CD59817D-4F41-4E72-AA61-E3C02485F2AB}" srcOrd="0" destOrd="0" presId="urn:microsoft.com/office/officeart/2005/8/layout/chevron2"/>
    <dgm:cxn modelId="{AEA9B632-89D8-453A-A94B-2714F83B45CD}" type="presParOf" srcId="{0D92785E-0A42-4F73-8F7C-00902A5D54CF}" destId="{682E7670-F69D-4D39-9838-9098BA83959E}" srcOrd="1" destOrd="0" presId="urn:microsoft.com/office/officeart/2005/8/layout/chevron2"/>
    <dgm:cxn modelId="{BC513E1D-C4DB-4024-899F-53C7B6952C55}" type="presParOf" srcId="{AA3D736D-B859-4599-A739-4B69331E6733}" destId="{F9AC4D2E-D14C-4464-9043-A45430870FA0}" srcOrd="3" destOrd="0" presId="urn:microsoft.com/office/officeart/2005/8/layout/chevron2"/>
    <dgm:cxn modelId="{F3D348CD-56A3-4E73-95F5-E103166D9A82}" type="presParOf" srcId="{AA3D736D-B859-4599-A739-4B69331E6733}" destId="{E8A77A74-931E-45C2-862B-9221766AB5F3}" srcOrd="4" destOrd="0" presId="urn:microsoft.com/office/officeart/2005/8/layout/chevron2"/>
    <dgm:cxn modelId="{8695E6EB-9116-428F-85AA-4A5BE6269FCA}" type="presParOf" srcId="{E8A77A74-931E-45C2-862B-9221766AB5F3}" destId="{8ECC1B64-F005-4526-8668-1D9B193E3662}" srcOrd="0" destOrd="0" presId="urn:microsoft.com/office/officeart/2005/8/layout/chevron2"/>
    <dgm:cxn modelId="{7EE71C24-238D-487B-B264-9C8C60A660F5}" type="presParOf" srcId="{E8A77A74-931E-45C2-862B-9221766AB5F3}" destId="{F258D74A-EA0D-4A9F-979E-C69947F1D864}" srcOrd="1" destOrd="0" presId="urn:microsoft.com/office/officeart/2005/8/layout/chevron2"/>
    <dgm:cxn modelId="{79D16116-7C7C-47A2-8CA1-97A7DDCB42DF}" type="presParOf" srcId="{AA3D736D-B859-4599-A739-4B69331E6733}" destId="{06DBFFBF-75E9-4A9B-B120-3BE8B5152D9A}" srcOrd="5" destOrd="0" presId="urn:microsoft.com/office/officeart/2005/8/layout/chevron2"/>
    <dgm:cxn modelId="{E8F7F7A7-7930-42BE-803A-3743B80A6495}" type="presParOf" srcId="{AA3D736D-B859-4599-A739-4B69331E6733}" destId="{73DEC839-A436-4A9D-BB1B-CB4BF3DBC26C}" srcOrd="6" destOrd="0" presId="urn:microsoft.com/office/officeart/2005/8/layout/chevron2"/>
    <dgm:cxn modelId="{9C76F4CB-3849-4ACC-B22A-5388A605B3C7}" type="presParOf" srcId="{73DEC839-A436-4A9D-BB1B-CB4BF3DBC26C}" destId="{C8720592-52AA-4FEE-B57E-17586BC8C8F2}" srcOrd="0" destOrd="0" presId="urn:microsoft.com/office/officeart/2005/8/layout/chevron2"/>
    <dgm:cxn modelId="{82EB8CA4-307F-47CF-B6B7-2CE240A9FDF7}" type="presParOf" srcId="{73DEC839-A436-4A9D-BB1B-CB4BF3DBC26C}" destId="{D5FBD51E-030D-4A3E-8C1A-A4B91F5CCBFA}" srcOrd="1" destOrd="0" presId="urn:microsoft.com/office/officeart/2005/8/layout/chevron2"/>
    <dgm:cxn modelId="{D7936B07-A165-44A2-8999-796743D78D47}" type="presParOf" srcId="{AA3D736D-B859-4599-A739-4B69331E6733}" destId="{B3B601A3-B616-4057-953A-26C8C9ABB9FC}" srcOrd="7" destOrd="0" presId="urn:microsoft.com/office/officeart/2005/8/layout/chevron2"/>
    <dgm:cxn modelId="{85D580B0-A419-457B-8C3B-2498DB9DA257}" type="presParOf" srcId="{AA3D736D-B859-4599-A739-4B69331E6733}" destId="{C6F16AE3-AA59-4B72-8300-D2C692C2F9E4}" srcOrd="8" destOrd="0" presId="urn:microsoft.com/office/officeart/2005/8/layout/chevron2"/>
    <dgm:cxn modelId="{D6787663-1D6D-4256-B6FD-A2E6E57CF81D}" type="presParOf" srcId="{C6F16AE3-AA59-4B72-8300-D2C692C2F9E4}" destId="{8FE70AAF-EF4E-4072-BC0C-6A90A77A3E22}" srcOrd="0" destOrd="0" presId="urn:microsoft.com/office/officeart/2005/8/layout/chevron2"/>
    <dgm:cxn modelId="{35E6E500-4DA7-44CF-956B-7A22865BA8ED}" type="presParOf" srcId="{C6F16AE3-AA59-4B72-8300-D2C692C2F9E4}" destId="{C8DB081D-02AE-4614-BBB7-673EF5FCB190}" srcOrd="1" destOrd="0" presId="urn:microsoft.com/office/officeart/2005/8/layout/chevron2"/>
    <dgm:cxn modelId="{9363F1EF-61F5-4904-8492-A9C3A7276BCB}" type="presParOf" srcId="{AA3D736D-B859-4599-A739-4B69331E6733}" destId="{AD1C3CED-93B6-495C-AC3B-4D3E5AD42F7C}" srcOrd="9" destOrd="0" presId="urn:microsoft.com/office/officeart/2005/8/layout/chevron2"/>
    <dgm:cxn modelId="{209464C4-392A-4EFB-848B-8662D011A3AF}" type="presParOf" srcId="{AA3D736D-B859-4599-A739-4B69331E6733}" destId="{74D486C5-DC8A-4D25-B567-E9888E7CA9DA}" srcOrd="10" destOrd="0" presId="urn:microsoft.com/office/officeart/2005/8/layout/chevron2"/>
    <dgm:cxn modelId="{6BB5E8D5-601B-4ED2-B27C-BAD4FD55533C}" type="presParOf" srcId="{74D486C5-DC8A-4D25-B567-E9888E7CA9DA}" destId="{B10E4B0D-B897-44D1-B3CF-FCC34D096FDD}" srcOrd="0" destOrd="0" presId="urn:microsoft.com/office/officeart/2005/8/layout/chevron2"/>
    <dgm:cxn modelId="{08C6A861-22C3-4633-857D-8EDC18D896AE}" type="presParOf" srcId="{74D486C5-DC8A-4D25-B567-E9888E7CA9DA}" destId="{FF7A2E78-AEB2-4B39-B09F-2A786412A4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13F0-0CF8-4D60-A052-7B8CFF06C561}">
      <dsp:nvSpPr>
        <dsp:cNvPr id="0" name=""/>
        <dsp:cNvSpPr/>
      </dsp:nvSpPr>
      <dsp:spPr>
        <a:xfrm rot="5400000">
          <a:off x="-231647" y="367867"/>
          <a:ext cx="1544318" cy="10810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1</a:t>
          </a:r>
          <a:endParaRPr lang="ru-RU" sz="3000" kern="1200" dirty="0"/>
        </a:p>
      </dsp:txBody>
      <dsp:txXfrm rot="-5400000">
        <a:off x="1" y="676730"/>
        <a:ext cx="1081022" cy="463296"/>
      </dsp:txXfrm>
    </dsp:sp>
    <dsp:sp modelId="{05E28D43-38B8-490A-B005-4F407A19BFF1}">
      <dsp:nvSpPr>
        <dsp:cNvPr id="0" name=""/>
        <dsp:cNvSpPr/>
      </dsp:nvSpPr>
      <dsp:spPr>
        <a:xfrm rot="5400000">
          <a:off x="3720227" y="-2622422"/>
          <a:ext cx="1003806" cy="6282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Короткострокове - це система бюджетів і фінансових планів, які розробляються на один-два роки. Воно полягає у визначенні проміжних цілей компанії на шляху досягнення стратегічних цілей. </a:t>
          </a:r>
          <a:endParaRPr lang="ru-RU" sz="1800" kern="1200" dirty="0"/>
        </a:p>
      </dsp:txBody>
      <dsp:txXfrm rot="-5400000">
        <a:off x="1081022" y="65785"/>
        <a:ext cx="6233214" cy="905802"/>
      </dsp:txXfrm>
    </dsp:sp>
    <dsp:sp modelId="{CD59817D-4F41-4E72-AA61-E3C02485F2AB}">
      <dsp:nvSpPr>
        <dsp:cNvPr id="0" name=""/>
        <dsp:cNvSpPr/>
      </dsp:nvSpPr>
      <dsp:spPr>
        <a:xfrm rot="5400000">
          <a:off x="-231647" y="1778858"/>
          <a:ext cx="1544318" cy="10810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 rot="-5400000">
        <a:off x="1" y="2087721"/>
        <a:ext cx="1081022" cy="463296"/>
      </dsp:txXfrm>
    </dsp:sp>
    <dsp:sp modelId="{682E7670-F69D-4D39-9838-9098BA83959E}">
      <dsp:nvSpPr>
        <dsp:cNvPr id="0" name=""/>
        <dsp:cNvSpPr/>
      </dsp:nvSpPr>
      <dsp:spPr>
        <a:xfrm rot="5400000">
          <a:off x="3558780" y="-1181614"/>
          <a:ext cx="1326701" cy="6282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Середньострокове - конкретизація орієнтирів, визначених стратегічними планами. У середньострокових планах наводяться кількісні показники, яких повинні досягти компанія в цілому і кожне її господарський підрозділ окремо</a:t>
          </a:r>
          <a:endParaRPr lang="ru-RU" sz="1800" kern="1200" dirty="0"/>
        </a:p>
      </dsp:txBody>
      <dsp:txXfrm rot="-5400000">
        <a:off x="1081023" y="1360907"/>
        <a:ext cx="6217452" cy="1197173"/>
      </dsp:txXfrm>
    </dsp:sp>
    <dsp:sp modelId="{8ECC1B64-F005-4526-8668-1D9B193E3662}">
      <dsp:nvSpPr>
        <dsp:cNvPr id="0" name=""/>
        <dsp:cNvSpPr/>
      </dsp:nvSpPr>
      <dsp:spPr>
        <a:xfrm rot="5400000">
          <a:off x="-231647" y="3405444"/>
          <a:ext cx="1544318" cy="10810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1" y="3714307"/>
        <a:ext cx="1081022" cy="463296"/>
      </dsp:txXfrm>
    </dsp:sp>
    <dsp:sp modelId="{F258D74A-EA0D-4A9F-979E-C69947F1D864}">
      <dsp:nvSpPr>
        <dsp:cNvPr id="0" name=""/>
        <dsp:cNvSpPr/>
      </dsp:nvSpPr>
      <dsp:spPr>
        <a:xfrm rot="5400000">
          <a:off x="3424937" y="481944"/>
          <a:ext cx="1485453" cy="6282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довгострокове засноване на методі екстраполяції, який припускає використання досягнутих у минулі періоди показників для прогнозування оптимістичних цілей розвитку в майбутньому. </a:t>
          </a:r>
          <a:endParaRPr lang="ru-RU" sz="1800" kern="1200" dirty="0"/>
        </a:p>
      </dsp:txBody>
      <dsp:txXfrm rot="-5400000">
        <a:off x="1026556" y="2952839"/>
        <a:ext cx="6209702" cy="1340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13F0-0CF8-4D60-A052-7B8CFF06C561}">
      <dsp:nvSpPr>
        <dsp:cNvPr id="0" name=""/>
        <dsp:cNvSpPr/>
      </dsp:nvSpPr>
      <dsp:spPr>
        <a:xfrm rot="5400000">
          <a:off x="-120068" y="188583"/>
          <a:ext cx="800453" cy="560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</a:t>
          </a:r>
          <a:endParaRPr lang="ru-RU" sz="1500" kern="1200" dirty="0"/>
        </a:p>
      </dsp:txBody>
      <dsp:txXfrm rot="-5400000">
        <a:off x="1" y="348674"/>
        <a:ext cx="560317" cy="240136"/>
      </dsp:txXfrm>
    </dsp:sp>
    <dsp:sp modelId="{05E28D43-38B8-490A-B005-4F407A19BFF1}">
      <dsp:nvSpPr>
        <dsp:cNvPr id="0" name=""/>
        <dsp:cNvSpPr/>
      </dsp:nvSpPr>
      <dsp:spPr>
        <a:xfrm rot="5400000">
          <a:off x="3351853" y="-2784927"/>
          <a:ext cx="520294" cy="6103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Глобальними масштабами діяльності</a:t>
          </a:r>
          <a:endParaRPr lang="ru-RU" sz="1800" kern="1200" dirty="0"/>
        </a:p>
      </dsp:txBody>
      <dsp:txXfrm rot="-5400000">
        <a:off x="560318" y="32007"/>
        <a:ext cx="6077967" cy="469496"/>
      </dsp:txXfrm>
    </dsp:sp>
    <dsp:sp modelId="{CD59817D-4F41-4E72-AA61-E3C02485F2AB}">
      <dsp:nvSpPr>
        <dsp:cNvPr id="0" name=""/>
        <dsp:cNvSpPr/>
      </dsp:nvSpPr>
      <dsp:spPr>
        <a:xfrm rot="5400000">
          <a:off x="-120068" y="829270"/>
          <a:ext cx="800453" cy="560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" y="989361"/>
        <a:ext cx="560317" cy="240136"/>
      </dsp:txXfrm>
    </dsp:sp>
    <dsp:sp modelId="{682E7670-F69D-4D39-9838-9098BA83959E}">
      <dsp:nvSpPr>
        <dsp:cNvPr id="0" name=""/>
        <dsp:cNvSpPr/>
      </dsp:nvSpPr>
      <dsp:spPr>
        <a:xfrm rot="5400000">
          <a:off x="3351716" y="-2082196"/>
          <a:ext cx="520568" cy="6103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Дислокацією підрозділів по всьому світу</a:t>
          </a:r>
          <a:endParaRPr lang="ru-RU" sz="1800" kern="1200" dirty="0"/>
        </a:p>
      </dsp:txBody>
      <dsp:txXfrm rot="-5400000">
        <a:off x="560317" y="734615"/>
        <a:ext cx="6077954" cy="469744"/>
      </dsp:txXfrm>
    </dsp:sp>
    <dsp:sp modelId="{8ECC1B64-F005-4526-8668-1D9B193E3662}">
      <dsp:nvSpPr>
        <dsp:cNvPr id="0" name=""/>
        <dsp:cNvSpPr/>
      </dsp:nvSpPr>
      <dsp:spPr>
        <a:xfrm rot="5400000">
          <a:off x="-120068" y="1531864"/>
          <a:ext cx="800453" cy="560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" y="1691955"/>
        <a:ext cx="560317" cy="240136"/>
      </dsp:txXfrm>
    </dsp:sp>
    <dsp:sp modelId="{F258D74A-EA0D-4A9F-979E-C69947F1D864}">
      <dsp:nvSpPr>
        <dsp:cNvPr id="0" name=""/>
        <dsp:cNvSpPr/>
      </dsp:nvSpPr>
      <dsp:spPr>
        <a:xfrm rot="5400000">
          <a:off x="3351853" y="-1379739"/>
          <a:ext cx="520294" cy="6103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/>
            <a:t>Рівнем централізації управління в компанії</a:t>
          </a:r>
          <a:endParaRPr lang="ru-RU" sz="1800" kern="1200" dirty="0"/>
        </a:p>
      </dsp:txBody>
      <dsp:txXfrm rot="-5400000">
        <a:off x="560318" y="1437195"/>
        <a:ext cx="6077967" cy="469496"/>
      </dsp:txXfrm>
    </dsp:sp>
    <dsp:sp modelId="{C8720592-52AA-4FEE-B57E-17586BC8C8F2}">
      <dsp:nvSpPr>
        <dsp:cNvPr id="0" name=""/>
        <dsp:cNvSpPr/>
      </dsp:nvSpPr>
      <dsp:spPr>
        <a:xfrm rot="5400000">
          <a:off x="-120068" y="2234457"/>
          <a:ext cx="800453" cy="560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</a:t>
          </a:r>
          <a:endParaRPr lang="ru-RU" sz="1800" kern="1200" dirty="0"/>
        </a:p>
      </dsp:txBody>
      <dsp:txXfrm rot="-5400000">
        <a:off x="1" y="2394548"/>
        <a:ext cx="560317" cy="240136"/>
      </dsp:txXfrm>
    </dsp:sp>
    <dsp:sp modelId="{D5FBD51E-030D-4A3E-8C1A-A4B91F5CCBFA}">
      <dsp:nvSpPr>
        <dsp:cNvPr id="0" name=""/>
        <dsp:cNvSpPr/>
      </dsp:nvSpPr>
      <dsp:spPr>
        <a:xfrm rot="5400000">
          <a:off x="3351853" y="-677146"/>
          <a:ext cx="520294" cy="6103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Різним ступенем підпорядкованості підрозділів материнської компанії</a:t>
          </a:r>
          <a:endParaRPr lang="ru-RU" sz="1800" kern="1200" dirty="0"/>
        </a:p>
      </dsp:txBody>
      <dsp:txXfrm rot="-5400000">
        <a:off x="560318" y="2139788"/>
        <a:ext cx="6077967" cy="469496"/>
      </dsp:txXfrm>
    </dsp:sp>
    <dsp:sp modelId="{8FE70AAF-EF4E-4072-BC0C-6A90A77A3E22}">
      <dsp:nvSpPr>
        <dsp:cNvPr id="0" name=""/>
        <dsp:cNvSpPr/>
      </dsp:nvSpPr>
      <dsp:spPr>
        <a:xfrm rot="5400000">
          <a:off x="-120068" y="2976523"/>
          <a:ext cx="800453" cy="560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</a:t>
          </a:r>
          <a:endParaRPr lang="ru-RU" sz="1800" kern="1200" dirty="0"/>
        </a:p>
      </dsp:txBody>
      <dsp:txXfrm rot="-5400000">
        <a:off x="1" y="3136614"/>
        <a:ext cx="560317" cy="240136"/>
      </dsp:txXfrm>
    </dsp:sp>
    <dsp:sp modelId="{C8DB081D-02AE-4614-BBB7-673EF5FCB190}">
      <dsp:nvSpPr>
        <dsp:cNvPr id="0" name=""/>
        <dsp:cNvSpPr/>
      </dsp:nvSpPr>
      <dsp:spPr>
        <a:xfrm rot="5400000">
          <a:off x="3312381" y="64919"/>
          <a:ext cx="599238" cy="6103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Наявністю підрозділів, створених з іншими компаніями на основі альянсу</a:t>
          </a:r>
          <a:endParaRPr lang="ru-RU" sz="1800" kern="1200" dirty="0"/>
        </a:p>
      </dsp:txBody>
      <dsp:txXfrm rot="-5400000">
        <a:off x="560317" y="2846235"/>
        <a:ext cx="6074114" cy="540734"/>
      </dsp:txXfrm>
    </dsp:sp>
    <dsp:sp modelId="{B10E4B0D-B897-44D1-B3CF-FCC34D096FDD}">
      <dsp:nvSpPr>
        <dsp:cNvPr id="0" name=""/>
        <dsp:cNvSpPr/>
      </dsp:nvSpPr>
      <dsp:spPr>
        <a:xfrm rot="5400000">
          <a:off x="-120068" y="3694664"/>
          <a:ext cx="800453" cy="560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</a:t>
          </a:r>
          <a:endParaRPr lang="ru-RU" sz="1800" kern="1200" dirty="0"/>
        </a:p>
      </dsp:txBody>
      <dsp:txXfrm rot="-5400000">
        <a:off x="1" y="3854755"/>
        <a:ext cx="560317" cy="240136"/>
      </dsp:txXfrm>
    </dsp:sp>
    <dsp:sp modelId="{FF7A2E78-AEB2-4B39-B09F-2A786412A42F}">
      <dsp:nvSpPr>
        <dsp:cNvPr id="0" name=""/>
        <dsp:cNvSpPr/>
      </dsp:nvSpPr>
      <dsp:spPr>
        <a:xfrm rot="5400000">
          <a:off x="3336306" y="783060"/>
          <a:ext cx="551387" cy="6103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Різноманіттям систем фінансової звітності</a:t>
          </a:r>
          <a:r>
            <a:rPr lang="ru-RU" sz="1800" b="0" i="0" kern="1200" dirty="0" smtClean="0"/>
            <a:t>.</a:t>
          </a:r>
          <a:endParaRPr lang="ru-RU" sz="1800" kern="1200" dirty="0"/>
        </a:p>
      </dsp:txBody>
      <dsp:txXfrm rot="-5400000">
        <a:off x="560317" y="3585965"/>
        <a:ext cx="6076450" cy="497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0.12699</cdr:x>
      <cdr:y>0.23608</cdr:y>
    </cdr:from>
    <cdr:to>
      <cdr:x>0.9637</cdr:x>
      <cdr:y>0.91715</cdr:y>
    </cdr:to>
    <cdr:sp macro="" textlink="">
      <cdr:nvSpPr>
        <cdr:cNvPr id="2" name="Шестиугольник 1"/>
        <cdr:cNvSpPr/>
      </cdr:nvSpPr>
      <cdr:spPr>
        <a:xfrm xmlns:a="http://schemas.openxmlformats.org/drawingml/2006/main">
          <a:off x="720080" y="479380"/>
          <a:ext cx="4744614" cy="1382981"/>
        </a:xfrm>
        <a:prstGeom xmlns:a="http://schemas.openxmlformats.org/drawingml/2006/main" prst="hexagon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uk-UA" sz="2800" b="1" dirty="0" smtClean="0">
              <a:solidFill>
                <a:schemeClr val="lt1"/>
              </a:solidFill>
              <a:effectLst/>
            </a:rPr>
            <a:t>Адміністративний контроль </a:t>
          </a:r>
          <a:endParaRPr lang="uk-UA" sz="2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1BF9-3986-41D3-B860-AE5DFCD7CBAA}" type="datetimeFigureOut">
              <a:rPr lang="uk-UA" smtClean="0"/>
              <a:t>16.09.2024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DD0CE-9126-4140-9032-A3E63FD5A4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579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10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26769" cy="687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704" y="1196752"/>
            <a:ext cx="9144000" cy="1696333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Arial" pitchFamily="34" charset="0"/>
              </a:rPr>
              <a:t>Планування і контроль діяльності міжнародної компанії</a:t>
            </a:r>
            <a:endParaRPr kumimoji="0" lang="ru-RU" sz="6000" b="1" i="0" u="none" strike="noStrike" kern="120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714884"/>
            <a:ext cx="9144000" cy="142876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000636"/>
            <a:ext cx="9144000" cy="142876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286388"/>
            <a:ext cx="9144000" cy="142876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5572140"/>
            <a:ext cx="9144000" cy="142876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5857892"/>
            <a:ext cx="9144000" cy="142876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C:\Users\Наташа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27" y="2643182"/>
            <a:ext cx="4608512" cy="27146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19324" y="476672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perspectiveRelaxedModerately"/>
              <a:lightRig rig="threePt" dir="t"/>
            </a:scene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uk-UA" sz="2800" b="1" i="1" u="sng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Місія компанії</a:t>
            </a:r>
            <a:endParaRPr kumimoji="0" lang="ru-RU" sz="2800" b="1" i="0" u="sng" strike="noStrike" kern="1200" cap="none" spc="0" normalizeH="0" baseline="0" noProof="0" dirty="0" smtClean="0">
              <a:ln>
                <a:solidFill>
                  <a:schemeClr val="tx2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4" name="Oval 136"/>
          <p:cNvSpPr>
            <a:spLocks noChangeArrowheads="1"/>
          </p:cNvSpPr>
          <p:nvPr/>
        </p:nvSpPr>
        <p:spPr bwMode="gray">
          <a:xfrm>
            <a:off x="395536" y="1733972"/>
            <a:ext cx="2844800" cy="2867025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35" name="Group 137"/>
          <p:cNvGrpSpPr>
            <a:grpSpLocks/>
          </p:cNvGrpSpPr>
          <p:nvPr/>
        </p:nvGrpSpPr>
        <p:grpSpPr bwMode="auto">
          <a:xfrm>
            <a:off x="622549" y="1983209"/>
            <a:ext cx="2378075" cy="2425700"/>
            <a:chOff x="579" y="1589"/>
            <a:chExt cx="1358" cy="1358"/>
          </a:xfrm>
        </p:grpSpPr>
        <p:sp>
          <p:nvSpPr>
            <p:cNvPr id="36" name="Oval 138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7" name="Oval 139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8" name="Oval 140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39" name="Oval 141"/>
          <p:cNvSpPr>
            <a:spLocks noChangeArrowheads="1"/>
          </p:cNvSpPr>
          <p:nvPr/>
        </p:nvSpPr>
        <p:spPr bwMode="auto">
          <a:xfrm>
            <a:off x="219324" y="1549822"/>
            <a:ext cx="3216275" cy="3246437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0" name="Line 142"/>
          <p:cNvSpPr>
            <a:spLocks noChangeShapeType="1"/>
          </p:cNvSpPr>
          <p:nvPr/>
        </p:nvSpPr>
        <p:spPr bwMode="gray">
          <a:xfrm>
            <a:off x="43111" y="3180184"/>
            <a:ext cx="3552825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1" name="Line 143"/>
          <p:cNvSpPr>
            <a:spLocks noChangeShapeType="1"/>
          </p:cNvSpPr>
          <p:nvPr/>
        </p:nvSpPr>
        <p:spPr bwMode="gray">
          <a:xfrm>
            <a:off x="1819524" y="1310109"/>
            <a:ext cx="0" cy="373697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grpSp>
        <p:nvGrpSpPr>
          <p:cNvPr id="42" name="Group 144"/>
          <p:cNvGrpSpPr>
            <a:grpSpLocks/>
          </p:cNvGrpSpPr>
          <p:nvPr/>
        </p:nvGrpSpPr>
        <p:grpSpPr bwMode="auto">
          <a:xfrm>
            <a:off x="2389436" y="1532359"/>
            <a:ext cx="339725" cy="339725"/>
            <a:chOff x="2928" y="2208"/>
            <a:chExt cx="262" cy="262"/>
          </a:xfrm>
        </p:grpSpPr>
        <p:sp>
          <p:nvSpPr>
            <p:cNvPr id="43" name="Oval 14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4" name="Oval 14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45" name="Rectangle 147"/>
          <p:cNvSpPr>
            <a:spLocks noChangeArrowheads="1"/>
          </p:cNvSpPr>
          <p:nvPr/>
        </p:nvSpPr>
        <p:spPr bwMode="black">
          <a:xfrm>
            <a:off x="2771800" y="1517948"/>
            <a:ext cx="5400600" cy="769441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/>
              <a:t>Tesla</a:t>
            </a:r>
            <a:r>
              <a:rPr lang="ru-RU" sz="2000" dirty="0"/>
              <a:t> — </a:t>
            </a:r>
            <a:r>
              <a:rPr lang="ru-RU" sz="2000" dirty="0" err="1"/>
              <a:t>пришвидшити</a:t>
            </a:r>
            <a:r>
              <a:rPr lang="ru-RU" sz="2000" dirty="0"/>
              <a:t> </a:t>
            </a:r>
            <a:r>
              <a:rPr lang="ru-RU" sz="2000" dirty="0" err="1"/>
              <a:t>перехід</a:t>
            </a:r>
            <a:r>
              <a:rPr lang="ru-RU" sz="2000" dirty="0"/>
              <a:t> </a:t>
            </a:r>
            <a:r>
              <a:rPr lang="ru-RU" sz="2000" dirty="0" err="1"/>
              <a:t>усього</a:t>
            </a:r>
            <a:r>
              <a:rPr lang="ru-RU" sz="2000" dirty="0"/>
              <a:t> </a:t>
            </a:r>
            <a:r>
              <a:rPr lang="ru-RU" sz="2000" dirty="0" err="1"/>
              <a:t>світу</a:t>
            </a:r>
            <a:r>
              <a:rPr lang="ru-RU" sz="2000" dirty="0"/>
              <a:t> на </a:t>
            </a:r>
            <a:r>
              <a:rPr lang="ru-RU" sz="2000" dirty="0" err="1"/>
              <a:t>екологічно</a:t>
            </a:r>
            <a:r>
              <a:rPr lang="ru-RU" sz="2000" dirty="0"/>
              <a:t> </a:t>
            </a:r>
            <a:r>
              <a:rPr lang="ru-RU" sz="2000" dirty="0" err="1"/>
              <a:t>чисту</a:t>
            </a:r>
            <a:r>
              <a:rPr lang="ru-RU" sz="2000" dirty="0"/>
              <a:t> </a:t>
            </a:r>
            <a:r>
              <a:rPr lang="ru-RU" sz="2000" dirty="0" err="1"/>
              <a:t>енергію</a:t>
            </a:r>
            <a:r>
              <a:rPr lang="ru-RU" sz="2400" dirty="0"/>
              <a:t>.</a:t>
            </a:r>
            <a:endParaRPr lang="en-US" sz="24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48"/>
          <p:cNvSpPr>
            <a:spLocks noChangeArrowheads="1"/>
          </p:cNvSpPr>
          <p:nvPr/>
        </p:nvSpPr>
        <p:spPr bwMode="black">
          <a:xfrm>
            <a:off x="3595936" y="3422475"/>
            <a:ext cx="5293369" cy="1015663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/>
              <a:t>Facebook — </a:t>
            </a:r>
            <a:r>
              <a:rPr lang="uk-UA" sz="2000" dirty="0"/>
              <a:t>надавати людям можливість ділитися і зробити світ більш відкритим та об’єднаним</a:t>
            </a:r>
            <a:endParaRPr lang="uk-UA" sz="2000" dirty="0"/>
          </a:p>
        </p:txBody>
      </p:sp>
      <p:sp>
        <p:nvSpPr>
          <p:cNvPr id="47" name="Rectangle 149"/>
          <p:cNvSpPr>
            <a:spLocks noChangeArrowheads="1"/>
          </p:cNvSpPr>
          <p:nvPr/>
        </p:nvSpPr>
        <p:spPr bwMode="black">
          <a:xfrm>
            <a:off x="3511440" y="2557308"/>
            <a:ext cx="5632648" cy="769441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/>
              <a:t>Google</a:t>
            </a:r>
            <a:r>
              <a:rPr lang="ru-RU" sz="2000" dirty="0"/>
              <a:t> — </a:t>
            </a:r>
            <a:r>
              <a:rPr lang="ru-RU" sz="2000" dirty="0" err="1"/>
              <a:t>упорядкувати</a:t>
            </a:r>
            <a:r>
              <a:rPr lang="ru-RU" sz="2000" dirty="0"/>
              <a:t> всю </a:t>
            </a:r>
            <a:r>
              <a:rPr lang="ru-RU" sz="2000" dirty="0" err="1"/>
              <a:t>інформацію</a:t>
            </a:r>
            <a:r>
              <a:rPr lang="ru-RU" sz="2000" dirty="0"/>
              <a:t> в </a:t>
            </a:r>
            <a:r>
              <a:rPr lang="ru-RU" sz="2000" dirty="0" err="1"/>
              <a:t>світі</a:t>
            </a:r>
            <a:r>
              <a:rPr lang="ru-RU" sz="2000" dirty="0"/>
              <a:t> та </a:t>
            </a:r>
            <a:r>
              <a:rPr lang="ru-RU" sz="2000" dirty="0" err="1"/>
              <a:t>зробити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 доступною для кожного.</a:t>
            </a:r>
            <a:endParaRPr lang="uk-UA" sz="2000" dirty="0"/>
          </a:p>
        </p:txBody>
      </p:sp>
      <p:sp>
        <p:nvSpPr>
          <p:cNvPr id="48" name="Rectangle 150"/>
          <p:cNvSpPr>
            <a:spLocks noChangeArrowheads="1"/>
          </p:cNvSpPr>
          <p:nvPr/>
        </p:nvSpPr>
        <p:spPr bwMode="black">
          <a:xfrm>
            <a:off x="2843808" y="4398268"/>
            <a:ext cx="5544616" cy="1015663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AU" sz="2000" dirty="0" smtClean="0"/>
              <a:t>Walt Disney</a:t>
            </a:r>
            <a:r>
              <a:rPr lang="uk-UA" sz="2000" dirty="0" smtClean="0"/>
              <a:t> - розважати</a:t>
            </a:r>
            <a:r>
              <a:rPr lang="uk-UA" sz="2000" dirty="0"/>
              <a:t>, інформувати та надихати людей у </a:t>
            </a:r>
            <a:r>
              <a:rPr lang="uk-UA" sz="2000" dirty="0" err="1"/>
              <a:t>​​всьому</a:t>
            </a:r>
            <a:r>
              <a:rPr lang="uk-UA" sz="2000" dirty="0"/>
              <a:t> світі завдяки рушійній силі оповідання </a:t>
            </a:r>
            <a:r>
              <a:rPr lang="uk-UA" sz="2000" dirty="0" smtClean="0"/>
              <a:t>історій</a:t>
            </a:r>
            <a:endParaRPr lang="uk-UA" sz="2000" dirty="0" smtClean="0"/>
          </a:p>
        </p:txBody>
      </p:sp>
      <p:grpSp>
        <p:nvGrpSpPr>
          <p:cNvPr id="50" name="Group 153"/>
          <p:cNvGrpSpPr>
            <a:grpSpLocks/>
          </p:cNvGrpSpPr>
          <p:nvPr/>
        </p:nvGrpSpPr>
        <p:grpSpPr bwMode="auto">
          <a:xfrm>
            <a:off x="3171715" y="2557308"/>
            <a:ext cx="339725" cy="339725"/>
            <a:chOff x="2928" y="2208"/>
            <a:chExt cx="262" cy="262"/>
          </a:xfrm>
        </p:grpSpPr>
        <p:sp>
          <p:nvSpPr>
            <p:cNvPr id="51" name="Oval 15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2" name="Oval 15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3" name="Group 156"/>
          <p:cNvGrpSpPr>
            <a:grpSpLocks/>
          </p:cNvGrpSpPr>
          <p:nvPr/>
        </p:nvGrpSpPr>
        <p:grpSpPr bwMode="auto">
          <a:xfrm>
            <a:off x="3131840" y="3436317"/>
            <a:ext cx="339725" cy="339725"/>
            <a:chOff x="2928" y="2208"/>
            <a:chExt cx="262" cy="262"/>
          </a:xfrm>
        </p:grpSpPr>
        <p:sp>
          <p:nvSpPr>
            <p:cNvPr id="54" name="Oval 15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5" name="Oval 15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6" name="Group 159"/>
          <p:cNvGrpSpPr>
            <a:grpSpLocks/>
          </p:cNvGrpSpPr>
          <p:nvPr/>
        </p:nvGrpSpPr>
        <p:grpSpPr bwMode="auto">
          <a:xfrm>
            <a:off x="2411760" y="4398268"/>
            <a:ext cx="339725" cy="339725"/>
            <a:chOff x="2928" y="2208"/>
            <a:chExt cx="262" cy="262"/>
          </a:xfrm>
        </p:grpSpPr>
        <p:sp>
          <p:nvSpPr>
            <p:cNvPr id="57" name="Oval 16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8" name="Oval 16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" name="AutoShape 2" descr="Як навчитися контролювати себе і свої емоції. | ГАРМОН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2" descr="Місія компанії: кілька яскравих прикладів | Менеджмент@БЛО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73" y="5370266"/>
            <a:ext cx="2487952" cy="1514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Навіщо компанії місія та цінності — Work.u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13931"/>
            <a:ext cx="2379290" cy="133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Шестиугольник 48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1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49040377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268760"/>
            <a:ext cx="5904656" cy="92697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Створення портфельної стратегії компанії</a:t>
            </a:r>
            <a:endParaRPr lang="uk-UA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0375" y="2852936"/>
            <a:ext cx="672068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Визначивши місію, компанії розробляють конкретні цілі, тобто створюють портфельну стратегію компанії</a:t>
            </a:r>
            <a:endParaRPr lang="uk-UA" b="1" dirty="0"/>
          </a:p>
        </p:txBody>
      </p:sp>
      <p:sp>
        <p:nvSpPr>
          <p:cNvPr id="4" name="AutoShape 4" descr="Ніч замкнених дверей. Чому цілодобовий доступ до гуртожитків у Львові не  діє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2" descr="Що таке ризик-менеджмент? – Бізнес-UA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2" descr="Чому так важливо розвиватись? | Тренінгова компанія Розвито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истецтво говорити &quot;НІ!&quot;. Чому важливо відмовити вчасно | Українська правда  _Житт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5175" y="4653136"/>
            <a:ext cx="2294657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Стратегічні напрями розвитку компанії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4723700"/>
            <a:ext cx="2294657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Задачі компанії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200503" y="3861048"/>
            <a:ext cx="717072" cy="9057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6963272" y="3861048"/>
            <a:ext cx="648072" cy="10081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1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5439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19324" y="476672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perspectiveRelaxedModerately"/>
              <a:lightRig rig="threePt" dir="t"/>
            </a:scene3d>
          </a:bodyPr>
          <a:lstStyle/>
          <a:p>
            <a:pPr lvl="0">
              <a:spcBef>
                <a:spcPct val="20000"/>
              </a:spcBef>
              <a:defRPr/>
            </a:pPr>
            <a:r>
              <a:rPr lang="uk-UA" sz="2800" b="1" i="1" u="sng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Основні стратегічні цілі</a:t>
            </a:r>
            <a:endParaRPr kumimoji="0" lang="ru-RU" sz="2800" b="1" i="0" u="sng" strike="noStrike" kern="1200" cap="none" spc="0" normalizeH="0" baseline="0" noProof="0" dirty="0" smtClean="0">
              <a:ln>
                <a:solidFill>
                  <a:schemeClr val="tx2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4" name="Oval 136"/>
          <p:cNvSpPr>
            <a:spLocks noChangeArrowheads="1"/>
          </p:cNvSpPr>
          <p:nvPr/>
        </p:nvSpPr>
        <p:spPr bwMode="gray">
          <a:xfrm>
            <a:off x="395536" y="1733972"/>
            <a:ext cx="2844800" cy="2867025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35" name="Group 137"/>
          <p:cNvGrpSpPr>
            <a:grpSpLocks/>
          </p:cNvGrpSpPr>
          <p:nvPr/>
        </p:nvGrpSpPr>
        <p:grpSpPr bwMode="auto">
          <a:xfrm>
            <a:off x="622549" y="1983209"/>
            <a:ext cx="2378075" cy="2425700"/>
            <a:chOff x="579" y="1589"/>
            <a:chExt cx="1358" cy="1358"/>
          </a:xfrm>
        </p:grpSpPr>
        <p:sp>
          <p:nvSpPr>
            <p:cNvPr id="36" name="Oval 138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7" name="Oval 139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8" name="Oval 140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39" name="Oval 141"/>
          <p:cNvSpPr>
            <a:spLocks noChangeArrowheads="1"/>
          </p:cNvSpPr>
          <p:nvPr/>
        </p:nvSpPr>
        <p:spPr bwMode="auto">
          <a:xfrm>
            <a:off x="219324" y="1549822"/>
            <a:ext cx="3216275" cy="3246437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0" name="Line 142"/>
          <p:cNvSpPr>
            <a:spLocks noChangeShapeType="1"/>
          </p:cNvSpPr>
          <p:nvPr/>
        </p:nvSpPr>
        <p:spPr bwMode="gray">
          <a:xfrm>
            <a:off x="43111" y="3180184"/>
            <a:ext cx="3552825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1" name="Line 143"/>
          <p:cNvSpPr>
            <a:spLocks noChangeShapeType="1"/>
          </p:cNvSpPr>
          <p:nvPr/>
        </p:nvSpPr>
        <p:spPr bwMode="gray">
          <a:xfrm>
            <a:off x="1819524" y="1310109"/>
            <a:ext cx="0" cy="373697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grpSp>
        <p:nvGrpSpPr>
          <p:cNvPr id="42" name="Group 144"/>
          <p:cNvGrpSpPr>
            <a:grpSpLocks/>
          </p:cNvGrpSpPr>
          <p:nvPr/>
        </p:nvGrpSpPr>
        <p:grpSpPr bwMode="auto">
          <a:xfrm>
            <a:off x="2389436" y="1532359"/>
            <a:ext cx="339725" cy="339725"/>
            <a:chOff x="2928" y="2208"/>
            <a:chExt cx="262" cy="262"/>
          </a:xfrm>
        </p:grpSpPr>
        <p:sp>
          <p:nvSpPr>
            <p:cNvPr id="43" name="Oval 14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4" name="Oval 14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45" name="Rectangle 147"/>
          <p:cNvSpPr>
            <a:spLocks noChangeArrowheads="1"/>
          </p:cNvSpPr>
          <p:nvPr/>
        </p:nvSpPr>
        <p:spPr bwMode="black">
          <a:xfrm>
            <a:off x="2775267" y="1179563"/>
            <a:ext cx="5400600" cy="830997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/>
              <a:t>позиціонування на найбільших національних ринках</a:t>
            </a:r>
            <a:endParaRPr lang="uk-UA" sz="2400" dirty="0"/>
          </a:p>
        </p:txBody>
      </p:sp>
      <p:sp>
        <p:nvSpPr>
          <p:cNvPr id="46" name="Rectangle 148"/>
          <p:cNvSpPr>
            <a:spLocks noChangeArrowheads="1"/>
          </p:cNvSpPr>
          <p:nvPr/>
        </p:nvSpPr>
        <p:spPr bwMode="black">
          <a:xfrm>
            <a:off x="3605247" y="3243629"/>
            <a:ext cx="5293369" cy="830997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Досягнення необхідного обсягу виробництва</a:t>
            </a:r>
            <a:endParaRPr lang="uk-UA" sz="2400" dirty="0"/>
          </a:p>
        </p:txBody>
      </p:sp>
      <p:sp>
        <p:nvSpPr>
          <p:cNvPr id="47" name="Rectangle 149"/>
          <p:cNvSpPr>
            <a:spLocks noChangeArrowheads="1"/>
          </p:cNvSpPr>
          <p:nvPr/>
        </p:nvSpPr>
        <p:spPr bwMode="black">
          <a:xfrm>
            <a:off x="3426296" y="2248730"/>
            <a:ext cx="5632648" cy="830997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/>
              <a:t>отримання доступу до міжнародного капіталу</a:t>
            </a:r>
            <a:endParaRPr lang="uk-UA" sz="2400" dirty="0"/>
          </a:p>
        </p:txBody>
      </p:sp>
      <p:sp>
        <p:nvSpPr>
          <p:cNvPr id="48" name="Rectangle 150"/>
          <p:cNvSpPr>
            <a:spLocks noChangeArrowheads="1"/>
          </p:cNvSpPr>
          <p:nvPr/>
        </p:nvSpPr>
        <p:spPr bwMode="black">
          <a:xfrm>
            <a:off x="2843808" y="4398268"/>
            <a:ext cx="5544616" cy="1200329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Забезпечення спеціальних стратегічних потреб компанії всередині її виробничого сектора</a:t>
            </a:r>
            <a:endParaRPr lang="uk-UA" sz="2400" dirty="0"/>
          </a:p>
        </p:txBody>
      </p:sp>
      <p:grpSp>
        <p:nvGrpSpPr>
          <p:cNvPr id="50" name="Group 153"/>
          <p:cNvGrpSpPr>
            <a:grpSpLocks/>
          </p:cNvGrpSpPr>
          <p:nvPr/>
        </p:nvGrpSpPr>
        <p:grpSpPr bwMode="auto">
          <a:xfrm>
            <a:off x="3131840" y="2310036"/>
            <a:ext cx="339725" cy="339725"/>
            <a:chOff x="2928" y="2208"/>
            <a:chExt cx="262" cy="262"/>
          </a:xfrm>
        </p:grpSpPr>
        <p:sp>
          <p:nvSpPr>
            <p:cNvPr id="51" name="Oval 15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2" name="Oval 15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3" name="Group 156"/>
          <p:cNvGrpSpPr>
            <a:grpSpLocks/>
          </p:cNvGrpSpPr>
          <p:nvPr/>
        </p:nvGrpSpPr>
        <p:grpSpPr bwMode="auto">
          <a:xfrm>
            <a:off x="3131840" y="3436317"/>
            <a:ext cx="339725" cy="339725"/>
            <a:chOff x="2928" y="2208"/>
            <a:chExt cx="262" cy="262"/>
          </a:xfrm>
        </p:grpSpPr>
        <p:sp>
          <p:nvSpPr>
            <p:cNvPr id="54" name="Oval 15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5" name="Oval 15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6" name="Group 159"/>
          <p:cNvGrpSpPr>
            <a:grpSpLocks/>
          </p:cNvGrpSpPr>
          <p:nvPr/>
        </p:nvGrpSpPr>
        <p:grpSpPr bwMode="auto">
          <a:xfrm>
            <a:off x="2411760" y="4398268"/>
            <a:ext cx="339725" cy="339725"/>
            <a:chOff x="2928" y="2208"/>
            <a:chExt cx="262" cy="262"/>
          </a:xfrm>
        </p:grpSpPr>
        <p:sp>
          <p:nvSpPr>
            <p:cNvPr id="57" name="Oval 16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8" name="Oval 16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" name="AutoShape 2" descr="Як навчитися контролювати себе і свої емоції. | ГАРМОН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" y="4760643"/>
            <a:ext cx="265622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73216"/>
            <a:ext cx="2304256" cy="14872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28" y="5013457"/>
            <a:ext cx="2523877" cy="193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Шестиугольник 30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1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882558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758558"/>
            <a:ext cx="5362786" cy="629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Другий етап стратегічного планування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6" name="AutoShape 48"/>
          <p:cNvSpPr>
            <a:spLocks noChangeArrowheads="1"/>
          </p:cNvSpPr>
          <p:nvPr/>
        </p:nvSpPr>
        <p:spPr bwMode="gray">
          <a:xfrm>
            <a:off x="247546" y="4076800"/>
            <a:ext cx="8784976" cy="2664568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49"/>
          <p:cNvSpPr>
            <a:spLocks noChangeArrowheads="1"/>
          </p:cNvSpPr>
          <p:nvPr/>
        </p:nvSpPr>
        <p:spPr bwMode="gray">
          <a:xfrm>
            <a:off x="5669012" y="1465362"/>
            <a:ext cx="2703513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gray">
          <a:xfrm>
            <a:off x="1143282" y="4153239"/>
            <a:ext cx="741682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Аналізується </a:t>
            </a:r>
            <a:r>
              <a:rPr lang="uk-UA" dirty="0"/>
              <a:t>становище компанії в минулому, визначається її стан в сьогоденні і будуються прогнози на майбутнє з урахуванням необхідності зростання виробництва, підвищення конкурентоспроможності продукції та послуг, збільшення частки компанії на ринку</a:t>
            </a:r>
            <a:endParaRPr lang="uk-UA" b="1" dirty="0"/>
          </a:p>
        </p:txBody>
      </p:sp>
      <p:grpSp>
        <p:nvGrpSpPr>
          <p:cNvPr id="30" name="Group 66"/>
          <p:cNvGrpSpPr>
            <a:grpSpLocks/>
          </p:cNvGrpSpPr>
          <p:nvPr/>
        </p:nvGrpSpPr>
        <p:grpSpPr bwMode="auto">
          <a:xfrm>
            <a:off x="875012" y="4414964"/>
            <a:ext cx="168275" cy="168275"/>
            <a:chOff x="2928" y="2208"/>
            <a:chExt cx="262" cy="262"/>
          </a:xfrm>
        </p:grpSpPr>
        <p:sp>
          <p:nvSpPr>
            <p:cNvPr id="31" name="Oval 6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" name="Oval 6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40" name="AutoShape 79"/>
          <p:cNvSpPr>
            <a:spLocks noChangeArrowheads="1"/>
          </p:cNvSpPr>
          <p:nvPr/>
        </p:nvSpPr>
        <p:spPr bwMode="blackGray">
          <a:xfrm rot="5400000" flipV="1">
            <a:off x="4192668" y="3065592"/>
            <a:ext cx="7920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401214874"/>
              </p:ext>
            </p:extLst>
          </p:nvPr>
        </p:nvGraphicFramePr>
        <p:xfrm>
          <a:off x="1691680" y="573486"/>
          <a:ext cx="5670558" cy="235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7" y="2000589"/>
            <a:ext cx="27686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04" y="2727245"/>
            <a:ext cx="2244108" cy="16963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69"/>
          <p:cNvGrpSpPr>
            <a:grpSpLocks/>
          </p:cNvGrpSpPr>
          <p:nvPr/>
        </p:nvGrpSpPr>
        <p:grpSpPr bwMode="auto">
          <a:xfrm>
            <a:off x="914568" y="6013914"/>
            <a:ext cx="168275" cy="168275"/>
            <a:chOff x="2928" y="2208"/>
            <a:chExt cx="262" cy="262"/>
          </a:xfrm>
        </p:grpSpPr>
        <p:sp>
          <p:nvSpPr>
            <p:cNvPr id="22" name="Oval 7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3" name="Oval 7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4" name="Text Box 65"/>
          <p:cNvSpPr txBox="1">
            <a:spLocks noChangeArrowheads="1"/>
          </p:cNvSpPr>
          <p:nvPr/>
        </p:nvSpPr>
        <p:spPr bwMode="gray">
          <a:xfrm>
            <a:off x="1150111" y="5561034"/>
            <a:ext cx="741682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uk-UA" dirty="0"/>
              <a:t>Група економічних чинників охоплює кілька областей впливу зовнішнього середовища на компанію (загальний стан економіки, ринок, споживачі, постачальники, робоча сила, технічний прогрес і конкуренція). </a:t>
            </a:r>
            <a:endParaRPr lang="en-US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1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414556024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40" grpId="0" animBg="1"/>
      <p:bldGraphic spid="42" grpId="0">
        <p:bldAsOne/>
      </p:bldGraphic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44825"/>
            <a:ext cx="3240360" cy="2448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48"/>
          <p:cNvSpPr>
            <a:spLocks noChangeArrowheads="1"/>
          </p:cNvSpPr>
          <p:nvPr/>
        </p:nvSpPr>
        <p:spPr bwMode="gray">
          <a:xfrm>
            <a:off x="4559474" y="4076800"/>
            <a:ext cx="4333006" cy="2362772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758558"/>
            <a:ext cx="5362786" cy="629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Третій етап стратегічного планування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6" name="AutoShape 48"/>
          <p:cNvSpPr>
            <a:spLocks noChangeArrowheads="1"/>
          </p:cNvSpPr>
          <p:nvPr/>
        </p:nvSpPr>
        <p:spPr bwMode="gray">
          <a:xfrm>
            <a:off x="251520" y="4076800"/>
            <a:ext cx="3930129" cy="2342109"/>
          </a:xfrm>
          <a:prstGeom prst="roundRect">
            <a:avLst>
              <a:gd name="adj" fmla="val 6150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49"/>
          <p:cNvSpPr>
            <a:spLocks noChangeArrowheads="1"/>
          </p:cNvSpPr>
          <p:nvPr/>
        </p:nvSpPr>
        <p:spPr bwMode="gray">
          <a:xfrm>
            <a:off x="5669012" y="1465362"/>
            <a:ext cx="2703513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gray">
          <a:xfrm>
            <a:off x="329451" y="4131248"/>
            <a:ext cx="3787624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uk-UA" i="1" dirty="0"/>
              <a:t>Стратегія обмеженого зростання</a:t>
            </a:r>
            <a:r>
              <a:rPr lang="uk-UA" dirty="0"/>
              <a:t> передбачає встановлення цілей від досягнутого з урахуванням </a:t>
            </a:r>
            <a:r>
              <a:rPr lang="uk-UA" dirty="0" err="1"/>
              <a:t>коригуючих</a:t>
            </a:r>
            <a:r>
              <a:rPr lang="uk-UA" dirty="0"/>
              <a:t> факторів зовнішнього середовища. Цей не дуже ризикований спосіб дій застосовується в зрілих галузях промисловості</a:t>
            </a:r>
            <a:endParaRPr lang="uk-UA" b="1" dirty="0"/>
          </a:p>
        </p:txBody>
      </p:sp>
      <p:sp>
        <p:nvSpPr>
          <p:cNvPr id="40" name="AutoShape 79"/>
          <p:cNvSpPr>
            <a:spLocks noChangeArrowheads="1"/>
          </p:cNvSpPr>
          <p:nvPr/>
        </p:nvSpPr>
        <p:spPr bwMode="blackGray">
          <a:xfrm rot="5400000" flipV="1">
            <a:off x="4163430" y="3090211"/>
            <a:ext cx="7920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4050664247"/>
              </p:ext>
            </p:extLst>
          </p:nvPr>
        </p:nvGraphicFramePr>
        <p:xfrm>
          <a:off x="1635820" y="1261572"/>
          <a:ext cx="5670558" cy="20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 Box 64"/>
          <p:cNvSpPr txBox="1">
            <a:spLocks noChangeArrowheads="1"/>
          </p:cNvSpPr>
          <p:nvPr/>
        </p:nvSpPr>
        <p:spPr bwMode="gray">
          <a:xfrm>
            <a:off x="4650608" y="4131248"/>
            <a:ext cx="424187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uk-UA" i="1" dirty="0"/>
              <a:t>Стратегія зростання</a:t>
            </a:r>
            <a:r>
              <a:rPr lang="uk-UA" dirty="0"/>
              <a:t> реалізується шляхом щорічного значного підвищення рівня короткострокових і довгострокових цілей над рівнем показників попереднього року. Таке зростання досягається шляхом диверсифікації виробничих програм або горизонтальної і вертикальної інтеграції. </a:t>
            </a:r>
            <a:endParaRPr lang="uk-UA" b="1" dirty="0"/>
          </a:p>
        </p:txBody>
      </p:sp>
      <p:sp>
        <p:nvSpPr>
          <p:cNvPr id="11" name="Шестиугольник 10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1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36938076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/>
      <p:bldP spid="40" grpId="0" animBg="1"/>
      <p:bldGraphic spid="42" grpId="0">
        <p:bldAsOne/>
      </p:bldGraphic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44825"/>
            <a:ext cx="3240360" cy="2448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48"/>
          <p:cNvSpPr>
            <a:spLocks noChangeArrowheads="1"/>
          </p:cNvSpPr>
          <p:nvPr/>
        </p:nvSpPr>
        <p:spPr bwMode="gray">
          <a:xfrm>
            <a:off x="4937298" y="4076800"/>
            <a:ext cx="3955181" cy="2362772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758558"/>
            <a:ext cx="5362786" cy="629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Третій етап стратегічного планування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6" name="AutoShape 48"/>
          <p:cNvSpPr>
            <a:spLocks noChangeArrowheads="1"/>
          </p:cNvSpPr>
          <p:nvPr/>
        </p:nvSpPr>
        <p:spPr bwMode="gray">
          <a:xfrm>
            <a:off x="251520" y="4076800"/>
            <a:ext cx="4536504" cy="2639771"/>
          </a:xfrm>
          <a:prstGeom prst="roundRect">
            <a:avLst>
              <a:gd name="adj" fmla="val 6150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49"/>
          <p:cNvSpPr>
            <a:spLocks noChangeArrowheads="1"/>
          </p:cNvSpPr>
          <p:nvPr/>
        </p:nvSpPr>
        <p:spPr bwMode="gray">
          <a:xfrm>
            <a:off x="5669012" y="1465362"/>
            <a:ext cx="2703513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gray">
          <a:xfrm>
            <a:off x="329450" y="4131248"/>
            <a:ext cx="4386566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uk-UA" i="1" dirty="0"/>
              <a:t>Стратегія скорочення</a:t>
            </a:r>
            <a:r>
              <a:rPr lang="uk-UA" dirty="0"/>
              <a:t> зазвичай використовується компанією в якості останнього засобу при погіршенні показників діяльності компанії, економічному спаді чи для порятунку компанії. Скорочення відбувається шляхом ліквідації компанії, відсікання зайвого, скорочення або переорієнтації її діяльності</a:t>
            </a:r>
            <a:endParaRPr lang="uk-UA" b="1" dirty="0"/>
          </a:p>
        </p:txBody>
      </p:sp>
      <p:sp>
        <p:nvSpPr>
          <p:cNvPr id="40" name="AutoShape 79"/>
          <p:cNvSpPr>
            <a:spLocks noChangeArrowheads="1"/>
          </p:cNvSpPr>
          <p:nvPr/>
        </p:nvSpPr>
        <p:spPr bwMode="blackGray">
          <a:xfrm rot="5400000" flipV="1">
            <a:off x="4163430" y="3090211"/>
            <a:ext cx="7920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533420098"/>
              </p:ext>
            </p:extLst>
          </p:nvPr>
        </p:nvGraphicFramePr>
        <p:xfrm>
          <a:off x="1635820" y="1261572"/>
          <a:ext cx="5670558" cy="20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 Box 64"/>
          <p:cNvSpPr txBox="1">
            <a:spLocks noChangeArrowheads="1"/>
          </p:cNvSpPr>
          <p:nvPr/>
        </p:nvSpPr>
        <p:spPr bwMode="gray">
          <a:xfrm>
            <a:off x="5076056" y="4131248"/>
            <a:ext cx="3816424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i="1" dirty="0"/>
              <a:t>Стратегія поєднання альтернатив</a:t>
            </a:r>
            <a:r>
              <a:rPr lang="uk-UA" dirty="0"/>
              <a:t> застосовується в компаніях з високим ступенем диверсифікації бізнесу. Такі компанії підрозділяють загальну корпоративну стратегію на </a:t>
            </a:r>
            <a:r>
              <a:rPr lang="uk-UA" dirty="0" err="1" smtClean="0"/>
              <a:t>підстратегіі</a:t>
            </a:r>
            <a:r>
              <a:rPr lang="uk-UA" dirty="0" smtClean="0"/>
              <a:t> </a:t>
            </a:r>
            <a:r>
              <a:rPr lang="uk-UA" dirty="0"/>
              <a:t>(ділові стратегії) по різних напрямках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406243609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/>
      <p:bldP spid="40" grpId="0" animBg="1"/>
      <p:bldGraphic spid="42" grpId="0">
        <p:bldAsOne/>
      </p:bldGraphic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32964" y="692696"/>
            <a:ext cx="5362786" cy="629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Четвертий етап стратегічного планування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7" name="AutoShape 49"/>
          <p:cNvSpPr>
            <a:spLocks noChangeArrowheads="1"/>
          </p:cNvSpPr>
          <p:nvPr/>
        </p:nvSpPr>
        <p:spPr bwMode="gray">
          <a:xfrm>
            <a:off x="5669012" y="1465362"/>
            <a:ext cx="2703513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4" y="1645543"/>
            <a:ext cx="7435380" cy="51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Шестиугольник 13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1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123686792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6131024" cy="29523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b="1" dirty="0"/>
              <a:t>Однією з функцій планування є контроль. Контроль покликаний забезпечити правильну оцінку реальної ситуації і тим самим створити передумови для внесення коректив у заплановані показники розвитку як окремих підрозділів, так і всієї компанії</a:t>
            </a:r>
            <a:endParaRPr lang="uk-UA" b="1" i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4248472" cy="26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Шестиугольник 3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1749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764704"/>
            <a:ext cx="496855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Специфічні </a:t>
            </a:r>
            <a:r>
              <a:rPr lang="uk-UA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риси реалізації функції контролю в міжнародних компаніях </a:t>
            </a:r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обумовлені</a:t>
            </a:r>
            <a:r>
              <a:rPr lang="ru-RU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24233541"/>
              </p:ext>
            </p:extLst>
          </p:nvPr>
        </p:nvGraphicFramePr>
        <p:xfrm>
          <a:off x="428596" y="2071678"/>
          <a:ext cx="6663684" cy="4381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4914900"/>
            <a:ext cx="2352675" cy="1943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Шестиугольник 4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464541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0" y="1405968"/>
            <a:ext cx="4328241" cy="439052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548680"/>
            <a:ext cx="6357666" cy="989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uk-UA" sz="3800" b="1" i="1" dirty="0" smtClean="0">
                <a:solidFill>
                  <a:schemeClr val="tx2"/>
                </a:solidFill>
              </a:rPr>
              <a:t>Система контролю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9" name="Freeform 3"/>
          <p:cNvSpPr>
            <a:spLocks/>
          </p:cNvSpPr>
          <p:nvPr/>
        </p:nvSpPr>
        <p:spPr bwMode="ltGray">
          <a:xfrm flipH="1">
            <a:off x="366411" y="2250437"/>
            <a:ext cx="1941754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" name="Freeform 5"/>
          <p:cNvSpPr>
            <a:spLocks/>
          </p:cNvSpPr>
          <p:nvPr/>
        </p:nvSpPr>
        <p:spPr bwMode="ltGray">
          <a:xfrm>
            <a:off x="6726757" y="2642456"/>
            <a:ext cx="2164427" cy="3015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5F5F5F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171771" y="1124744"/>
            <a:ext cx="2711090" cy="2126523"/>
            <a:chOff x="4320" y="1152"/>
            <a:chExt cx="414" cy="402"/>
          </a:xfrm>
          <a:solidFill>
            <a:srgbClr val="0000FF"/>
          </a:solidFill>
        </p:grpSpPr>
        <p:sp>
          <p:nvSpPr>
            <p:cNvPr id="13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5" name="Rectangle 9"/>
          <p:cNvSpPr>
            <a:spLocks noChangeArrowheads="1"/>
          </p:cNvSpPr>
          <p:nvPr/>
        </p:nvSpPr>
        <p:spPr bwMode="gray">
          <a:xfrm>
            <a:off x="285720" y="1349794"/>
            <a:ext cx="259714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1. </a:t>
            </a:r>
            <a:r>
              <a:rPr lang="uk-UA" sz="1600" dirty="0">
                <a:solidFill>
                  <a:schemeClr val="bg1"/>
                </a:solidFill>
              </a:rPr>
              <a:t>Збір та аналіз інформації про результати господарської діяльності всіх підрозділів компанії і порівняння їх з плановими </a:t>
            </a:r>
            <a:r>
              <a:rPr lang="uk-UA" dirty="0">
                <a:solidFill>
                  <a:schemeClr val="bg1"/>
                </a:solidFill>
              </a:rPr>
              <a:t>показниками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3370025" y="1266990"/>
            <a:ext cx="2575442" cy="1910428"/>
            <a:chOff x="4320" y="1152"/>
            <a:chExt cx="414" cy="402"/>
          </a:xfrm>
        </p:grpSpPr>
        <p:sp>
          <p:nvSpPr>
            <p:cNvPr id="20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gray">
          <a:xfrm>
            <a:off x="3547460" y="1468601"/>
            <a:ext cx="2251708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2. </a:t>
            </a:r>
            <a:r>
              <a:rPr lang="uk-UA" dirty="0" smtClean="0">
                <a:solidFill>
                  <a:schemeClr val="bg1"/>
                </a:solidFill>
              </a:rPr>
              <a:t>Розробка </a:t>
            </a:r>
            <a:r>
              <a:rPr lang="uk-UA" dirty="0">
                <a:solidFill>
                  <a:schemeClr val="bg1"/>
                </a:solidFill>
              </a:rPr>
              <a:t>заходів, необхідних для досягнення намічених цілей і </a:t>
            </a:r>
            <a:r>
              <a:rPr lang="uk-UA" dirty="0" smtClean="0">
                <a:solidFill>
                  <a:schemeClr val="bg1"/>
                </a:solidFill>
              </a:rPr>
              <a:t>нейтралізації впливу </a:t>
            </a:r>
            <a:r>
              <a:rPr lang="uk-UA" dirty="0">
                <a:solidFill>
                  <a:schemeClr val="bg1"/>
                </a:solidFill>
              </a:rPr>
              <a:t>негативних факторів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24" name="Group 18"/>
          <p:cNvGrpSpPr>
            <a:grpSpLocks/>
          </p:cNvGrpSpPr>
          <p:nvPr/>
        </p:nvGrpSpPr>
        <p:grpSpPr bwMode="auto">
          <a:xfrm>
            <a:off x="422035" y="3395726"/>
            <a:ext cx="8397553" cy="2069700"/>
            <a:chOff x="528" y="2736"/>
            <a:chExt cx="4472" cy="1220"/>
          </a:xfrm>
        </p:grpSpPr>
        <p:sp>
          <p:nvSpPr>
            <p:cNvPr id="25" name="AutoShape 19"/>
            <p:cNvSpPr>
              <a:spLocks noChangeArrowheads="1"/>
            </p:cNvSpPr>
            <p:nvPr/>
          </p:nvSpPr>
          <p:spPr bwMode="ltGray">
            <a:xfrm>
              <a:off x="1456" y="2934"/>
              <a:ext cx="3544" cy="7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27" name="Picture 21" descr="YG_circle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2736"/>
              <a:ext cx="1220" cy="1220"/>
            </a:xfrm>
            <a:prstGeom prst="rect">
              <a:avLst/>
            </a:prstGeom>
            <a:noFill/>
          </p:spPr>
        </p:pic>
        <p:sp>
          <p:nvSpPr>
            <p:cNvPr id="28" name="Text Box 22"/>
            <p:cNvSpPr txBox="1">
              <a:spLocks noChangeArrowheads="1"/>
            </p:cNvSpPr>
            <p:nvPr/>
          </p:nvSpPr>
          <p:spPr bwMode="gray">
            <a:xfrm>
              <a:off x="595" y="3096"/>
              <a:ext cx="1104" cy="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000" b="1" dirty="0" err="1" smtClean="0">
                  <a:cs typeface="Arial" charset="0"/>
                </a:rPr>
                <a:t>Управлінський</a:t>
              </a:r>
              <a:r>
                <a:rPr lang="ru-RU" sz="2000" b="1" dirty="0" smtClean="0">
                  <a:cs typeface="Arial" charset="0"/>
                </a:rPr>
                <a:t> контроль</a:t>
              </a:r>
              <a:endParaRPr lang="en-US" sz="2000" b="1" dirty="0">
                <a:cs typeface="Arial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-1" y="5394494"/>
            <a:ext cx="1818851" cy="12149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Проблеми управлінського обліку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657746" y="5157194"/>
            <a:ext cx="1985640" cy="133741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Якість даних, </a:t>
            </a:r>
            <a:r>
              <a:rPr lang="uk-UA" sz="1600" dirty="0" smtClean="0"/>
              <a:t>що надходять </a:t>
            </a:r>
            <a:r>
              <a:rPr lang="uk-UA" sz="1600" dirty="0"/>
              <a:t>з підрозділів компанії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1818850" y="6186378"/>
            <a:ext cx="398356" cy="31503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4376688" y="6199530"/>
            <a:ext cx="390624" cy="31503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164640" y="5157193"/>
            <a:ext cx="2362055" cy="148143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Наростання за кордоном кількості </a:t>
            </a:r>
            <a:r>
              <a:rPr lang="uk-UA" sz="1600" dirty="0" err="1" smtClean="0"/>
              <a:t>неконтрольо-ваних</a:t>
            </a:r>
            <a:r>
              <a:rPr lang="uk-UA" sz="1600" dirty="0" smtClean="0"/>
              <a:t> </a:t>
            </a:r>
            <a:r>
              <a:rPr lang="uk-UA" sz="1600" dirty="0"/>
              <a:t>факторів 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6531445" y="6186378"/>
            <a:ext cx="390624" cy="31503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915173" y="5301208"/>
            <a:ext cx="2218510" cy="131568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Швидкі зміни бізнес-середовища</a:t>
            </a:r>
            <a:endParaRPr lang="uk-UA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6400507" y="1262280"/>
            <a:ext cx="2575442" cy="1988987"/>
            <a:chOff x="4320" y="1152"/>
            <a:chExt cx="414" cy="402"/>
          </a:xfrm>
        </p:grpSpPr>
        <p:sp>
          <p:nvSpPr>
            <p:cNvPr id="31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3" name="Rectangle 17"/>
          <p:cNvSpPr>
            <a:spLocks noChangeArrowheads="1"/>
          </p:cNvSpPr>
          <p:nvPr/>
        </p:nvSpPr>
        <p:spPr bwMode="gray">
          <a:xfrm>
            <a:off x="6567880" y="1793911"/>
            <a:ext cx="225170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C0C0C0"/>
            </a:outerShdw>
          </a:effectLst>
        </p:spPr>
        <p:txBody>
          <a:bodyPr wrap="square">
            <a:spAutoFit/>
            <a:flatTx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3. </a:t>
            </a:r>
            <a:r>
              <a:rPr lang="uk-UA" dirty="0">
                <a:solidFill>
                  <a:schemeClr val="bg1"/>
                </a:solidFill>
              </a:rPr>
              <a:t>Управлінський облік і контроль</a:t>
            </a:r>
            <a:endParaRPr lang="en-US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2960" y="3715704"/>
            <a:ext cx="6106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- Великим </a:t>
            </a:r>
            <a:r>
              <a:rPr lang="uk-UA" sz="1600" dirty="0"/>
              <a:t>обсягом надходить в головну компанію інформації;</a:t>
            </a:r>
          </a:p>
          <a:p>
            <a:r>
              <a:rPr lang="uk-UA" sz="1600" dirty="0"/>
              <a:t>- Розширенням діяльності компанії в географічному аспекті;</a:t>
            </a:r>
          </a:p>
          <a:p>
            <a:r>
              <a:rPr lang="uk-UA" sz="1600" dirty="0"/>
              <a:t>- Диверсифікацією діяльності компанії;</a:t>
            </a:r>
          </a:p>
          <a:p>
            <a:r>
              <a:rPr lang="uk-UA" sz="1600" dirty="0"/>
              <a:t>- Наявністю всередині компанії великої кількості різних систем обліку та звітності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15955658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  <p:bldP spid="23" grpId="0"/>
      <p:bldP spid="29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0666" y="2852936"/>
            <a:ext cx="6489118" cy="2304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just"/>
            <a:r>
              <a:rPr lang="uk-UA" sz="2800" i="1" dirty="0" smtClean="0"/>
              <a:t>1. Організація </a:t>
            </a:r>
            <a:r>
              <a:rPr lang="uk-UA" sz="2800" i="1" dirty="0"/>
              <a:t>процесу планування. </a:t>
            </a:r>
            <a:br>
              <a:rPr lang="uk-UA" sz="2800" i="1" dirty="0"/>
            </a:br>
            <a:r>
              <a:rPr lang="uk-UA" sz="2800" i="1" dirty="0" smtClean="0"/>
              <a:t>2. Особливості </a:t>
            </a:r>
            <a:r>
              <a:rPr lang="uk-UA" sz="2800" i="1" dirty="0"/>
              <a:t>реалізації функції контролю в міжнародних компаніях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93778" y="762708"/>
            <a:ext cx="6906006" cy="989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180528" y="1988840"/>
            <a:ext cx="9144000" cy="142876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1" y="2060787"/>
            <a:ext cx="3092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48"/>
          <p:cNvSpPr>
            <a:spLocks noChangeArrowheads="1"/>
          </p:cNvSpPr>
          <p:nvPr/>
        </p:nvSpPr>
        <p:spPr bwMode="gray">
          <a:xfrm>
            <a:off x="4559474" y="4402685"/>
            <a:ext cx="4333006" cy="2016224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758558"/>
            <a:ext cx="5362786" cy="629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Материнські компанії використовують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6" name="AutoShape 48"/>
          <p:cNvSpPr>
            <a:spLocks noChangeArrowheads="1"/>
          </p:cNvSpPr>
          <p:nvPr/>
        </p:nvSpPr>
        <p:spPr bwMode="gray">
          <a:xfrm>
            <a:off x="251520" y="4402685"/>
            <a:ext cx="3930129" cy="2016224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49"/>
          <p:cNvSpPr>
            <a:spLocks noChangeArrowheads="1"/>
          </p:cNvSpPr>
          <p:nvPr/>
        </p:nvSpPr>
        <p:spPr bwMode="gray">
          <a:xfrm>
            <a:off x="5669012" y="1465362"/>
            <a:ext cx="2703513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gray">
          <a:xfrm>
            <a:off x="280320" y="4595189"/>
            <a:ext cx="378762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/>
              <a:t>фінансовий контроль - як основу загального управлінського </a:t>
            </a:r>
            <a:r>
              <a:rPr lang="uk-UA" sz="2400" b="1" dirty="0" smtClean="0"/>
              <a:t>контролю</a:t>
            </a:r>
            <a:r>
              <a:rPr lang="uk-UA" sz="2400" b="1" dirty="0" smtClean="0"/>
              <a:t> </a:t>
            </a:r>
            <a:endParaRPr lang="uk-UA" sz="2400" b="1" dirty="0"/>
          </a:p>
        </p:txBody>
      </p:sp>
      <p:sp>
        <p:nvSpPr>
          <p:cNvPr id="40" name="AutoShape 79"/>
          <p:cNvSpPr>
            <a:spLocks noChangeArrowheads="1"/>
          </p:cNvSpPr>
          <p:nvPr/>
        </p:nvSpPr>
        <p:spPr bwMode="blackGray">
          <a:xfrm rot="5400000" flipV="1">
            <a:off x="4163430" y="3090211"/>
            <a:ext cx="7920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442253751"/>
              </p:ext>
            </p:extLst>
          </p:nvPr>
        </p:nvGraphicFramePr>
        <p:xfrm>
          <a:off x="1635820" y="1261572"/>
          <a:ext cx="5670558" cy="20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 Box 64"/>
          <p:cNvSpPr txBox="1">
            <a:spLocks noChangeArrowheads="1"/>
          </p:cNvSpPr>
          <p:nvPr/>
        </p:nvSpPr>
        <p:spPr bwMode="gray">
          <a:xfrm>
            <a:off x="4853774" y="5146279"/>
            <a:ext cx="400977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/>
              <a:t>адміністративний контроль</a:t>
            </a:r>
            <a:r>
              <a:rPr lang="uk-UA" sz="2400" b="1" dirty="0" smtClean="0"/>
              <a:t>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50206014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8" grpId="0"/>
      <p:bldP spid="40" grpId="0" animBg="1"/>
      <p:bldGraphic spid="42" grpId="0">
        <p:bldAsOne/>
      </p:bldGraphic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6131024" cy="29523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/>
              <a:t>Фінансовий контроль в міжнародній компанії складає основу системи контролю в міжнародних компаніях. Кожен підрозділ зобов'язане представляти головної компанії фінансову звітність по найважливіших економічних і фінансових показників діяльності.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/>
              <a:t>2</a:t>
            </a:r>
          </a:p>
        </p:txBody>
      </p:sp>
      <p:sp>
        <p:nvSpPr>
          <p:cNvPr id="2" name="AutoShape 2" descr="ФІНАНСОВИЙ КОНТРО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4464496" cy="25349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880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Documents and Settings\Admin\Local Settings\Temporary Internet Files\Content.IE5\WEOD008U\MC9004419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071810"/>
            <a:ext cx="1793875" cy="1793875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3736" y="3212663"/>
            <a:ext cx="2286016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Витрати виробництва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40243" y="3079253"/>
            <a:ext cx="2875760" cy="16522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Ефективність капіталовкладень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036" y="58545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М</a:t>
            </a:r>
            <a:r>
              <a:rPr lang="uk-UA" sz="3600" dirty="0" smtClean="0"/>
              <a:t>атеринська </a:t>
            </a:r>
            <a:r>
              <a:rPr lang="uk-UA" sz="3600" dirty="0"/>
              <a:t>компанія доводить до своїх підрозділів такі показники</a:t>
            </a:r>
            <a:endParaRPr lang="uk-UA" sz="3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54227" y="1988840"/>
            <a:ext cx="2286016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Рівень прибутку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95936" y="5051465"/>
            <a:ext cx="2468866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Фінансовий стан </a:t>
            </a:r>
            <a:endParaRPr lang="uk-UA" dirty="0"/>
          </a:p>
        </p:txBody>
      </p:sp>
      <p:sp>
        <p:nvSpPr>
          <p:cNvPr id="3" name="AutoShape 2" descr="Рей Крок: біографія, сім'я і діти, освіта, історія успіху - Підприємництво 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65865" y="5051465"/>
            <a:ext cx="2468866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Забезпеченість власними коштами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670129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19324" y="476672"/>
            <a:ext cx="698046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perspectiveRelaxedModerately"/>
              <a:lightRig rig="threePt" dir="t"/>
            </a:scene3d>
          </a:bodyPr>
          <a:lstStyle/>
          <a:p>
            <a:pPr>
              <a:spcBef>
                <a:spcPct val="20000"/>
              </a:spcBef>
              <a:defRPr/>
            </a:pPr>
            <a:r>
              <a:rPr lang="uk-UA" sz="2800" dirty="0"/>
              <a:t>Особливі проблеми з точки зору проведення контролю виникають, зокрема, у зв'язку з</a:t>
            </a:r>
            <a:endParaRPr kumimoji="0" lang="ru-RU" sz="2800" b="1" i="0" u="sng" strike="noStrike" kern="1200" cap="none" spc="0" normalizeH="0" baseline="0" noProof="0" dirty="0" smtClean="0">
              <a:ln>
                <a:solidFill>
                  <a:schemeClr val="tx2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4" name="Oval 136"/>
          <p:cNvSpPr>
            <a:spLocks noChangeArrowheads="1"/>
          </p:cNvSpPr>
          <p:nvPr/>
        </p:nvSpPr>
        <p:spPr bwMode="gray">
          <a:xfrm>
            <a:off x="395536" y="1733972"/>
            <a:ext cx="2844800" cy="2867025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35" name="Group 137"/>
          <p:cNvGrpSpPr>
            <a:grpSpLocks/>
          </p:cNvGrpSpPr>
          <p:nvPr/>
        </p:nvGrpSpPr>
        <p:grpSpPr bwMode="auto">
          <a:xfrm>
            <a:off x="622549" y="1983209"/>
            <a:ext cx="2378075" cy="2425700"/>
            <a:chOff x="579" y="1589"/>
            <a:chExt cx="1358" cy="1358"/>
          </a:xfrm>
        </p:grpSpPr>
        <p:sp>
          <p:nvSpPr>
            <p:cNvPr id="36" name="Oval 138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7" name="Oval 139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8" name="Oval 140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39" name="Oval 141"/>
          <p:cNvSpPr>
            <a:spLocks noChangeArrowheads="1"/>
          </p:cNvSpPr>
          <p:nvPr/>
        </p:nvSpPr>
        <p:spPr bwMode="auto">
          <a:xfrm>
            <a:off x="219324" y="1549822"/>
            <a:ext cx="3216275" cy="3246437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0" name="Line 142"/>
          <p:cNvSpPr>
            <a:spLocks noChangeShapeType="1"/>
          </p:cNvSpPr>
          <p:nvPr/>
        </p:nvSpPr>
        <p:spPr bwMode="gray">
          <a:xfrm>
            <a:off x="43111" y="3180184"/>
            <a:ext cx="3552825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1" name="Line 143"/>
          <p:cNvSpPr>
            <a:spLocks noChangeShapeType="1"/>
          </p:cNvSpPr>
          <p:nvPr/>
        </p:nvSpPr>
        <p:spPr bwMode="gray">
          <a:xfrm>
            <a:off x="1819524" y="1310109"/>
            <a:ext cx="0" cy="373697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grpSp>
        <p:nvGrpSpPr>
          <p:cNvPr id="42" name="Group 144"/>
          <p:cNvGrpSpPr>
            <a:grpSpLocks/>
          </p:cNvGrpSpPr>
          <p:nvPr/>
        </p:nvGrpSpPr>
        <p:grpSpPr bwMode="auto">
          <a:xfrm>
            <a:off x="2389436" y="1532359"/>
            <a:ext cx="339725" cy="339725"/>
            <a:chOff x="2928" y="2208"/>
            <a:chExt cx="262" cy="262"/>
          </a:xfrm>
        </p:grpSpPr>
        <p:sp>
          <p:nvSpPr>
            <p:cNvPr id="43" name="Oval 14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4" name="Oval 14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45" name="Rectangle 147"/>
          <p:cNvSpPr>
            <a:spLocks noChangeArrowheads="1"/>
          </p:cNvSpPr>
          <p:nvPr/>
        </p:nvSpPr>
        <p:spPr bwMode="black">
          <a:xfrm>
            <a:off x="2771800" y="1517948"/>
            <a:ext cx="6287144" cy="369332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/>
              <a:t>Придбанням нових </a:t>
            </a:r>
            <a:r>
              <a:rPr lang="uk-UA" dirty="0" smtClean="0"/>
              <a:t>компаній</a:t>
            </a:r>
            <a:endParaRPr lang="uk-UA" sz="2400" dirty="0"/>
          </a:p>
        </p:txBody>
      </p:sp>
      <p:sp>
        <p:nvSpPr>
          <p:cNvPr id="46" name="Rectangle 148"/>
          <p:cNvSpPr>
            <a:spLocks noChangeArrowheads="1"/>
          </p:cNvSpPr>
          <p:nvPr/>
        </p:nvSpPr>
        <p:spPr bwMode="black">
          <a:xfrm>
            <a:off x="3700176" y="3375346"/>
            <a:ext cx="5293369" cy="646331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dirty="0"/>
              <a:t>Обмеженнями використання в конкретних країнах тих чи інших юридичних форм</a:t>
            </a:r>
            <a:endParaRPr lang="uk-UA" b="1" dirty="0"/>
          </a:p>
        </p:txBody>
      </p:sp>
      <p:sp>
        <p:nvSpPr>
          <p:cNvPr id="47" name="Rectangle 149"/>
          <p:cNvSpPr>
            <a:spLocks noChangeArrowheads="1"/>
          </p:cNvSpPr>
          <p:nvPr/>
        </p:nvSpPr>
        <p:spPr bwMode="black">
          <a:xfrm>
            <a:off x="3452676" y="2364875"/>
            <a:ext cx="5632648" cy="738664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/>
              <a:t>Специфічним юридичним статусом закордонних операцій</a:t>
            </a:r>
            <a:endParaRPr lang="uk-UA" b="1" dirty="0"/>
          </a:p>
        </p:txBody>
      </p:sp>
      <p:sp>
        <p:nvSpPr>
          <p:cNvPr id="48" name="Rectangle 150"/>
          <p:cNvSpPr>
            <a:spLocks noChangeArrowheads="1"/>
          </p:cNvSpPr>
          <p:nvPr/>
        </p:nvSpPr>
        <p:spPr bwMode="black">
          <a:xfrm>
            <a:off x="2843808" y="4398268"/>
            <a:ext cx="5544616" cy="369332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Операціями з </a:t>
            </a:r>
            <a:r>
              <a:rPr lang="uk-UA" dirty="0" smtClean="0"/>
              <a:t>пайовим </a:t>
            </a:r>
            <a:r>
              <a:rPr lang="uk-UA" dirty="0"/>
              <a:t>володінням власності</a:t>
            </a:r>
            <a:endParaRPr lang="uk-UA" b="1" dirty="0"/>
          </a:p>
        </p:txBody>
      </p:sp>
      <p:grpSp>
        <p:nvGrpSpPr>
          <p:cNvPr id="50" name="Group 153"/>
          <p:cNvGrpSpPr>
            <a:grpSpLocks/>
          </p:cNvGrpSpPr>
          <p:nvPr/>
        </p:nvGrpSpPr>
        <p:grpSpPr bwMode="auto">
          <a:xfrm>
            <a:off x="3177657" y="2490221"/>
            <a:ext cx="339725" cy="339725"/>
            <a:chOff x="2928" y="2208"/>
            <a:chExt cx="262" cy="262"/>
          </a:xfrm>
        </p:grpSpPr>
        <p:sp>
          <p:nvSpPr>
            <p:cNvPr id="51" name="Oval 15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2" name="Oval 15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3" name="Group 156"/>
          <p:cNvGrpSpPr>
            <a:grpSpLocks/>
          </p:cNvGrpSpPr>
          <p:nvPr/>
        </p:nvGrpSpPr>
        <p:grpSpPr bwMode="auto">
          <a:xfrm>
            <a:off x="3131840" y="3436317"/>
            <a:ext cx="339725" cy="339725"/>
            <a:chOff x="2928" y="2208"/>
            <a:chExt cx="262" cy="262"/>
          </a:xfrm>
        </p:grpSpPr>
        <p:sp>
          <p:nvSpPr>
            <p:cNvPr id="54" name="Oval 15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5" name="Oval 15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6" name="Group 159"/>
          <p:cNvGrpSpPr>
            <a:grpSpLocks/>
          </p:cNvGrpSpPr>
          <p:nvPr/>
        </p:nvGrpSpPr>
        <p:grpSpPr bwMode="auto">
          <a:xfrm>
            <a:off x="2411760" y="4398268"/>
            <a:ext cx="339725" cy="339725"/>
            <a:chOff x="2928" y="2208"/>
            <a:chExt cx="262" cy="262"/>
          </a:xfrm>
        </p:grpSpPr>
        <p:sp>
          <p:nvSpPr>
            <p:cNvPr id="57" name="Oval 16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8" name="Oval 16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" name="AutoShape 2" descr="Як навчитися контролювати себе і свої емоції. | ГАРМОН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6" y="4783017"/>
            <a:ext cx="265622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72" y="5321598"/>
            <a:ext cx="2304256" cy="16850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38496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758558"/>
            <a:ext cx="5362786" cy="629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6" name="AutoShape 48"/>
          <p:cNvSpPr>
            <a:spLocks noChangeArrowheads="1"/>
          </p:cNvSpPr>
          <p:nvPr/>
        </p:nvSpPr>
        <p:spPr bwMode="gray">
          <a:xfrm>
            <a:off x="251520" y="4402685"/>
            <a:ext cx="8784976" cy="2016224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49"/>
          <p:cNvSpPr>
            <a:spLocks noChangeArrowheads="1"/>
          </p:cNvSpPr>
          <p:nvPr/>
        </p:nvSpPr>
        <p:spPr bwMode="gray">
          <a:xfrm>
            <a:off x="5669012" y="1465362"/>
            <a:ext cx="2703513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gray">
          <a:xfrm>
            <a:off x="1318238" y="4635324"/>
            <a:ext cx="74168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uk-UA" sz="2000" dirty="0"/>
              <a:t>Порівняння обсягу фактичних і планованих продажів</a:t>
            </a:r>
            <a:endParaRPr lang="uk-UA" sz="2000" b="1" dirty="0"/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gray">
          <a:xfrm>
            <a:off x="1318238" y="5049564"/>
            <a:ext cx="676875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uk-UA" sz="2000" dirty="0" smtClean="0"/>
              <a:t>Аналіз </a:t>
            </a:r>
            <a:r>
              <a:rPr lang="uk-UA" sz="2000" dirty="0"/>
              <a:t>зміни частки підрозділів на ринку як в ціпом, так і по окремих продуктах і сегментам </a:t>
            </a:r>
            <a:r>
              <a:rPr lang="uk-UA" sz="2000" dirty="0" smtClean="0"/>
              <a:t>ринку</a:t>
            </a:r>
            <a:r>
              <a:rPr lang="uk-UA" sz="1400" dirty="0" smtClean="0"/>
              <a:t>.</a:t>
            </a:r>
            <a:endParaRPr lang="uk-UA" sz="1400" dirty="0"/>
          </a:p>
        </p:txBody>
      </p:sp>
      <p:grpSp>
        <p:nvGrpSpPr>
          <p:cNvPr id="30" name="Group 66"/>
          <p:cNvGrpSpPr>
            <a:grpSpLocks/>
          </p:cNvGrpSpPr>
          <p:nvPr/>
        </p:nvGrpSpPr>
        <p:grpSpPr bwMode="auto">
          <a:xfrm>
            <a:off x="973712" y="4667104"/>
            <a:ext cx="168275" cy="168275"/>
            <a:chOff x="2928" y="2208"/>
            <a:chExt cx="262" cy="262"/>
          </a:xfrm>
        </p:grpSpPr>
        <p:sp>
          <p:nvSpPr>
            <p:cNvPr id="31" name="Oval 6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" name="Oval 6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33" name="Group 69"/>
          <p:cNvGrpSpPr>
            <a:grpSpLocks/>
          </p:cNvGrpSpPr>
          <p:nvPr/>
        </p:nvGrpSpPr>
        <p:grpSpPr bwMode="auto">
          <a:xfrm>
            <a:off x="968314" y="5256652"/>
            <a:ext cx="168275" cy="168275"/>
            <a:chOff x="2928" y="2208"/>
            <a:chExt cx="262" cy="262"/>
          </a:xfrm>
        </p:grpSpPr>
        <p:sp>
          <p:nvSpPr>
            <p:cNvPr id="34" name="Oval 7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5" name="Oval 7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36" name="Group 69"/>
          <p:cNvGrpSpPr>
            <a:grpSpLocks/>
          </p:cNvGrpSpPr>
          <p:nvPr/>
        </p:nvGrpSpPr>
        <p:grpSpPr bwMode="auto">
          <a:xfrm>
            <a:off x="987200" y="5861470"/>
            <a:ext cx="168275" cy="168275"/>
            <a:chOff x="2928" y="2208"/>
            <a:chExt cx="262" cy="262"/>
          </a:xfrm>
        </p:grpSpPr>
        <p:sp>
          <p:nvSpPr>
            <p:cNvPr id="37" name="Oval 7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8" name="Oval 7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39" name="Text Box 65"/>
          <p:cNvSpPr txBox="1">
            <a:spLocks noChangeArrowheads="1"/>
          </p:cNvSpPr>
          <p:nvPr/>
        </p:nvSpPr>
        <p:spPr bwMode="gray">
          <a:xfrm>
            <a:off x="1338469" y="5717099"/>
            <a:ext cx="74168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uk-UA" sz="2000" dirty="0" smtClean="0"/>
              <a:t>Моніторингу стану </a:t>
            </a:r>
            <a:r>
              <a:rPr lang="uk-UA" sz="2000" dirty="0"/>
              <a:t>портфеля замовлень</a:t>
            </a:r>
            <a:endParaRPr lang="en-US" sz="20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79"/>
          <p:cNvSpPr>
            <a:spLocks noChangeArrowheads="1"/>
          </p:cNvSpPr>
          <p:nvPr/>
        </p:nvSpPr>
        <p:spPr bwMode="blackGray">
          <a:xfrm rot="5400000" flipV="1">
            <a:off x="4163430" y="3090211"/>
            <a:ext cx="7920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175886207"/>
              </p:ext>
            </p:extLst>
          </p:nvPr>
        </p:nvGraphicFramePr>
        <p:xfrm>
          <a:off x="1547664" y="908720"/>
          <a:ext cx="5670558" cy="20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7686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04" y="2727245"/>
            <a:ext cx="2244108" cy="16963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61151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9" grpId="0"/>
      <p:bldP spid="40" grpId="0" animBg="1"/>
      <p:bldGraphic spid="4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30"/>
            <a:ext cx="7199784" cy="953710"/>
          </a:xfrm>
        </p:spPr>
        <p:txBody>
          <a:bodyPr>
            <a:normAutofit fontScale="90000"/>
          </a:bodyPr>
          <a:lstStyle/>
          <a:p>
            <a:r>
              <a:rPr lang="uk-UA" sz="2800" dirty="0"/>
              <a:t>Організаційно фінансовий контроль здійснюється через підрозділи на різних рівнях управління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4316288" cy="2448272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dirty="0"/>
              <a:t>На вищому рівні управління функція контролю покладено на генерального керуючого і правління, які несуть відповідальність за всі аспекти діяльності компанії.</a:t>
            </a: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499992" y="1196752"/>
            <a:ext cx="4536504" cy="331236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uk-UA" sz="1800" dirty="0"/>
              <a:t>На середньому рівні управління функції контролю здійснюють служба контролера (центральна служба) та інші служби (бухгалтерія, фінансова служба, </a:t>
            </a:r>
            <a:r>
              <a:rPr lang="uk-UA" sz="1800" dirty="0" err="1"/>
              <a:t>служба</a:t>
            </a:r>
            <a:r>
              <a:rPr lang="uk-UA" sz="1800" dirty="0"/>
              <a:t> планування).</a:t>
            </a:r>
          </a:p>
          <a:p>
            <a:r>
              <a:rPr lang="uk-UA" sz="1800" dirty="0"/>
              <a:t>Ці служби збирають і обробляють інформацію про фактичні (в основному фінансових) результати діяльності за певний період і відхиленнях від планових показників, особливо по прибутку і </a:t>
            </a:r>
            <a:r>
              <a:rPr lang="uk-UA" sz="1800" dirty="0" smtClean="0"/>
              <a:t>витратам.</a:t>
            </a:r>
            <a:endParaRPr lang="uk-UA" sz="1800" b="1" i="1" dirty="0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1115616" y="3212976"/>
            <a:ext cx="5832648" cy="2808312"/>
          </a:xfr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2000" dirty="0" smtClean="0"/>
          </a:p>
          <a:p>
            <a:pPr marL="0" indent="0" algn="ctr">
              <a:buNone/>
            </a:pPr>
            <a:r>
              <a:rPr lang="uk-UA" sz="2000" dirty="0" smtClean="0"/>
              <a:t>На </a:t>
            </a:r>
            <a:r>
              <a:rPr lang="uk-UA" sz="2000" dirty="0"/>
              <a:t>низовому рівні управління функція контролю покладено безпосередньо на керівників </a:t>
            </a:r>
            <a:r>
              <a:rPr lang="uk-UA" sz="2000" dirty="0" smtClean="0"/>
              <a:t>СЦГ (стратегічного центру господарювання), </a:t>
            </a:r>
            <a:r>
              <a:rPr lang="uk-UA" sz="2000" dirty="0"/>
              <a:t>керуючих виробничих і збутових підрозділів, на фінансові та планові відділи цих відділень.</a:t>
            </a:r>
          </a:p>
          <a:p>
            <a:pPr marL="0" indent="0" algn="ctr">
              <a:buNone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  <p:bldP spid="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285720" y="2571744"/>
            <a:ext cx="6400800" cy="78581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увагу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!!!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C:\Users\Наташа\Desktop\Xw-zZqN_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1944216" cy="14401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6768752" cy="29523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4000" b="1" dirty="0"/>
              <a:t>Планування</a:t>
            </a:r>
            <a:r>
              <a:rPr lang="uk-UA" sz="4000" dirty="0"/>
              <a:t> - це перший і найбільш значущий етап процесу управління компанією, на якому визначаються орієнтири і конкретні заходи по їх досягненню. Планування створює основу для стійкого й ефективного ведення бізнесу. </a:t>
            </a:r>
            <a:endParaRPr lang="uk-UA" dirty="0"/>
          </a:p>
        </p:txBody>
      </p:sp>
      <p:sp>
        <p:nvSpPr>
          <p:cNvPr id="2" name="Шестиугольник 1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1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7849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4" y="620688"/>
            <a:ext cx="6912768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cs typeface="Arial" pitchFamily="34" charset="0"/>
              </a:rPr>
              <a:t>Планування дозволяє компанії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4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uk-UA" sz="2000" dirty="0" smtClean="0"/>
              <a:t>Визначити свою економічну позицію;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Виявити можливі майбутні проблеми;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Проаналізувати свій потенціал;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Виробити політику з різних аспектів своєї діяльності;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Конкретизувати цілі і завдання, виділити найбільш значимі з них;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Підготуватися до майбутніх умов бізнес-середовища;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Виявити майбутні ризики та розробити заходи щодо їх нейтралізації;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Визначити обсяг, джерела та напрями раціонального використання ресурсів;</a:t>
            </a:r>
          </a:p>
          <a:p>
            <a:pPr marL="342900" indent="-342900" algn="just">
              <a:buFontTx/>
              <a:buChar char="-"/>
            </a:pPr>
            <a:r>
              <a:rPr lang="uk-UA" sz="2000" dirty="0" smtClean="0"/>
              <a:t>Скоординувати діяльність всіх структурних підрозділів.</a:t>
            </a:r>
            <a:endParaRPr lang="uk-UA" sz="2000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1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905172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61089" y="548680"/>
            <a:ext cx="5184576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500" b="1" dirty="0" err="1" smtClean="0">
                <a:solidFill>
                  <a:srgbClr val="0070C0"/>
                </a:solidFill>
              </a:rPr>
              <a:t>Планування</a:t>
            </a:r>
            <a:r>
              <a:rPr lang="ru-RU" sz="3500" b="1" dirty="0" smtClean="0">
                <a:solidFill>
                  <a:srgbClr val="0070C0"/>
                </a:solidFill>
              </a:rPr>
              <a:t> в </a:t>
            </a:r>
            <a:r>
              <a:rPr lang="ru-RU" sz="3500" b="1" dirty="0" err="1" smtClean="0">
                <a:solidFill>
                  <a:srgbClr val="0070C0"/>
                </a:solidFill>
              </a:rPr>
              <a:t>міжнародній</a:t>
            </a:r>
            <a:r>
              <a:rPr lang="ru-RU" sz="3500" b="1" dirty="0" smtClean="0">
                <a:solidFill>
                  <a:srgbClr val="0070C0"/>
                </a:solidFill>
              </a:rPr>
              <a:t> </a:t>
            </a:r>
            <a:r>
              <a:rPr lang="ru-RU" sz="3500" b="1" dirty="0" err="1" smtClean="0">
                <a:solidFill>
                  <a:srgbClr val="0070C0"/>
                </a:solidFill>
              </a:rPr>
              <a:t>компанії</a:t>
            </a:r>
            <a:r>
              <a:rPr lang="ru-RU" sz="3500" b="1" dirty="0" smtClean="0">
                <a:solidFill>
                  <a:srgbClr val="0070C0"/>
                </a:solidFill>
              </a:rPr>
              <a:t>: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48668493"/>
              </p:ext>
            </p:extLst>
          </p:nvPr>
        </p:nvGraphicFramePr>
        <p:xfrm>
          <a:off x="161088" y="1700807"/>
          <a:ext cx="7363239" cy="4718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89265"/>
            <a:ext cx="2352675" cy="1943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6131024" cy="29523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i="1" dirty="0"/>
              <a:t>Стратегічне планування в міжнародній компанії - це визначення сукупності головних цілей компанії та основних способів їх досягнення. Система стратегічного планування дає комплексне </a:t>
            </a:r>
            <a:r>
              <a:rPr lang="uk-UA" b="1" i="1" dirty="0" smtClean="0"/>
              <a:t>обґрунтування </a:t>
            </a:r>
            <a:r>
              <a:rPr lang="uk-UA" b="1" i="1" dirty="0"/>
              <a:t>проблем, з якими компанія може зіткнутися в майбутньому, і визначає шляхи їх подолання.</a:t>
            </a:r>
            <a:endParaRPr lang="uk-UA" b="1" i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4248472" cy="26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Шестиугольник 3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1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942551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558767"/>
            <a:ext cx="6400800" cy="989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endParaRPr lang="uk-UA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Стратегічне планування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>
            <a:off x="2247871" y="3125779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fol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2193896" y="4475154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uk-UA"/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441296" y="3560754"/>
            <a:ext cx="5138816" cy="914400"/>
            <a:chOff x="2736" y="1803"/>
            <a:chExt cx="2552" cy="576"/>
          </a:xfrm>
        </p:grpSpPr>
        <p:sp>
          <p:nvSpPr>
            <p:cNvPr id="13" name="Rectangle 7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16" name="Text Box 10"/>
          <p:cNvSpPr txBox="1">
            <a:spLocks noChangeArrowheads="1"/>
          </p:cNvSpPr>
          <p:nvPr/>
        </p:nvSpPr>
        <p:spPr bwMode="black">
          <a:xfrm>
            <a:off x="206148" y="3919206"/>
            <a:ext cx="446449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428596" y="4845040"/>
            <a:ext cx="5640196" cy="1392271"/>
            <a:chOff x="2728" y="2640"/>
            <a:chExt cx="2552" cy="576"/>
          </a:xfrm>
        </p:grpSpPr>
        <p:sp>
          <p:nvSpPr>
            <p:cNvPr id="18" name="Rectangle 12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2" name="Text Box 16"/>
          <p:cNvSpPr txBox="1">
            <a:spLocks noChangeArrowheads="1"/>
          </p:cNvSpPr>
          <p:nvPr/>
        </p:nvSpPr>
        <p:spPr bwMode="gray">
          <a:xfrm>
            <a:off x="428595" y="3587362"/>
            <a:ext cx="493549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dirty="0"/>
              <a:t>к</a:t>
            </a:r>
            <a:r>
              <a:rPr lang="uk-UA" sz="2800" dirty="0" smtClean="0"/>
              <a:t>ін. 70-х – поч. 80-х рр. </a:t>
            </a:r>
            <a:r>
              <a:rPr lang="uk-UA" sz="2800" dirty="0"/>
              <a:t>ХХ </a:t>
            </a:r>
            <a:r>
              <a:rPr lang="uk-UA" sz="2800" dirty="0" smtClean="0"/>
              <a:t>ст. </a:t>
            </a:r>
            <a:r>
              <a:rPr lang="uk-UA" sz="2000" dirty="0" smtClean="0"/>
              <a:t>пік популярності формального планування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gray">
          <a:xfrm>
            <a:off x="558119" y="4941010"/>
            <a:ext cx="558936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 smtClean="0"/>
              <a:t>80-і – 90-і </a:t>
            </a:r>
            <a:r>
              <a:rPr lang="uk-UA" sz="2400" dirty="0"/>
              <a:t>рр. ХХ ст</a:t>
            </a:r>
            <a:r>
              <a:rPr lang="uk-UA" sz="2400" dirty="0" smtClean="0"/>
              <a:t>. </a:t>
            </a:r>
          </a:p>
          <a:p>
            <a:pPr algn="ctr">
              <a:spcBef>
                <a:spcPct val="50000"/>
              </a:spcBef>
            </a:pPr>
            <a:r>
              <a:rPr lang="uk-UA" sz="2400" dirty="0" smtClean="0"/>
              <a:t>переорієнтація на творчий підхід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205374" y="2214554"/>
            <a:ext cx="6022546" cy="914400"/>
            <a:chOff x="2627" y="983"/>
            <a:chExt cx="2725" cy="576"/>
          </a:xfrm>
        </p:grpSpPr>
        <p:sp>
          <p:nvSpPr>
            <p:cNvPr id="33" name="Rectangle 27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gray">
            <a:xfrm>
              <a:off x="2627" y="989"/>
              <a:ext cx="2725" cy="26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gray">
            <a:xfrm>
              <a:off x="2627" y="1239"/>
              <a:ext cx="2644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37" name="Text Box 31"/>
          <p:cNvSpPr txBox="1">
            <a:spLocks noChangeArrowheads="1"/>
          </p:cNvSpPr>
          <p:nvPr/>
        </p:nvSpPr>
        <p:spPr bwMode="gray">
          <a:xfrm>
            <a:off x="899592" y="2187566"/>
            <a:ext cx="410445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dirty="0" smtClean="0"/>
              <a:t>60-і роки ХХ ст. вперше почали застосовувати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cloud.prezentacii.org/19/05/145222/images/screen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32168" r="17308" b="11415"/>
          <a:stretch/>
        </p:blipFill>
        <p:spPr bwMode="auto">
          <a:xfrm>
            <a:off x="6038790" y="4680659"/>
            <a:ext cx="2711281" cy="17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28445" r="19182" b="30110"/>
          <a:stretch/>
        </p:blipFill>
        <p:spPr bwMode="auto">
          <a:xfrm>
            <a:off x="5508104" y="2191059"/>
            <a:ext cx="2592288" cy="206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Шестиугольник 23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1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47913858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  <p:bldP spid="22" grpId="0"/>
      <p:bldP spid="23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19324" y="476672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perspectiveRelaxedModerately"/>
              <a:lightRig rig="threePt" dir="t"/>
            </a:scene3d>
          </a:bodyPr>
          <a:lstStyle/>
          <a:p>
            <a:pPr lvl="0">
              <a:spcBef>
                <a:spcPct val="20000"/>
              </a:spcBef>
              <a:defRPr/>
            </a:pPr>
            <a:r>
              <a:rPr lang="uk-UA" sz="2800" b="1" i="1" u="sng" dirty="0" smtClean="0">
                <a:ln>
                  <a:solidFill>
                    <a:schemeClr val="tx2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Етапи стратегічного планування</a:t>
            </a:r>
            <a:endParaRPr kumimoji="0" lang="ru-RU" sz="2800" b="1" i="0" u="sng" strike="noStrike" kern="1200" cap="none" spc="0" normalizeH="0" baseline="0" noProof="0" dirty="0" smtClean="0">
              <a:ln>
                <a:solidFill>
                  <a:schemeClr val="tx2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4" name="Oval 136"/>
          <p:cNvSpPr>
            <a:spLocks noChangeArrowheads="1"/>
          </p:cNvSpPr>
          <p:nvPr/>
        </p:nvSpPr>
        <p:spPr bwMode="gray">
          <a:xfrm>
            <a:off x="395536" y="1733972"/>
            <a:ext cx="2844800" cy="2867025"/>
          </a:xfrm>
          <a:prstGeom prst="ellipse">
            <a:avLst/>
          </a:prstGeom>
          <a:noFill/>
          <a:ln w="9525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35" name="Group 137"/>
          <p:cNvGrpSpPr>
            <a:grpSpLocks/>
          </p:cNvGrpSpPr>
          <p:nvPr/>
        </p:nvGrpSpPr>
        <p:grpSpPr bwMode="auto">
          <a:xfrm>
            <a:off x="622549" y="1983209"/>
            <a:ext cx="2378075" cy="2425700"/>
            <a:chOff x="579" y="1589"/>
            <a:chExt cx="1358" cy="1358"/>
          </a:xfrm>
        </p:grpSpPr>
        <p:sp>
          <p:nvSpPr>
            <p:cNvPr id="36" name="Oval 138"/>
            <p:cNvSpPr>
              <a:spLocks noChangeArrowheads="1"/>
            </p:cNvSpPr>
            <p:nvPr/>
          </p:nvSpPr>
          <p:spPr bwMode="gray">
            <a:xfrm>
              <a:off x="579" y="1589"/>
              <a:ext cx="1358" cy="135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10980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solidFill>
                <a:srgbClr val="F8F8F8"/>
              </a:solidFill>
              <a:round/>
              <a:headEnd/>
              <a:tailEnd/>
            </a:ln>
            <a:effectLst>
              <a:outerShdw dist="45791" dir="3378596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7" name="Oval 139"/>
            <p:cNvSpPr>
              <a:spLocks noChangeArrowheads="1"/>
            </p:cNvSpPr>
            <p:nvPr/>
          </p:nvSpPr>
          <p:spPr bwMode="gray">
            <a:xfrm>
              <a:off x="635" y="1642"/>
              <a:ext cx="1245" cy="124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372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8" name="Oval 140"/>
            <p:cNvSpPr>
              <a:spLocks noChangeArrowheads="1"/>
            </p:cNvSpPr>
            <p:nvPr/>
          </p:nvSpPr>
          <p:spPr bwMode="gray">
            <a:xfrm>
              <a:off x="865" y="1880"/>
              <a:ext cx="797" cy="79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6980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39" name="Oval 141"/>
          <p:cNvSpPr>
            <a:spLocks noChangeArrowheads="1"/>
          </p:cNvSpPr>
          <p:nvPr/>
        </p:nvSpPr>
        <p:spPr bwMode="auto">
          <a:xfrm>
            <a:off x="219324" y="1549822"/>
            <a:ext cx="3216275" cy="3246437"/>
          </a:xfrm>
          <a:prstGeom prst="ellipse">
            <a:avLst/>
          </a:prstGeom>
          <a:noFill/>
          <a:ln w="19050">
            <a:solidFill>
              <a:srgbClr val="B2B2B2">
                <a:alpha val="5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40" name="Line 142"/>
          <p:cNvSpPr>
            <a:spLocks noChangeShapeType="1"/>
          </p:cNvSpPr>
          <p:nvPr/>
        </p:nvSpPr>
        <p:spPr bwMode="gray">
          <a:xfrm>
            <a:off x="43111" y="3180184"/>
            <a:ext cx="3552825" cy="0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1" name="Line 143"/>
          <p:cNvSpPr>
            <a:spLocks noChangeShapeType="1"/>
          </p:cNvSpPr>
          <p:nvPr/>
        </p:nvSpPr>
        <p:spPr bwMode="gray">
          <a:xfrm>
            <a:off x="1819524" y="1310109"/>
            <a:ext cx="0" cy="3736975"/>
          </a:xfrm>
          <a:prstGeom prst="line">
            <a:avLst/>
          </a:prstGeom>
          <a:noFill/>
          <a:ln w="12700">
            <a:solidFill>
              <a:srgbClr val="808080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grpSp>
        <p:nvGrpSpPr>
          <p:cNvPr id="42" name="Group 144"/>
          <p:cNvGrpSpPr>
            <a:grpSpLocks/>
          </p:cNvGrpSpPr>
          <p:nvPr/>
        </p:nvGrpSpPr>
        <p:grpSpPr bwMode="auto">
          <a:xfrm>
            <a:off x="2389436" y="1532359"/>
            <a:ext cx="339725" cy="339725"/>
            <a:chOff x="2928" y="2208"/>
            <a:chExt cx="262" cy="262"/>
          </a:xfrm>
        </p:grpSpPr>
        <p:sp>
          <p:nvSpPr>
            <p:cNvPr id="43" name="Oval 14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4" name="Oval 14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45" name="Rectangle 147"/>
          <p:cNvSpPr>
            <a:spLocks noChangeArrowheads="1"/>
          </p:cNvSpPr>
          <p:nvPr/>
        </p:nvSpPr>
        <p:spPr bwMode="black">
          <a:xfrm>
            <a:off x="2771800" y="1517948"/>
            <a:ext cx="5400600" cy="461665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/>
              <a:t>1. </a:t>
            </a:r>
            <a:r>
              <a:rPr lang="uk-UA" sz="2000" dirty="0"/>
              <a:t>формулювання місії і цілей компанії</a:t>
            </a:r>
            <a:endParaRPr lang="en-US" sz="200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148"/>
          <p:cNvSpPr>
            <a:spLocks noChangeArrowheads="1"/>
          </p:cNvSpPr>
          <p:nvPr/>
        </p:nvSpPr>
        <p:spPr bwMode="black">
          <a:xfrm>
            <a:off x="3563888" y="3174132"/>
            <a:ext cx="5293369" cy="1077218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/>
              <a:t>3. </a:t>
            </a:r>
            <a:r>
              <a:rPr lang="uk-UA" sz="2000" dirty="0"/>
              <a:t>розробка на основі аналітичних даних стратегічних альтернатив і вибір найбільш прийнятною стратегії</a:t>
            </a:r>
            <a:endParaRPr lang="uk-UA" sz="2000" dirty="0"/>
          </a:p>
        </p:txBody>
      </p:sp>
      <p:sp>
        <p:nvSpPr>
          <p:cNvPr id="47" name="Rectangle 149"/>
          <p:cNvSpPr>
            <a:spLocks noChangeArrowheads="1"/>
          </p:cNvSpPr>
          <p:nvPr/>
        </p:nvSpPr>
        <p:spPr bwMode="black">
          <a:xfrm>
            <a:off x="3403848" y="2173709"/>
            <a:ext cx="5632648" cy="769441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/>
              <a:t>2. </a:t>
            </a:r>
            <a:r>
              <a:rPr lang="uk-UA" sz="2000" dirty="0"/>
              <a:t>оцінка та аналіз зовнішнього середовища і проведення внутрішньої координації в компанії;</a:t>
            </a:r>
            <a:endParaRPr lang="uk-UA" sz="2000" dirty="0"/>
          </a:p>
        </p:txBody>
      </p:sp>
      <p:sp>
        <p:nvSpPr>
          <p:cNvPr id="48" name="Rectangle 150"/>
          <p:cNvSpPr>
            <a:spLocks noChangeArrowheads="1"/>
          </p:cNvSpPr>
          <p:nvPr/>
        </p:nvSpPr>
        <p:spPr bwMode="black">
          <a:xfrm>
            <a:off x="2843808" y="4398268"/>
            <a:ext cx="5328170" cy="769441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4. </a:t>
            </a:r>
            <a:r>
              <a:rPr lang="uk-UA" sz="2000" dirty="0"/>
              <a:t>реалізація обраної стратегії і оцінка результатів її виконання</a:t>
            </a:r>
            <a:endParaRPr lang="uk-UA" sz="2000" dirty="0"/>
          </a:p>
        </p:txBody>
      </p:sp>
      <p:grpSp>
        <p:nvGrpSpPr>
          <p:cNvPr id="50" name="Group 153"/>
          <p:cNvGrpSpPr>
            <a:grpSpLocks/>
          </p:cNvGrpSpPr>
          <p:nvPr/>
        </p:nvGrpSpPr>
        <p:grpSpPr bwMode="auto">
          <a:xfrm>
            <a:off x="3131840" y="2310036"/>
            <a:ext cx="339725" cy="339725"/>
            <a:chOff x="2928" y="2208"/>
            <a:chExt cx="262" cy="262"/>
          </a:xfrm>
        </p:grpSpPr>
        <p:sp>
          <p:nvSpPr>
            <p:cNvPr id="51" name="Oval 154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2" name="Oval 155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3" name="Group 156"/>
          <p:cNvGrpSpPr>
            <a:grpSpLocks/>
          </p:cNvGrpSpPr>
          <p:nvPr/>
        </p:nvGrpSpPr>
        <p:grpSpPr bwMode="auto">
          <a:xfrm>
            <a:off x="3131840" y="3436317"/>
            <a:ext cx="339725" cy="339725"/>
            <a:chOff x="2928" y="2208"/>
            <a:chExt cx="262" cy="262"/>
          </a:xfrm>
        </p:grpSpPr>
        <p:sp>
          <p:nvSpPr>
            <p:cNvPr id="54" name="Oval 15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5" name="Oval 15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56" name="Group 159"/>
          <p:cNvGrpSpPr>
            <a:grpSpLocks/>
          </p:cNvGrpSpPr>
          <p:nvPr/>
        </p:nvGrpSpPr>
        <p:grpSpPr bwMode="auto">
          <a:xfrm>
            <a:off x="2411760" y="4398268"/>
            <a:ext cx="339725" cy="339725"/>
            <a:chOff x="2928" y="2208"/>
            <a:chExt cx="262" cy="262"/>
          </a:xfrm>
        </p:grpSpPr>
        <p:sp>
          <p:nvSpPr>
            <p:cNvPr id="57" name="Oval 16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8" name="Oval 16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" y="5047084"/>
            <a:ext cx="2002641" cy="15834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03" y="5235930"/>
            <a:ext cx="2144068" cy="13886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29" y="5047083"/>
            <a:ext cx="2792779" cy="1766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Шестиугольник 29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1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417967865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758558"/>
            <a:ext cx="5362786" cy="629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uk-UA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Перший етап стратегічного планування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6" name="AutoShape 48"/>
          <p:cNvSpPr>
            <a:spLocks noChangeArrowheads="1"/>
          </p:cNvSpPr>
          <p:nvPr/>
        </p:nvSpPr>
        <p:spPr bwMode="gray">
          <a:xfrm>
            <a:off x="247546" y="4076800"/>
            <a:ext cx="8784976" cy="2664568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49"/>
          <p:cNvSpPr>
            <a:spLocks noChangeArrowheads="1"/>
          </p:cNvSpPr>
          <p:nvPr/>
        </p:nvSpPr>
        <p:spPr bwMode="gray">
          <a:xfrm>
            <a:off x="5669012" y="1465362"/>
            <a:ext cx="2703513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gray">
          <a:xfrm>
            <a:off x="1143282" y="4153239"/>
            <a:ext cx="74168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uk-UA" sz="2000" dirty="0" smtClean="0"/>
              <a:t>Це причина існування компанії та основна мета, яку можна досягти за ідеальних умов діяльності</a:t>
            </a:r>
            <a:r>
              <a:rPr lang="uk-UA" sz="2000" b="1" dirty="0" smtClean="0"/>
              <a:t>.</a:t>
            </a:r>
            <a:endParaRPr lang="uk-UA" sz="2000" b="1" dirty="0"/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gray">
          <a:xfrm>
            <a:off x="1259632" y="4905918"/>
            <a:ext cx="67687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uk-UA" sz="2000" dirty="0" smtClean="0"/>
              <a:t>Є відправною точкою у </a:t>
            </a:r>
            <a:r>
              <a:rPr lang="uk-UA" sz="2000" dirty="0" err="1" smtClean="0"/>
              <a:t>у</a:t>
            </a:r>
            <a:r>
              <a:rPr lang="uk-UA" sz="2000" dirty="0" smtClean="0"/>
              <a:t> стратегічному плануванні</a:t>
            </a:r>
            <a:endParaRPr lang="uk-UA" sz="1400" dirty="0"/>
          </a:p>
        </p:txBody>
      </p:sp>
      <p:grpSp>
        <p:nvGrpSpPr>
          <p:cNvPr id="30" name="Group 66"/>
          <p:cNvGrpSpPr>
            <a:grpSpLocks/>
          </p:cNvGrpSpPr>
          <p:nvPr/>
        </p:nvGrpSpPr>
        <p:grpSpPr bwMode="auto">
          <a:xfrm>
            <a:off x="875012" y="4414964"/>
            <a:ext cx="168275" cy="168275"/>
            <a:chOff x="2928" y="2208"/>
            <a:chExt cx="262" cy="262"/>
          </a:xfrm>
        </p:grpSpPr>
        <p:sp>
          <p:nvSpPr>
            <p:cNvPr id="31" name="Oval 67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" name="Oval 68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33" name="Group 69"/>
          <p:cNvGrpSpPr>
            <a:grpSpLocks/>
          </p:cNvGrpSpPr>
          <p:nvPr/>
        </p:nvGrpSpPr>
        <p:grpSpPr bwMode="auto">
          <a:xfrm>
            <a:off x="863867" y="5021836"/>
            <a:ext cx="168275" cy="168275"/>
            <a:chOff x="2928" y="2208"/>
            <a:chExt cx="262" cy="262"/>
          </a:xfrm>
        </p:grpSpPr>
        <p:sp>
          <p:nvSpPr>
            <p:cNvPr id="34" name="Oval 7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5" name="Oval 7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grpSp>
        <p:nvGrpSpPr>
          <p:cNvPr id="36" name="Group 69"/>
          <p:cNvGrpSpPr>
            <a:grpSpLocks/>
          </p:cNvGrpSpPr>
          <p:nvPr/>
        </p:nvGrpSpPr>
        <p:grpSpPr bwMode="auto">
          <a:xfrm>
            <a:off x="863224" y="5445224"/>
            <a:ext cx="168275" cy="168275"/>
            <a:chOff x="2928" y="2208"/>
            <a:chExt cx="262" cy="262"/>
          </a:xfrm>
        </p:grpSpPr>
        <p:sp>
          <p:nvSpPr>
            <p:cNvPr id="37" name="Oval 7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8" name="Oval 7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39" name="Text Box 65"/>
          <p:cNvSpPr txBox="1">
            <a:spLocks noChangeArrowheads="1"/>
          </p:cNvSpPr>
          <p:nvPr/>
        </p:nvSpPr>
        <p:spPr bwMode="gray">
          <a:xfrm>
            <a:off x="1259632" y="5306028"/>
            <a:ext cx="741682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uk-UA" sz="2000" dirty="0" smtClean="0"/>
              <a:t>Допомагає зосередити зусилля співробітників компанії на обраному напрямку, об’єднує їх дії. </a:t>
            </a:r>
            <a:endParaRPr lang="en-US" sz="20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79"/>
          <p:cNvSpPr>
            <a:spLocks noChangeArrowheads="1"/>
          </p:cNvSpPr>
          <p:nvPr/>
        </p:nvSpPr>
        <p:spPr bwMode="blackGray">
          <a:xfrm rot="5400000" flipV="1">
            <a:off x="3870139" y="2577654"/>
            <a:ext cx="7920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60659530"/>
              </p:ext>
            </p:extLst>
          </p:nvPr>
        </p:nvGraphicFramePr>
        <p:xfrm>
          <a:off x="1635820" y="1261572"/>
          <a:ext cx="5670558" cy="20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7686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04" y="2727245"/>
            <a:ext cx="2244108" cy="16963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69"/>
          <p:cNvGrpSpPr>
            <a:grpSpLocks/>
          </p:cNvGrpSpPr>
          <p:nvPr/>
        </p:nvGrpSpPr>
        <p:grpSpPr bwMode="auto">
          <a:xfrm>
            <a:off x="914568" y="6013914"/>
            <a:ext cx="168275" cy="168275"/>
            <a:chOff x="2928" y="2208"/>
            <a:chExt cx="262" cy="262"/>
          </a:xfrm>
        </p:grpSpPr>
        <p:sp>
          <p:nvSpPr>
            <p:cNvPr id="22" name="Oval 70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3" name="Oval 71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4" name="Text Box 65"/>
          <p:cNvSpPr txBox="1">
            <a:spLocks noChangeArrowheads="1"/>
          </p:cNvSpPr>
          <p:nvPr/>
        </p:nvSpPr>
        <p:spPr bwMode="gray">
          <a:xfrm>
            <a:off x="1327552" y="6013914"/>
            <a:ext cx="74168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/>
            <a:r>
              <a:rPr lang="uk-UA" sz="2000" dirty="0" smtClean="0"/>
              <a:t>Створює впевненість в тому, що у компанії ясна і чітка мета</a:t>
            </a:r>
            <a:endParaRPr lang="en-US" sz="20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Шестиугольник 24"/>
          <p:cNvSpPr/>
          <p:nvPr/>
        </p:nvSpPr>
        <p:spPr>
          <a:xfrm>
            <a:off x="8100392" y="188640"/>
            <a:ext cx="936104" cy="8640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/>
              <a:t>1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27090583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9" grpId="0"/>
      <p:bldP spid="40" grpId="0" animBg="1"/>
      <p:bldGraphic spid="42" grpId="0">
        <p:bldAsOne/>
      </p:bldGraphic>
      <p:bldP spid="24" grpId="0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</TotalTime>
  <Words>1125</Words>
  <Application>Microsoft Office PowerPoint</Application>
  <PresentationFormat>Экран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Специальное оформление</vt:lpstr>
      <vt:lpstr>Презентация PowerPoint</vt:lpstr>
      <vt:lpstr>1. Організація процесу планування.  2. Особливості реалізації функції контролю в міжнародних компаніях</vt:lpstr>
      <vt:lpstr>Презентация PowerPoint</vt:lpstr>
      <vt:lpstr>Планування дозволяє компанії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Створення портфельної стратегії компанії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Організаційно фінансовий контроль здійснюється через підрозділи на різних рівнях управління.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Наташа</cp:lastModifiedBy>
  <cp:revision>132</cp:revision>
  <dcterms:created xsi:type="dcterms:W3CDTF">2011-12-13T19:04:59Z</dcterms:created>
  <dcterms:modified xsi:type="dcterms:W3CDTF">2024-09-16T20:18:56Z</dcterms:modified>
</cp:coreProperties>
</file>