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21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276872"/>
            <a:ext cx="8305800" cy="3816424"/>
          </a:xfrm>
        </p:spPr>
        <p:txBody>
          <a:bodyPr/>
          <a:lstStyle/>
          <a:p>
            <a:r>
              <a:rPr lang="ru-RU" sz="3200" dirty="0" smtClean="0"/>
              <a:t>План</a:t>
            </a:r>
          </a:p>
          <a:p>
            <a:pPr algn="just"/>
            <a:r>
              <a:rPr lang="ru-RU" sz="3200" dirty="0" smtClean="0"/>
              <a:t>1.	</a:t>
            </a:r>
            <a:r>
              <a:rPr lang="ru-RU" sz="3200" dirty="0" err="1" smtClean="0"/>
              <a:t>Поняття</a:t>
            </a:r>
            <a:r>
              <a:rPr lang="ru-RU" sz="3200" dirty="0" smtClean="0"/>
              <a:t> та </a:t>
            </a:r>
            <a:r>
              <a:rPr lang="ru-RU" sz="3200" dirty="0" err="1" smtClean="0"/>
              <a:t>типи</a:t>
            </a:r>
            <a:r>
              <a:rPr lang="ru-RU" sz="3200" dirty="0" smtClean="0"/>
              <a:t> </a:t>
            </a:r>
            <a:r>
              <a:rPr lang="ru-RU" sz="3200" dirty="0" err="1" smtClean="0"/>
              <a:t>модальності</a:t>
            </a:r>
            <a:r>
              <a:rPr lang="ru-RU" sz="3200" dirty="0" smtClean="0"/>
              <a:t> </a:t>
            </a:r>
            <a:r>
              <a:rPr lang="ru-RU" sz="3200" dirty="0" err="1" smtClean="0"/>
              <a:t>модальності</a:t>
            </a:r>
            <a:r>
              <a:rPr lang="ru-RU" sz="3200" dirty="0" smtClean="0"/>
              <a:t> </a:t>
            </a:r>
            <a:r>
              <a:rPr lang="ru-RU" sz="3200" dirty="0" err="1" smtClean="0"/>
              <a:t>медіа</a:t>
            </a:r>
            <a:r>
              <a:rPr lang="ru-RU" sz="3200" dirty="0" smtClean="0"/>
              <a:t> </a:t>
            </a:r>
            <a:r>
              <a:rPr lang="ru-RU" sz="3200" dirty="0" err="1" smtClean="0"/>
              <a:t>текстів</a:t>
            </a:r>
            <a:r>
              <a:rPr lang="ru-RU" sz="3200" dirty="0" smtClean="0"/>
              <a:t>.</a:t>
            </a:r>
          </a:p>
          <a:p>
            <a:pPr algn="just"/>
            <a:r>
              <a:rPr lang="ru-RU" sz="3200" dirty="0" smtClean="0"/>
              <a:t>2.	</a:t>
            </a:r>
            <a:r>
              <a:rPr lang="ru-RU" sz="3200" dirty="0" err="1" smtClean="0"/>
              <a:t>Типи</a:t>
            </a:r>
            <a:r>
              <a:rPr lang="ru-RU" sz="3200" dirty="0" smtClean="0"/>
              <a:t> </a:t>
            </a:r>
            <a:r>
              <a:rPr lang="ru-RU" sz="3200" dirty="0" err="1" smtClean="0"/>
              <a:t>текстів</a:t>
            </a:r>
            <a:r>
              <a:rPr lang="ru-RU" sz="3200" dirty="0" smtClean="0"/>
              <a:t> </a:t>
            </a:r>
            <a:r>
              <a:rPr lang="ru-RU" sz="3200" dirty="0" err="1" smtClean="0"/>
              <a:t>об’єктивної</a:t>
            </a:r>
            <a:r>
              <a:rPr lang="ru-RU" sz="3200" dirty="0" smtClean="0"/>
              <a:t> </a:t>
            </a:r>
            <a:r>
              <a:rPr lang="ru-RU" sz="3200" dirty="0" err="1" smtClean="0"/>
              <a:t>реальності</a:t>
            </a:r>
            <a:r>
              <a:rPr lang="ru-RU" sz="3200" dirty="0" smtClean="0"/>
              <a:t>.</a:t>
            </a:r>
          </a:p>
          <a:p>
            <a:pPr algn="just"/>
            <a:r>
              <a:rPr lang="ru-RU" sz="3200" dirty="0" smtClean="0"/>
              <a:t>3.	</a:t>
            </a:r>
            <a:r>
              <a:rPr lang="ru-RU" sz="3200" dirty="0" err="1" smtClean="0"/>
              <a:t>Вимоги</a:t>
            </a:r>
            <a:r>
              <a:rPr lang="ru-RU" sz="3200" dirty="0" smtClean="0"/>
              <a:t> до </a:t>
            </a:r>
            <a:r>
              <a:rPr lang="ru-RU" sz="3200" dirty="0" err="1" smtClean="0"/>
              <a:t>якості</a:t>
            </a:r>
            <a:r>
              <a:rPr lang="ru-RU" sz="3200" dirty="0" smtClean="0"/>
              <a:t> </a:t>
            </a:r>
            <a:r>
              <a:rPr lang="ru-RU" sz="3200" dirty="0" err="1" smtClean="0"/>
              <a:t>журналістських</a:t>
            </a:r>
            <a:r>
              <a:rPr lang="ru-RU" sz="3200" dirty="0" smtClean="0"/>
              <a:t> / </a:t>
            </a:r>
            <a:r>
              <a:rPr lang="ru-RU" sz="3200" dirty="0" err="1" smtClean="0"/>
              <a:t>рекламних</a:t>
            </a:r>
            <a:r>
              <a:rPr lang="ru-RU" sz="3200" dirty="0" smtClean="0"/>
              <a:t>  </a:t>
            </a:r>
            <a:r>
              <a:rPr lang="ru-RU" sz="3200" dirty="0" err="1" smtClean="0"/>
              <a:t>текстів</a:t>
            </a:r>
            <a:r>
              <a:rPr lang="ru-RU" sz="3200" dirty="0" smtClean="0"/>
              <a:t>, </a:t>
            </a:r>
            <a:r>
              <a:rPr lang="ru-RU" sz="3200" dirty="0" err="1" smtClean="0"/>
              <a:t>художньої</a:t>
            </a:r>
            <a:r>
              <a:rPr lang="ru-RU" sz="3200" dirty="0" smtClean="0"/>
              <a:t> </a:t>
            </a:r>
            <a:r>
              <a:rPr lang="ru-RU" sz="3200" dirty="0" err="1" smtClean="0"/>
              <a:t>літератури</a:t>
            </a:r>
            <a:r>
              <a:rPr lang="ru-RU" sz="3200" dirty="0" smtClean="0"/>
              <a:t>. </a:t>
            </a:r>
            <a:endParaRPr lang="uk-UA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332656"/>
            <a:ext cx="8305800" cy="1944216"/>
          </a:xfrm>
        </p:spPr>
        <p:txBody>
          <a:bodyPr/>
          <a:lstStyle/>
          <a:p>
            <a:r>
              <a:rPr lang="uk-UA" dirty="0" smtClean="0"/>
              <a:t>ЯКІСТЬ ІНФОРМАЦІЇ МЕДІА-ТЕКСТІВ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7104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23184"/>
          </a:xfrm>
        </p:spPr>
        <p:txBody>
          <a:bodyPr/>
          <a:lstStyle/>
          <a:p>
            <a:r>
              <a:rPr lang="uk-UA" dirty="0" smtClean="0"/>
              <a:t>Істинність (відповідність дійсності)</a:t>
            </a:r>
          </a:p>
          <a:p>
            <a:r>
              <a:rPr lang="uk-UA" dirty="0" smtClean="0"/>
              <a:t>Точність відтворення</a:t>
            </a:r>
          </a:p>
          <a:p>
            <a:r>
              <a:rPr lang="uk-UA" dirty="0" smtClean="0"/>
              <a:t>Простота декодування</a:t>
            </a:r>
          </a:p>
          <a:p>
            <a:r>
              <a:rPr lang="uk-UA" dirty="0" smtClean="0"/>
              <a:t>Цінність</a:t>
            </a:r>
          </a:p>
          <a:p>
            <a:r>
              <a:rPr lang="uk-UA" dirty="0" smtClean="0"/>
              <a:t>Повнота 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9492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Критерії якості текстів реальної </a:t>
            </a:r>
            <a:br>
              <a:rPr lang="uk-UA" dirty="0" smtClean="0"/>
            </a:br>
            <a:r>
              <a:rPr lang="uk-UA" dirty="0" smtClean="0"/>
              <a:t>дійсності: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9781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Описують світ</a:t>
            </a:r>
            <a:r>
              <a:rPr lang="uk-UA" dirty="0"/>
              <a:t>, який із певною імовірністю може бути </a:t>
            </a:r>
            <a:r>
              <a:rPr lang="uk-UA" dirty="0" smtClean="0"/>
              <a:t>реальним (фіктивний).</a:t>
            </a:r>
          </a:p>
          <a:p>
            <a:r>
              <a:rPr lang="uk-UA" dirty="0"/>
              <a:t>Н</a:t>
            </a:r>
            <a:r>
              <a:rPr lang="uk-UA" dirty="0" smtClean="0"/>
              <a:t>алежить художня </a:t>
            </a:r>
            <a:r>
              <a:rPr lang="uk-UA" dirty="0"/>
              <a:t>література, а в науковій літературі – всі  гіпотетичні міркування щодо реального </a:t>
            </a:r>
            <a:r>
              <a:rPr lang="uk-UA" dirty="0" smtClean="0"/>
              <a:t>світу (дослідження вчених-футурологів). 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Тексти </a:t>
            </a:r>
            <a:r>
              <a:rPr lang="uk-UA" dirty="0" err="1" smtClean="0"/>
              <a:t>псевдореальної</a:t>
            </a:r>
            <a:r>
              <a:rPr lang="uk-UA" dirty="0" smtClean="0"/>
              <a:t> дійсності</a:t>
            </a:r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713031"/>
            <a:ext cx="4893401" cy="2740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937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Персонажі чи сюжет – вигадані автором, й відповідники, на відміну від псевдореального світу, не існують у </a:t>
            </a:r>
            <a:r>
              <a:rPr lang="uk-UA" dirty="0" smtClean="0"/>
              <a:t>дійсності</a:t>
            </a: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effectLst/>
              </a:rPr>
              <a:t>Тексти ірреальної дійсності </a:t>
            </a:r>
            <a:endParaRPr lang="uk-U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2936070"/>
            <a:ext cx="7501899" cy="33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12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uk-UA" b="1" dirty="0"/>
              <a:t>походить </a:t>
            </a:r>
            <a:r>
              <a:rPr lang="uk-UA" b="1" dirty="0" smtClean="0"/>
              <a:t>від латинського слова </a:t>
            </a:r>
            <a:r>
              <a:rPr lang="uk-UA" b="1" dirty="0" err="1" smtClean="0"/>
              <a:t>textus</a:t>
            </a:r>
            <a:r>
              <a:rPr lang="uk-UA" b="1" dirty="0" smtClean="0"/>
              <a:t> </a:t>
            </a:r>
            <a:r>
              <a:rPr lang="uk-UA" b="1" dirty="0"/>
              <a:t>– «тканина; сплетіння, зв’язок, павутина, </a:t>
            </a:r>
            <a:r>
              <a:rPr lang="uk-UA" b="1" dirty="0" smtClean="0"/>
              <a:t>поєднання»</a:t>
            </a:r>
          </a:p>
          <a:p>
            <a:pPr marL="0" indent="0" algn="just">
              <a:buNone/>
            </a:pPr>
            <a:endParaRPr lang="uk-UA" b="1" dirty="0"/>
          </a:p>
          <a:p>
            <a:pPr marL="0" indent="0" algn="just">
              <a:buNone/>
            </a:pPr>
            <a:endParaRPr lang="uk-UA" b="1" dirty="0" smtClean="0"/>
          </a:p>
          <a:p>
            <a:pPr marL="0" indent="0" algn="just">
              <a:buNone/>
            </a:pPr>
            <a:endParaRPr lang="uk-UA" b="1" dirty="0"/>
          </a:p>
          <a:p>
            <a:pPr marL="0" indent="0" algn="just">
              <a:buNone/>
            </a:pPr>
            <a:endParaRPr lang="uk-UA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tx1"/>
                </a:solidFill>
              </a:rPr>
              <a:t>Текст</a:t>
            </a:r>
            <a:r>
              <a:rPr lang="uk-UA" b="1" dirty="0" smtClean="0"/>
              <a:t> - </a:t>
            </a:r>
            <a:endParaRPr lang="uk-UA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470" y="2785866"/>
            <a:ext cx="3935738" cy="3883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820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35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Від Ф. де Соссюра іде традиція розглядати будь-які засоби запису й передавання </a:t>
            </a:r>
            <a:r>
              <a:rPr lang="uk-UA" dirty="0" smtClean="0"/>
              <a:t>інформації як текст, </a:t>
            </a:r>
            <a:r>
              <a:rPr lang="uk-UA" dirty="0"/>
              <a:t>зокрема ті, що пов’язані із виразовими можливостями жестів, міміки, музики, кольору. 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За </a:t>
            </a:r>
            <a:r>
              <a:rPr lang="uk-UA" dirty="0"/>
              <a:t>цим визначенням до тексту можна віднести й художній фільм, і музичний твір, і концерт, і гру в он-лайні</a:t>
            </a:r>
            <a:r>
              <a:rPr lang="uk-UA" dirty="0" smtClean="0"/>
              <a:t>.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 smtClean="0"/>
          </a:p>
          <a:p>
            <a:pPr marL="0" indent="0" algn="ctr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548188"/>
            <a:ext cx="8229600" cy="1767260"/>
          </a:xfrm>
        </p:spPr>
        <p:txBody>
          <a:bodyPr>
            <a:normAutofit fontScale="90000"/>
          </a:bodyPr>
          <a:lstStyle/>
          <a:p>
            <a:r>
              <a:rPr lang="ru-RU" sz="3100" b="1" dirty="0" err="1"/>
              <a:t>Фердинан</a:t>
            </a:r>
            <a:r>
              <a:rPr lang="ru-RU" sz="3100" b="1" dirty="0"/>
              <a:t> де </a:t>
            </a:r>
            <a:r>
              <a:rPr lang="ru-RU" sz="3100" b="1" dirty="0" err="1"/>
              <a:t>Сосюр</a:t>
            </a: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/>
              <a:t> ( 1857 - 1913) - </a:t>
            </a:r>
            <a:br>
              <a:rPr lang="ru-RU" sz="3100" b="1" dirty="0"/>
            </a:br>
            <a:r>
              <a:rPr lang="ru-RU" sz="3100" b="1" dirty="0" err="1"/>
              <a:t>швейцарський</a:t>
            </a:r>
            <a:r>
              <a:rPr lang="ru-RU" sz="3100" b="1" dirty="0"/>
              <a:t> </a:t>
            </a:r>
            <a:r>
              <a:rPr lang="ru-RU" sz="3100" b="1" dirty="0" err="1"/>
              <a:t>лінгвіст</a:t>
            </a:r>
            <a:r>
              <a:rPr lang="ru-RU" sz="3100" b="1" dirty="0"/>
              <a:t>, </a:t>
            </a:r>
            <a:br>
              <a:rPr lang="ru-RU" sz="3100" b="1" dirty="0"/>
            </a:br>
            <a:r>
              <a:rPr lang="ru-RU" sz="3100" b="1" dirty="0" err="1"/>
              <a:t>засновник</a:t>
            </a:r>
            <a:r>
              <a:rPr lang="ru-RU" sz="3100" b="1" dirty="0"/>
              <a:t> </a:t>
            </a:r>
            <a:r>
              <a:rPr lang="ru-RU" sz="3100" b="1" dirty="0" err="1"/>
              <a:t>структуралізму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98679"/>
            <a:ext cx="2609528" cy="3534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80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Типи маркувань:</a:t>
            </a:r>
          </a:p>
          <a:p>
            <a:pPr>
              <a:buFontTx/>
              <a:buChar char="-"/>
            </a:pPr>
            <a:r>
              <a:rPr lang="ru-RU" dirty="0" smtClean="0"/>
              <a:t>«</a:t>
            </a:r>
            <a:r>
              <a:rPr lang="ru-RU" dirty="0"/>
              <a:t>роман»,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«</a:t>
            </a:r>
            <a:r>
              <a:rPr lang="ru-RU" dirty="0" err="1"/>
              <a:t>художній</a:t>
            </a:r>
            <a:r>
              <a:rPr lang="ru-RU" dirty="0"/>
              <a:t> </a:t>
            </a:r>
            <a:r>
              <a:rPr lang="ru-RU" dirty="0" err="1"/>
              <a:t>фільм</a:t>
            </a:r>
            <a:r>
              <a:rPr lang="ru-RU" dirty="0"/>
              <a:t>»,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«</a:t>
            </a:r>
            <a:r>
              <a:rPr lang="ru-RU" dirty="0" err="1"/>
              <a:t>навчальний</a:t>
            </a:r>
            <a:r>
              <a:rPr lang="ru-RU" dirty="0"/>
              <a:t> </a:t>
            </a:r>
            <a:r>
              <a:rPr lang="ru-RU" dirty="0" err="1"/>
              <a:t>посібник</a:t>
            </a:r>
            <a:r>
              <a:rPr lang="ru-RU" dirty="0"/>
              <a:t>»,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«</a:t>
            </a:r>
            <a:r>
              <a:rPr lang="ru-RU" dirty="0" err="1"/>
              <a:t>кандидатська</a:t>
            </a:r>
            <a:r>
              <a:rPr lang="ru-RU" dirty="0"/>
              <a:t> </a:t>
            </a:r>
            <a:r>
              <a:rPr lang="ru-RU" dirty="0" err="1"/>
              <a:t>дисертація</a:t>
            </a:r>
            <a:r>
              <a:rPr lang="ru-RU" dirty="0"/>
              <a:t>»,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«</a:t>
            </a:r>
            <a:r>
              <a:rPr lang="ru-RU" dirty="0" err="1"/>
              <a:t>документальний</a:t>
            </a:r>
            <a:r>
              <a:rPr lang="ru-RU" dirty="0"/>
              <a:t> </a:t>
            </a:r>
            <a:r>
              <a:rPr lang="ru-RU" dirty="0" err="1"/>
              <a:t>фільм</a:t>
            </a:r>
            <a:r>
              <a:rPr lang="ru-RU" dirty="0"/>
              <a:t>»,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«</a:t>
            </a:r>
            <a:r>
              <a:rPr lang="ru-RU" dirty="0" err="1"/>
              <a:t>інформаційно-аналітичний</a:t>
            </a:r>
            <a:r>
              <a:rPr lang="ru-RU" dirty="0"/>
              <a:t> портал» ,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«</a:t>
            </a:r>
            <a:r>
              <a:rPr lang="ru-RU" dirty="0"/>
              <a:t>ток-шоу»,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«</a:t>
            </a:r>
            <a:r>
              <a:rPr lang="ru-RU" dirty="0"/>
              <a:t>он-</a:t>
            </a:r>
            <a:r>
              <a:rPr lang="ru-RU" dirty="0" err="1"/>
              <a:t>лайн</a:t>
            </a:r>
            <a:r>
              <a:rPr lang="ru-RU" dirty="0"/>
              <a:t> </a:t>
            </a:r>
            <a:r>
              <a:rPr lang="ru-RU" dirty="0" err="1"/>
              <a:t>трансляція</a:t>
            </a:r>
            <a:r>
              <a:rPr lang="ru-RU" dirty="0" smtClean="0"/>
              <a:t>» </a:t>
            </a:r>
            <a:r>
              <a:rPr lang="ru-RU" dirty="0" err="1" smtClean="0"/>
              <a:t>тощо</a:t>
            </a:r>
            <a:r>
              <a:rPr lang="ru-RU" dirty="0" smtClean="0"/>
              <a:t>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>
                <a:effectLst/>
              </a:rPr>
              <a:t>Більшість текстів мають </a:t>
            </a:r>
            <a:r>
              <a:rPr lang="uk-UA" sz="2800" dirty="0" smtClean="0">
                <a:effectLst/>
              </a:rPr>
              <a:t>ТОЧНІ МАРКУВАННЯ, </a:t>
            </a:r>
            <a:r>
              <a:rPr lang="uk-UA" sz="2800" dirty="0">
                <a:effectLst/>
              </a:rPr>
              <a:t>що впливає на адекватність їх сприйняття </a:t>
            </a:r>
            <a:r>
              <a:rPr lang="uk-UA" sz="2800" dirty="0" smtClean="0">
                <a:effectLst/>
              </a:rPr>
              <a:t>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19577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4752528"/>
          </a:xfrm>
        </p:spPr>
        <p:txBody>
          <a:bodyPr/>
          <a:lstStyle/>
          <a:p>
            <a:pPr marL="0" indent="0">
              <a:buNone/>
            </a:pPr>
            <a:r>
              <a:rPr lang="uk-UA" sz="3200" b="1" dirty="0"/>
              <a:t>Модальність</a:t>
            </a:r>
            <a:r>
              <a:rPr lang="uk-UA" sz="3200" dirty="0"/>
              <a:t> (</a:t>
            </a:r>
            <a:r>
              <a:rPr lang="uk-UA" sz="3200" dirty="0" smtClean="0"/>
              <a:t>лат.</a:t>
            </a:r>
            <a:r>
              <a:rPr lang="en-US" sz="3200" i="1" dirty="0" err="1" smtClean="0"/>
              <a:t>modalis</a:t>
            </a:r>
            <a:r>
              <a:rPr lang="en-US" sz="3200" dirty="0"/>
              <a:t>) </a:t>
            </a:r>
            <a:r>
              <a:rPr lang="uk-UA" sz="3200" dirty="0" smtClean="0"/>
              <a:t>-</a:t>
            </a:r>
            <a:r>
              <a:rPr lang="en-US" sz="3200" dirty="0" smtClean="0"/>
              <a:t> </a:t>
            </a:r>
            <a:r>
              <a:rPr lang="uk-UA" sz="3200" dirty="0"/>
              <a:t>це функціонально-семантична категорія, яка виражає відношення змісту </a:t>
            </a:r>
            <a:r>
              <a:rPr lang="uk-UA" sz="3200" dirty="0" smtClean="0"/>
              <a:t>висловлення (тексту)</a:t>
            </a:r>
            <a:r>
              <a:rPr lang="uk-UA" sz="3200" dirty="0"/>
              <a:t> до дійсності і мовця до змісту висловлювання</a:t>
            </a:r>
            <a:r>
              <a:rPr lang="uk-UA" sz="3200" dirty="0" smtClean="0"/>
              <a:t>.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u="sng" dirty="0" smtClean="0"/>
              <a:t>ТИПИ МОДАЛЬНОСТІ</a:t>
            </a:r>
            <a:r>
              <a:rPr lang="uk-UA" dirty="0" smtClean="0"/>
              <a:t>: </a:t>
            </a:r>
          </a:p>
          <a:p>
            <a:pPr marL="0" indent="0">
              <a:buNone/>
            </a:pPr>
            <a:r>
              <a:rPr lang="uk-UA" dirty="0" smtClean="0"/>
              <a:t>1. Суб'єктивна.</a:t>
            </a:r>
          </a:p>
          <a:p>
            <a:pPr marL="0" indent="0">
              <a:buNone/>
            </a:pPr>
            <a:r>
              <a:rPr lang="uk-UA" dirty="0" smtClean="0"/>
              <a:t>2. Об'єктивна. 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517232"/>
            <a:ext cx="8229600" cy="216024"/>
          </a:xfrm>
        </p:spPr>
        <p:txBody>
          <a:bodyPr>
            <a:normAutofit fontScale="90000"/>
          </a:bodyPr>
          <a:lstStyle/>
          <a:p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37748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2232248"/>
          </a:xfrm>
        </p:spPr>
        <p:txBody>
          <a:bodyPr>
            <a:normAutofit/>
          </a:bodyPr>
          <a:lstStyle/>
          <a:p>
            <a:pPr algn="just"/>
            <a:r>
              <a:rPr lang="uk-UA" sz="4000" dirty="0" smtClean="0"/>
              <a:t>Суб'єктивна модальність </a:t>
            </a:r>
            <a:r>
              <a:rPr lang="uk-UA" sz="3200" dirty="0" smtClean="0"/>
              <a:t>– </a:t>
            </a:r>
            <a:br>
              <a:rPr lang="uk-UA" sz="3200" dirty="0" smtClean="0"/>
            </a:br>
            <a:r>
              <a:rPr lang="ru-RU" sz="3200" dirty="0" err="1" smtClean="0"/>
              <a:t>відношення</a:t>
            </a:r>
            <a:r>
              <a:rPr lang="ru-RU" sz="3200" dirty="0" smtClean="0"/>
              <a:t> </a:t>
            </a:r>
            <a:r>
              <a:rPr lang="ru-RU" sz="3200" dirty="0" err="1"/>
              <a:t>мовця</a:t>
            </a:r>
            <a:r>
              <a:rPr lang="ru-RU" sz="3200" dirty="0"/>
              <a:t> до </a:t>
            </a:r>
            <a:r>
              <a:rPr lang="ru-RU" sz="3200" dirty="0" err="1" smtClean="0"/>
              <a:t>висловлення</a:t>
            </a:r>
            <a:r>
              <a:rPr lang="ru-RU" sz="3200" dirty="0" smtClean="0"/>
              <a:t>.</a:t>
            </a:r>
            <a:br>
              <a:rPr lang="ru-RU" sz="3200" dirty="0" smtClean="0"/>
            </a:br>
            <a:r>
              <a:rPr lang="ru-RU" sz="3200" dirty="0" smtClean="0"/>
              <a:t> </a:t>
            </a:r>
            <a:br>
              <a:rPr lang="ru-RU" sz="3200" dirty="0" smtClean="0"/>
            </a:br>
            <a:endParaRPr lang="uk-UA" sz="32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179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err="1"/>
              <a:t>Виражається</a:t>
            </a:r>
            <a:r>
              <a:rPr lang="ru-RU" sz="2800" dirty="0"/>
              <a:t> : </a:t>
            </a:r>
            <a:br>
              <a:rPr lang="ru-RU" sz="2800" dirty="0"/>
            </a:br>
            <a:r>
              <a:rPr lang="ru-RU" sz="2800" dirty="0"/>
              <a:t>- </a:t>
            </a:r>
            <a:r>
              <a:rPr lang="ru-RU" sz="2800" dirty="0" err="1"/>
              <a:t>вставними</a:t>
            </a:r>
            <a:r>
              <a:rPr lang="ru-RU" sz="2800" dirty="0"/>
              <a:t> </a:t>
            </a:r>
            <a:r>
              <a:rPr lang="ru-RU" sz="2800" dirty="0" err="1" smtClean="0"/>
              <a:t>конструкціями</a:t>
            </a:r>
            <a:r>
              <a:rPr lang="ru-RU" sz="2800" dirty="0" smtClean="0"/>
              <a:t>;</a:t>
            </a:r>
          </a:p>
          <a:p>
            <a:pPr>
              <a:buFontTx/>
              <a:buChar char="-"/>
            </a:pPr>
            <a:r>
              <a:rPr lang="ru-RU" sz="2800" dirty="0" smtClean="0"/>
              <a:t>знаками оклику;</a:t>
            </a:r>
          </a:p>
          <a:p>
            <a:pPr>
              <a:buFontTx/>
              <a:buChar char="-"/>
            </a:pPr>
            <a:r>
              <a:rPr lang="ru-RU" sz="2800" dirty="0" smtClean="0"/>
              <a:t> </a:t>
            </a:r>
            <a:r>
              <a:rPr lang="ru-RU" sz="2800" dirty="0"/>
              <a:t>смайликами </a:t>
            </a:r>
            <a:r>
              <a:rPr lang="ru-RU" sz="2800" dirty="0" err="1" smtClean="0"/>
              <a:t>тощо</a:t>
            </a:r>
            <a:r>
              <a:rPr lang="ru-RU" sz="2800" dirty="0" smtClean="0"/>
              <a:t>; </a:t>
            </a:r>
          </a:p>
          <a:p>
            <a:pPr>
              <a:buFontTx/>
              <a:buChar char="-"/>
            </a:pPr>
            <a:r>
              <a:rPr lang="ru-RU" sz="2800" dirty="0" smtClean="0"/>
              <a:t>в </a:t>
            </a:r>
            <a:r>
              <a:rPr lang="ru-RU" sz="2800" dirty="0" err="1"/>
              <a:t>усних</a:t>
            </a:r>
            <a:r>
              <a:rPr lang="ru-RU" sz="2800" dirty="0"/>
              <a:t> – </a:t>
            </a:r>
            <a:r>
              <a:rPr lang="ru-RU" sz="2800" dirty="0" err="1"/>
              <a:t>аудіо</a:t>
            </a:r>
            <a:r>
              <a:rPr lang="ru-RU" sz="2800" dirty="0"/>
              <a:t> </a:t>
            </a:r>
            <a:r>
              <a:rPr lang="ru-RU" sz="2800" dirty="0" err="1"/>
              <a:t>чи</a:t>
            </a:r>
            <a:r>
              <a:rPr lang="ru-RU" sz="2800" dirty="0"/>
              <a:t> </a:t>
            </a:r>
            <a:r>
              <a:rPr lang="ru-RU" sz="2800" dirty="0" err="1"/>
              <a:t>відео</a:t>
            </a:r>
            <a:r>
              <a:rPr lang="ru-RU" sz="2800" dirty="0"/>
              <a:t> – за </a:t>
            </a:r>
            <a:r>
              <a:rPr lang="ru-RU" sz="2800" dirty="0" err="1"/>
              <a:t>допомогою</a:t>
            </a:r>
            <a:r>
              <a:rPr lang="ru-RU" sz="2800" dirty="0"/>
              <a:t> </a:t>
            </a:r>
            <a:r>
              <a:rPr lang="ru-RU" sz="2800" dirty="0" err="1"/>
              <a:t>інтонаційно-емоційних</a:t>
            </a:r>
            <a:r>
              <a:rPr lang="ru-RU" sz="2800" dirty="0"/>
              <a:t> </a:t>
            </a:r>
            <a:r>
              <a:rPr lang="ru-RU" sz="2800" dirty="0" err="1"/>
              <a:t>засобів</a:t>
            </a:r>
            <a:endParaRPr lang="uk-UA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72816"/>
            <a:ext cx="1524769" cy="1689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869160"/>
            <a:ext cx="1761078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448" y="4869160"/>
            <a:ext cx="1528107" cy="1633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374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uk-UA" dirty="0">
                <a:effectLst/>
              </a:rPr>
              <a:t> </a:t>
            </a:r>
            <a:br>
              <a:rPr lang="uk-UA" dirty="0">
                <a:effectLst/>
              </a:rPr>
            </a:br>
            <a:r>
              <a:rPr lang="uk-UA" dirty="0" smtClean="0">
                <a:effectLst/>
              </a:rPr>
              <a:t>Об’єктивна модальність -  </a:t>
            </a:r>
            <a:r>
              <a:rPr lang="uk-UA" dirty="0">
                <a:effectLst/>
              </a:rPr>
              <a:t>відношення висловлювання до </a:t>
            </a:r>
            <a:r>
              <a:rPr lang="uk-UA" dirty="0" smtClean="0">
                <a:effectLst/>
              </a:rPr>
              <a:t>дійсності</a:t>
            </a: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endParaRPr lang="uk-UA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8183745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64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19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Тексти</a:t>
            </a:r>
            <a:r>
              <a:rPr lang="uk-UA" dirty="0"/>
              <a:t>, які описують реальний світ – це повідомлення, що </a:t>
            </a:r>
            <a:r>
              <a:rPr lang="uk-UA" dirty="0" smtClean="0"/>
              <a:t>обслуговують: </a:t>
            </a:r>
          </a:p>
          <a:p>
            <a:pPr marL="0" indent="0">
              <a:buNone/>
            </a:pPr>
            <a:r>
              <a:rPr lang="uk-UA" dirty="0" smtClean="0"/>
              <a:t>- наукову </a:t>
            </a:r>
            <a:r>
              <a:rPr lang="uk-UA" dirty="0"/>
              <a:t>сферу, </a:t>
            </a:r>
            <a:endParaRPr lang="uk-UA" dirty="0" smtClean="0"/>
          </a:p>
          <a:p>
            <a:pPr>
              <a:buFontTx/>
              <a:buChar char="-"/>
            </a:pPr>
            <a:r>
              <a:rPr lang="uk-UA" dirty="0" smtClean="0"/>
              <a:t>офіційно-ділову</a:t>
            </a:r>
            <a:r>
              <a:rPr lang="uk-UA" dirty="0"/>
              <a:t>, </a:t>
            </a:r>
            <a:endParaRPr lang="uk-UA" dirty="0" smtClean="0"/>
          </a:p>
          <a:p>
            <a:pPr>
              <a:buFontTx/>
              <a:buChar char="-"/>
            </a:pPr>
            <a:r>
              <a:rPr lang="uk-UA" dirty="0" smtClean="0"/>
              <a:t>навчальну;</a:t>
            </a:r>
          </a:p>
          <a:p>
            <a:pPr>
              <a:buFontTx/>
              <a:buChar char="-"/>
            </a:pPr>
            <a:r>
              <a:rPr lang="uk-UA" dirty="0" smtClean="0"/>
              <a:t>виробничу, </a:t>
            </a:r>
          </a:p>
          <a:p>
            <a:pPr marL="0" indent="0">
              <a:buNone/>
            </a:pPr>
            <a:r>
              <a:rPr lang="uk-UA" dirty="0" smtClean="0"/>
              <a:t>Наприклад, матеріали </a:t>
            </a:r>
            <a:r>
              <a:rPr lang="uk-UA" dirty="0"/>
              <a:t>слідства,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лікарські </a:t>
            </a:r>
            <a:r>
              <a:rPr lang="uk-UA" dirty="0"/>
              <a:t>рецепти </a:t>
            </a:r>
            <a:r>
              <a:rPr lang="uk-UA" dirty="0" smtClean="0"/>
              <a:t>тощо. </a:t>
            </a:r>
          </a:p>
          <a:p>
            <a:pPr marL="0" indent="0">
              <a:buNone/>
            </a:pPr>
            <a:r>
              <a:rPr lang="uk-UA" sz="3200" b="1" dirty="0" smtClean="0"/>
              <a:t>До </a:t>
            </a:r>
            <a:r>
              <a:rPr lang="uk-UA" sz="3200" b="1" dirty="0"/>
              <a:t>текстів реального світу </a:t>
            </a:r>
            <a:endParaRPr lang="uk-UA" sz="3200" b="1" dirty="0" smtClean="0"/>
          </a:p>
          <a:p>
            <a:pPr marL="0" indent="0">
              <a:buNone/>
            </a:pPr>
            <a:r>
              <a:rPr lang="uk-UA" sz="3200" b="1" dirty="0" smtClean="0"/>
              <a:t>відносяться </a:t>
            </a:r>
            <a:r>
              <a:rPr lang="uk-UA" sz="3200" b="1" dirty="0"/>
              <a:t>й </a:t>
            </a:r>
            <a:endParaRPr lang="uk-UA" sz="3200" b="1" dirty="0" smtClean="0"/>
          </a:p>
          <a:p>
            <a:pPr marL="0" indent="0">
              <a:buNone/>
            </a:pPr>
            <a:r>
              <a:rPr lang="uk-UA" sz="3200" b="1" dirty="0" smtClean="0"/>
              <a:t>журналістські тексти</a:t>
            </a:r>
            <a:r>
              <a:rPr lang="uk-UA" sz="3200" b="1" dirty="0"/>
              <a:t>!</a:t>
            </a:r>
            <a:endParaRPr lang="uk-UA" sz="3200" b="1" dirty="0"/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sz="4000" dirty="0" smtClean="0"/>
              <a:t> 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340768"/>
            <a:ext cx="3100459" cy="43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088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uk-UA" sz="3200" dirty="0" smtClean="0"/>
              <a:t>свідчення </a:t>
            </a:r>
            <a:r>
              <a:rPr lang="uk-UA" sz="3200" dirty="0"/>
              <a:t>учасників подій</a:t>
            </a:r>
            <a:r>
              <a:rPr lang="uk-UA" sz="3200" dirty="0" smtClean="0"/>
              <a:t>,</a:t>
            </a:r>
          </a:p>
          <a:p>
            <a:pPr>
              <a:buFontTx/>
              <a:buChar char="-"/>
            </a:pPr>
            <a:r>
              <a:rPr lang="uk-UA" sz="3200" dirty="0" smtClean="0"/>
              <a:t>документи, </a:t>
            </a:r>
          </a:p>
          <a:p>
            <a:pPr>
              <a:buFontTx/>
              <a:buChar char="-"/>
            </a:pPr>
            <a:r>
              <a:rPr lang="uk-UA" sz="3200" dirty="0" smtClean="0"/>
              <a:t>соціологічні </a:t>
            </a:r>
            <a:r>
              <a:rPr lang="uk-UA" sz="3200" dirty="0"/>
              <a:t>факти, </a:t>
            </a:r>
            <a:endParaRPr lang="uk-UA" sz="3200" dirty="0" smtClean="0"/>
          </a:p>
          <a:p>
            <a:pPr>
              <a:buFontTx/>
              <a:buChar char="-"/>
            </a:pPr>
            <a:r>
              <a:rPr lang="uk-UA" sz="3200" dirty="0" smtClean="0"/>
              <a:t>висновки </a:t>
            </a:r>
            <a:r>
              <a:rPr lang="uk-UA" sz="3200" dirty="0"/>
              <a:t>експертів, </a:t>
            </a:r>
            <a:endParaRPr lang="uk-UA" sz="3200" dirty="0" smtClean="0"/>
          </a:p>
          <a:p>
            <a:pPr>
              <a:buFontTx/>
              <a:buChar char="-"/>
            </a:pPr>
            <a:r>
              <a:rPr lang="uk-UA" sz="3200" dirty="0" smtClean="0"/>
              <a:t>цитування</a:t>
            </a:r>
            <a:r>
              <a:rPr lang="uk-UA" sz="3200" dirty="0"/>
              <a:t>, </a:t>
            </a:r>
            <a:endParaRPr lang="uk-UA" sz="3200" dirty="0" smtClean="0"/>
          </a:p>
          <a:p>
            <a:pPr>
              <a:buFontTx/>
              <a:buChar char="-"/>
            </a:pPr>
            <a:r>
              <a:rPr lang="uk-UA" sz="3200" dirty="0" smtClean="0"/>
              <a:t>копії </a:t>
            </a:r>
            <a:r>
              <a:rPr lang="uk-UA" sz="3200" dirty="0"/>
              <a:t>документів тощо</a:t>
            </a:r>
            <a:r>
              <a:rPr lang="uk-UA" dirty="0"/>
              <a:t>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Знаки </a:t>
            </a:r>
            <a:r>
              <a:rPr lang="uk-UA" dirty="0" err="1" smtClean="0"/>
              <a:t>фактуальності</a:t>
            </a:r>
            <a:r>
              <a:rPr lang="uk-UA" dirty="0" smtClean="0"/>
              <a:t>: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5863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183</TotalTime>
  <Words>275</Words>
  <Application>Microsoft Office PowerPoint</Application>
  <PresentationFormat>Экран (4:3)</PresentationFormat>
  <Paragraphs>69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ЯКІСТЬ ІНФОРМАЦІЇ МЕДІА-ТЕКСТІВ</vt:lpstr>
      <vt:lpstr>Текст - </vt:lpstr>
      <vt:lpstr>Фердинан де Сосюр  ( 1857 - 1913) -  швейцарський лінгвіст,  засновник структуралізму </vt:lpstr>
      <vt:lpstr>Більшість текстів мають ТОЧНІ МАРКУВАННЯ, що впливає на адекватність їх сприйняття .</vt:lpstr>
      <vt:lpstr>Презентация PowerPoint</vt:lpstr>
      <vt:lpstr>Суб'єктивна модальність –  відношення мовця до висловлення.   </vt:lpstr>
      <vt:lpstr>  Об’єктивна модальність -  відношення висловлювання до дійсності </vt:lpstr>
      <vt:lpstr>    </vt:lpstr>
      <vt:lpstr>Знаки фактуальності:</vt:lpstr>
      <vt:lpstr>Критерії якості текстів реальної  дійсності:</vt:lpstr>
      <vt:lpstr>Тексти псевдореальної дійсності</vt:lpstr>
      <vt:lpstr>Тексти ірреальної дійсності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ЯКІСТЬ ІНФОРМАЦІЇ МЕДІА-ТЕКСТІВ</dc:title>
  <dc:creator>Natali</dc:creator>
  <cp:lastModifiedBy>Natali</cp:lastModifiedBy>
  <cp:revision>14</cp:revision>
  <dcterms:created xsi:type="dcterms:W3CDTF">2018-02-18T12:06:20Z</dcterms:created>
  <dcterms:modified xsi:type="dcterms:W3CDTF">2018-02-18T15:22:05Z</dcterms:modified>
</cp:coreProperties>
</file>