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6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4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34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02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3646EF-01A0-4F6A-B336-FF3AAFB57D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8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055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57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3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02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1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3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3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8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B992B-63B1-4D38-90F6-08EEA9EDBA77}" type="datetimeFigureOut">
              <a:rPr lang="ru-RU" smtClean="0"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8014-E680-4B38-83D8-DC90E75D7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00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image" Target="../media/image64.emf"/><Relationship Id="rId4" Type="http://schemas.openxmlformats.org/officeDocument/2006/relationships/package" Target="../embeddings/_________Microsoft_Word1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sz="quarter" idx="2"/>
          </p:nvPr>
        </p:nvSpPr>
        <p:spPr>
          <a:xfrm>
            <a:off x="1187624" y="2060848"/>
            <a:ext cx="7586152" cy="21859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4000" i="1" dirty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uk-UA" sz="2000" b="1" dirty="0" smtClean="0"/>
              <a:t>Лекція 3. </a:t>
            </a:r>
            <a:r>
              <a:rPr lang="uk-UA" sz="2400" b="1" dirty="0"/>
              <a:t>ОСНОВНІ АБІОТИЧНІ ФАКТОРИ СЕРЕДОВИЩА: СВІТЛО, ТЕМПЕРАТУРА, </a:t>
            </a:r>
            <a:r>
              <a:rPr lang="uk-UA" sz="2400" b="1" dirty="0" smtClean="0"/>
              <a:t>ВОЛОГІСТЬ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i="1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4783"/>
            <a:ext cx="3124182" cy="234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89" y="224784"/>
            <a:ext cx="4178786" cy="23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3645024"/>
            <a:ext cx="3940931" cy="24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72" y="3645024"/>
            <a:ext cx="3738103" cy="24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Світло для тварин – основа орієнтування у просторі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7856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err="1" smtClean="0"/>
              <a:t>Фотофіли</a:t>
            </a:r>
            <a:r>
              <a:rPr lang="uk-UA" dirty="0" smtClean="0"/>
              <a:t>. </a:t>
            </a:r>
            <a:r>
              <a:rPr lang="uk-UA" dirty="0" err="1" smtClean="0"/>
              <a:t>Фотофоби</a:t>
            </a:r>
            <a:r>
              <a:rPr lang="uk-UA" dirty="0" smtClean="0"/>
              <a:t>.                         2. </a:t>
            </a:r>
            <a:r>
              <a:rPr lang="uk-UA" dirty="0" err="1" smtClean="0"/>
              <a:t>Стенофотні</a:t>
            </a:r>
            <a:r>
              <a:rPr lang="uk-UA" dirty="0" smtClean="0"/>
              <a:t> та </a:t>
            </a:r>
            <a:r>
              <a:rPr lang="uk-UA" dirty="0" err="1" smtClean="0"/>
              <a:t>евріфотні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2098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8359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93" y="16859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92567"/>
            <a:ext cx="1059373" cy="7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9835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Світло і біоритми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Світло – </a:t>
            </a:r>
            <a:r>
              <a:rPr lang="uk-UA" b="1" dirty="0"/>
              <a:t>головний</a:t>
            </a:r>
            <a:r>
              <a:rPr lang="uk-UA" dirty="0"/>
              <a:t> і постійний первинно-періодичний чинник, що впливає на організми і екосистеми з моменту їх зародження. </a:t>
            </a:r>
            <a:endParaRPr lang="uk-UA" dirty="0" smtClean="0"/>
          </a:p>
          <a:p>
            <a:endParaRPr lang="uk-UA" dirty="0"/>
          </a:p>
          <a:p>
            <a:r>
              <a:rPr lang="uk-UA" dirty="0" smtClean="0"/>
              <a:t>Виділяють </a:t>
            </a:r>
            <a:r>
              <a:rPr lang="uk-UA" dirty="0"/>
              <a:t>біоритми </a:t>
            </a:r>
            <a:r>
              <a:rPr lang="uk-UA" dirty="0" smtClean="0"/>
              <a:t> 1 - добові </a:t>
            </a:r>
            <a:r>
              <a:rPr lang="uk-UA" dirty="0"/>
              <a:t>(</a:t>
            </a:r>
            <a:r>
              <a:rPr lang="uk-UA" dirty="0" err="1"/>
              <a:t>циркадіанні</a:t>
            </a:r>
            <a:r>
              <a:rPr lang="uk-UA" dirty="0" smtClean="0"/>
              <a:t>); 2 - сезонні</a:t>
            </a:r>
            <a:r>
              <a:rPr lang="uk-UA" dirty="0"/>
              <a:t>, </a:t>
            </a:r>
            <a:r>
              <a:rPr lang="uk-UA" dirty="0" smtClean="0"/>
              <a:t> 3 - річні </a:t>
            </a:r>
            <a:r>
              <a:rPr lang="uk-UA" dirty="0"/>
              <a:t>(</a:t>
            </a:r>
            <a:r>
              <a:rPr lang="uk-UA" dirty="0" err="1"/>
              <a:t>циркануальні</a:t>
            </a:r>
            <a:r>
              <a:rPr lang="uk-UA" dirty="0"/>
              <a:t>).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667969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5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uk-UA" sz="2400" dirty="0" smtClean="0"/>
              <a:t>2 – сезонні біоритми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66" y="648841"/>
            <a:ext cx="29337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98" y="2110928"/>
            <a:ext cx="2656926" cy="179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21621" r="404" b="-242"/>
          <a:stretch/>
        </p:blipFill>
        <p:spPr bwMode="auto">
          <a:xfrm>
            <a:off x="1259632" y="4303746"/>
            <a:ext cx="3909814" cy="230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2383"/>
            <a:ext cx="2539752" cy="19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5" b="10696"/>
          <a:stretch/>
        </p:blipFill>
        <p:spPr bwMode="auto">
          <a:xfrm>
            <a:off x="3851920" y="1308880"/>
            <a:ext cx="1645227" cy="19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4" y="89692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Результат пошуку зображень за запитом &quot;Bombyx mori різні яйц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Результат пошуку зображень за запитом &quot;Bombyx mori різні яйц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/>
              <a:t>3 – </a:t>
            </a:r>
            <a:r>
              <a:rPr lang="uk-UA" sz="2400" dirty="0" err="1" smtClean="0"/>
              <a:t>циркануальні</a:t>
            </a:r>
            <a:r>
              <a:rPr lang="uk-UA" sz="2400" dirty="0" smtClean="0"/>
              <a:t>( річні) біоритми</a:t>
            </a:r>
            <a:endParaRPr lang="ru-RU" sz="2400" dirty="0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1161702"/>
            <a:ext cx="20955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9500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5994" y="2924944"/>
            <a:ext cx="338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err="1"/>
              <a:t>Bombyx</a:t>
            </a:r>
            <a:r>
              <a:rPr lang="uk-UA" i="1" dirty="0"/>
              <a:t> </a:t>
            </a:r>
            <a:r>
              <a:rPr lang="uk-UA" i="1" dirty="0" err="1" smtClean="0"/>
              <a:t>mori</a:t>
            </a:r>
            <a:r>
              <a:rPr lang="uk-UA" i="1" dirty="0" smtClean="0"/>
              <a:t> - шовкопряд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989" y="3573016"/>
            <a:ext cx="88089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Таким чином, для </a:t>
            </a:r>
            <a:r>
              <a:rPr lang="ru-RU" sz="2800" b="1" dirty="0" err="1" smtClean="0"/>
              <a:t>рослин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світло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необхідне</a:t>
            </a:r>
            <a:r>
              <a:rPr lang="ru-RU" sz="2800" b="1" dirty="0" smtClean="0"/>
              <a:t> в першу </a:t>
            </a:r>
            <a:r>
              <a:rPr lang="ru-RU" sz="2800" b="1" dirty="0" err="1" smtClean="0"/>
              <a:t>чергу</a:t>
            </a:r>
            <a:r>
              <a:rPr lang="ru-RU" sz="2800" b="1" dirty="0" smtClean="0"/>
              <a:t>, як ресурс для фотосинтезу і </a:t>
            </a:r>
            <a:r>
              <a:rPr lang="ru-RU" sz="2800" b="1" dirty="0" err="1" smtClean="0"/>
              <a:t>транспірації</a:t>
            </a:r>
            <a:r>
              <a:rPr lang="ru-RU" sz="2800" b="1" dirty="0" smtClean="0"/>
              <a:t>, 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для </a:t>
            </a:r>
            <a:r>
              <a:rPr lang="ru-RU" sz="2800" b="1" dirty="0" err="1" smtClean="0"/>
              <a:t>тварин</a:t>
            </a:r>
            <a:r>
              <a:rPr lang="ru-RU" sz="2800" b="1" dirty="0" smtClean="0"/>
              <a:t> – для </a:t>
            </a:r>
            <a:r>
              <a:rPr lang="ru-RU" sz="2800" b="1" dirty="0" err="1" smtClean="0"/>
              <a:t>інформаційного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забезпечення</a:t>
            </a:r>
            <a:r>
              <a:rPr lang="ru-RU" sz="2800" b="1" dirty="0" smtClean="0"/>
              <a:t>. </a:t>
            </a:r>
          </a:p>
          <a:p>
            <a:endParaRPr lang="ru-RU" sz="2800" b="1" dirty="0" smtClean="0"/>
          </a:p>
          <a:p>
            <a:pPr algn="just"/>
            <a:r>
              <a:rPr lang="ru-RU" sz="2800" b="1" dirty="0" smtClean="0"/>
              <a:t>Для тих і </a:t>
            </a:r>
            <a:r>
              <a:rPr lang="ru-RU" sz="2800" b="1" dirty="0" err="1" smtClean="0"/>
              <a:t>інших</a:t>
            </a:r>
            <a:r>
              <a:rPr lang="ru-RU" sz="2800" b="1" dirty="0" smtClean="0"/>
              <a:t> – як </a:t>
            </a:r>
            <a:r>
              <a:rPr lang="ru-RU" sz="2800" b="1" dirty="0" err="1" smtClean="0"/>
              <a:t>еволюційний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чинник-синхронізатор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біологічних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ритмів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386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Температура як екологічний фактор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872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Важлива </a:t>
            </a:r>
            <a:r>
              <a:rPr lang="uk-UA" dirty="0"/>
              <a:t>не тільки кількість тепла, але і розподіл його протягом доби, вегетаційного сезону, року. </a:t>
            </a:r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/>
              <a:t>Температурні </a:t>
            </a:r>
            <a:r>
              <a:rPr lang="uk-UA" dirty="0" smtClean="0"/>
              <a:t>межі життя складають 300</a:t>
            </a:r>
            <a:r>
              <a:rPr lang="uk-UA" dirty="0"/>
              <a:t>°, від -200°С до +100°С, але для більшості організмів і фізіологічних процесів цей діапазон ще вужчий – </a:t>
            </a:r>
            <a:endParaRPr lang="uk-UA" dirty="0" smtClean="0"/>
          </a:p>
          <a:p>
            <a:pPr algn="just"/>
            <a:r>
              <a:rPr lang="uk-UA" dirty="0" smtClean="0"/>
              <a:t>від </a:t>
            </a:r>
            <a:r>
              <a:rPr lang="uk-UA" dirty="0"/>
              <a:t>39° в морі (-3,3 – +35,6°С) до 125° на суші (-70 – +55°С). </a:t>
            </a:r>
            <a:endParaRPr lang="uk-UA" dirty="0" smtClean="0"/>
          </a:p>
          <a:p>
            <a:pPr algn="just"/>
            <a:endParaRPr lang="uk-UA" dirty="0"/>
          </a:p>
          <a:p>
            <a:pPr algn="just"/>
            <a:r>
              <a:rPr lang="uk-UA" dirty="0"/>
              <a:t>Значення температури </a:t>
            </a:r>
            <a:r>
              <a:rPr lang="uk-UA" dirty="0" smtClean="0"/>
              <a:t> - змінює </a:t>
            </a:r>
            <a:r>
              <a:rPr lang="uk-UA" dirty="0"/>
              <a:t>швидкість протікання фізико-хімічних реакцій в клітинах, а це відбивається на рості, розвитку, розмноженні, поведінці і </a:t>
            </a:r>
            <a:r>
              <a:rPr lang="uk-UA" dirty="0" smtClean="0"/>
              <a:t> визначає </a:t>
            </a:r>
            <a:r>
              <a:rPr lang="uk-UA" dirty="0"/>
              <a:t>географічне розповсюдження </a:t>
            </a:r>
            <a:r>
              <a:rPr lang="uk-UA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360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5" y="866599"/>
            <a:ext cx="3195530" cy="213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88775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1714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Кріофіли</a:t>
            </a:r>
            <a:r>
              <a:rPr lang="uk-UA" b="1" dirty="0"/>
              <a:t> </a:t>
            </a:r>
            <a:r>
              <a:rPr lang="uk-UA" dirty="0"/>
              <a:t>не виносять високих температур і можуть зберігати активність клітин при -8-10°С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66599"/>
            <a:ext cx="2714097" cy="205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29050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Термофіли </a:t>
            </a:r>
            <a:r>
              <a:rPr lang="uk-UA" dirty="0"/>
              <a:t>пристосувалися до умов високих температур,  вони мешкають переважно в тропічних районах Землі. </a:t>
            </a:r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4" y="4072880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0" y="414908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90" y="4101454"/>
            <a:ext cx="2476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83671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Для більшості видів температурний оптимум знаходиться в межах </a:t>
            </a:r>
            <a:r>
              <a:rPr lang="uk-UA" sz="2400" dirty="0" smtClean="0"/>
              <a:t>20-25°С.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348880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Температури, при яких відбуваються активні фізіологічні процеси, називаються </a:t>
            </a:r>
            <a:r>
              <a:rPr lang="uk-UA" sz="2400" b="1" dirty="0"/>
              <a:t>ефективними</a:t>
            </a:r>
            <a:r>
              <a:rPr lang="uk-UA" sz="2400" dirty="0" smtClean="0"/>
              <a:t>.</a:t>
            </a:r>
          </a:p>
          <a:p>
            <a:pPr algn="just"/>
            <a:r>
              <a:rPr lang="uk-UA" sz="2400" dirty="0" smtClean="0"/>
              <a:t> </a:t>
            </a:r>
            <a:r>
              <a:rPr lang="uk-UA" sz="2400" b="1" dirty="0"/>
              <a:t>Сума  ефективних температур</a:t>
            </a:r>
            <a:r>
              <a:rPr lang="uk-UA" sz="2400" dirty="0"/>
              <a:t> (ЕТ) – величина, постійна для кожного виду. Її розраховують за формулою:</a:t>
            </a:r>
            <a:endParaRPr lang="ru-RU" sz="2400" dirty="0"/>
          </a:p>
          <a:p>
            <a:pPr algn="ctr"/>
            <a:r>
              <a:rPr lang="uk-UA" sz="2400" dirty="0"/>
              <a:t>ЕТ = ∑(t – t</a:t>
            </a:r>
            <a:r>
              <a:rPr lang="uk-UA" sz="2400" baseline="-25000" dirty="0"/>
              <a:t>1</a:t>
            </a:r>
            <a:r>
              <a:rPr lang="uk-UA" sz="2400" dirty="0"/>
              <a:t>) х  n</a:t>
            </a:r>
            <a:r>
              <a:rPr lang="uk-UA" sz="2400" dirty="0" smtClean="0"/>
              <a:t>,      </a:t>
            </a:r>
            <a:r>
              <a:rPr lang="uk-UA" sz="2400" dirty="0"/>
              <a:t>де</a:t>
            </a:r>
            <a:endParaRPr lang="ru-RU" sz="2400" dirty="0"/>
          </a:p>
          <a:p>
            <a:pPr algn="just"/>
            <a:r>
              <a:rPr lang="uk-UA" sz="2400" dirty="0"/>
              <a:t>t – температура навколишнього середовища (фактична), t</a:t>
            </a:r>
            <a:r>
              <a:rPr lang="uk-UA" sz="2400" baseline="-25000" dirty="0"/>
              <a:t>1</a:t>
            </a:r>
            <a:r>
              <a:rPr lang="uk-UA" sz="2400" dirty="0"/>
              <a:t> – температура нижнього порогу розвитку, часто 10°С, n – тривалість розвитку в днях.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29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020" y="112474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Рослини</a:t>
            </a:r>
            <a:r>
              <a:rPr lang="uk-UA" dirty="0" smtClean="0"/>
              <a:t> </a:t>
            </a:r>
            <a:r>
              <a:rPr lang="uk-UA" dirty="0"/>
              <a:t>по </a:t>
            </a:r>
            <a:r>
              <a:rPr lang="uk-UA" u="sng" dirty="0"/>
              <a:t>відношенню до низьких температур </a:t>
            </a:r>
            <a:r>
              <a:rPr lang="uk-UA" dirty="0"/>
              <a:t>характеризуються:</a:t>
            </a:r>
            <a:endParaRPr lang="ru-RU" dirty="0"/>
          </a:p>
          <a:p>
            <a:r>
              <a:rPr lang="uk-UA" b="1" dirty="0"/>
              <a:t>- холодостійкістю</a:t>
            </a:r>
            <a:r>
              <a:rPr lang="uk-UA" dirty="0"/>
              <a:t> –  здатністю довго переносити низькі позитивні температури – від +1 до +10°С; </a:t>
            </a:r>
            <a:endParaRPr lang="ru-RU" dirty="0"/>
          </a:p>
          <a:p>
            <a:r>
              <a:rPr lang="uk-UA" b="1" dirty="0"/>
              <a:t>- </a:t>
            </a:r>
            <a:r>
              <a:rPr lang="uk-UA" b="1" dirty="0" smtClean="0"/>
              <a:t> морозостійкістю </a:t>
            </a:r>
            <a:r>
              <a:rPr lang="uk-UA" dirty="0"/>
              <a:t>– здатністю не гинути при температурі від -1 до -</a:t>
            </a:r>
            <a:r>
              <a:rPr lang="uk-UA" dirty="0" smtClean="0"/>
              <a:t>7°С;</a:t>
            </a:r>
            <a:endParaRPr lang="ru-RU" dirty="0"/>
          </a:p>
          <a:p>
            <a:pPr algn="just"/>
            <a:r>
              <a:rPr lang="uk-UA" b="1" dirty="0" smtClean="0"/>
              <a:t>- </a:t>
            </a:r>
            <a:r>
              <a:rPr lang="uk-UA" b="1" dirty="0" err="1"/>
              <a:t>л</a:t>
            </a:r>
            <a:r>
              <a:rPr lang="uk-UA" b="1" dirty="0" err="1" smtClean="0"/>
              <a:t>ьодостійкістю</a:t>
            </a:r>
            <a:r>
              <a:rPr lang="uk-UA" b="1" dirty="0" smtClean="0"/>
              <a:t> </a:t>
            </a:r>
            <a:r>
              <a:rPr lang="uk-UA" dirty="0" smtClean="0"/>
              <a:t>– </a:t>
            </a:r>
            <a:r>
              <a:rPr lang="uk-UA" dirty="0"/>
              <a:t>здатністю переносити короткочасне утворення льоду між клітинами, після відтаювання продовжують життєдіяльність.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57301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Відношення до високих </a:t>
            </a:r>
            <a:r>
              <a:rPr lang="uk-UA" u="sng" dirty="0" smtClean="0"/>
              <a:t>температур </a:t>
            </a:r>
            <a:r>
              <a:rPr lang="uk-UA" b="1" dirty="0" smtClean="0"/>
              <a:t>у рослин  </a:t>
            </a:r>
            <a:r>
              <a:rPr lang="uk-UA" dirty="0"/>
              <a:t>характеризується:</a:t>
            </a:r>
            <a:endParaRPr lang="ru-RU" dirty="0"/>
          </a:p>
          <a:p>
            <a:pPr lvl="0" algn="just"/>
            <a:r>
              <a:rPr lang="uk-UA" b="1" dirty="0"/>
              <a:t>жаровитривалістю </a:t>
            </a:r>
            <a:r>
              <a:rPr lang="uk-UA" dirty="0"/>
              <a:t>– рослини сонячних сухих місць </a:t>
            </a:r>
            <a:r>
              <a:rPr lang="uk-UA" dirty="0" smtClean="0"/>
              <a:t>існування, здатні </a:t>
            </a:r>
            <a:r>
              <a:rPr lang="uk-UA" dirty="0"/>
              <a:t>переносити короткочасне (до півгодини) підвищення температури до +60°С без пошкодження </a:t>
            </a:r>
            <a:r>
              <a:rPr lang="uk-UA" dirty="0" smtClean="0"/>
              <a:t>тканин;</a:t>
            </a:r>
            <a:endParaRPr lang="ru-RU" dirty="0"/>
          </a:p>
          <a:p>
            <a:pPr lvl="0"/>
            <a:r>
              <a:rPr lang="uk-UA" b="1" dirty="0"/>
              <a:t>жаростійкістю </a:t>
            </a:r>
            <a:r>
              <a:rPr lang="uk-UA" dirty="0"/>
              <a:t>– нижчі рослини, що живуть в термальних джерелах (синьо-зелені водорості, бактерії) з температурою до +90°С.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9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Адаптації рослин до теплового </a:t>
            </a:r>
            <a:r>
              <a:rPr lang="uk-UA" sz="2400" b="1" dirty="0" smtClean="0"/>
              <a:t>режиму:</a:t>
            </a:r>
            <a:br>
              <a:rPr lang="uk-UA" sz="2400" b="1" dirty="0" smtClean="0"/>
            </a:b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/>
              <a:t> </a:t>
            </a:r>
            <a:r>
              <a:rPr lang="uk-UA" sz="2400" dirty="0" smtClean="0"/>
              <a:t>1. </a:t>
            </a:r>
            <a:r>
              <a:rPr lang="uk-UA" sz="2400" dirty="0" err="1" smtClean="0"/>
              <a:t>Анатомо-морфологічні</a:t>
            </a:r>
            <a:r>
              <a:rPr lang="uk-UA" sz="2400" dirty="0" smtClean="0"/>
              <a:t>.</a:t>
            </a:r>
            <a:br>
              <a:rPr lang="uk-UA" sz="2400" dirty="0" smtClean="0"/>
            </a:br>
            <a:r>
              <a:rPr lang="uk-UA" sz="2400" dirty="0" smtClean="0"/>
              <a:t>2. Фізіологічні.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4554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52978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1071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4170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08" y="2952952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Autofit/>
          </a:bodyPr>
          <a:lstStyle/>
          <a:p>
            <a:r>
              <a:rPr lang="uk-UA" sz="2400" b="1" dirty="0" err="1"/>
              <a:t>Пойкілотермність</a:t>
            </a:r>
            <a:r>
              <a:rPr lang="uk-UA" sz="2400" b="1" dirty="0"/>
              <a:t> і </a:t>
            </a:r>
            <a:r>
              <a:rPr lang="uk-UA" sz="2400" b="1" dirty="0" err="1" smtClean="0"/>
              <a:t>гомойотермність</a:t>
            </a:r>
            <a:r>
              <a:rPr lang="uk-UA" sz="2400" b="1" dirty="0" smtClean="0"/>
              <a:t> </a:t>
            </a:r>
            <a:r>
              <a:rPr lang="uk-UA" sz="2400" b="1" dirty="0"/>
              <a:t>тварин.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799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/>
              <a:t>До </a:t>
            </a:r>
            <a:r>
              <a:rPr lang="uk-UA" b="1" dirty="0"/>
              <a:t>пойкілотермних</a:t>
            </a:r>
            <a:r>
              <a:rPr lang="uk-UA" dirty="0"/>
              <a:t> (</a:t>
            </a:r>
            <a:r>
              <a:rPr lang="uk-UA" dirty="0" err="1"/>
              <a:t>ектотермних</a:t>
            </a:r>
            <a:r>
              <a:rPr lang="uk-UA" dirty="0"/>
              <a:t>, холоднокровних) відносяться всі безхребетні, риби, рептилії і амфібії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 Типова </a:t>
            </a:r>
            <a:r>
              <a:rPr lang="uk-UA" dirty="0"/>
              <a:t>низька інтенсивність обміну речовин і майже повна відсутність механізмів теплорегуляції. </a:t>
            </a:r>
            <a:endParaRPr lang="ru-RU" dirty="0"/>
          </a:p>
          <a:p>
            <a:pPr algn="just"/>
            <a:r>
              <a:rPr lang="uk-UA" dirty="0"/>
              <a:t>Терморегуляція здійснюється за рахунок особливої структури і кольору покривів, специфіки </a:t>
            </a:r>
            <a:r>
              <a:rPr lang="uk-UA" dirty="0" smtClean="0"/>
              <a:t>поведінки, </a:t>
            </a:r>
            <a:r>
              <a:rPr lang="uk-UA" dirty="0"/>
              <a:t>посиленням мускульної роботи </a:t>
            </a:r>
            <a:r>
              <a:rPr lang="uk-UA" dirty="0" smtClean="0"/>
              <a:t>,за </a:t>
            </a:r>
            <a:r>
              <a:rPr lang="uk-UA" dirty="0"/>
              <a:t>рахунок суспільного життя (мурашники, термітники, вулики); різним вмістом вологи в тілі і різною інтенсивністю випаровування вологи з поверхні тіла. </a:t>
            </a:r>
            <a:endParaRPr lang="uk-UA" dirty="0" smtClean="0"/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Стійкість </a:t>
            </a:r>
            <a:r>
              <a:rPr lang="uk-UA" dirty="0"/>
              <a:t>до низьких температур забезпечується накопиченням жирів, глікогену, деяких солей</a:t>
            </a:r>
            <a:r>
              <a:rPr lang="uk-UA" dirty="0" smtClean="0"/>
              <a:t>.</a:t>
            </a:r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 </a:t>
            </a:r>
            <a:r>
              <a:rPr lang="uk-UA" dirty="0"/>
              <a:t>Несприятливі умови пойкілотермні тварини переживають в неактивному стані – анабіозі. </a:t>
            </a: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7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588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Світло як екологічний фактор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908720"/>
            <a:ext cx="4968552" cy="1008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Основні характеристики:</a:t>
            </a:r>
          </a:p>
          <a:p>
            <a:r>
              <a:rPr lang="uk-UA" dirty="0" smtClean="0"/>
              <a:t>1.Тривалість (фотоперіод).</a:t>
            </a:r>
          </a:p>
          <a:p>
            <a:r>
              <a:rPr lang="uk-UA" dirty="0" smtClean="0"/>
              <a:t>2. Інтенсивність.</a:t>
            </a:r>
          </a:p>
          <a:p>
            <a:r>
              <a:rPr lang="uk-UA" dirty="0" smtClean="0"/>
              <a:t>3. Якість (спектральний склад).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48768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8" y="3284984"/>
            <a:ext cx="62801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708791"/>
            <a:ext cx="5629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Частка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різних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ділянок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спектра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сонячної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радіації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%</a:t>
            </a:r>
          </a:p>
        </p:txBody>
      </p:sp>
    </p:spTree>
    <p:extLst>
      <p:ext uri="{BB962C8B-B14F-4D97-AF65-F5344CB8AC3E}">
        <p14:creationId xmlns:p14="http://schemas.microsoft.com/office/powerpoint/2010/main" val="13402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Гомойотермні </a:t>
            </a:r>
            <a:r>
              <a:rPr lang="uk-UA" dirty="0"/>
              <a:t>(</a:t>
            </a:r>
            <a:r>
              <a:rPr lang="uk-UA" dirty="0" err="1"/>
              <a:t>ендотермні</a:t>
            </a:r>
            <a:r>
              <a:rPr lang="uk-UA" dirty="0"/>
              <a:t>, теплокровні) – тварини з високим рівнем обмінних процесів – птахи і ссавці, що забезпечують підтримку постійної температури тіла навіть при значних коливаннях температури зовнішнього середовища. </a:t>
            </a:r>
            <a:endParaRPr lang="uk-UA" dirty="0" smtClean="0"/>
          </a:p>
          <a:p>
            <a:pPr algn="just"/>
            <a:endParaRPr lang="ru-RU" dirty="0"/>
          </a:p>
          <a:p>
            <a:pPr algn="just"/>
            <a:r>
              <a:rPr lang="uk-UA" dirty="0"/>
              <a:t>У гомойотермних тварин розрізняють хімічну і фізичну терморегуляції. </a:t>
            </a:r>
            <a:r>
              <a:rPr lang="uk-UA" u="sng" dirty="0"/>
              <a:t>Хімічна</a:t>
            </a:r>
            <a:r>
              <a:rPr lang="uk-UA" dirty="0"/>
              <a:t> виявляється в продукуванні тепла, </a:t>
            </a:r>
            <a:r>
              <a:rPr lang="uk-UA" u="sng" dirty="0"/>
              <a:t>фізична</a:t>
            </a:r>
            <a:r>
              <a:rPr lang="uk-UA" dirty="0"/>
              <a:t> – в його розподілі по тілу і віддачі. </a:t>
            </a:r>
            <a:endParaRPr lang="uk-UA" dirty="0" smtClean="0"/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0902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1871" y="2147957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В екологічно близьких ссавців в холодних кліматичних зонах, згідно з </a:t>
            </a:r>
            <a:r>
              <a:rPr lang="uk-UA" u="sng" dirty="0"/>
              <a:t>правилом </a:t>
            </a:r>
            <a:r>
              <a:rPr lang="uk-UA" u="sng" dirty="0" err="1"/>
              <a:t>Бергмана</a:t>
            </a:r>
            <a:r>
              <a:rPr lang="uk-UA" dirty="0"/>
              <a:t>, закономірно збільшуються розміри тіла і вага внутрішніх органів, що мають відношення до регулювання процесів обміну (серце, нирки, печінка). </a:t>
            </a:r>
            <a:endParaRPr lang="uk-UA" dirty="0" smtClean="0"/>
          </a:p>
          <a:p>
            <a:pPr algn="just"/>
            <a:r>
              <a:rPr lang="uk-UA" dirty="0" smtClean="0"/>
              <a:t>Згідно </a:t>
            </a:r>
            <a:r>
              <a:rPr lang="uk-UA" dirty="0"/>
              <a:t>з </a:t>
            </a:r>
            <a:r>
              <a:rPr lang="uk-UA" u="sng" dirty="0"/>
              <a:t>правилом Алена</a:t>
            </a:r>
            <a:r>
              <a:rPr lang="uk-UA" dirty="0"/>
              <a:t> в холодних зонах щодо розміру тіла скорочуються площі поверхонь виступаючих органів (вуха, носи, хвости) порівняно з ссавцями тепліших зон.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1" y="4297164"/>
            <a:ext cx="2017395" cy="2296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172156" y="4598680"/>
            <a:ext cx="5688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Проміжне положення між пойкілотермними і гомойотермними організмами займають </a:t>
            </a:r>
            <a:r>
              <a:rPr lang="uk-UA" b="1" dirty="0" err="1"/>
              <a:t>гетеротермні</a:t>
            </a:r>
            <a:r>
              <a:rPr lang="uk-UA" dirty="0"/>
              <a:t> (ховрахи, їжаки, кажани, ведмеді). В активному стані у цих тварин підтримується постійна відносно висока температура тіла. У зимовий час вони впадають в сплячку або глибокий сон, і температура тіла у них в цей час мало відрізняється від зовнішньої.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8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6724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3. Вологість як екологічний фактор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704" y="3244334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153574"/>
              </p:ext>
            </p:extLst>
          </p:nvPr>
        </p:nvGraphicFramePr>
        <p:xfrm>
          <a:off x="539552" y="2084516"/>
          <a:ext cx="8191997" cy="231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окумент" r:id="rId4" imgW="6212515" imgH="1758761" progId="Word.Document.12">
                  <p:embed/>
                </p:oleObj>
              </mc:Choice>
              <mc:Fallback>
                <p:oleObj name="Документ" r:id="rId4" imgW="6212515" imgH="17587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2084516"/>
                        <a:ext cx="8191997" cy="231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8" y="126876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</a:t>
            </a:r>
            <a:endParaRPr lang="ru-RU" dirty="0" smtClean="0"/>
          </a:p>
          <a:p>
            <a:pPr algn="ctr"/>
            <a:r>
              <a:rPr lang="uk-UA" b="1" dirty="0" smtClean="0"/>
              <a:t>Вміст води в різних організмах, % від маси тіла</a:t>
            </a:r>
            <a:endParaRPr lang="ru-RU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9" y="4941168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9952" y="46531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Найбільш високий зміст води в періоди активної </a:t>
            </a:r>
            <a:r>
              <a:rPr lang="uk-UA" dirty="0" smtClean="0"/>
              <a:t>життєдіяльності  </a:t>
            </a:r>
            <a:r>
              <a:rPr lang="uk-UA" dirty="0"/>
              <a:t>і у молодому віці.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4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Джерелами вологи для рослин служать запаси її в ґрунті і атмосфері (опади, тумани, конденсати), для наземних тварин – вода у водоймах, водяна пара в атмосфері і соковита їжа.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48472" y="25521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Найбільш сприятливі умови складаються в діапазоні температур 17-23°С і </a:t>
            </a:r>
            <a:r>
              <a:rPr lang="uk-UA" dirty="0" smtClean="0"/>
              <a:t>відносної </a:t>
            </a:r>
            <a:r>
              <a:rPr lang="uk-UA" dirty="0"/>
              <a:t>вологості повітря 85-100%.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149080"/>
            <a:ext cx="432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Пристосування</a:t>
            </a:r>
            <a:r>
              <a:rPr lang="uk-UA" dirty="0"/>
              <a:t>, що дозволяють підтримувати водний баланс і забезпечувати економне витрачання </a:t>
            </a:r>
            <a:r>
              <a:rPr lang="uk-UA" dirty="0" smtClean="0"/>
              <a:t>води, групуються </a:t>
            </a:r>
            <a:r>
              <a:rPr lang="uk-UA" dirty="0"/>
              <a:t>в </a:t>
            </a:r>
            <a:r>
              <a:rPr lang="uk-UA" dirty="0" err="1"/>
              <a:t>анатомо-морфологічні</a:t>
            </a:r>
            <a:r>
              <a:rPr lang="uk-UA" dirty="0"/>
              <a:t>, фізіологічні і поведінкові.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7308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71" y="1179799"/>
            <a:ext cx="34099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58" y="417903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460" y="219998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вологості</a:t>
            </a:r>
            <a:r>
              <a:rPr lang="uk-UA" dirty="0"/>
              <a:t> розрізняють </a:t>
            </a:r>
            <a:r>
              <a:rPr lang="uk-UA" b="1" dirty="0" err="1">
                <a:solidFill>
                  <a:srgbClr val="FF0000"/>
                </a:solidFill>
              </a:rPr>
              <a:t>еврігігробіонтні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 smtClean="0"/>
              <a:t> </a:t>
            </a:r>
            <a:r>
              <a:rPr lang="uk-UA" dirty="0" smtClean="0"/>
              <a:t>організми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4589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4" y="114910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44" y="558552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89" y="2588965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1" y="2952378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16" y="234946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507" y="484953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55" y="4638303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114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9569" y="4427820"/>
            <a:ext cx="224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і </a:t>
            </a:r>
            <a:r>
              <a:rPr lang="uk-UA" b="1" dirty="0" err="1" smtClean="0">
                <a:solidFill>
                  <a:srgbClr val="FF0000"/>
                </a:solidFill>
              </a:rPr>
              <a:t>стеногігробіонтні</a:t>
            </a:r>
            <a:r>
              <a:rPr lang="uk-UA" b="1" dirty="0" smtClean="0">
                <a:solidFill>
                  <a:srgbClr val="FF0000"/>
                </a:solidFill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3" y="5085184"/>
            <a:ext cx="2246961" cy="168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1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способом регуляції водного режиму </a:t>
            </a:r>
            <a:r>
              <a:rPr lang="uk-UA" dirty="0"/>
              <a:t>свого тіла </a:t>
            </a:r>
            <a:r>
              <a:rPr lang="uk-UA" dirty="0" smtClean="0"/>
              <a:t>рослини діляться </a:t>
            </a:r>
            <a:r>
              <a:rPr lang="uk-UA" dirty="0"/>
              <a:t>на </a:t>
            </a:r>
            <a:r>
              <a:rPr lang="uk-UA" b="1" dirty="0" err="1"/>
              <a:t>пойкілогідричні</a:t>
            </a:r>
            <a:r>
              <a:rPr lang="uk-UA" b="1" dirty="0"/>
              <a:t> і </a:t>
            </a:r>
            <a:r>
              <a:rPr lang="uk-UA" b="1" dirty="0" err="1"/>
              <a:t>гомойогідричні</a:t>
            </a:r>
            <a:r>
              <a:rPr lang="uk-UA" b="1" dirty="0"/>
              <a:t>.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0" y="102870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130902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697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038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789040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437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u="sng" dirty="0"/>
              <a:t>За відношенням до водного режиму екотопу</a:t>
            </a:r>
            <a:r>
              <a:rPr lang="uk-UA" dirty="0"/>
              <a:t> (</a:t>
            </a:r>
            <a:r>
              <a:rPr lang="uk-UA" b="1" dirty="0"/>
              <a:t>екотоп – </a:t>
            </a:r>
            <a:r>
              <a:rPr lang="uk-UA" dirty="0"/>
              <a:t>сукупність факторів місця існування) рослини поділяються на </a:t>
            </a:r>
            <a:r>
              <a:rPr lang="uk-UA" b="1" dirty="0"/>
              <a:t>вологолюбні (</a:t>
            </a:r>
            <a:r>
              <a:rPr lang="uk-UA" b="1" dirty="0" err="1"/>
              <a:t>гідатофіти</a:t>
            </a:r>
            <a:r>
              <a:rPr lang="uk-UA" b="1" dirty="0"/>
              <a:t>, гідрофіти, гігрофіти), сухолюбні (ксерофіти) </a:t>
            </a:r>
            <a:r>
              <a:rPr lang="uk-UA" dirty="0"/>
              <a:t>і</a:t>
            </a:r>
            <a:r>
              <a:rPr lang="uk-UA" b="1" dirty="0"/>
              <a:t> помірно вологолюбні (мезофіти).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" y="1212560"/>
            <a:ext cx="2063460" cy="191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575" y="319794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Гідатофіти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28" y="1340769"/>
            <a:ext cx="23431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00" y="252059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180306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Гідрофіти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" y="4073007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03" y="464245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78" y="5157192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1" descr="Результат пошуку зображень за запитом &quot;рис вирощуванн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68705" y="4642457"/>
            <a:ext cx="176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Гігрофіти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515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62987" r="39301" b="5624"/>
          <a:stretch/>
        </p:blipFill>
        <p:spPr bwMode="auto">
          <a:xfrm>
            <a:off x="1547664" y="4797152"/>
            <a:ext cx="2057401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4958"/>
            <a:ext cx="4464496" cy="334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50839" r="192" b="-839"/>
          <a:stretch/>
        </p:blipFill>
        <p:spPr bwMode="auto">
          <a:xfrm>
            <a:off x="5004048" y="4633638"/>
            <a:ext cx="2772866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87"/>
          <a:stretch/>
        </p:blipFill>
        <p:spPr bwMode="auto">
          <a:xfrm>
            <a:off x="611560" y="476672"/>
            <a:ext cx="277336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4"/>
          <a:stretch/>
        </p:blipFill>
        <p:spPr bwMode="auto">
          <a:xfrm>
            <a:off x="346273" y="2543125"/>
            <a:ext cx="41211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279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b="7878"/>
          <a:stretch/>
        </p:blipFill>
        <p:spPr bwMode="auto">
          <a:xfrm>
            <a:off x="872836" y="188640"/>
            <a:ext cx="7917209" cy="555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79"/>
            <a:ext cx="1581083" cy="158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210569" cy="14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01" y="2902707"/>
            <a:ext cx="1702671" cy="12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96982" y="4178068"/>
            <a:ext cx="2562278" cy="156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2" y="1052736"/>
            <a:ext cx="2569698" cy="17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6206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tx2"/>
                </a:solidFill>
              </a:rPr>
              <a:t>Тропофіти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94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Способи регуляції водного балансу у тварин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1 - поведінкові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2- морфологічні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49411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3 - фізіологічні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66775"/>
            <a:ext cx="2203560" cy="16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76" y="866775"/>
            <a:ext cx="28003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33" y="2934236"/>
            <a:ext cx="24574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1042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94" y="4797152"/>
            <a:ext cx="1954498" cy="174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76" y="4718815"/>
            <a:ext cx="1428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1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Екологічні групи тварин до </a:t>
            </a:r>
            <a:r>
              <a:rPr lang="uk-UA" sz="2400" b="1" dirty="0" err="1" smtClean="0"/>
              <a:t>вологозабезпечення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05273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1 - гігрофіли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48204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2- мезофіли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24283" y="545275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3 - ксероф</a:t>
            </a:r>
            <a:r>
              <a:rPr lang="uk-UA" dirty="0" smtClean="0"/>
              <a:t>іли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68" y="817698"/>
            <a:ext cx="2424949" cy="14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7193"/>
            <a:ext cx="2195395" cy="17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1"/>
          <a:stretch/>
        </p:blipFill>
        <p:spPr bwMode="auto">
          <a:xfrm>
            <a:off x="2483768" y="1269125"/>
            <a:ext cx="258116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20476"/>
            <a:ext cx="2151172" cy="172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21" y="3048185"/>
            <a:ext cx="2068835" cy="16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92484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41168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50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247" y="0"/>
            <a:ext cx="88204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 smtClean="0"/>
              <a:t>Сонячна</a:t>
            </a:r>
            <a:r>
              <a:rPr lang="ru-RU" sz="1900" dirty="0" smtClean="0"/>
              <a:t> стала — </a:t>
            </a:r>
            <a:r>
              <a:rPr lang="ru-RU" sz="1900" dirty="0" err="1" smtClean="0"/>
              <a:t>сумарний</a:t>
            </a:r>
            <a:r>
              <a:rPr lang="ru-RU" sz="1900" dirty="0" smtClean="0"/>
              <a:t> </a:t>
            </a:r>
            <a:r>
              <a:rPr lang="ru-RU" sz="1900" dirty="0" err="1" smtClean="0"/>
              <a:t>потік</a:t>
            </a:r>
            <a:r>
              <a:rPr lang="ru-RU" sz="1900" dirty="0" smtClean="0"/>
              <a:t> </a:t>
            </a:r>
            <a:r>
              <a:rPr lang="ru-RU" sz="1900" b="1" dirty="0" err="1" smtClean="0"/>
              <a:t>сонячного</a:t>
            </a:r>
            <a:r>
              <a:rPr lang="ru-RU" sz="1900" dirty="0" smtClean="0"/>
              <a:t> </a:t>
            </a:r>
            <a:r>
              <a:rPr lang="ru-RU" sz="1900" dirty="0" err="1" smtClean="0"/>
              <a:t>випромінювання</a:t>
            </a:r>
            <a:r>
              <a:rPr lang="ru-RU" sz="1900" dirty="0" smtClean="0"/>
              <a:t>, </a:t>
            </a:r>
            <a:r>
              <a:rPr lang="ru-RU" sz="1900" dirty="0" err="1" smtClean="0"/>
              <a:t>що</a:t>
            </a:r>
            <a:r>
              <a:rPr lang="ru-RU" sz="1900" dirty="0" smtClean="0"/>
              <a:t> проходить за </a:t>
            </a:r>
            <a:r>
              <a:rPr lang="ru-RU" sz="1900" dirty="0" err="1" smtClean="0"/>
              <a:t>одиницю</a:t>
            </a:r>
            <a:r>
              <a:rPr lang="ru-RU" sz="1900" dirty="0" smtClean="0"/>
              <a:t> часу через </a:t>
            </a:r>
            <a:r>
              <a:rPr lang="ru-RU" sz="1900" dirty="0" err="1" smtClean="0"/>
              <a:t>одиничну</a:t>
            </a:r>
            <a:r>
              <a:rPr lang="ru-RU" sz="1900" dirty="0" smtClean="0"/>
              <a:t> </a:t>
            </a:r>
            <a:r>
              <a:rPr lang="ru-RU" sz="1900" dirty="0" err="1" smtClean="0"/>
              <a:t>площу</a:t>
            </a:r>
            <a:r>
              <a:rPr lang="ru-RU" sz="1900" dirty="0" smtClean="0"/>
              <a:t>, </a:t>
            </a:r>
            <a:r>
              <a:rPr lang="ru-RU" sz="1900" dirty="0" err="1" smtClean="0"/>
              <a:t>орієнтовану</a:t>
            </a:r>
            <a:r>
              <a:rPr lang="ru-RU" sz="1900" dirty="0" smtClean="0"/>
              <a:t> перпендикулярно потоку.</a:t>
            </a:r>
            <a:endParaRPr lang="ru-RU" sz="19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5328592" cy="376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5675" y="684950"/>
            <a:ext cx="5687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І</a:t>
            </a:r>
            <a:r>
              <a:rPr lang="ru-RU" b="1" baseline="-25000" dirty="0" smtClean="0"/>
              <a:t>0</a:t>
            </a:r>
            <a:r>
              <a:rPr lang="ru-RU" b="1" dirty="0" smtClean="0"/>
              <a:t> = 1,98 кал/(см</a:t>
            </a:r>
            <a:r>
              <a:rPr lang="ru-RU" b="1" baseline="30000" dirty="0" smtClean="0"/>
              <a:t>2</a:t>
            </a:r>
            <a:r>
              <a:rPr lang="ru-RU" b="1" dirty="0" smtClean="0"/>
              <a:t>хв) = 1382 Вт/м</a:t>
            </a:r>
            <a:r>
              <a:rPr lang="ru-RU" b="1" baseline="30000" dirty="0" smtClean="0"/>
              <a:t>2</a:t>
            </a:r>
            <a:r>
              <a:rPr lang="ru-RU" b="1" dirty="0" smtClean="0"/>
              <a:t> = 1,38 кВт/м</a:t>
            </a:r>
            <a:r>
              <a:rPr lang="ru-RU" b="1" baseline="30000" dirty="0" smtClean="0"/>
              <a:t>2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1" y="1054282"/>
            <a:ext cx="4310058" cy="26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konspekta.net/lektsiiimg/baza1/607471170225.files/image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67" y="1350060"/>
            <a:ext cx="2823149" cy="45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13375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Розподіл сонячної сталої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Загальні  шляхи адаптації організмів до дії несприятливих екологічних факторів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6876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Активний шлях </a:t>
            </a:r>
            <a:r>
              <a:rPr lang="uk-UA" dirty="0"/>
              <a:t>– посилення опірності, розвиток регуляторних здібностей, що дають можливість пройти життєвий </a:t>
            </a:r>
            <a:r>
              <a:rPr lang="uk-UA" dirty="0" smtClean="0"/>
              <a:t>цикл. </a:t>
            </a:r>
          </a:p>
          <a:p>
            <a:pPr algn="just"/>
            <a:r>
              <a:rPr lang="uk-UA" dirty="0"/>
              <a:t> </a:t>
            </a:r>
            <a:r>
              <a:rPr lang="uk-UA" dirty="0" smtClean="0"/>
              <a:t>- Гомойотермні організми, вищі рослини.</a:t>
            </a:r>
          </a:p>
          <a:p>
            <a:pPr algn="just"/>
            <a:r>
              <a:rPr lang="uk-UA" dirty="0"/>
              <a:t> </a:t>
            </a:r>
            <a:r>
              <a:rPr lang="uk-UA" dirty="0" smtClean="0"/>
              <a:t>- Механізми </a:t>
            </a:r>
            <a:r>
              <a:rPr lang="uk-UA" dirty="0"/>
              <a:t>– переважно біохімічні адаптації.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384" y="2636912"/>
            <a:ext cx="8399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Пасивний шлях </a:t>
            </a:r>
            <a:r>
              <a:rPr lang="uk-UA" dirty="0"/>
              <a:t>– підпорядкування життєвих функцій організму зовнішнім умовам</a:t>
            </a:r>
            <a:r>
              <a:rPr lang="uk-UA" dirty="0" smtClean="0"/>
              <a:t>. Шляхом економного використання </a:t>
            </a:r>
            <a:r>
              <a:rPr lang="uk-UA" dirty="0"/>
              <a:t>енергетичних ресурсів при погіршенні умов </a:t>
            </a:r>
            <a:r>
              <a:rPr lang="uk-UA" dirty="0" smtClean="0"/>
              <a:t>життя. 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/>
              <a:t>Рослини </a:t>
            </a:r>
            <a:r>
              <a:rPr lang="uk-UA" dirty="0"/>
              <a:t>і </a:t>
            </a:r>
            <a:r>
              <a:rPr lang="uk-UA" dirty="0" smtClean="0"/>
              <a:t>пойкілотермні тварини, </a:t>
            </a:r>
            <a:r>
              <a:rPr lang="uk-UA" dirty="0" err="1" smtClean="0"/>
              <a:t>гетеротермнітварини</a:t>
            </a:r>
            <a:r>
              <a:rPr lang="uk-UA" dirty="0" smtClean="0"/>
              <a:t>.</a:t>
            </a:r>
            <a:r>
              <a:rPr lang="uk-UA" dirty="0"/>
              <a:t> </a:t>
            </a:r>
            <a:endParaRPr lang="uk-UA" dirty="0" smtClean="0"/>
          </a:p>
          <a:p>
            <a:pPr marL="285750" indent="-285750" algn="just">
              <a:buFontTx/>
              <a:buChar char="-"/>
            </a:pPr>
            <a:r>
              <a:rPr lang="uk-UA" dirty="0" smtClean="0"/>
              <a:t>Виявляється </a:t>
            </a:r>
            <a:r>
              <a:rPr lang="uk-UA" dirty="0"/>
              <a:t>в зниженні інтенсивності обмінних процесів, уповільненні швидкості росту і розвитку, літньому листопаді, мінімізації рослин.  </a:t>
            </a:r>
          </a:p>
          <a:p>
            <a:pPr algn="just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2308" y="4941168"/>
            <a:ext cx="8399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Уникнення несприятливих умов середовища </a:t>
            </a:r>
            <a:r>
              <a:rPr lang="uk-UA" dirty="0" smtClean="0"/>
              <a:t>– проходження </a:t>
            </a:r>
            <a:r>
              <a:rPr lang="uk-UA" dirty="0"/>
              <a:t>життєвих циклів в найбільш сприятливу пору року (активні процеси – у вегетаційний сезон, взимку – стан спокою).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058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Стани спокою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40455" y="620688"/>
            <a:ext cx="194421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843808" y="620688"/>
            <a:ext cx="172819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3508" y="14843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У рослин</a:t>
            </a:r>
            <a:r>
              <a:rPr lang="uk-UA" dirty="0" smtClean="0"/>
              <a:t>: вимушений та глибокий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34628" y="150713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У тварин</a:t>
            </a:r>
            <a:r>
              <a:rPr lang="uk-UA" dirty="0" smtClean="0"/>
              <a:t>: сплячка, анабіоз, діапауза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2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8" y="2366963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22" y="2232024"/>
            <a:ext cx="2381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96952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57" y="5164435"/>
            <a:ext cx="32575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2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Ультрафіолетова радіація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331" y="692696"/>
            <a:ext cx="48965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dirty="0" smtClean="0"/>
              <a:t>Короткі хвилі (200-320 </a:t>
            </a:r>
            <a:r>
              <a:rPr lang="uk-UA" dirty="0" err="1" smtClean="0"/>
              <a:t>нм</a:t>
            </a:r>
            <a:r>
              <a:rPr lang="uk-UA" dirty="0" smtClean="0"/>
              <a:t>) мають канцерогенну дію, але поглинаються озоновим шаром атмосфери. 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/>
              <a:t>Стимулює </a:t>
            </a:r>
            <a:r>
              <a:rPr lang="uk-UA" dirty="0"/>
              <a:t>ріст і розмноження клітин, </a:t>
            </a:r>
            <a:r>
              <a:rPr lang="uk-UA" dirty="0" smtClean="0"/>
              <a:t>сприяє </a:t>
            </a:r>
            <a:r>
              <a:rPr lang="uk-UA" dirty="0"/>
              <a:t>синтезу біологічно активних речовин, вітамінів, антибіотиків і тим самим </a:t>
            </a:r>
            <a:r>
              <a:rPr lang="uk-UA" dirty="0" smtClean="0"/>
              <a:t>підвищує стійкість </a:t>
            </a:r>
            <a:r>
              <a:rPr lang="uk-UA" dirty="0"/>
              <a:t>до хвороб. </a:t>
            </a:r>
            <a:endParaRPr lang="uk-UA" dirty="0" smtClean="0"/>
          </a:p>
          <a:p>
            <a:pPr marL="285750" indent="-285750" algn="just">
              <a:buFontTx/>
              <a:buChar char="-"/>
            </a:pPr>
            <a:r>
              <a:rPr lang="uk-UA" dirty="0" smtClean="0"/>
              <a:t>Викликає </a:t>
            </a:r>
            <a:r>
              <a:rPr lang="uk-UA" dirty="0"/>
              <a:t>у тварин синтез </a:t>
            </a:r>
            <a:r>
              <a:rPr lang="uk-UA" dirty="0" err="1"/>
              <a:t>антирахітичного</a:t>
            </a:r>
            <a:r>
              <a:rPr lang="uk-UA" dirty="0"/>
              <a:t> гормону </a:t>
            </a:r>
            <a:r>
              <a:rPr lang="uk-UA" dirty="0" smtClean="0"/>
              <a:t>D</a:t>
            </a:r>
            <a:r>
              <a:rPr lang="uk-UA" dirty="0"/>
              <a:t> </a:t>
            </a:r>
            <a:r>
              <a:rPr lang="uk-UA" dirty="0" smtClean="0"/>
              <a:t>- «сонячне купання».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/>
              <a:t>Передозування </a:t>
            </a:r>
            <a:r>
              <a:rPr lang="uk-UA" dirty="0"/>
              <a:t>УФ </a:t>
            </a:r>
            <a:r>
              <a:rPr lang="uk-UA" dirty="0" smtClean="0"/>
              <a:t>шкідливе (особливо </a:t>
            </a:r>
            <a:r>
              <a:rPr lang="uk-UA" dirty="0"/>
              <a:t>для поділу </a:t>
            </a:r>
            <a:r>
              <a:rPr lang="uk-UA" dirty="0" smtClean="0"/>
              <a:t>клітин), </a:t>
            </a:r>
            <a:r>
              <a:rPr lang="uk-UA" dirty="0"/>
              <a:t>тому </a:t>
            </a:r>
            <a:r>
              <a:rPr lang="uk-UA" dirty="0" smtClean="0"/>
              <a:t>використовують </a:t>
            </a:r>
            <a:r>
              <a:rPr lang="uk-UA" dirty="0"/>
              <a:t>для дезінфекції приміщень. </a:t>
            </a:r>
            <a:endParaRPr lang="uk-UA" dirty="0" smtClean="0"/>
          </a:p>
          <a:p>
            <a:pPr marL="285750" indent="-285750" algn="just">
              <a:buFontTx/>
              <a:buChar char="-"/>
            </a:pPr>
            <a:r>
              <a:rPr lang="uk-UA" dirty="0" smtClean="0"/>
              <a:t>Як </a:t>
            </a:r>
            <a:r>
              <a:rPr lang="uk-UA" dirty="0"/>
              <a:t>захист від зайвих доз УФ в шкірі людини і інших ссавців утворюється пігмент меланін (</a:t>
            </a:r>
            <a:r>
              <a:rPr lang="uk-UA" dirty="0" smtClean="0"/>
              <a:t>засмага).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6712"/>
            <a:ext cx="3372453" cy="223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74" y="378904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Результат пошуку зображень за запитом &quot;мелані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60577"/>
            <a:ext cx="1747423" cy="205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0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Результат пошуку зображень за запитом &quot;інфрачервоне випромінювання для організму тварин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11" y="842485"/>
            <a:ext cx="2780189" cy="20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/>
              <a:t>Інфрачервоне випромінювання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277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 smtClean="0"/>
              <a:t>Є частиною сонячного спектру.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Джерелом також є </a:t>
            </a:r>
            <a:r>
              <a:rPr lang="uk-UA" dirty="0" err="1" smtClean="0"/>
              <a:t>будь-</a:t>
            </a:r>
            <a:r>
              <a:rPr lang="uk-UA" dirty="0" smtClean="0"/>
              <a:t> яке нагріте тіло.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Сприймається </a:t>
            </a:r>
            <a:r>
              <a:rPr lang="uk-UA" dirty="0"/>
              <a:t>організмами як тепло. 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Регулює швидкість </a:t>
            </a:r>
            <a:r>
              <a:rPr lang="uk-UA" dirty="0"/>
              <a:t>окислювальних </a:t>
            </a:r>
            <a:r>
              <a:rPr lang="uk-UA" dirty="0" smtClean="0"/>
              <a:t>процесів </a:t>
            </a:r>
            <a:r>
              <a:rPr lang="uk-UA" dirty="0"/>
              <a:t>і рухові реакції відносно джерела тепла.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5017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9" y="45005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500563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16632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Видима </a:t>
            </a:r>
            <a:r>
              <a:rPr lang="uk-UA" sz="2400" b="1" dirty="0"/>
              <a:t>частина спектру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4" y="709349"/>
            <a:ext cx="7560840" cy="21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Результат пошуку зображень за запитом &quot;СПЕКТР світлА  ДЛЯ ФОТОСИНТЕЗ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01009"/>
            <a:ext cx="3861328" cy="251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1784" y="30689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Сонячну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, яку </a:t>
            </a:r>
            <a:r>
              <a:rPr lang="ru-RU" dirty="0" err="1" smtClean="0"/>
              <a:t>зелені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</a:t>
            </a:r>
            <a:r>
              <a:rPr lang="ru-RU" dirty="0" err="1" smtClean="0"/>
              <a:t>поглинають</a:t>
            </a:r>
            <a:r>
              <a:rPr lang="ru-RU" dirty="0" smtClean="0"/>
              <a:t> і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у </a:t>
            </a:r>
            <a:r>
              <a:rPr lang="ru-RU" dirty="0" err="1" smtClean="0"/>
              <a:t>процесі</a:t>
            </a:r>
            <a:r>
              <a:rPr lang="ru-RU" dirty="0" smtClean="0"/>
              <a:t> фотосинтезу,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b="1" dirty="0" err="1" smtClean="0"/>
              <a:t>фізіологічно</a:t>
            </a:r>
            <a:r>
              <a:rPr lang="ru-RU" b="1" dirty="0" smtClean="0"/>
              <a:t> активною </a:t>
            </a:r>
            <a:r>
              <a:rPr lang="ru-RU" b="1" dirty="0" err="1" smtClean="0"/>
              <a:t>радіацією</a:t>
            </a:r>
            <a:r>
              <a:rPr lang="ru-RU" b="1" dirty="0" smtClean="0"/>
              <a:t> (ФАР) 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40130" y="5276800"/>
            <a:ext cx="4340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Коефіцієнт використання  поглиненої рослиною променистої енергії  на фотосинтез не перевищує 10 % за низької освітленості і 1-2% – за високої.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72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Світло для рослин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12474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1. Основа фотосинтезу             структура рослинних угруповань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059832" y="1309410"/>
            <a:ext cx="43204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924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5" y="4752543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90688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36" y="4673417"/>
            <a:ext cx="4046472" cy="192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40" y="1690688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9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Екологічні групи рослин по відношенню до світла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4515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1 - </a:t>
            </a:r>
            <a:r>
              <a:rPr lang="ru-RU" dirty="0" err="1" smtClean="0"/>
              <a:t>світлолюбні</a:t>
            </a:r>
            <a:r>
              <a:rPr lang="ru-RU" dirty="0" smtClean="0"/>
              <a:t> (</a:t>
            </a:r>
            <a:r>
              <a:rPr lang="ru-RU" dirty="0" err="1" smtClean="0"/>
              <a:t>геліофіти</a:t>
            </a:r>
            <a:r>
              <a:rPr lang="ru-RU" dirty="0" smtClean="0"/>
              <a:t>);</a:t>
            </a:r>
          </a:p>
          <a:p>
            <a:r>
              <a:rPr lang="ru-RU" dirty="0" smtClean="0"/>
              <a:t>2 - </a:t>
            </a:r>
            <a:r>
              <a:rPr lang="ru-RU" dirty="0" err="1" smtClean="0"/>
              <a:t>тіньолюбні</a:t>
            </a:r>
            <a:r>
              <a:rPr lang="ru-RU" dirty="0" smtClean="0"/>
              <a:t> (</a:t>
            </a:r>
            <a:r>
              <a:rPr lang="ru-RU" dirty="0" err="1" smtClean="0"/>
              <a:t>сциофіти</a:t>
            </a:r>
            <a:r>
              <a:rPr lang="ru-RU" dirty="0" smtClean="0"/>
              <a:t>, </a:t>
            </a:r>
            <a:r>
              <a:rPr lang="ru-RU" dirty="0" err="1" smtClean="0"/>
              <a:t>геліофоби</a:t>
            </a:r>
            <a:r>
              <a:rPr lang="ru-RU" dirty="0" smtClean="0"/>
              <a:t>);</a:t>
            </a:r>
          </a:p>
          <a:p>
            <a:r>
              <a:rPr lang="ru-RU" dirty="0" smtClean="0"/>
              <a:t>3 -  </a:t>
            </a:r>
            <a:r>
              <a:rPr lang="ru-RU" dirty="0" err="1" smtClean="0"/>
              <a:t>тіньовитривалі</a:t>
            </a:r>
            <a:r>
              <a:rPr lang="ru-RU" dirty="0" smtClean="0"/>
              <a:t> (</a:t>
            </a:r>
            <a:r>
              <a:rPr lang="ru-RU" dirty="0" err="1" smtClean="0"/>
              <a:t>факультативні</a:t>
            </a:r>
            <a:r>
              <a:rPr lang="ru-RU" dirty="0" smtClean="0"/>
              <a:t> </a:t>
            </a:r>
            <a:r>
              <a:rPr lang="ru-RU" dirty="0" err="1" smtClean="0"/>
              <a:t>геліофіти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0986"/>
            <a:ext cx="2304256" cy="153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8540"/>
            <a:ext cx="2317799" cy="154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8214"/>
            <a:ext cx="2232820" cy="150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325716"/>
            <a:ext cx="2388757" cy="158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49" y="2220409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14" y="845152"/>
            <a:ext cx="1830948" cy="169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1" y="417270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33" y="4558138"/>
            <a:ext cx="159814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Світло для рослин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785647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2. Основа рухів: фототропізми, </a:t>
            </a:r>
            <a:r>
              <a:rPr lang="uk-UA" dirty="0" err="1" smtClean="0"/>
              <a:t>фотонастії</a:t>
            </a:r>
            <a:r>
              <a:rPr lang="uk-UA" dirty="0" smtClean="0"/>
              <a:t>.   </a:t>
            </a:r>
            <a:r>
              <a:rPr lang="uk-UA" dirty="0" smtClean="0"/>
              <a:t>Просторова </a:t>
            </a:r>
            <a:r>
              <a:rPr lang="uk-UA" dirty="0" smtClean="0"/>
              <a:t>орієнтація листя.         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390"/>
            <a:ext cx="2448272" cy="265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3" y="4365104"/>
            <a:ext cx="3666973" cy="21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201"/>
            <a:ext cx="2664296" cy="393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1312</Words>
  <Application>Microsoft Office PowerPoint</Application>
  <PresentationFormat>Экран (4:3)</PresentationFormat>
  <Paragraphs>118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Документ Microsoft Word</vt:lpstr>
      <vt:lpstr>Презентация PowerPoint</vt:lpstr>
      <vt:lpstr>Світло як екологічний фактор</vt:lpstr>
      <vt:lpstr>Презентация PowerPoint</vt:lpstr>
      <vt:lpstr>Ультрафіолетова радіація</vt:lpstr>
      <vt:lpstr>Презентация PowerPoint</vt:lpstr>
      <vt:lpstr>Презентация PowerPoint</vt:lpstr>
      <vt:lpstr>Світло для рослин</vt:lpstr>
      <vt:lpstr>Екологічні групи рослин по відношенню до світла</vt:lpstr>
      <vt:lpstr>Світло для рослин</vt:lpstr>
      <vt:lpstr>Світло для тварин – основа орієнтування у просторі</vt:lpstr>
      <vt:lpstr>Світло і біоритми</vt:lpstr>
      <vt:lpstr>2 – сезонні біоритми</vt:lpstr>
      <vt:lpstr>Презентация PowerPoint</vt:lpstr>
      <vt:lpstr>Температура як екологічний фактор</vt:lpstr>
      <vt:lpstr>Презентация PowerPoint</vt:lpstr>
      <vt:lpstr>Презентация PowerPoint</vt:lpstr>
      <vt:lpstr>Презентация PowerPoint</vt:lpstr>
      <vt:lpstr>Адаптації рослин до теплового режиму:   1. Анатомо-морфологічні. 2. Фізіологічні.</vt:lpstr>
      <vt:lpstr>Пойкілотермність і гомойотермність тварин. </vt:lpstr>
      <vt:lpstr>Презентация PowerPoint</vt:lpstr>
      <vt:lpstr>3. Вологість як екологічний фактор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Способи регуляції водного балансу у тварин</vt:lpstr>
      <vt:lpstr>Екологічні групи тварин до вологозабезпечення</vt:lpstr>
      <vt:lpstr>Загальні  шляхи адаптації організмів до дії несприятливих екологічних факторів</vt:lpstr>
      <vt:lpstr>Стани спокою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45</cp:revision>
  <dcterms:created xsi:type="dcterms:W3CDTF">2018-10-21T21:16:06Z</dcterms:created>
  <dcterms:modified xsi:type="dcterms:W3CDTF">2018-10-26T00:22:40Z</dcterms:modified>
</cp:coreProperties>
</file>