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Forum" charset="0"/>
      <p:regular r:id="rId13"/>
    </p:embeddedFont>
    <p:embeddedFont>
      <p:font typeface="TT Drugs Bold" charset="-52"/>
      <p:regular r:id="rId14"/>
    </p:embeddedFont>
    <p:embeddedFont>
      <p:font typeface="TT Drugs" charset="-52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6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11D2-3A4B-4E97-B414-1A98BA5B7400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426A-9553-4737-8887-7B37A186B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A4D5-434C-4C63-8B2C-257D7B798994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F9A1-E2AE-44C5-813A-6EBA1DA0F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EFA4-6E7B-4755-8157-D6D0C0CDA534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0F0F-BA5E-4F97-AFC3-CC164B7F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0893-7C4F-45F5-B74D-C0E40461C198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AD74-E5C0-4D6A-B9FD-C0FDECA59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6DC3-632D-45BE-92C4-9E6AA5B6B977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F44-5164-4B58-94E7-8B92A3AB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F3D2-02FF-44E3-A54F-2DA593CFFEFD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3BB5-4DDA-458C-8A07-43058B1C6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6439-D434-4F6C-B1A5-928343152BB0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ED4E-6063-4E54-B6A6-56C34AF34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EED-42D7-416F-86BB-30FA913A4F28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17CB-B936-426B-89F1-F29CF0622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8429-9FDD-4B17-B8BB-184A8409B9CC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2CB4-092D-4525-BD05-63BE6E7E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95C5-4422-4620-B010-ED7585599C9E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A21D-EE33-4D65-ABEA-3044FD662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1677-F8F2-4361-81EA-86CE2A482153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737D-C3BD-4D5D-9230-92109D96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3E4CF-4BC1-43DE-82E7-AE7558A161CD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2C8A8-982E-4F3B-A38C-EE1D157D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87688">
            <a:off x="10282238" y="5033963"/>
            <a:ext cx="8921750" cy="940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013544">
            <a:off x="-1835150" y="-2397125"/>
            <a:ext cx="88265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2085975" y="3938588"/>
            <a:ext cx="14735175" cy="5797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13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332">
                <a:solidFill>
                  <a:srgbClr val="FFFFFF"/>
                </a:solidFill>
                <a:latin typeface="Forum"/>
                <a:cs typeface="+mn-cs"/>
              </a:rPr>
              <a:t>ІНТЕРВ’ЮВАННЯ ЖЕРТВ І ПОТЕРПІЛИХ</a:t>
            </a:r>
          </a:p>
          <a:p>
            <a:pPr algn="ctr" fontAlgn="auto">
              <a:lnSpc>
                <a:spcPts val="113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113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1028700" y="1765300"/>
            <a:ext cx="6738938" cy="6756400"/>
            <a:chOff x="0" y="0"/>
            <a:chExt cx="5594350" cy="5608320"/>
          </a:xfrm>
        </p:grpSpPr>
        <p:sp>
          <p:nvSpPr>
            <p:cNvPr id="3" name="Freeform 3"/>
            <p:cNvSpPr/>
            <p:nvPr/>
          </p:nvSpPr>
          <p:spPr>
            <a:xfrm>
              <a:off x="-80010" y="-191771"/>
              <a:ext cx="6264910" cy="5977891"/>
            </a:xfrm>
            <a:custGeom>
              <a:avLst/>
              <a:gdLst/>
              <a:ahLst/>
              <a:cxnLst/>
              <a:rect l="l" t="t" r="r" b="b"/>
              <a:pathLst>
                <a:path w="6264910" h="5977891">
                  <a:moveTo>
                    <a:pt x="3576320" y="342901"/>
                  </a:moveTo>
                  <a:cubicBezTo>
                    <a:pt x="4768850" y="509271"/>
                    <a:pt x="6264910" y="971551"/>
                    <a:pt x="5435600" y="3060701"/>
                  </a:cubicBezTo>
                  <a:cubicBezTo>
                    <a:pt x="4606290" y="5149851"/>
                    <a:pt x="2889250" y="5520691"/>
                    <a:pt x="2059940" y="5749291"/>
                  </a:cubicBezTo>
                  <a:cubicBezTo>
                    <a:pt x="1230630" y="5977891"/>
                    <a:pt x="256540" y="5434331"/>
                    <a:pt x="600710" y="4203701"/>
                  </a:cubicBezTo>
                  <a:cubicBezTo>
                    <a:pt x="901700" y="3126740"/>
                    <a:pt x="0" y="1772921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l="-52679" r="-25524"/>
              </a:stretch>
            </a:blipFill>
          </p:spPr>
        </p:sp>
      </p:grp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8120063" y="623888"/>
            <a:ext cx="10167937" cy="6926262"/>
            <a:chOff x="0" y="0"/>
            <a:chExt cx="13557729" cy="9233868"/>
          </a:xfrm>
        </p:grpSpPr>
        <p:sp>
          <p:nvSpPr>
            <p:cNvPr id="5" name="TextBox 5"/>
            <p:cNvSpPr txBox="1"/>
            <p:nvPr/>
          </p:nvSpPr>
          <p:spPr>
            <a:xfrm>
              <a:off x="0" y="3405293"/>
              <a:ext cx="13557729" cy="58285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8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38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1">
                  <a:solidFill>
                    <a:srgbClr val="FFFFFF"/>
                  </a:solidFill>
                  <a:latin typeface="TT Drugs Bold"/>
                  <a:cs typeface="+mn-cs"/>
                </a:rPr>
                <a:t>Пам’ятайте про кодекс ділової етики журналіста. Кодекс етики українського журналіста говорить: «Журналіст має з повагою ставитися до приватного життя людини.</a:t>
              </a:r>
            </a:p>
            <a:p>
              <a:pPr fontAlgn="auto">
                <a:lnSpc>
                  <a:spcPts val="38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81">
                  <a:solidFill>
                    <a:srgbClr val="FFFFFF"/>
                  </a:solidFill>
                  <a:latin typeface="TT Drugs"/>
                  <a:cs typeface="+mn-cs"/>
                </a:rPr>
                <a:t>Проявляйте ввічливість у всіх випадках, незалежно від ваших власних поглядів стосовно війни чи конфлікту.</a:t>
              </a:r>
            </a:p>
            <a:p>
              <a:pPr fontAlgn="auto">
                <a:lnSpc>
                  <a:spcPts val="38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48"/>
              <a:ext cx="13557729" cy="71174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60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4">
                  <a:solidFill>
                    <a:srgbClr val="FFFFFF"/>
                  </a:solidFill>
                  <a:latin typeface="Forum"/>
                  <a:cs typeface="+mn-cs"/>
                </a:rPr>
                <a:t>ПОРАДИ ВІД ДАРТ ЦЕНТРУ ЖУРНАЛІСТИКИ ТА ТРАВМИ ТА УНІВЕРСИТЕТУ КВІНС У БЕЛФАСТІ</a:t>
              </a:r>
            </a:p>
            <a:p>
              <a:pPr fontAlgn="auto">
                <a:lnSpc>
                  <a:spcPts val="60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60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60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60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8827">
            <a:off x="11617325" y="-869950"/>
            <a:ext cx="551497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5713" y="4300538"/>
            <a:ext cx="6794500" cy="777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47700" y="1524000"/>
            <a:ext cx="12701588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63"/>
              </a:lnSpc>
            </a:pPr>
            <a:r>
              <a:rPr lang="en-US" sz="3200">
                <a:solidFill>
                  <a:srgbClr val="FFFFFF"/>
                </a:solidFill>
                <a:latin typeface="TT Drugs Bold"/>
              </a:rPr>
              <a:t>.Якщо це можливо, уникайте формального стилю дзвінків. Спробуйте дізнатися про людину більше, звернувшись до спільного знайомого. Пам’ятайте, що ваше прохання може викликати сильні і болісні емоції, включаючи гнів. Будьте готові до відмови від інтерв’ю.</a:t>
            </a:r>
          </a:p>
          <a:p>
            <a:pPr>
              <a:lnSpc>
                <a:spcPts val="4163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4163"/>
              </a:lnSpc>
            </a:pPr>
            <a:r>
              <a:rPr lang="en-US" sz="3200">
                <a:solidFill>
                  <a:srgbClr val="FFFFFF"/>
                </a:solidFill>
                <a:latin typeface="TT Drugs Bold"/>
              </a:rPr>
              <a:t>Говоріть чесно і відверто про те, чим ви займаєтеся. Представтеся і дайте записану інформацію або візитівку з вашим ім’ям, назвою організації і контактними даними. Переконайтеся в тому, що людина в змозі дати усвідомлену згоду на інтерв’ю. Запитайте, чи хоче вона, щоб під час бесіди поруч з нею був присутній її друг або член родини.</a:t>
            </a:r>
          </a:p>
          <a:p>
            <a:pPr>
              <a:lnSpc>
                <a:spcPts val="4163"/>
              </a:lnSpc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6675" y="3248025"/>
            <a:ext cx="8824913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03874">
            <a:off x="-1262856" y="-2893219"/>
            <a:ext cx="10898188" cy="952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1850" y="4540250"/>
            <a:ext cx="6740525" cy="912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3663950" y="863600"/>
            <a:ext cx="13595350" cy="9137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>
                <a:solidFill>
                  <a:srgbClr val="FFFFFF"/>
                </a:solidFill>
                <a:latin typeface="TT Drugs"/>
                <a:cs typeface="+mn-cs"/>
              </a:rPr>
              <a:t>Встановіть часові обмеження – поясніть, скільки часу ви можете витратити на запис інтерв’ю і будьте відвертими з приводу своїх цілей. </a:t>
            </a: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>
                <a:solidFill>
                  <a:srgbClr val="FFFFFF"/>
                </a:solidFill>
                <a:latin typeface="TT Drugs"/>
                <a:cs typeface="+mn-cs"/>
              </a:rPr>
              <a:t> Не давайте обіцянок, які ви не зможете виконати, та уникайте заяв про можливі непередбачені наслідки.</a:t>
            </a: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>
                <a:solidFill>
                  <a:srgbClr val="FFFFFF"/>
                </a:solidFill>
                <a:latin typeface="TT Drugs"/>
                <a:cs typeface="+mn-cs"/>
              </a:rPr>
              <a:t>Демонструйте повагу і давайте людині зрозуміти, що вона в будь-який момент може зупинити інтерв’ю, якщо їй потрібна перерва або якщо вона захоче закінчити. Протягом інтерв’ю не просіть детально розповідати про найгірші спогади.</a:t>
            </a: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5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99">
                <a:solidFill>
                  <a:srgbClr val="FFFFFF"/>
                </a:solidFill>
                <a:latin typeface="TT Drugs"/>
                <a:cs typeface="+mn-cs"/>
              </a:rPr>
              <a:t>Слухайте, ставте відкриті питання. Не думайте і не кажіть, що ви все розумієте. Стан горя пов’язаний з цілим комплексом емоцій і тому він є унікальним у випадку кожної людини.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83111">
            <a:off x="15184438" y="4859338"/>
            <a:ext cx="8680450" cy="780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0013" y="6010275"/>
            <a:ext cx="72882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28700" y="1044575"/>
            <a:ext cx="15632113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725"/>
              </a:lnSpc>
            </a:pPr>
            <a:r>
              <a:rPr lang="en-US" sz="5600">
                <a:solidFill>
                  <a:srgbClr val="0F2A37"/>
                </a:solidFill>
                <a:latin typeface="Forum"/>
              </a:rPr>
              <a:t>Якщо ви плануєте поспілкуватися з іншими людьми, особливо якщо до їхнього числа входять винні у злочинах або ті, хто їм симпатизує, повідомте про це співрозмовника. Не публікуйте і не транслюйте те що є загрозою для інших.</a:t>
            </a:r>
          </a:p>
          <a:p>
            <a:pPr>
              <a:lnSpc>
                <a:spcPts val="6725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6725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6725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0213" y="5991225"/>
            <a:ext cx="9829800" cy="3829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005"/>
              </a:lnSpc>
              <a:spcAft>
                <a:spcPts val="0"/>
              </a:spcAft>
              <a:defRPr/>
            </a:pPr>
            <a:r>
              <a:rPr lang="en-US" sz="5004">
                <a:solidFill>
                  <a:srgbClr val="0F2A37"/>
                </a:solidFill>
                <a:latin typeface="Forum"/>
                <a:cs typeface="+mn-cs"/>
              </a:rPr>
              <a:t>ЯКЩО ВИ ПООБІЦЯЛИ ЗБЕРІГАТИ КОНФІДЕНЦІЙНІСТЬ І АНОНІМНІСТЬ, ПЕРЕКОНАЙТЕСЯ В ТОМУ, ЩО ВИ ВИПАДКОВО НЕ ПОРУШИЛИ ЦІЄЇ ОБІЦЯНКИ.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472238" y="973138"/>
            <a:ext cx="10787062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63"/>
              </a:lnSpc>
            </a:pPr>
            <a:r>
              <a:rPr lang="en-US" sz="3200">
                <a:solidFill>
                  <a:srgbClr val="FFFFFF"/>
                </a:solidFill>
                <a:latin typeface="TT Drugs Bold"/>
              </a:rPr>
              <a:t>Переконайтеся, що ваш редактор знає про всі гарантії, які ви надали співрозмовнику. Обговоріть заголовки і ключові слова, щоб переконатися в їхній достовірності на предмет фактів, які вони містять.</a:t>
            </a:r>
          </a:p>
          <a:p>
            <a:pPr>
              <a:lnSpc>
                <a:spcPts val="4163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4163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ts val="4163"/>
              </a:lnSpc>
            </a:pPr>
            <a:r>
              <a:rPr lang="en-US" sz="3200">
                <a:solidFill>
                  <a:srgbClr val="FFFFFF"/>
                </a:solidFill>
                <a:latin typeface="TT Drugs Bold"/>
              </a:rPr>
              <a:t>Якщо ви завантажуєте матеріал на сайт, пам’ятайте, що інші люди можуть залишати коментарі з критикою на адресу вашого співрозмовника. Перевірте, чи можна приховати функцію коментування.</a:t>
            </a:r>
          </a:p>
          <a:p>
            <a:pPr>
              <a:lnSpc>
                <a:spcPts val="3638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18435" name="AutoShape 3"/>
          <p:cNvSpPr>
            <a:spLocks noChangeShapeType="1"/>
          </p:cNvSpPr>
          <p:nvPr/>
        </p:nvSpPr>
        <p:spPr bwMode="auto">
          <a:xfrm rot="10800000">
            <a:off x="9144000" y="7958138"/>
            <a:ext cx="8115300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3573463"/>
            <a:ext cx="7004050" cy="781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005"/>
              </a:lnSpc>
              <a:spcAft>
                <a:spcPts val="0"/>
              </a:spcAft>
              <a:defRPr/>
            </a:pPr>
            <a:r>
              <a:rPr lang="en-US" sz="5004">
                <a:solidFill>
                  <a:srgbClr val="FFFFFF"/>
                </a:solidFill>
                <a:latin typeface="Forum"/>
                <a:cs typeface="+mn-cs"/>
              </a:rPr>
              <a:t>ПІСЛЯ ІНТЕРВ’Ю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113" y="3568700"/>
            <a:ext cx="5307012" cy="568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0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99">
                <a:solidFill>
                  <a:srgbClr val="FFFFFF"/>
                </a:solidFill>
                <a:latin typeface="TT Drugs"/>
                <a:cs typeface="+mn-cs"/>
              </a:rPr>
              <a:t>У цій війні більшість людей – як цивільних, так і військових – не довіряють журналістам. Але їхнє ставлення може швидко змінитися, як тільки вони зрозуміють, що журналісти такі ж люди, як і вони самі. Допомагають розмови про дітей, школу, заробітну платню і відпустку. Дуже часто у людей викликають позитивні емоції спогади про мирне життя.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59888" y="3532188"/>
            <a:ext cx="7999412" cy="6394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FFFFFF"/>
                </a:solidFill>
                <a:latin typeface="TT Drugs"/>
                <a:cs typeface="+mn-cs"/>
              </a:rPr>
              <a:t>Дуже часто вони повністю ізольовані від зовнішнього світу і відчувають себе самотніми. Поводьтеся стримано, будьте доброзичливими та слухайте. Не намагайтеся змінити думку людей або їхні політичні погляди, не засуджуйте і не використовуйте агресивних виразів на адресу будь-якої зі сторін, тому що у багатьох людей є родичі, які живуть в зоні конфлікту. Спробуйте провести з людиною більше часу – таким чином Ви зможете увійти в довіру. Приносьте з собою маленькі подарунки, це свідчить про вашу небайдужість.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960688" y="1009650"/>
            <a:ext cx="12598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FFFFFF"/>
                </a:solidFill>
                <a:latin typeface="Forum"/>
              </a:rPr>
              <a:t>ПОРАДИ ВІД ЖУРНАЛІСТІВ</a:t>
            </a:r>
          </a:p>
        </p:txBody>
      </p:sp>
      <p:sp>
        <p:nvSpPr>
          <p:cNvPr id="19461" name="AutoShape 5"/>
          <p:cNvSpPr>
            <a:spLocks noChangeShapeType="1"/>
          </p:cNvSpPr>
          <p:nvPr/>
        </p:nvSpPr>
        <p:spPr bwMode="auto">
          <a:xfrm rot="5400000">
            <a:off x="-469900" y="6988176"/>
            <a:ext cx="2987675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6"/>
          <p:cNvSpPr>
            <a:spLocks noChangeShapeType="1"/>
          </p:cNvSpPr>
          <p:nvPr/>
        </p:nvSpPr>
        <p:spPr bwMode="auto">
          <a:xfrm rot="5400000">
            <a:off x="6367462" y="6738938"/>
            <a:ext cx="2987675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Forum</vt:lpstr>
      <vt:lpstr>TT Drugs Bold</vt:lpstr>
      <vt:lpstr>TT Drugs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Інтерв'ю з травмованими</dc:title>
  <cp:lastModifiedBy>Юлия</cp:lastModifiedBy>
  <cp:revision>1</cp:revision>
  <dcterms:created xsi:type="dcterms:W3CDTF">2006-08-16T00:00:00Z</dcterms:created>
  <dcterms:modified xsi:type="dcterms:W3CDTF">2023-03-23T20:20:46Z</dcterms:modified>
</cp:coreProperties>
</file>