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4" r:id="rId5"/>
    <p:sldId id="262" r:id="rId6"/>
    <p:sldId id="268" r:id="rId7"/>
    <p:sldId id="288" r:id="rId8"/>
    <p:sldId id="285" r:id="rId9"/>
    <p:sldId id="260" r:id="rId10"/>
    <p:sldId id="261" r:id="rId11"/>
    <p:sldId id="263" r:id="rId12"/>
    <p:sldId id="264" r:id="rId13"/>
    <p:sldId id="265" r:id="rId14"/>
    <p:sldId id="266" r:id="rId15"/>
    <p:sldId id="267" r:id="rId16"/>
    <p:sldId id="271" r:id="rId17"/>
    <p:sldId id="272" r:id="rId18"/>
    <p:sldId id="283" r:id="rId19"/>
    <p:sldId id="274" r:id="rId20"/>
    <p:sldId id="273" r:id="rId21"/>
    <p:sldId id="277" r:id="rId22"/>
    <p:sldId id="276" r:id="rId23"/>
    <p:sldId id="281" r:id="rId24"/>
    <p:sldId id="280" r:id="rId25"/>
    <p:sldId id="278" r:id="rId26"/>
    <p:sldId id="282" r:id="rId27"/>
    <p:sldId id="289" r:id="rId28"/>
    <p:sldId id="290" r:id="rId29"/>
    <p:sldId id="291" r:id="rId30"/>
    <p:sldId id="292" r:id="rId31"/>
    <p:sldId id="294" r:id="rId32"/>
    <p:sldId id="295" r:id="rId33"/>
    <p:sldId id="296" r:id="rId34"/>
    <p:sldId id="299" r:id="rId35"/>
    <p:sldId id="298" r:id="rId36"/>
    <p:sldId id="300" r:id="rId37"/>
    <p:sldId id="301" r:id="rId38"/>
    <p:sldId id="259" r:id="rId3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74" autoAdjust="0"/>
  </p:normalViewPr>
  <p:slideViewPr>
    <p:cSldViewPr>
      <p:cViewPr>
        <p:scale>
          <a:sx n="75" d="100"/>
          <a:sy n="75" d="100"/>
        </p:scale>
        <p:origin x="-1236" y="-2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28.02.2017</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28.02.2017</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28.02.2017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28.02.2017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28.02.2017</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28.02.2017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28.02.2017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28.02.2017</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28.02.2017</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28.02.2017</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uk-UA" dirty="0"/>
          </a:p>
        </p:txBody>
      </p:sp>
      <p:sp>
        <p:nvSpPr>
          <p:cNvPr id="2" name="Заголовок 1"/>
          <p:cNvSpPr>
            <a:spLocks noGrp="1"/>
          </p:cNvSpPr>
          <p:nvPr>
            <p:ph type="title"/>
          </p:nvPr>
        </p:nvSpPr>
        <p:spPr/>
        <p:txBody>
          <a:bodyPr/>
          <a:lstStyle/>
          <a:p>
            <a:r>
              <a:rPr lang="en-US" dirty="0" smtClean="0"/>
              <a:t>Lecture 3. Verbal Communication</a:t>
            </a:r>
            <a:endParaRPr lang="uk-U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828092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653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56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268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41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964488"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1512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85698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724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7284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37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pPr algn="ctr"/>
            <a:r>
              <a:rPr lang="en-US" b="1" dirty="0" smtClean="0"/>
              <a:t>Communication  styles</a:t>
            </a:r>
            <a:endParaRPr lang="uk-UA"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95424"/>
            <a:ext cx="8964488"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5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85698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38091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0848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229600" cy="1219200"/>
          </a:xfrm>
        </p:spPr>
        <p:txBody>
          <a:bodyPr>
            <a:noAutofit/>
          </a:bodyPr>
          <a:lstStyle/>
          <a:p>
            <a:pPr algn="just"/>
            <a:r>
              <a:rPr lang="en-US" sz="2800" spc="0" dirty="0">
                <a:ln>
                  <a:noFill/>
                </a:ln>
                <a:solidFill>
                  <a:prstClr val="white"/>
                </a:solidFill>
                <a:effectLst/>
              </a:rPr>
              <a:t>In direct communication style, both parties, the speaker/writer and the listener/reader, expect explicit verbal expression of intentions, wishes, hopes, etc. (e.g., "I am hungry", "I love you").</a:t>
            </a:r>
            <a:endParaRPr lang="uk-UA" sz="2800" dirty="0"/>
          </a:p>
        </p:txBody>
      </p:sp>
      <p:sp>
        <p:nvSpPr>
          <p:cNvPr id="4" name="Объект 3"/>
          <p:cNvSpPr>
            <a:spLocks noGrp="1"/>
          </p:cNvSpPr>
          <p:nvPr>
            <p:ph sz="half" idx="2"/>
          </p:nvPr>
        </p:nvSpPr>
        <p:spPr>
          <a:xfrm>
            <a:off x="4788024" y="2250829"/>
            <a:ext cx="4059936" cy="4572000"/>
          </a:xfrm>
        </p:spPr>
        <p:txBody>
          <a:bodyPr>
            <a:normAutofit/>
          </a:bodyPr>
          <a:lstStyle/>
          <a:p>
            <a:pPr marL="0" lvl="0" indent="0">
              <a:spcBef>
                <a:spcPts val="0"/>
              </a:spcBef>
              <a:buClrTx/>
              <a:buSzTx/>
              <a:buNone/>
            </a:pPr>
            <a:r>
              <a:rPr lang="en-US" sz="2800" dirty="0">
                <a:solidFill>
                  <a:prstClr val="white"/>
                </a:solidFill>
              </a:rPr>
              <a:t>In indirect communication style the speaker/writer expresses his/her thoughts implicitly, or using hints or modifiers (e.g.. "perhaps", "maybe").</a:t>
            </a:r>
            <a:endParaRPr lang="uk-UA" sz="2800" dirty="0">
              <a:solidFill>
                <a:prstClr val="white"/>
              </a:solidFill>
            </a:endParaRPr>
          </a:p>
          <a:p>
            <a:endParaRPr lang="uk-UA" sz="2800" dirty="0"/>
          </a:p>
        </p:txBody>
      </p:sp>
      <p:pic>
        <p:nvPicPr>
          <p:cNvPr id="5"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95536" y="2132856"/>
            <a:ext cx="4032448"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87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0818" y="476672"/>
            <a:ext cx="8784976" cy="4401205"/>
          </a:xfrm>
          <a:prstGeom prst="rect">
            <a:avLst/>
          </a:prstGeom>
        </p:spPr>
        <p:txBody>
          <a:bodyPr wrap="square">
            <a:spAutoFit/>
          </a:bodyPr>
          <a:lstStyle/>
          <a:p>
            <a:r>
              <a:rPr lang="en-US" sz="3600" dirty="0" smtClean="0"/>
              <a:t>1. </a:t>
            </a:r>
            <a:r>
              <a:rPr lang="en-US" sz="4000" dirty="0" smtClean="0"/>
              <a:t>Low </a:t>
            </a:r>
            <a:r>
              <a:rPr lang="en-US" sz="4000" dirty="0"/>
              <a:t>and high context communication </a:t>
            </a:r>
            <a:r>
              <a:rPr lang="en-US" sz="4000" dirty="0" smtClean="0"/>
              <a:t>processing.</a:t>
            </a:r>
            <a:endParaRPr lang="en-US" sz="4000" dirty="0"/>
          </a:p>
          <a:p>
            <a:r>
              <a:rPr lang="en-US" sz="4000" dirty="0" smtClean="0"/>
              <a:t>2. Communication styles.</a:t>
            </a:r>
            <a:endParaRPr lang="en-US" sz="4000" dirty="0"/>
          </a:p>
          <a:p>
            <a:r>
              <a:rPr lang="en-US" sz="4000" dirty="0" smtClean="0"/>
              <a:t>3. Cultural </a:t>
            </a:r>
            <a:r>
              <a:rPr lang="en-US" sz="4000" dirty="0"/>
              <a:t>speaking </a:t>
            </a:r>
            <a:r>
              <a:rPr lang="en-US" sz="4000" dirty="0" smtClean="0"/>
              <a:t>rules.</a:t>
            </a:r>
            <a:endParaRPr lang="en-US" sz="4000" dirty="0"/>
          </a:p>
          <a:p>
            <a:r>
              <a:rPr lang="en-US" sz="4000" dirty="0" smtClean="0"/>
              <a:t>4. Politeness</a:t>
            </a:r>
            <a:endParaRPr lang="en-US" sz="4000" dirty="0"/>
          </a:p>
          <a:p>
            <a:r>
              <a:rPr lang="en-US" sz="4000" dirty="0" smtClean="0"/>
              <a:t>5. Perception</a:t>
            </a:r>
            <a:r>
              <a:rPr lang="en-US" sz="4000" dirty="0"/>
              <a:t>, interpretation and evaluation</a:t>
            </a:r>
            <a:endParaRPr lang="uk-UA" sz="4000" dirty="0"/>
          </a:p>
        </p:txBody>
      </p:sp>
    </p:spTree>
    <p:extLst>
      <p:ext uri="{BB962C8B-B14F-4D97-AF65-F5344CB8AC3E}">
        <p14:creationId xmlns:p14="http://schemas.microsoft.com/office/powerpoint/2010/main" val="1378296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88640"/>
            <a:ext cx="8784976" cy="2246769"/>
          </a:xfrm>
          <a:prstGeom prst="rect">
            <a:avLst/>
          </a:prstGeom>
        </p:spPr>
        <p:txBody>
          <a:bodyPr wrap="square">
            <a:spAutoFit/>
          </a:bodyPr>
          <a:lstStyle/>
          <a:p>
            <a:r>
              <a:rPr lang="en-US" sz="2800" dirty="0" smtClean="0"/>
              <a:t>In </a:t>
            </a:r>
            <a:r>
              <a:rPr lang="en-US" sz="2800" dirty="0"/>
              <a:t>indirect communication style the </a:t>
            </a:r>
            <a:r>
              <a:rPr lang="en-US" sz="2800" dirty="0" smtClean="0"/>
              <a:t>listener/reader </a:t>
            </a:r>
            <a:r>
              <a:rPr lang="en-US" sz="2800" dirty="0"/>
              <a:t>is expected to monitor the nonverbal communication, to read contextual cues, to relate what has been stated to all information available about the speaker/writer and the situation at hand in order to read the real meaning.</a:t>
            </a:r>
            <a:endParaRPr lang="uk-UA" sz="2800"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435409"/>
            <a:ext cx="8856984" cy="4305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3166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903649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716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219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pPr algn="ctr"/>
            <a:r>
              <a:rPr lang="en-GB" dirty="0"/>
              <a:t>Elaborative</a:t>
            </a:r>
            <a:endParaRPr lang="uk-UA" dirty="0"/>
          </a:p>
        </p:txBody>
      </p:sp>
      <p:sp>
        <p:nvSpPr>
          <p:cNvPr id="3" name="Объект 2"/>
          <p:cNvSpPr>
            <a:spLocks noGrp="1"/>
          </p:cNvSpPr>
          <p:nvPr>
            <p:ph sz="half" idx="2"/>
          </p:nvPr>
        </p:nvSpPr>
        <p:spPr/>
        <p:txBody>
          <a:bodyPr/>
          <a:lstStyle/>
          <a:p>
            <a:r>
              <a:rPr lang="en-US" dirty="0" smtClean="0"/>
              <a:t>Rich, </a:t>
            </a:r>
            <a:r>
              <a:rPr lang="en-US" dirty="0"/>
              <a:t>expressive </a:t>
            </a:r>
            <a:r>
              <a:rPr lang="en-US" dirty="0" smtClean="0"/>
              <a:t>language (can see wordy or  dramatic to others).</a:t>
            </a:r>
          </a:p>
          <a:p>
            <a:r>
              <a:rPr lang="en-US" dirty="0" smtClean="0"/>
              <a:t>Metaphors</a:t>
            </a:r>
            <a:r>
              <a:rPr lang="en-US" dirty="0"/>
              <a:t>, idioms, and proverbs are common. </a:t>
            </a:r>
            <a:endParaRPr lang="en-US" dirty="0" smtClean="0"/>
          </a:p>
          <a:p>
            <a:r>
              <a:rPr lang="en-US" dirty="0" smtClean="0"/>
              <a:t>Characteristic </a:t>
            </a:r>
            <a:r>
              <a:rPr lang="en-US" dirty="0"/>
              <a:t>for everyday discussions in the cultures of Middle East</a:t>
            </a:r>
          </a:p>
          <a:p>
            <a:endParaRPr lang="uk-UA" dirty="0"/>
          </a:p>
        </p:txBody>
      </p:sp>
      <p:sp>
        <p:nvSpPr>
          <p:cNvPr id="4" name="Объект 3"/>
          <p:cNvSpPr>
            <a:spLocks noGrp="1"/>
          </p:cNvSpPr>
          <p:nvPr>
            <p:ph sz="quarter" idx="4"/>
          </p:nvPr>
        </p:nvSpPr>
        <p:spPr/>
        <p:txBody>
          <a:bodyPr>
            <a:normAutofit/>
          </a:bodyPr>
          <a:lstStyle/>
          <a:p>
            <a:r>
              <a:rPr lang="en-US" dirty="0" smtClean="0"/>
              <a:t>Deliberately gives a small amount of information, understatement, silence.</a:t>
            </a:r>
          </a:p>
          <a:p>
            <a:r>
              <a:rPr lang="en-US" dirty="0" smtClean="0"/>
              <a:t>Used in ridden situations</a:t>
            </a:r>
          </a:p>
          <a:p>
            <a:r>
              <a:rPr lang="en-US" dirty="0" smtClean="0"/>
              <a:t>Uses frequent </a:t>
            </a:r>
            <a:r>
              <a:rPr lang="en-US" dirty="0"/>
              <a:t>pauses, silence and "low key" verbal expressions that go to the point.</a:t>
            </a:r>
            <a:endParaRPr lang="en-US" dirty="0" smtClean="0"/>
          </a:p>
          <a:p>
            <a:endParaRPr lang="uk-UA" dirty="0"/>
          </a:p>
        </p:txBody>
      </p:sp>
      <p:sp>
        <p:nvSpPr>
          <p:cNvPr id="5" name="Заголовок 4"/>
          <p:cNvSpPr>
            <a:spLocks noGrp="1"/>
          </p:cNvSpPr>
          <p:nvPr>
            <p:ph type="title"/>
          </p:nvPr>
        </p:nvSpPr>
        <p:spPr/>
        <p:txBody>
          <a:bodyPr/>
          <a:lstStyle/>
          <a:p>
            <a:pPr algn="ctr"/>
            <a:r>
              <a:rPr lang="en-US" b="1" dirty="0" smtClean="0"/>
              <a:t>Elaborative vs. Succinct Style</a:t>
            </a:r>
            <a:endParaRPr lang="uk-UA" b="1" dirty="0"/>
          </a:p>
        </p:txBody>
      </p:sp>
      <p:sp>
        <p:nvSpPr>
          <p:cNvPr id="6" name="Текст 5"/>
          <p:cNvSpPr>
            <a:spLocks noGrp="1"/>
          </p:cNvSpPr>
          <p:nvPr>
            <p:ph type="body" idx="3"/>
          </p:nvPr>
        </p:nvSpPr>
        <p:spPr/>
        <p:txBody>
          <a:bodyPr/>
          <a:lstStyle/>
          <a:p>
            <a:pPr algn="ctr"/>
            <a:r>
              <a:rPr lang="en-GB" dirty="0"/>
              <a:t>Succinct</a:t>
            </a:r>
            <a:endParaRPr lang="uk-UA" dirty="0"/>
          </a:p>
        </p:txBody>
      </p:sp>
    </p:spTree>
    <p:extLst>
      <p:ext uri="{BB962C8B-B14F-4D97-AF65-F5344CB8AC3E}">
        <p14:creationId xmlns:p14="http://schemas.microsoft.com/office/powerpoint/2010/main" val="3140024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GB" dirty="0" smtClean="0"/>
              <a:t>Person-centred vs. Contextual style</a:t>
            </a:r>
            <a:endParaRPr lang="uk-UA" dirty="0"/>
          </a:p>
        </p:txBody>
      </p:sp>
      <p:sp>
        <p:nvSpPr>
          <p:cNvPr id="3" name="Текст 2"/>
          <p:cNvSpPr>
            <a:spLocks noGrp="1"/>
          </p:cNvSpPr>
          <p:nvPr>
            <p:ph type="body" idx="1"/>
          </p:nvPr>
        </p:nvSpPr>
        <p:spPr>
          <a:xfrm>
            <a:off x="457200" y="1399593"/>
            <a:ext cx="4040188" cy="445231"/>
          </a:xfrm>
        </p:spPr>
        <p:txBody>
          <a:bodyPr/>
          <a:lstStyle/>
          <a:p>
            <a:pPr algn="ctr"/>
            <a:r>
              <a:rPr lang="en-GB" sz="2800" dirty="0"/>
              <a:t>Person-centred</a:t>
            </a:r>
            <a:r>
              <a:rPr lang="ru-RU" sz="2800" dirty="0"/>
              <a:t> </a:t>
            </a:r>
            <a:endParaRPr lang="uk-UA" sz="2800" dirty="0"/>
          </a:p>
        </p:txBody>
      </p:sp>
      <p:sp>
        <p:nvSpPr>
          <p:cNvPr id="4" name="Объект 3"/>
          <p:cNvSpPr>
            <a:spLocks noGrp="1"/>
          </p:cNvSpPr>
          <p:nvPr>
            <p:ph sz="half" idx="2"/>
          </p:nvPr>
        </p:nvSpPr>
        <p:spPr/>
        <p:txBody>
          <a:bodyPr>
            <a:normAutofit/>
          </a:bodyPr>
          <a:lstStyle/>
          <a:p>
            <a:r>
              <a:rPr lang="en-US" sz="2000" dirty="0" smtClean="0"/>
              <a:t>Informal </a:t>
            </a:r>
            <a:r>
              <a:rPr lang="en-US" sz="2000" dirty="0"/>
              <a:t>and emphasizes the individual and equalitarian </a:t>
            </a:r>
            <a:r>
              <a:rPr lang="en-US" sz="2000" dirty="0" smtClean="0"/>
              <a:t>relationships.</a:t>
            </a:r>
            <a:endParaRPr lang="en-US" sz="2000" dirty="0"/>
          </a:p>
          <a:p>
            <a:r>
              <a:rPr lang="en-US" sz="2000" dirty="0" smtClean="0"/>
              <a:t>Reflected</a:t>
            </a:r>
            <a:r>
              <a:rPr lang="en-US" sz="2000" dirty="0"/>
              <a:t>, for instance, by the use of the pronoun I. </a:t>
            </a:r>
            <a:endParaRPr lang="en-US" sz="2000" dirty="0" smtClean="0"/>
          </a:p>
        </p:txBody>
      </p:sp>
      <p:sp>
        <p:nvSpPr>
          <p:cNvPr id="5" name="Текст 4"/>
          <p:cNvSpPr>
            <a:spLocks noGrp="1"/>
          </p:cNvSpPr>
          <p:nvPr>
            <p:ph type="body" idx="3"/>
          </p:nvPr>
        </p:nvSpPr>
        <p:spPr>
          <a:xfrm>
            <a:off x="4648200" y="1399593"/>
            <a:ext cx="4040188" cy="445231"/>
          </a:xfrm>
        </p:spPr>
        <p:txBody>
          <a:bodyPr/>
          <a:lstStyle/>
          <a:p>
            <a:pPr algn="ctr"/>
            <a:r>
              <a:rPr lang="en-US" sz="2800" dirty="0" smtClean="0"/>
              <a:t>Contextual</a:t>
            </a:r>
            <a:endParaRPr lang="uk-UA" sz="2800" dirty="0"/>
          </a:p>
        </p:txBody>
      </p:sp>
      <p:sp>
        <p:nvSpPr>
          <p:cNvPr id="6" name="Объект 5"/>
          <p:cNvSpPr>
            <a:spLocks noGrp="1"/>
          </p:cNvSpPr>
          <p:nvPr>
            <p:ph sz="quarter" idx="4"/>
          </p:nvPr>
        </p:nvSpPr>
        <p:spPr/>
        <p:txBody>
          <a:bodyPr>
            <a:noAutofit/>
          </a:bodyPr>
          <a:lstStyle/>
          <a:p>
            <a:r>
              <a:rPr lang="en-US" sz="2000" dirty="0" smtClean="0"/>
              <a:t>Status </a:t>
            </a:r>
            <a:r>
              <a:rPr lang="en-US" sz="2000" dirty="0"/>
              <a:t>and role </a:t>
            </a:r>
            <a:r>
              <a:rPr lang="en-US" sz="2000" dirty="0" smtClean="0"/>
              <a:t>oriented.</a:t>
            </a:r>
          </a:p>
          <a:p>
            <a:r>
              <a:rPr lang="en-US" sz="2000" dirty="0"/>
              <a:t>Formality and asymmetrical power distance is often emphasized</a:t>
            </a:r>
            <a:r>
              <a:rPr lang="en-US" sz="2000" dirty="0" smtClean="0"/>
              <a:t>.</a:t>
            </a:r>
          </a:p>
          <a:p>
            <a:r>
              <a:rPr lang="en-US" sz="2000" dirty="0" smtClean="0"/>
              <a:t>Personal </a:t>
            </a:r>
            <a:r>
              <a:rPr lang="en-US" sz="2000" dirty="0"/>
              <a:t>pronouns are not often used. </a:t>
            </a:r>
            <a:endParaRPr lang="en-US" sz="2000" dirty="0" smtClean="0"/>
          </a:p>
          <a:p>
            <a:r>
              <a:rPr lang="en-US" sz="2000" dirty="0" smtClean="0"/>
              <a:t>All </a:t>
            </a:r>
            <a:r>
              <a:rPr lang="en-US" sz="2000" dirty="0"/>
              <a:t>information does not need to be explicitly expressed. </a:t>
            </a:r>
            <a:endParaRPr lang="en-US" sz="2000" dirty="0" smtClean="0"/>
          </a:p>
          <a:p>
            <a:r>
              <a:rPr lang="en-US" sz="2000" dirty="0" smtClean="0"/>
              <a:t>Common </a:t>
            </a:r>
            <a:r>
              <a:rPr lang="en-US" sz="2000" dirty="0"/>
              <a:t>background knowledge is assumed, or in essential parts conveyed during the interaction, often indirectly.</a:t>
            </a:r>
            <a:endParaRPr lang="uk-UA" sz="2000" dirty="0"/>
          </a:p>
        </p:txBody>
      </p:sp>
    </p:spTree>
    <p:extLst>
      <p:ext uri="{BB962C8B-B14F-4D97-AF65-F5344CB8AC3E}">
        <p14:creationId xmlns:p14="http://schemas.microsoft.com/office/powerpoint/2010/main" val="2682025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GB" dirty="0" smtClean="0"/>
              <a:t>Instrumental vs. Affective </a:t>
            </a:r>
            <a:r>
              <a:rPr lang="en-GB" dirty="0"/>
              <a:t>style</a:t>
            </a:r>
            <a:endParaRPr lang="uk-UA" dirty="0"/>
          </a:p>
        </p:txBody>
      </p:sp>
      <p:sp>
        <p:nvSpPr>
          <p:cNvPr id="3" name="Текст 2"/>
          <p:cNvSpPr>
            <a:spLocks noGrp="1"/>
          </p:cNvSpPr>
          <p:nvPr>
            <p:ph type="body" idx="1"/>
          </p:nvPr>
        </p:nvSpPr>
        <p:spPr/>
        <p:txBody>
          <a:bodyPr/>
          <a:lstStyle/>
          <a:p>
            <a:pPr algn="ctr"/>
            <a:r>
              <a:rPr lang="en-GB" dirty="0"/>
              <a:t>Instrumental </a:t>
            </a:r>
            <a:endParaRPr lang="uk-UA" dirty="0"/>
          </a:p>
        </p:txBody>
      </p:sp>
      <p:sp>
        <p:nvSpPr>
          <p:cNvPr id="4" name="Объект 3"/>
          <p:cNvSpPr>
            <a:spLocks noGrp="1"/>
          </p:cNvSpPr>
          <p:nvPr>
            <p:ph sz="half" idx="2"/>
          </p:nvPr>
        </p:nvSpPr>
        <p:spPr/>
        <p:txBody>
          <a:bodyPr>
            <a:normAutofit/>
          </a:bodyPr>
          <a:lstStyle/>
          <a:p>
            <a:r>
              <a:rPr lang="en-US" dirty="0" smtClean="0"/>
              <a:t>Goal </a:t>
            </a:r>
            <a:r>
              <a:rPr lang="en-US" dirty="0"/>
              <a:t>oriented and sender focused. </a:t>
            </a:r>
            <a:endParaRPr lang="en-US" dirty="0" smtClean="0"/>
          </a:p>
          <a:p>
            <a:r>
              <a:rPr lang="en-US" dirty="0" smtClean="0"/>
              <a:t>Verbally explicit </a:t>
            </a:r>
          </a:p>
          <a:p>
            <a:r>
              <a:rPr lang="en-US" dirty="0" smtClean="0"/>
              <a:t>Gradually </a:t>
            </a:r>
            <a:r>
              <a:rPr lang="en-US" dirty="0"/>
              <a:t>becoming the style of international business and other professional contexts, particularly in the Western world.</a:t>
            </a:r>
            <a:endParaRPr lang="uk-UA" dirty="0"/>
          </a:p>
        </p:txBody>
      </p:sp>
      <p:sp>
        <p:nvSpPr>
          <p:cNvPr id="5" name="Текст 4"/>
          <p:cNvSpPr>
            <a:spLocks noGrp="1"/>
          </p:cNvSpPr>
          <p:nvPr>
            <p:ph type="body" idx="3"/>
          </p:nvPr>
        </p:nvSpPr>
        <p:spPr/>
        <p:txBody>
          <a:bodyPr/>
          <a:lstStyle/>
          <a:p>
            <a:pPr algn="ctr"/>
            <a:r>
              <a:rPr lang="en-GB" dirty="0" smtClean="0"/>
              <a:t>Affective </a:t>
            </a:r>
            <a:endParaRPr lang="uk-UA" dirty="0"/>
          </a:p>
        </p:txBody>
      </p:sp>
      <p:sp>
        <p:nvSpPr>
          <p:cNvPr id="6" name="Объект 5"/>
          <p:cNvSpPr>
            <a:spLocks noGrp="1"/>
          </p:cNvSpPr>
          <p:nvPr>
            <p:ph sz="quarter" idx="4"/>
          </p:nvPr>
        </p:nvSpPr>
        <p:spPr/>
        <p:txBody>
          <a:bodyPr/>
          <a:lstStyle/>
          <a:p>
            <a:r>
              <a:rPr lang="en-US" dirty="0" smtClean="0"/>
              <a:t>Process </a:t>
            </a:r>
            <a:r>
              <a:rPr lang="en-US" dirty="0"/>
              <a:t>oriented and listener </a:t>
            </a:r>
            <a:r>
              <a:rPr lang="en-US" dirty="0" smtClean="0"/>
              <a:t>focused.</a:t>
            </a:r>
          </a:p>
          <a:p>
            <a:r>
              <a:rPr lang="en-US" dirty="0" smtClean="0"/>
              <a:t>Verbally implicit. </a:t>
            </a:r>
            <a:endParaRPr lang="uk-UA" dirty="0"/>
          </a:p>
        </p:txBody>
      </p:sp>
    </p:spTree>
    <p:extLst>
      <p:ext uri="{BB962C8B-B14F-4D97-AF65-F5344CB8AC3E}">
        <p14:creationId xmlns:p14="http://schemas.microsoft.com/office/powerpoint/2010/main" val="3842235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0127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uk-UA" dirty="0"/>
          </a:p>
        </p:txBody>
      </p:sp>
      <p:sp>
        <p:nvSpPr>
          <p:cNvPr id="3" name="Объект 2"/>
          <p:cNvSpPr>
            <a:spLocks noGrp="1"/>
          </p:cNvSpPr>
          <p:nvPr>
            <p:ph idx="1"/>
          </p:nvPr>
        </p:nvSpPr>
        <p:spPr/>
        <p:txBody>
          <a:bodyPr/>
          <a:lstStyle/>
          <a:p>
            <a:endParaRPr lang="uk-U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59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5456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70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39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8497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8659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Positive &amp; Negative Politeness</a:t>
            </a:r>
            <a:endParaRPr lang="uk-UA" dirty="0"/>
          </a:p>
        </p:txBody>
      </p:sp>
      <p:sp>
        <p:nvSpPr>
          <p:cNvPr id="3" name="Объект 2"/>
          <p:cNvSpPr>
            <a:spLocks noGrp="1"/>
          </p:cNvSpPr>
          <p:nvPr>
            <p:ph sz="half" idx="1"/>
          </p:nvPr>
        </p:nvSpPr>
        <p:spPr/>
        <p:txBody>
          <a:bodyPr>
            <a:normAutofit fontScale="92500"/>
          </a:bodyPr>
          <a:lstStyle/>
          <a:p>
            <a:pPr algn="just"/>
            <a:r>
              <a:rPr lang="en-US" dirty="0"/>
              <a:t>Positive politeness refers to an atmosphere of inclusion and mutuality created by linguistic means such as compliments, encouragement, joking, even the use of "white lies." </a:t>
            </a:r>
            <a:endParaRPr lang="en-US" dirty="0" smtClean="0"/>
          </a:p>
          <a:p>
            <a:pPr algn="just"/>
            <a:r>
              <a:rPr lang="en-US" dirty="0" smtClean="0"/>
              <a:t>Small </a:t>
            </a:r>
            <a:r>
              <a:rPr lang="en-US" dirty="0"/>
              <a:t>talk is one expression of positive politeness; that is, creating linguistically a connection to other people.</a:t>
            </a:r>
            <a:endParaRPr lang="uk-UA" dirty="0"/>
          </a:p>
        </p:txBody>
      </p:sp>
      <p:sp>
        <p:nvSpPr>
          <p:cNvPr id="4" name="Объект 3"/>
          <p:cNvSpPr>
            <a:spLocks noGrp="1"/>
          </p:cNvSpPr>
          <p:nvPr>
            <p:ph sz="half" idx="2"/>
          </p:nvPr>
        </p:nvSpPr>
        <p:spPr/>
        <p:txBody>
          <a:bodyPr>
            <a:normAutofit fontScale="92500"/>
          </a:bodyPr>
          <a:lstStyle/>
          <a:p>
            <a:r>
              <a:rPr lang="en-US" dirty="0"/>
              <a:t>Negative politeness involves respecting the privacy of other people and leaving a "back door" open, that is, showing some reservation</a:t>
            </a:r>
            <a:r>
              <a:rPr lang="en-US" dirty="0" smtClean="0"/>
              <a:t>.</a:t>
            </a:r>
          </a:p>
          <a:p>
            <a:r>
              <a:rPr lang="en-US" dirty="0" smtClean="0"/>
              <a:t> </a:t>
            </a:r>
            <a:r>
              <a:rPr lang="en-US" dirty="0"/>
              <a:t>The use of distance-creating linguistic devices (e.g., passive forms), irony, or general vagueness is characteristic for this kind of linguistic politeness.</a:t>
            </a:r>
            <a:endParaRPr lang="uk-UA" dirty="0"/>
          </a:p>
        </p:txBody>
      </p:sp>
    </p:spTree>
    <p:extLst>
      <p:ext uri="{BB962C8B-B14F-4D97-AF65-F5344CB8AC3E}">
        <p14:creationId xmlns:p14="http://schemas.microsoft.com/office/powerpoint/2010/main" val="2050153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sz="3100" b="1" dirty="0" smtClean="0"/>
              <a:t>Two </a:t>
            </a:r>
            <a:r>
              <a:rPr lang="en-US" sz="3100" b="1" dirty="0"/>
              <a:t>kinds of linguistic politeness strategies: involvement strategies and independency strategies</a:t>
            </a:r>
            <a:endParaRPr lang="uk-UA" sz="3100" b="1" dirty="0"/>
          </a:p>
        </p:txBody>
      </p:sp>
      <p:sp>
        <p:nvSpPr>
          <p:cNvPr id="4" name="Объект 3"/>
          <p:cNvSpPr>
            <a:spLocks noGrp="1"/>
          </p:cNvSpPr>
          <p:nvPr>
            <p:ph sz="half" idx="2"/>
          </p:nvPr>
        </p:nvSpPr>
        <p:spPr/>
        <p:txBody>
          <a:bodyPr/>
          <a:lstStyle/>
          <a:p>
            <a:r>
              <a:rPr lang="en-US" dirty="0"/>
              <a:t>These strategies reflect the general human social needs to be connected to other people, yet to be independent and unique.</a:t>
            </a:r>
          </a:p>
          <a:p>
            <a:endParaRPr lang="uk-UA" dirty="0"/>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57200" y="1556792"/>
            <a:ext cx="405923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0596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p:txBody>
          <a:bodyPr/>
          <a:lstStyle/>
          <a:p>
            <a:endParaRPr lang="en-US" dirty="0"/>
          </a:p>
          <a:p>
            <a:r>
              <a:rPr lang="en-US" dirty="0"/>
              <a:t>Paying attention to the other person or taking care of him/her (e.g., "You have a beautiful dress"; "Are you feeling better today?").</a:t>
            </a:r>
          </a:p>
          <a:p>
            <a:r>
              <a:rPr lang="en-US" dirty="0"/>
              <a:t>Being optimistic ("I believe that we will make it").</a:t>
            </a:r>
          </a:p>
          <a:p>
            <a:r>
              <a:rPr lang="en-US" dirty="0"/>
              <a:t>Being voluble (speaking as such already indicates a willingness to participate).</a:t>
            </a:r>
          </a:p>
          <a:p>
            <a:r>
              <a:rPr lang="en-US" dirty="0"/>
              <a:t>Using the other person´s language or dialect.</a:t>
            </a:r>
            <a:endParaRPr lang="uk-UA" dirty="0"/>
          </a:p>
        </p:txBody>
      </p:sp>
      <p:sp>
        <p:nvSpPr>
          <p:cNvPr id="5" name="Заголовок 4"/>
          <p:cNvSpPr>
            <a:spLocks noGrp="1"/>
          </p:cNvSpPr>
          <p:nvPr>
            <p:ph type="title"/>
          </p:nvPr>
        </p:nvSpPr>
        <p:spPr/>
        <p:txBody>
          <a:bodyPr>
            <a:normAutofit/>
          </a:bodyPr>
          <a:lstStyle/>
          <a:p>
            <a:r>
              <a:rPr lang="en-US" sz="3200" dirty="0"/>
              <a:t>Some examples of involvement strategies include</a:t>
            </a:r>
            <a:br>
              <a:rPr lang="en-US" sz="3200" dirty="0"/>
            </a:br>
            <a:endParaRPr lang="uk-UA" sz="3200" dirty="0"/>
          </a:p>
        </p:txBody>
      </p:sp>
    </p:spTree>
    <p:extLst>
      <p:ext uri="{BB962C8B-B14F-4D97-AF65-F5344CB8AC3E}">
        <p14:creationId xmlns:p14="http://schemas.microsoft.com/office/powerpoint/2010/main" val="3325832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en-US" dirty="0"/>
          </a:p>
          <a:p>
            <a:r>
              <a:rPr lang="en-US" dirty="0"/>
              <a:t>Giving the other person the possibility to retreat ("It would have been nice to have a cup of coffee together but you must be busy").</a:t>
            </a:r>
          </a:p>
          <a:p>
            <a:r>
              <a:rPr lang="en-US" dirty="0"/>
              <a:t>Speaking in general terms ("The rules of the company require...").</a:t>
            </a:r>
          </a:p>
          <a:p>
            <a:r>
              <a:rPr lang="en-US" dirty="0"/>
              <a:t>Not speaking much.</a:t>
            </a:r>
          </a:p>
          <a:p>
            <a:r>
              <a:rPr lang="en-US" dirty="0"/>
              <a:t>Using your own language or dialect.</a:t>
            </a:r>
            <a:endParaRPr lang="uk-UA" dirty="0"/>
          </a:p>
        </p:txBody>
      </p:sp>
      <p:sp>
        <p:nvSpPr>
          <p:cNvPr id="3" name="Заголовок 2"/>
          <p:cNvSpPr>
            <a:spLocks noGrp="1"/>
          </p:cNvSpPr>
          <p:nvPr>
            <p:ph type="title"/>
          </p:nvPr>
        </p:nvSpPr>
        <p:spPr>
          <a:xfrm>
            <a:off x="395536" y="116632"/>
            <a:ext cx="8229600" cy="1219200"/>
          </a:xfrm>
        </p:spPr>
        <p:txBody>
          <a:bodyPr>
            <a:normAutofit fontScale="90000"/>
          </a:bodyPr>
          <a:lstStyle/>
          <a:p>
            <a:pPr algn="ctr"/>
            <a:r>
              <a:rPr lang="en-US" sz="2800" dirty="0" smtClean="0"/>
              <a:t/>
            </a:r>
            <a:br>
              <a:rPr lang="en-US" sz="2800" dirty="0" smtClean="0"/>
            </a:br>
            <a:r>
              <a:rPr lang="en-US" sz="3100" b="1" dirty="0" smtClean="0"/>
              <a:t>Some </a:t>
            </a:r>
            <a:r>
              <a:rPr lang="en-US" sz="3100" b="1" dirty="0"/>
              <a:t>examples of independency strategies include</a:t>
            </a:r>
            <a:br>
              <a:rPr lang="en-US" sz="3100" b="1" dirty="0"/>
            </a:br>
            <a:endParaRPr lang="uk-UA" sz="3100" b="1" dirty="0"/>
          </a:p>
        </p:txBody>
      </p:sp>
    </p:spTree>
    <p:extLst>
      <p:ext uri="{BB962C8B-B14F-4D97-AF65-F5344CB8AC3E}">
        <p14:creationId xmlns:p14="http://schemas.microsoft.com/office/powerpoint/2010/main" val="16356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8389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en-US" dirty="0"/>
              <a:t>The interpretations people make about each other during an interaction are results of simultaneous functioning of various messages: verbal, paralinguistic and nonverbal</a:t>
            </a:r>
            <a:r>
              <a:rPr lang="en-US" dirty="0" smtClean="0"/>
              <a:t>.</a:t>
            </a:r>
            <a:endParaRPr lang="ru-RU" dirty="0" smtClean="0"/>
          </a:p>
          <a:p>
            <a:r>
              <a:rPr lang="en-US" dirty="0" smtClean="0"/>
              <a:t> </a:t>
            </a:r>
            <a:r>
              <a:rPr lang="en-US" dirty="0"/>
              <a:t>The information conveyed by these messages are present in a certain context. </a:t>
            </a:r>
            <a:endParaRPr lang="ru-RU" dirty="0" smtClean="0"/>
          </a:p>
          <a:p>
            <a:r>
              <a:rPr lang="en-US" dirty="0" smtClean="0"/>
              <a:t>The </a:t>
            </a:r>
            <a:r>
              <a:rPr lang="en-US" dirty="0"/>
              <a:t>context and earlier information about the other and all relevant aspects related to the situation influence interpretations.</a:t>
            </a:r>
          </a:p>
          <a:p>
            <a:endParaRPr lang="uk-UA" dirty="0"/>
          </a:p>
        </p:txBody>
      </p:sp>
      <p:sp>
        <p:nvSpPr>
          <p:cNvPr id="3" name="Заголовок 2"/>
          <p:cNvSpPr>
            <a:spLocks noGrp="1"/>
          </p:cNvSpPr>
          <p:nvPr>
            <p:ph type="title"/>
          </p:nvPr>
        </p:nvSpPr>
        <p:spPr>
          <a:xfrm>
            <a:off x="395536" y="260648"/>
            <a:ext cx="8445624" cy="1219200"/>
          </a:xfrm>
        </p:spPr>
        <p:txBody>
          <a:bodyPr>
            <a:normAutofit/>
          </a:bodyPr>
          <a:lstStyle/>
          <a:p>
            <a:pPr algn="ctr"/>
            <a:r>
              <a:rPr lang="en-GB" sz="3600" dirty="0"/>
              <a:t>Perception, interpretation and evaluation</a:t>
            </a:r>
            <a:r>
              <a:rPr lang="en-GB" sz="2400" dirty="0"/>
              <a:t/>
            </a:r>
            <a:br>
              <a:rPr lang="en-GB" sz="2400" dirty="0"/>
            </a:br>
            <a:endParaRPr lang="uk-UA" sz="2400" dirty="0"/>
          </a:p>
        </p:txBody>
      </p:sp>
    </p:spTree>
    <p:extLst>
      <p:ext uri="{BB962C8B-B14F-4D97-AF65-F5344CB8AC3E}">
        <p14:creationId xmlns:p14="http://schemas.microsoft.com/office/powerpoint/2010/main" val="1425241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52400"/>
            <a:ext cx="8229600" cy="1219200"/>
          </a:xfrm>
        </p:spPr>
        <p:txBody>
          <a:bodyPr/>
          <a:lstStyle/>
          <a:p>
            <a:pPr algn="ctr"/>
            <a:r>
              <a:rPr lang="en-GB" dirty="0"/>
              <a:t>Contextualization cues</a:t>
            </a:r>
            <a:endParaRPr lang="uk-UA" dirty="0"/>
          </a:p>
        </p:txBody>
      </p:sp>
      <p:sp>
        <p:nvSpPr>
          <p:cNvPr id="5" name="Объект 4"/>
          <p:cNvSpPr>
            <a:spLocks noGrp="1"/>
          </p:cNvSpPr>
          <p:nvPr>
            <p:ph idx="4294967295"/>
          </p:nvPr>
        </p:nvSpPr>
        <p:spPr>
          <a:xfrm>
            <a:off x="0" y="1524000"/>
            <a:ext cx="8229600" cy="4572000"/>
          </a:xfrm>
        </p:spPr>
        <p:txBody>
          <a:bodyPr/>
          <a:lstStyle/>
          <a:p>
            <a:r>
              <a:rPr lang="en-US" dirty="0"/>
              <a:t>P</a:t>
            </a:r>
            <a:r>
              <a:rPr lang="en-US" dirty="0" smtClean="0"/>
              <a:t>eople </a:t>
            </a:r>
            <a:r>
              <a:rPr lang="en-US" dirty="0"/>
              <a:t>process a large number of verbal and nonverbal cues, so-called contextualization </a:t>
            </a:r>
            <a:r>
              <a:rPr lang="en-US" dirty="0" smtClean="0"/>
              <a:t>cues. On </a:t>
            </a:r>
            <a:r>
              <a:rPr lang="en-US" dirty="0"/>
              <a:t>the basis of these cues they make interpretations about each others´ intentions and their mutual relationship. </a:t>
            </a:r>
            <a:r>
              <a:rPr lang="en-US" dirty="0" smtClean="0"/>
              <a:t>interpret </a:t>
            </a:r>
            <a:r>
              <a:rPr lang="en-US" dirty="0"/>
              <a:t>the messages. </a:t>
            </a:r>
            <a:r>
              <a:rPr lang="en-US" dirty="0" smtClean="0"/>
              <a:t> </a:t>
            </a:r>
            <a:endParaRPr lang="uk-U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05064"/>
            <a:ext cx="8208912"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7240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9764" y="0"/>
            <a:ext cx="8856984" cy="5970865"/>
          </a:xfrm>
          <a:prstGeom prst="rect">
            <a:avLst/>
          </a:prstGeom>
        </p:spPr>
        <p:txBody>
          <a:bodyPr wrap="square">
            <a:spAutoFit/>
          </a:bodyPr>
          <a:lstStyle/>
          <a:p>
            <a:r>
              <a:rPr lang="en-US" sz="2800" dirty="0"/>
              <a:t>Effective communication depends on how well people perceive each others´ intentions and how they interpret the messages.  The perceptions, i.e., what is perceived and how that is interpreted, are culturally learned. One's own culture provides the measure for which something is evaluated, for instance, as being "beautiful" or "ugly", "polite" or "</a:t>
            </a:r>
            <a:r>
              <a:rPr lang="en-US" sz="2800"/>
              <a:t>impolite</a:t>
            </a:r>
            <a:r>
              <a:rPr lang="en-US" sz="2800" smtClean="0"/>
              <a:t>".</a:t>
            </a:r>
          </a:p>
          <a:p>
            <a:endParaRPr lang="en-US" sz="2800" dirty="0" smtClean="0"/>
          </a:p>
          <a:p>
            <a:r>
              <a:rPr lang="en-US" sz="2800" dirty="0" smtClean="0"/>
              <a:t> </a:t>
            </a:r>
            <a:r>
              <a:rPr lang="en-US" sz="2800" dirty="0"/>
              <a:t>Important contextualization cues in oral communication are, for instance, intonation, pitch or loudness. These are metamessages that tell how to interpret the verbal message. Decisive is not only WHAT is said but HOW something is said.</a:t>
            </a:r>
          </a:p>
          <a:p>
            <a:endParaRPr lang="uk-UA" dirty="0"/>
          </a:p>
        </p:txBody>
      </p:sp>
    </p:spTree>
    <p:extLst>
      <p:ext uri="{BB962C8B-B14F-4D97-AF65-F5344CB8AC3E}">
        <p14:creationId xmlns:p14="http://schemas.microsoft.com/office/powerpoint/2010/main" val="782075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034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144000" cy="705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860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3010" y="116632"/>
            <a:ext cx="8856984" cy="4216539"/>
          </a:xfrm>
          <a:prstGeom prst="rect">
            <a:avLst/>
          </a:prstGeom>
        </p:spPr>
        <p:txBody>
          <a:bodyPr wrap="square">
            <a:spAutoFit/>
          </a:bodyPr>
          <a:lstStyle/>
          <a:p>
            <a:pPr algn="ctr"/>
            <a:r>
              <a:rPr lang="en-US" sz="4400" dirty="0"/>
              <a:t>L</a:t>
            </a:r>
            <a:r>
              <a:rPr lang="en-US" sz="4400" dirty="0" smtClean="0"/>
              <a:t>ow-context communication</a:t>
            </a:r>
          </a:p>
          <a:p>
            <a:pPr marL="457200" indent="-457200" algn="just">
              <a:buFont typeface="Arial" panose="020B0604020202020204" pitchFamily="34" charset="0"/>
              <a:buChar char="•"/>
            </a:pPr>
            <a:r>
              <a:rPr lang="en-US" sz="3200" dirty="0" smtClean="0"/>
              <a:t> </a:t>
            </a:r>
            <a:r>
              <a:rPr lang="en-US" sz="3200" dirty="0"/>
              <a:t>verbal </a:t>
            </a:r>
            <a:r>
              <a:rPr lang="en-US" sz="3200" dirty="0" smtClean="0"/>
              <a:t>communication is most important</a:t>
            </a:r>
          </a:p>
          <a:p>
            <a:pPr marL="457200" indent="-457200" algn="just">
              <a:buFont typeface="Arial" panose="020B0604020202020204" pitchFamily="34" charset="0"/>
              <a:buChar char="•"/>
            </a:pPr>
            <a:r>
              <a:rPr lang="en-US" sz="3200" dirty="0" smtClean="0"/>
              <a:t> information </a:t>
            </a:r>
            <a:r>
              <a:rPr lang="en-US" sz="3200" dirty="0"/>
              <a:t>is coded in words </a:t>
            </a:r>
            <a:r>
              <a:rPr lang="en-US" sz="3200" dirty="0" smtClean="0"/>
              <a:t>expected </a:t>
            </a:r>
            <a:r>
              <a:rPr lang="en-US" sz="3200" dirty="0"/>
              <a:t>to correspond </a:t>
            </a:r>
            <a:r>
              <a:rPr lang="en-US" sz="3200" dirty="0" smtClean="0"/>
              <a:t>accurately </a:t>
            </a:r>
            <a:r>
              <a:rPr lang="en-US" sz="3200" dirty="0"/>
              <a:t>to what is </a:t>
            </a:r>
            <a:r>
              <a:rPr lang="en-US" sz="3200" dirty="0" smtClean="0"/>
              <a:t>meant</a:t>
            </a:r>
          </a:p>
          <a:p>
            <a:pPr marL="457200" indent="-457200" algn="just">
              <a:buFont typeface="Arial" panose="020B0604020202020204" pitchFamily="34" charset="0"/>
              <a:buChar char="•"/>
            </a:pPr>
            <a:r>
              <a:rPr lang="en-US" sz="3200" dirty="0" smtClean="0"/>
              <a:t>nonverbal </a:t>
            </a:r>
            <a:r>
              <a:rPr lang="en-US" sz="3200" dirty="0"/>
              <a:t>communication is generally not very contradictory to verbal communication. Anger or sadness, for instance, can visually be seen and verbally heard.</a:t>
            </a:r>
            <a:endParaRPr lang="uk-UA" sz="32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010" y="4149080"/>
            <a:ext cx="8856984" cy="270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972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84976" cy="2923877"/>
          </a:xfrm>
          <a:prstGeom prst="rect">
            <a:avLst/>
          </a:prstGeom>
        </p:spPr>
        <p:txBody>
          <a:bodyPr wrap="square">
            <a:spAutoFit/>
          </a:bodyPr>
          <a:lstStyle/>
          <a:p>
            <a:pPr algn="ctr"/>
            <a:r>
              <a:rPr lang="en-US" sz="4400" dirty="0" smtClean="0"/>
              <a:t>High-context communication</a:t>
            </a:r>
          </a:p>
          <a:p>
            <a:pPr marL="457200" indent="-457200" algn="just">
              <a:buFont typeface="Arial" panose="020B0604020202020204" pitchFamily="34" charset="0"/>
              <a:buChar char="•"/>
            </a:pPr>
            <a:r>
              <a:rPr lang="en-US" sz="2800" dirty="0" smtClean="0"/>
              <a:t>part </a:t>
            </a:r>
            <a:r>
              <a:rPr lang="en-US" sz="2800" dirty="0"/>
              <a:t>of information is expressed verbally</a:t>
            </a:r>
            <a:r>
              <a:rPr lang="en-US" sz="2800" dirty="0" smtClean="0"/>
              <a:t>.</a:t>
            </a:r>
          </a:p>
          <a:p>
            <a:pPr marL="457200" indent="-457200" algn="just">
              <a:buFont typeface="Arial" panose="020B0604020202020204" pitchFamily="34" charset="0"/>
              <a:buChar char="•"/>
            </a:pPr>
            <a:r>
              <a:rPr lang="en-US" sz="2800" dirty="0" smtClean="0"/>
              <a:t> a great </a:t>
            </a:r>
            <a:r>
              <a:rPr lang="en-US" sz="2800" dirty="0"/>
              <a:t>portion of a message is being "read" from the context: the person, his appearance and nonverbal </a:t>
            </a:r>
            <a:r>
              <a:rPr lang="en-US" sz="2800" dirty="0" smtClean="0"/>
              <a:t>behavior</a:t>
            </a:r>
            <a:r>
              <a:rPr lang="en-US" sz="2800" dirty="0"/>
              <a:t>, personal history, the communicative situation, and the interaction process. </a:t>
            </a:r>
            <a:endParaRPr lang="en-US" sz="28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3429000"/>
            <a:ext cx="896448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21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These kinds of messages are often called metamessages. </a:t>
            </a:r>
          </a:p>
        </p:txBody>
      </p:sp>
      <p:sp>
        <p:nvSpPr>
          <p:cNvPr id="3" name="Объект 2"/>
          <p:cNvSpPr>
            <a:spLocks noGrp="1"/>
          </p:cNvSpPr>
          <p:nvPr>
            <p:ph sz="half" idx="1"/>
          </p:nvPr>
        </p:nvSpPr>
        <p:spPr/>
        <p:txBody>
          <a:bodyPr/>
          <a:lstStyle/>
          <a:p>
            <a:r>
              <a:rPr lang="en-US" dirty="0"/>
              <a:t>Metamessages are interpreted with the help of certain cues which carry cultural meanings. </a:t>
            </a:r>
            <a:endParaRPr lang="uk-UA" dirty="0"/>
          </a:p>
        </p:txBody>
      </p:sp>
      <p:sp>
        <p:nvSpPr>
          <p:cNvPr id="4" name="Объект 3"/>
          <p:cNvSpPr>
            <a:spLocks noGrp="1"/>
          </p:cNvSpPr>
          <p:nvPr>
            <p:ph sz="half" idx="2"/>
          </p:nvPr>
        </p:nvSpPr>
        <p:spPr/>
        <p:txBody>
          <a:bodyPr/>
          <a:lstStyle/>
          <a:p>
            <a:endParaRPr lang="uk-UA"/>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84984"/>
            <a:ext cx="8208912" cy="3525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987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normAutofit fontScale="90000"/>
          </a:bodyPr>
          <a:lstStyle/>
          <a:p>
            <a:r>
              <a:rPr lang="en-US" sz="2400" b="1" dirty="0"/>
              <a:t>Different interpretations of these contextual cues can be a source of intercultural misunderstandings</a:t>
            </a:r>
            <a:r>
              <a:rPr lang="en-US" sz="2400" b="1" dirty="0" smtClean="0"/>
              <a:t>. For </a:t>
            </a:r>
            <a:r>
              <a:rPr lang="en-US" sz="2400" b="1" dirty="0"/>
              <a:t>verbal communication, rhetorical organization can be a contextual cue.</a:t>
            </a:r>
          </a:p>
        </p:txBody>
      </p:sp>
      <p:sp>
        <p:nvSpPr>
          <p:cNvPr id="7" name="Объект 6"/>
          <p:cNvSpPr>
            <a:spLocks noGrp="1"/>
          </p:cNvSpPr>
          <p:nvPr>
            <p:ph sz="half" idx="1"/>
          </p:nvPr>
        </p:nvSpPr>
        <p:spPr/>
        <p:txBody>
          <a:bodyPr>
            <a:normAutofit/>
          </a:bodyPr>
          <a:lstStyle/>
          <a:p>
            <a:endParaRPr lang="uk-UA" dirty="0"/>
          </a:p>
        </p:txBody>
      </p:sp>
      <p:sp>
        <p:nvSpPr>
          <p:cNvPr id="10" name="Объект 9"/>
          <p:cNvSpPr>
            <a:spLocks noGrp="1"/>
          </p:cNvSpPr>
          <p:nvPr>
            <p:ph sz="half" idx="2"/>
          </p:nvPr>
        </p:nvSpPr>
        <p:spPr/>
        <p:txBody>
          <a:bodyPr>
            <a:normAutofit/>
          </a:bodyPr>
          <a:lstStyle/>
          <a:p>
            <a:r>
              <a:rPr lang="en-US" dirty="0"/>
              <a:t>A smile, for instance, is a cue for interactional interpretation. In many cultural contexts it may mean well-being or happiness; in some cultures, a smile is also being used in certain situations to express embarrassment or even hate (e.g., China, Japan).</a:t>
            </a:r>
          </a:p>
          <a:p>
            <a:endParaRPr lang="uk-UA" dirty="0"/>
          </a:p>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104456"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54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384"/>
            <a:ext cx="892899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384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740</TotalTime>
  <Words>979</Words>
  <Application>Microsoft Office PowerPoint</Application>
  <PresentationFormat>Экран (4:3)</PresentationFormat>
  <Paragraphs>76</Paragraphs>
  <Slides>38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Бумажная</vt:lpstr>
      <vt:lpstr>Lecture 3. Verbal Communication</vt:lpstr>
      <vt:lpstr>Презентация PowerPoint</vt:lpstr>
      <vt:lpstr>Презентация PowerPoint</vt:lpstr>
      <vt:lpstr>Презентация PowerPoint</vt:lpstr>
      <vt:lpstr>Презентация PowerPoint</vt:lpstr>
      <vt:lpstr>Презентация PowerPoint</vt:lpstr>
      <vt:lpstr>These kinds of messages are often called metamessages. </vt:lpstr>
      <vt:lpstr>Different interpretations of these contextual cues can be a source of intercultural misunderstandings. For verbal communication, rhetorical organization can be a contextual cue.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Communication  styles</vt:lpstr>
      <vt:lpstr>Презентация PowerPoint</vt:lpstr>
      <vt:lpstr>Презентация PowerPoint</vt:lpstr>
      <vt:lpstr>In direct communication style, both parties, the speaker/writer and the listener/reader, expect explicit verbal expression of intentions, wishes, hopes, etc. (e.g., "I am hungry", "I love you").</vt:lpstr>
      <vt:lpstr>Презентация PowerPoint</vt:lpstr>
      <vt:lpstr>Презентация PowerPoint</vt:lpstr>
      <vt:lpstr>Презентация PowerPoint</vt:lpstr>
      <vt:lpstr>Elaborative vs. Succinct Style</vt:lpstr>
      <vt:lpstr>Person-centred vs. Contextual style</vt:lpstr>
      <vt:lpstr>Instrumental vs. Affective style</vt:lpstr>
      <vt:lpstr>Презентация PowerPoint</vt:lpstr>
      <vt:lpstr>Презентация PowerPoint</vt:lpstr>
      <vt:lpstr>Презентация PowerPoint</vt:lpstr>
      <vt:lpstr>Презентация PowerPoint</vt:lpstr>
      <vt:lpstr>Positive &amp; Negative Politeness</vt:lpstr>
      <vt:lpstr> Two kinds of linguistic politeness strategies: involvement strategies and independency strategies</vt:lpstr>
      <vt:lpstr>Some examples of involvement strategies include </vt:lpstr>
      <vt:lpstr> Some examples of independency strategies include </vt:lpstr>
      <vt:lpstr>Презентация PowerPoint</vt:lpstr>
      <vt:lpstr>Perception, interpretation and evaluation </vt:lpstr>
      <vt:lpstr>Contextualization cues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3. Verbal Communication</dc:title>
  <dc:creator>user</dc:creator>
  <cp:lastModifiedBy>user</cp:lastModifiedBy>
  <cp:revision>27</cp:revision>
  <dcterms:created xsi:type="dcterms:W3CDTF">2017-02-26T19:06:19Z</dcterms:created>
  <dcterms:modified xsi:type="dcterms:W3CDTF">2017-02-28T21:56:56Z</dcterms:modified>
</cp:coreProperties>
</file>