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3" r:id="rId8"/>
    <p:sldId id="264" r:id="rId9"/>
    <p:sldId id="266" r:id="rId10"/>
    <p:sldId id="265" r:id="rId11"/>
    <p:sldId id="268" r:id="rId12"/>
    <p:sldId id="269" r:id="rId13"/>
    <p:sldId id="270" r:id="rId14"/>
    <p:sldId id="271" r:id="rId15"/>
    <p:sldId id="272" r:id="rId16"/>
    <p:sldId id="273" r:id="rId17"/>
    <p:sldId id="267" r:id="rId18"/>
    <p:sldId id="274" r:id="rId19"/>
    <p:sldId id="275" r:id="rId20"/>
    <p:sldId id="276" r:id="rId21"/>
    <p:sldId id="277" r:id="rId22"/>
    <p:sldId id="278" r:id="rId23"/>
    <p:sldId id="279" r:id="rId24"/>
    <p:sldId id="280" r:id="rId25"/>
    <p:sldId id="281" r:id="rId26"/>
    <p:sldId id="283" r:id="rId27"/>
    <p:sldId id="282" r:id="rId28"/>
    <p:sldId id="284" r:id="rId29"/>
    <p:sldId id="285" r:id="rId30"/>
    <p:sldId id="287" r:id="rId31"/>
    <p:sldId id="289" r:id="rId32"/>
    <p:sldId id="288" r:id="rId33"/>
    <p:sldId id="292" r:id="rId34"/>
    <p:sldId id="286" r:id="rId35"/>
    <p:sldId id="290" r:id="rId36"/>
    <p:sldId id="291" r:id="rId37"/>
    <p:sldId id="294" r:id="rId38"/>
    <p:sldId id="293" r:id="rId39"/>
    <p:sldId id="296" r:id="rId40"/>
    <p:sldId id="295" r:id="rId41"/>
    <p:sldId id="297" r:id="rId42"/>
    <p:sldId id="298" r:id="rId43"/>
    <p:sldId id="299" r:id="rId44"/>
    <p:sldId id="300" r:id="rId45"/>
    <p:sldId id="301" r:id="rId46"/>
    <p:sldId id="302" r:id="rId47"/>
    <p:sldId id="303" r:id="rId48"/>
    <p:sldId id="304" r:id="rId49"/>
    <p:sldId id="305" r:id="rId50"/>
    <p:sldId id="306" r:id="rId51"/>
    <p:sldId id="311" r:id="rId52"/>
    <p:sldId id="310" r:id="rId53"/>
    <p:sldId id="307" r:id="rId54"/>
    <p:sldId id="308" r:id="rId55"/>
    <p:sldId id="312" r:id="rId56"/>
    <p:sldId id="313" r:id="rId57"/>
    <p:sldId id="314" r:id="rId58"/>
    <p:sldId id="309" r:id="rId59"/>
    <p:sldId id="318" r:id="rId60"/>
    <p:sldId id="315" r:id="rId61"/>
    <p:sldId id="316" r:id="rId62"/>
    <p:sldId id="317" r:id="rId63"/>
    <p:sldId id="319" r:id="rId64"/>
    <p:sldId id="320" r:id="rId65"/>
    <p:sldId id="321" r:id="rId66"/>
    <p:sldId id="322" r:id="rId67"/>
    <p:sldId id="32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7970FB6-78E3-4E89-9A99-259983A4B44B}" type="datetimeFigureOut">
              <a:rPr lang="ru-RU" smtClean="0"/>
              <a:t>01.10.2024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374119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970FB6-78E3-4E89-9A99-259983A4B44B}" type="datetimeFigureOut">
              <a:rPr lang="ru-RU" smtClean="0"/>
              <a:t>01.10.2024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347902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970FB6-78E3-4E89-9A99-259983A4B44B}" type="datetimeFigureOut">
              <a:rPr lang="ru-RU" smtClean="0"/>
              <a:t>01.10.2024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100967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970FB6-78E3-4E89-9A99-259983A4B44B}" type="datetimeFigureOut">
              <a:rPr lang="ru-RU" smtClean="0"/>
              <a:t>01.10.2024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71785D-EBB4-40E5-80B6-3920448E8B25}" type="slidenum">
              <a:rPr lang="ru-RU" smtClean="0"/>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21252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970FB6-78E3-4E89-9A99-259983A4B44B}" type="datetimeFigureOut">
              <a:rPr lang="ru-RU" smtClean="0"/>
              <a:t>01.10.2024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335157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F7970FB6-78E3-4E89-9A99-259983A4B44B}" type="datetimeFigureOut">
              <a:rPr lang="ru-RU" smtClean="0"/>
              <a:t>01.10.2024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268569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F7970FB6-78E3-4E89-9A99-259983A4B44B}" type="datetimeFigureOut">
              <a:rPr lang="ru-RU" smtClean="0"/>
              <a:t>01.10.2024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112030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7970FB6-78E3-4E89-9A99-259983A4B44B}" type="datetimeFigureOut">
              <a:rPr lang="ru-RU" smtClean="0"/>
              <a:t>01.10.2024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516708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7970FB6-78E3-4E89-9A99-259983A4B44B}" type="datetimeFigureOut">
              <a:rPr lang="ru-RU" smtClean="0"/>
              <a:t>01.10.2024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105014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7970FB6-78E3-4E89-9A99-259983A4B44B}" type="datetimeFigureOut">
              <a:rPr lang="ru-RU" smtClean="0"/>
              <a:t>01.10.2024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183543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7970FB6-78E3-4E89-9A99-259983A4B44B}" type="datetimeFigureOut">
              <a:rPr lang="ru-RU" smtClean="0"/>
              <a:t>01.10.2024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305282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7970FB6-78E3-4E89-9A99-259983A4B44B}" type="datetimeFigureOut">
              <a:rPr lang="ru-RU" smtClean="0"/>
              <a:t>01.10.2024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107143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7970FB6-78E3-4E89-9A99-259983A4B44B}" type="datetimeFigureOut">
              <a:rPr lang="ru-RU" smtClean="0"/>
              <a:t>01.10.2024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172625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7970FB6-78E3-4E89-9A99-259983A4B44B}" type="datetimeFigureOut">
              <a:rPr lang="ru-RU" smtClean="0"/>
              <a:t>01.10.2024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3282169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70FB6-78E3-4E89-9A99-259983A4B44B}" type="datetimeFigureOut">
              <a:rPr lang="ru-RU" smtClean="0"/>
              <a:t>01.10.2024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2809312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970FB6-78E3-4E89-9A99-259983A4B44B}" type="datetimeFigureOut">
              <a:rPr lang="ru-RU" smtClean="0"/>
              <a:t>01.10.2024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424903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970FB6-78E3-4E89-9A99-259983A4B44B}" type="datetimeFigureOut">
              <a:rPr lang="ru-RU" smtClean="0"/>
              <a:t>01.10.2024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71785D-EBB4-40E5-80B6-3920448E8B25}" type="slidenum">
              <a:rPr lang="ru-RU" smtClean="0"/>
              <a:t>‹#›</a:t>
            </a:fld>
            <a:endParaRPr lang="ru-RU"/>
          </a:p>
        </p:txBody>
      </p:sp>
    </p:spTree>
    <p:extLst>
      <p:ext uri="{BB962C8B-B14F-4D97-AF65-F5344CB8AC3E}">
        <p14:creationId xmlns:p14="http://schemas.microsoft.com/office/powerpoint/2010/main" val="3997030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7970FB6-78E3-4E89-9A99-259983A4B44B}" type="datetimeFigureOut">
              <a:rPr lang="ru-RU" smtClean="0"/>
              <a:t>01.10.2024</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E71785D-EBB4-40E5-80B6-3920448E8B25}" type="slidenum">
              <a:rPr lang="ru-RU" smtClean="0"/>
              <a:t>‹#›</a:t>
            </a:fld>
            <a:endParaRPr lang="ru-RU"/>
          </a:p>
        </p:txBody>
      </p:sp>
    </p:spTree>
    <p:extLst>
      <p:ext uri="{BB962C8B-B14F-4D97-AF65-F5344CB8AC3E}">
        <p14:creationId xmlns:p14="http://schemas.microsoft.com/office/powerpoint/2010/main" val="2296611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71418"/>
          </a:xfrm>
        </p:spPr>
        <p:txBody>
          <a:bodyPr>
            <a:normAutofit/>
          </a:bodyPr>
          <a:lstStyle/>
          <a:p>
            <a:r>
              <a:rPr lang="uk-UA" dirty="0">
                <a:solidFill>
                  <a:srgbClr val="C00000"/>
                </a:solidFill>
                <a:highlight>
                  <a:srgbClr val="FFFF00"/>
                </a:highlight>
              </a:rPr>
              <a:t>Лекція 3. Радикалізація індонезійського суспільства і рух за «чистий» іслам</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1071419"/>
            <a:ext cx="12191999" cy="5786581"/>
          </a:xfrm>
        </p:spPr>
        <p:txBody>
          <a:bodyPr>
            <a:normAutofit fontScale="40000" lnSpcReduction="20000"/>
          </a:bodyPr>
          <a:lstStyle/>
          <a:p>
            <a:pPr marL="0" indent="0" algn="ctr">
              <a:buNone/>
            </a:pPr>
            <a:r>
              <a:rPr lang="ru-RU" sz="8000" dirty="0"/>
              <a:t>✍️</a:t>
            </a:r>
            <a:r>
              <a:rPr lang="en-US" sz="8000" dirty="0"/>
              <a:t> </a:t>
            </a:r>
            <a:r>
              <a:rPr lang="uk-UA" sz="8000" b="1" u="sng" dirty="0">
                <a:solidFill>
                  <a:srgbClr val="FFFF00"/>
                </a:solidFill>
                <a:highlight>
                  <a:srgbClr val="0000FF"/>
                </a:highlight>
              </a:rPr>
              <a:t>Питання для обговорення:</a:t>
            </a:r>
            <a:endParaRPr lang="en-US" sz="8000" b="1" u="sng" dirty="0">
              <a:solidFill>
                <a:srgbClr val="FFFF00"/>
              </a:solidFill>
              <a:highlight>
                <a:srgbClr val="0000FF"/>
              </a:highlight>
            </a:endParaRPr>
          </a:p>
          <a:p>
            <a:pPr marL="0" indent="0" algn="ctr">
              <a:buNone/>
            </a:pPr>
            <a:endParaRPr lang="en-US" sz="8000" b="1" u="sng" dirty="0">
              <a:solidFill>
                <a:srgbClr val="FFFF00"/>
              </a:solidFill>
              <a:highlight>
                <a:srgbClr val="0000FF"/>
              </a:highlight>
            </a:endParaRPr>
          </a:p>
          <a:p>
            <a:pPr algn="just"/>
            <a:r>
              <a:rPr lang="uk-UA" sz="4000" b="1" dirty="0">
                <a:highlight>
                  <a:srgbClr val="800000"/>
                </a:highlight>
              </a:rPr>
              <a:t>1.</a:t>
            </a:r>
            <a:r>
              <a:rPr lang="uk-UA" sz="4000" b="1" dirty="0"/>
              <a:t>	«</a:t>
            </a:r>
            <a:r>
              <a:rPr lang="uk-UA" sz="5900" b="1" dirty="0"/>
              <a:t>Рух за вільний </a:t>
            </a:r>
            <a:r>
              <a:rPr lang="uk-UA" sz="5900" b="1" dirty="0" err="1"/>
              <a:t>Аче</a:t>
            </a:r>
            <a:r>
              <a:rPr lang="uk-UA" sz="5900" b="1" dirty="0"/>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a:p>
            <a:pPr algn="just"/>
            <a:r>
              <a:rPr lang="uk-UA" sz="5900" b="1" dirty="0">
                <a:highlight>
                  <a:srgbClr val="800000"/>
                </a:highlight>
              </a:rPr>
              <a:t>2.</a:t>
            </a:r>
            <a:r>
              <a:rPr lang="uk-UA" sz="5900" b="1" dirty="0"/>
              <a:t>	«Меморандум взаєморозуміння» 2005 р. між представниками уряду і лідерами «Руху за вільний </a:t>
            </a:r>
            <a:r>
              <a:rPr lang="uk-UA" sz="5900" b="1" dirty="0" err="1"/>
              <a:t>Аче</a:t>
            </a:r>
            <a:r>
              <a:rPr lang="uk-UA" sz="5900" b="1" dirty="0"/>
              <a:t>». Надання автономії і легалізація шаріату.</a:t>
            </a:r>
          </a:p>
          <a:p>
            <a:pPr algn="just"/>
            <a:r>
              <a:rPr lang="uk-UA" sz="5900" b="1" dirty="0">
                <a:highlight>
                  <a:srgbClr val="800000"/>
                </a:highlight>
              </a:rPr>
              <a:t>3.</a:t>
            </a:r>
            <a:r>
              <a:rPr lang="uk-UA" sz="5900" b="1" dirty="0"/>
              <a:t>	«Організація за свободу Папуа» в питанні про перегляд статусу провінції </a:t>
            </a:r>
            <a:r>
              <a:rPr lang="uk-UA" sz="5900" b="1" dirty="0" err="1"/>
              <a:t>Іріан</a:t>
            </a:r>
            <a:r>
              <a:rPr lang="uk-UA" sz="5900" b="1" dirty="0"/>
              <a:t> </a:t>
            </a:r>
            <a:r>
              <a:rPr lang="uk-UA" sz="5900" b="1" dirty="0" err="1"/>
              <a:t>Джайя</a:t>
            </a:r>
            <a:r>
              <a:rPr lang="uk-UA" sz="5900" b="1" dirty="0"/>
              <a:t> у складі Індонезії.</a:t>
            </a:r>
          </a:p>
          <a:p>
            <a:pPr algn="just"/>
            <a:r>
              <a:rPr lang="uk-UA" sz="5900" b="1" dirty="0">
                <a:highlight>
                  <a:srgbClr val="800000"/>
                </a:highlight>
              </a:rPr>
              <a:t>4.</a:t>
            </a:r>
            <a:r>
              <a:rPr lang="uk-UA" sz="5900" b="1" dirty="0"/>
              <a:t>	Конфлікт між мусульманами й християнами на Молуккських островах і боротьба за створення незалежної держави «Республіка Південних </a:t>
            </a:r>
            <a:r>
              <a:rPr lang="uk-UA" sz="5900" b="1" dirty="0" err="1"/>
              <a:t>Молукк</a:t>
            </a:r>
            <a:r>
              <a:rPr lang="uk-UA" sz="5900" b="1" dirty="0"/>
              <a:t>». Президентські вибори 2014 р. і курс на «духовну революцію».</a:t>
            </a:r>
          </a:p>
          <a:p>
            <a:pPr algn="ctr"/>
            <a:endParaRPr lang="ru-RU" dirty="0"/>
          </a:p>
        </p:txBody>
      </p:sp>
    </p:spTree>
    <p:extLst>
      <p:ext uri="{BB962C8B-B14F-4D97-AF65-F5344CB8AC3E}">
        <p14:creationId xmlns:p14="http://schemas.microsoft.com/office/powerpoint/2010/main" val="3602835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400" b="1" u="sng" dirty="0">
                <a:highlight>
                  <a:srgbClr val="0000FF"/>
                </a:highlight>
                <a:latin typeface="Cambria" panose="02040503050406030204" pitchFamily="18" charset="0"/>
                <a:ea typeface="Cambria" panose="02040503050406030204" pitchFamily="18" charset="0"/>
              </a:rPr>
              <a:t>Другий</a:t>
            </a:r>
            <a:r>
              <a:rPr lang="uk-UA" sz="3400" b="1" dirty="0">
                <a:latin typeface="Cambria" panose="02040503050406030204" pitchFamily="18" charset="0"/>
                <a:ea typeface="Cambria" panose="02040503050406030204" pitchFamily="18" charset="0"/>
              </a:rPr>
              <a:t> підйом і падіння відбулися у 1989 - на початку 1990-х рр., коли він отримав фінансування та навчання з іноземних країн. Прямої політичної підтримки в </a:t>
            </a:r>
            <a:r>
              <a:rPr lang="uk-UA" sz="3400" b="1" dirty="0" err="1">
                <a:latin typeface="Cambria" panose="02040503050406030204" pitchFamily="18" charset="0"/>
                <a:ea typeface="Cambria" panose="02040503050406030204" pitchFamily="18" charset="0"/>
              </a:rPr>
              <a:t>ачехських</a:t>
            </a:r>
            <a:r>
              <a:rPr lang="uk-UA" sz="3400" b="1" dirty="0">
                <a:latin typeface="Cambria" panose="02040503050406030204" pitchFamily="18" charset="0"/>
                <a:ea typeface="Cambria" panose="02040503050406030204" pitchFamily="18" charset="0"/>
              </a:rPr>
              <a:t> сепаратистів у цей період вже не було, але їм допомагали зброєю, грошима та інструкторами низка арабських країн, включаючи Лівію. </a:t>
            </a:r>
          </a:p>
          <a:p>
            <a:pPr marL="0" indent="0" algn="just">
              <a:buNone/>
            </a:pPr>
            <a:r>
              <a:rPr lang="uk-UA" sz="3400" b="1" dirty="0">
                <a:latin typeface="Cambria" panose="02040503050406030204" pitchFamily="18" charset="0"/>
                <a:ea typeface="Cambria" panose="02040503050406030204" pitchFamily="18" charset="0"/>
              </a:rPr>
              <a:t>До 1992 р. центральній владі вдалося здобути військову перемогу, використовуючи проти повстанців авіацію та навіть військово-морський флот.</a:t>
            </a:r>
          </a:p>
        </p:txBody>
      </p:sp>
    </p:spTree>
    <p:extLst>
      <p:ext uri="{BB962C8B-B14F-4D97-AF65-F5344CB8AC3E}">
        <p14:creationId xmlns:p14="http://schemas.microsoft.com/office/powerpoint/2010/main" val="293707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100" b="1" dirty="0">
                <a:latin typeface="Cambria" panose="02040503050406030204" pitchFamily="18" charset="0"/>
                <a:ea typeface="Cambria" panose="02040503050406030204" pitchFamily="18" charset="0"/>
              </a:rPr>
              <a:t>Проте ідеї сепаратизму нікуди не поділися: 4 з 5 місцевих жителів підтримували ідеї незалежного </a:t>
            </a:r>
            <a:r>
              <a:rPr lang="uk-UA" sz="3100" b="1" dirty="0" err="1">
                <a:latin typeface="Cambria" panose="02040503050406030204" pitchFamily="18" charset="0"/>
                <a:ea typeface="Cambria" panose="02040503050406030204" pitchFamily="18" charset="0"/>
              </a:rPr>
              <a:t>Ачеха</a:t>
            </a:r>
            <a:r>
              <a:rPr lang="uk-UA" sz="3100" b="1" dirty="0">
                <a:latin typeface="Cambria" panose="02040503050406030204" pitchFamily="18" charset="0"/>
                <a:ea typeface="Cambria" panose="02040503050406030204" pitchFamily="18" charset="0"/>
              </a:rPr>
              <a:t>, навіть не беручи участі особисто у бойових діях. Тому GAM успішно вела партизанські дії ще понад 10 років. Це була типова тактика терору: напади на армійські та поліцейські блок-пости, вибухи автомобілів поліції. </a:t>
            </a:r>
          </a:p>
          <a:p>
            <a:pPr marL="0" indent="0" algn="just">
              <a:buNone/>
            </a:pPr>
            <a:r>
              <a:rPr lang="uk-UA" sz="3100" b="1" dirty="0">
                <a:latin typeface="Cambria" panose="02040503050406030204" pitchFamily="18" charset="0"/>
                <a:ea typeface="Cambria" panose="02040503050406030204" pitchFamily="18" charset="0"/>
              </a:rPr>
              <a:t>Тож </a:t>
            </a:r>
            <a:r>
              <a:rPr lang="uk-UA" sz="3100" b="1" dirty="0">
                <a:highlight>
                  <a:srgbClr val="800000"/>
                </a:highlight>
                <a:latin typeface="Cambria" panose="02040503050406030204" pitchFamily="18" charset="0"/>
                <a:ea typeface="Cambria" panose="02040503050406030204" pitchFamily="18" charset="0"/>
              </a:rPr>
              <a:t>третє піднесення 1999-2002 р.</a:t>
            </a:r>
            <a:r>
              <a:rPr lang="uk-UA" sz="3100" b="1" dirty="0">
                <a:latin typeface="Cambria" panose="02040503050406030204" pitchFamily="18" charset="0"/>
                <a:ea typeface="Cambria" panose="02040503050406030204" pitchFamily="18" charset="0"/>
              </a:rPr>
              <a:t> стало результатом широкої підтримки в </a:t>
            </a:r>
            <a:r>
              <a:rPr lang="uk-UA" sz="3100" b="1" dirty="0" err="1">
                <a:latin typeface="Cambria" panose="02040503050406030204" pitchFamily="18" charset="0"/>
                <a:ea typeface="Cambria" panose="02040503050406030204" pitchFamily="18" charset="0"/>
              </a:rPr>
              <a:t>Ачеху</a:t>
            </a:r>
            <a:r>
              <a:rPr lang="uk-UA" sz="3100" b="1" dirty="0">
                <a:latin typeface="Cambria" panose="02040503050406030204" pitchFamily="18" charset="0"/>
                <a:ea typeface="Cambria" panose="02040503050406030204" pitchFamily="18" charset="0"/>
              </a:rPr>
              <a:t> у результаті пожертвувань і здирництва, а також великої групи потенційних солдатів, які втратили родичів під час попередніх двох повстань.</a:t>
            </a:r>
          </a:p>
        </p:txBody>
      </p:sp>
    </p:spTree>
    <p:extLst>
      <p:ext uri="{BB962C8B-B14F-4D97-AF65-F5344CB8AC3E}">
        <p14:creationId xmlns:p14="http://schemas.microsoft.com/office/powerpoint/2010/main" val="417962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1307689"/>
            <a:ext cx="12191999" cy="5550309"/>
          </a:xfrm>
        </p:spPr>
        <p:txBody>
          <a:bodyPr>
            <a:noAutofit/>
          </a:bodyPr>
          <a:lstStyle/>
          <a:p>
            <a:pPr marL="0" indent="0" algn="just">
              <a:buNone/>
            </a:pPr>
            <a:r>
              <a:rPr lang="uk-UA" sz="3000" b="1" dirty="0">
                <a:latin typeface="Cambria" panose="02040503050406030204" pitchFamily="18" charset="0"/>
                <a:ea typeface="Cambria" panose="02040503050406030204" pitchFamily="18" charset="0"/>
              </a:rPr>
              <a:t>У протистоянні загинуло понад 20 тис. чоловік, здебільшого мирних жителів (за іншими джерелами - 15 тис. осіб). Ідеї сепаратизму втілювалися в життя силою зброї. Їм протистояли урядові військові сили, чисельність до 50 тис. Місцеве населення зазнавало жорстоких репресій з обох боків. </a:t>
            </a:r>
          </a:p>
          <a:p>
            <a:pPr marL="0" indent="0" algn="just">
              <a:buNone/>
            </a:pPr>
            <a:r>
              <a:rPr lang="uk-UA" sz="3000" b="1" dirty="0">
                <a:latin typeface="Cambria" panose="02040503050406030204" pitchFamily="18" charset="0"/>
                <a:ea typeface="Cambria" panose="02040503050406030204" pitchFamily="18" charset="0"/>
              </a:rPr>
              <a:t>В 1990-1998 рр. у всій провінції </a:t>
            </a:r>
            <a:r>
              <a:rPr lang="uk-UA" sz="3000" b="1" dirty="0" err="1">
                <a:latin typeface="Cambria" panose="02040503050406030204" pitchFamily="18" charset="0"/>
                <a:ea typeface="Cambria" panose="02040503050406030204" pitchFamily="18" charset="0"/>
              </a:rPr>
              <a:t>Ачех</a:t>
            </a:r>
            <a:r>
              <a:rPr lang="uk-UA" sz="3000" b="1" dirty="0">
                <a:latin typeface="Cambria" panose="02040503050406030204" pitchFamily="18" charset="0"/>
                <a:ea typeface="Cambria" panose="02040503050406030204" pitchFamily="18" charset="0"/>
              </a:rPr>
              <a:t> діяв режим «території військової операції». Індонезійська армія виявилася залученою у викрадення людей, тортур, рекету та рейдерських захоплень компаній, що сприяло зростанню симпатій до сепаратистів.</a:t>
            </a:r>
          </a:p>
        </p:txBody>
      </p:sp>
    </p:spTree>
    <p:extLst>
      <p:ext uri="{BB962C8B-B14F-4D97-AF65-F5344CB8AC3E}">
        <p14:creationId xmlns:p14="http://schemas.microsoft.com/office/powerpoint/2010/main" val="194525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a:bodyPr>
          <a:lstStyle/>
          <a:p>
            <a:pPr marL="0" indent="0" algn="just">
              <a:buNone/>
            </a:pPr>
            <a:r>
              <a:rPr lang="uk-UA" sz="3200" b="1" dirty="0">
                <a:latin typeface="Cambria" panose="02040503050406030204" pitchFamily="18" charset="0"/>
                <a:ea typeface="Cambria" panose="02040503050406030204" pitchFamily="18" charset="0"/>
              </a:rPr>
              <a:t>У даному випадку ще раз підтверджується та обставина, що за релігійними гаслами прихований політичний або економічний інтерес. </a:t>
            </a:r>
          </a:p>
          <a:p>
            <a:pPr marL="0" indent="0" algn="just">
              <a:buNone/>
            </a:pPr>
            <a:r>
              <a:rPr lang="uk-UA" sz="3200" b="1" dirty="0" err="1">
                <a:latin typeface="Cambria" panose="02040503050406030204" pitchFamily="18" charset="0"/>
                <a:ea typeface="Cambria" panose="02040503050406030204" pitchFamily="18" charset="0"/>
              </a:rPr>
              <a:t>Аче</a:t>
            </a:r>
            <a:r>
              <a:rPr lang="uk-UA" sz="3200" b="1" dirty="0">
                <a:latin typeface="Cambria" panose="02040503050406030204" pitchFamily="18" charset="0"/>
                <a:ea typeface="Cambria" panose="02040503050406030204" pitchFamily="18" charset="0"/>
              </a:rPr>
              <a:t> – найбагатша територія країни, яка має великі поклади нафти, газу, золота, молібдену, олова. Тут також сконцентровані великі лісні масиви, виробляється багато каучуку та кави. </a:t>
            </a:r>
            <a:r>
              <a:rPr lang="uk-UA" sz="3200" b="1" u="sng" dirty="0">
                <a:highlight>
                  <a:srgbClr val="FF0000"/>
                </a:highlight>
                <a:latin typeface="Cambria" panose="02040503050406030204" pitchFamily="18" charset="0"/>
                <a:ea typeface="Cambria" panose="02040503050406030204" pitchFamily="18" charset="0"/>
              </a:rPr>
              <a:t>Практично боротьба точилася за те, аби прибутки від цих багатств контролювалися не Центром, а перейшли до рук провінційної еліти</a:t>
            </a:r>
            <a:r>
              <a:rPr lang="uk-UA" sz="3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07427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lstStyle/>
          <a:p>
            <a:pPr marL="0" indent="0" algn="just">
              <a:buNone/>
            </a:pPr>
            <a:r>
              <a:rPr lang="uk-UA" sz="2800" b="1" dirty="0">
                <a:latin typeface="Cambria" panose="02040503050406030204" pitchFamily="18" charset="0"/>
                <a:ea typeface="Cambria" panose="02040503050406030204" pitchFamily="18" charset="0"/>
              </a:rPr>
              <a:t>Падіння авторитарного режиму </a:t>
            </a:r>
            <a:r>
              <a:rPr lang="uk-UA" sz="2800" b="1" dirty="0" err="1">
                <a:latin typeface="Cambria" panose="02040503050406030204" pitchFamily="18" charset="0"/>
                <a:ea typeface="Cambria" panose="02040503050406030204" pitchFamily="18" charset="0"/>
              </a:rPr>
              <a:t>Сухарто</a:t>
            </a:r>
            <a:r>
              <a:rPr lang="uk-UA" sz="2800" b="1" dirty="0">
                <a:latin typeface="Cambria" panose="02040503050406030204" pitchFamily="18" charset="0"/>
                <a:ea typeface="Cambria" panose="02040503050406030204" pitchFamily="18" charset="0"/>
              </a:rPr>
              <a:t> у 1998 р. не змінило ситуацію. У листопаді 1999 р., після референдуму про незалежність у Східному Тиморі, у місті Банда-</a:t>
            </a:r>
            <a:r>
              <a:rPr lang="uk-UA" sz="2800" b="1" dirty="0" err="1">
                <a:latin typeface="Cambria" panose="02040503050406030204" pitchFamily="18" charset="0"/>
                <a:ea typeface="Cambria" panose="02040503050406030204" pitchFamily="18" charset="0"/>
              </a:rPr>
              <a:t>Ачех</a:t>
            </a:r>
            <a:r>
              <a:rPr lang="uk-UA" sz="2800" b="1" dirty="0">
                <a:latin typeface="Cambria" panose="02040503050406030204" pitchFamily="18" charset="0"/>
                <a:ea typeface="Cambria" panose="02040503050406030204" pitchFamily="18" charset="0"/>
              </a:rPr>
              <a:t> пройшли демонстрації з вимогою також провести референдум про незалежність </a:t>
            </a:r>
            <a:r>
              <a:rPr lang="uk-UA" sz="2800" b="1" dirty="0" err="1">
                <a:latin typeface="Cambria" panose="02040503050406030204" pitchFamily="18" charset="0"/>
                <a:ea typeface="Cambria" panose="02040503050406030204" pitchFamily="18" charset="0"/>
              </a:rPr>
              <a:t>Ачеха</a:t>
            </a:r>
            <a:r>
              <a:rPr lang="uk-UA" sz="2800" b="1" dirty="0">
                <a:latin typeface="Cambria" panose="02040503050406030204" pitchFamily="18" charset="0"/>
                <a:ea typeface="Cambria" panose="02040503050406030204" pitchFamily="18" charset="0"/>
              </a:rPr>
              <a:t>, в них брало участь близько 1 млн осіб (з майже 4-млн населення провінції).</a:t>
            </a:r>
          </a:p>
          <a:p>
            <a:pPr marL="0" indent="0" algn="just">
              <a:buNone/>
            </a:pPr>
            <a:r>
              <a:rPr lang="uk-UA" sz="2800" b="1" dirty="0">
                <a:latin typeface="Cambria" panose="02040503050406030204" pitchFamily="18" charset="0"/>
                <a:ea typeface="Cambria" panose="02040503050406030204" pitchFamily="18" charset="0"/>
              </a:rPr>
              <a:t>Лідери GAM Хасан ді </a:t>
            </a:r>
            <a:r>
              <a:rPr lang="uk-UA" sz="2800" b="1" dirty="0" err="1">
                <a:latin typeface="Cambria" panose="02040503050406030204" pitchFamily="18" charset="0"/>
                <a:ea typeface="Cambria" panose="02040503050406030204" pitchFamily="18" charset="0"/>
              </a:rPr>
              <a:t>Тіро</a:t>
            </a:r>
            <a:r>
              <a:rPr lang="uk-UA" sz="2800" b="1" dirty="0">
                <a:latin typeface="Cambria" panose="02040503050406030204" pitchFamily="18" charset="0"/>
                <a:ea typeface="Cambria" panose="02040503050406030204" pitchFamily="18" charset="0"/>
              </a:rPr>
              <a:t> та його головний заступник </a:t>
            </a:r>
            <a:r>
              <a:rPr lang="uk-UA" sz="2800" b="1" dirty="0" err="1">
                <a:latin typeface="Cambria" panose="02040503050406030204" pitchFamily="18" charset="0"/>
                <a:ea typeface="Cambria" panose="02040503050406030204" pitchFamily="18" charset="0"/>
              </a:rPr>
              <a:t>Зайні</a:t>
            </a:r>
            <a:r>
              <a:rPr lang="uk-UA" sz="2800" b="1" dirty="0">
                <a:latin typeface="Cambria" panose="02040503050406030204" pitchFamily="18" charset="0"/>
                <a:ea typeface="Cambria" panose="02040503050406030204" pitchFamily="18" charset="0"/>
              </a:rPr>
              <a:t> Абдулла жили у вигнанні в Стокгольмі (Швеція), протягом більшої частини 1980-1990-х рр. Наприкінці 1990-х рр. GAM розпочав мирні переговори з Джакартою за посередництва шведського уряду.</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53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fontScale="92500"/>
          </a:bodyPr>
          <a:lstStyle/>
          <a:p>
            <a:pPr marL="0" indent="0" algn="just">
              <a:buNone/>
            </a:pPr>
            <a:r>
              <a:rPr lang="uk-UA" sz="3200" b="1" dirty="0">
                <a:latin typeface="Cambria" panose="02040503050406030204" pitchFamily="18" charset="0"/>
                <a:ea typeface="Cambria" panose="02040503050406030204" pitchFamily="18" charset="0"/>
              </a:rPr>
              <a:t>У 1999 р. було повідомлено, що група розділилася на дві фракції, GAM (представляє початкову групу) та Раду уряду Вільного руху </a:t>
            </a:r>
            <a:r>
              <a:rPr lang="uk-UA" sz="3200" b="1" dirty="0" err="1">
                <a:latin typeface="Cambria" panose="02040503050406030204" pitchFamily="18" charset="0"/>
                <a:ea typeface="Cambria" panose="02040503050406030204" pitchFamily="18" charset="0"/>
              </a:rPr>
              <a:t>Ачех</a:t>
            </a:r>
            <a:r>
              <a:rPr lang="uk-UA" sz="3200" b="1" dirty="0">
                <a:latin typeface="Cambria" panose="02040503050406030204" pitchFamily="18" charset="0"/>
                <a:ea typeface="Cambria" panose="02040503050406030204" pitchFamily="18" charset="0"/>
              </a:rPr>
              <a:t> (MP-GAM). Це було спростовано представниками GAM, але про це широко повідомлялося в індонезійських ЗМІ.</a:t>
            </a:r>
          </a:p>
          <a:p>
            <a:pPr marL="0" indent="0" algn="just">
              <a:buNone/>
            </a:pPr>
            <a:r>
              <a:rPr lang="uk-UA" sz="3200" b="1" dirty="0">
                <a:latin typeface="Cambria" panose="02040503050406030204" pitchFamily="18" charset="0"/>
                <a:ea typeface="Cambria" panose="02040503050406030204" pitchFamily="18" charset="0"/>
              </a:rPr>
              <a:t>У грудні 2002 р. GAM і </a:t>
            </a:r>
            <a:r>
              <a:rPr lang="uk-UA" sz="3200" b="1" dirty="0" err="1">
                <a:latin typeface="Cambria" panose="02040503050406030204" pitchFamily="18" charset="0"/>
                <a:ea typeface="Cambria" panose="02040503050406030204" pitchFamily="18" charset="0"/>
              </a:rPr>
              <a:t>GoI</a:t>
            </a:r>
            <a:r>
              <a:rPr lang="uk-UA" sz="3200" b="1" dirty="0">
                <a:latin typeface="Cambria" panose="02040503050406030204" pitchFamily="18" charset="0"/>
                <a:ea typeface="Cambria" panose="02040503050406030204" pitchFamily="18" charset="0"/>
              </a:rPr>
              <a:t> підписали революційну Угоду про припинення бойових дій (COHA), яка діяла лише кілька місяців, перш ніж почалися порушення. Посередник у цих переговорах – Центр гуманітарного діалогу – не мав належних механізмів моніторингу та примусового застосування санкцій за порушення.</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061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lnSpcReduction="10000"/>
          </a:bodyPr>
          <a:lstStyle/>
          <a:p>
            <a:pPr marL="0" indent="0" algn="just">
              <a:buNone/>
            </a:pPr>
            <a:r>
              <a:rPr lang="uk-UA" sz="3200" b="1" dirty="0">
                <a:latin typeface="Cambria" panose="02040503050406030204" pitchFamily="18" charset="0"/>
                <a:ea typeface="Cambria" panose="02040503050406030204" pitchFamily="18" charset="0"/>
              </a:rPr>
              <a:t>У 2002–2004 рр. GAM серйозно постраждала від серії наступів уряду, під час яких організація втратила приблизно 50% своїх членів, включаючи свого командира Абдуллу </a:t>
            </a:r>
            <a:r>
              <a:rPr lang="uk-UA" sz="3200" b="1" dirty="0" err="1">
                <a:latin typeface="Cambria" panose="02040503050406030204" pitchFamily="18" charset="0"/>
                <a:ea typeface="Cambria" panose="02040503050406030204" pitchFamily="18" charset="0"/>
              </a:rPr>
              <a:t>Сяфеї</a:t>
            </a:r>
            <a:r>
              <a:rPr lang="uk-UA" sz="3200" b="1" dirty="0">
                <a:latin typeface="Cambria" panose="02040503050406030204" pitchFamily="18" charset="0"/>
                <a:ea typeface="Cambria" panose="02040503050406030204" pitchFamily="18" charset="0"/>
              </a:rPr>
              <a:t> </a:t>
            </a:r>
            <a:r>
              <a:rPr lang="uk-UA" sz="3200" b="1" dirty="0" err="1">
                <a:latin typeface="Cambria" panose="02040503050406030204" pitchFamily="18" charset="0"/>
                <a:ea typeface="Cambria" panose="02040503050406030204" pitchFamily="18" charset="0"/>
              </a:rPr>
              <a:t>Діматанга</a:t>
            </a:r>
            <a:r>
              <a:rPr lang="uk-UA" sz="3200" b="1" dirty="0">
                <a:latin typeface="Cambria" panose="02040503050406030204" pitchFamily="18" charset="0"/>
                <a:ea typeface="Cambria" panose="02040503050406030204" pitchFamily="18" charset="0"/>
              </a:rPr>
              <a:t>, якого було вбито у військовій засідці в січні 2002 р.</a:t>
            </a:r>
          </a:p>
          <a:p>
            <a:pPr marL="0" indent="0" algn="just">
              <a:buNone/>
            </a:pPr>
            <a:r>
              <a:rPr lang="uk-UA" sz="3200" b="1" dirty="0">
                <a:latin typeface="Cambria" panose="02040503050406030204" pitchFamily="18" charset="0"/>
                <a:ea typeface="Cambria" panose="02040503050406030204" pitchFamily="18" charset="0"/>
              </a:rPr>
              <a:t>Відмова влади Індонезії провести референдум про незалежність та небажання повстанців обговорювати інші варіанти призвели до провалу переговорів та подальшої ескалації конфлікту аж до оголошення військового стану, яке тривало з </a:t>
            </a:r>
            <a:r>
              <a:rPr lang="uk-UA" sz="3200" b="1" dirty="0">
                <a:highlight>
                  <a:srgbClr val="FF0000"/>
                </a:highlight>
                <a:latin typeface="Cambria" panose="02040503050406030204" pitchFamily="18" charset="0"/>
                <a:ea typeface="Cambria" panose="02040503050406030204" pitchFamily="18" charset="0"/>
              </a:rPr>
              <a:t>19 травня 2003 р. по 13 травня 2004 р.</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50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000" b="1" dirty="0">
                <a:latin typeface="Cambria" panose="02040503050406030204" pitchFamily="18" charset="0"/>
                <a:ea typeface="Cambria" panose="02040503050406030204" pitchFamily="18" charset="0"/>
              </a:rPr>
              <a:t>За підсумками перших в історії Індонезії прямих президентських виборів, що пройшли у два тури в липні і вересні 2004 р., переконливу перемогу здобув </a:t>
            </a:r>
            <a:r>
              <a:rPr lang="uk-UA" sz="3000" b="1" dirty="0" err="1">
                <a:highlight>
                  <a:srgbClr val="800000"/>
                </a:highlight>
                <a:latin typeface="Cambria" panose="02040503050406030204" pitchFamily="18" charset="0"/>
                <a:ea typeface="Cambria" panose="02040503050406030204" pitchFamily="18" charset="0"/>
              </a:rPr>
              <a:t>Сусіло</a:t>
            </a:r>
            <a:r>
              <a:rPr lang="uk-UA" sz="3000" b="1" dirty="0">
                <a:highlight>
                  <a:srgbClr val="800000"/>
                </a:highlight>
                <a:latin typeface="Cambria" panose="02040503050406030204" pitchFamily="18" charset="0"/>
                <a:ea typeface="Cambria" panose="02040503050406030204" pitchFamily="18" charset="0"/>
              </a:rPr>
              <a:t> </a:t>
            </a:r>
            <a:r>
              <a:rPr lang="uk-UA" sz="3000" b="1" dirty="0" err="1">
                <a:highlight>
                  <a:srgbClr val="800000"/>
                </a:highlight>
                <a:latin typeface="Cambria" panose="02040503050406030204" pitchFamily="18" charset="0"/>
                <a:ea typeface="Cambria" panose="02040503050406030204" pitchFamily="18" charset="0"/>
              </a:rPr>
              <a:t>Бамбанг</a:t>
            </a:r>
            <a:r>
              <a:rPr lang="uk-UA" sz="3000" b="1" dirty="0">
                <a:highlight>
                  <a:srgbClr val="800000"/>
                </a:highlight>
                <a:latin typeface="Cambria" panose="02040503050406030204" pitchFamily="18" charset="0"/>
                <a:ea typeface="Cambria" panose="02040503050406030204" pitchFamily="18" charset="0"/>
              </a:rPr>
              <a:t> </a:t>
            </a:r>
            <a:r>
              <a:rPr lang="uk-UA" sz="3000" b="1" dirty="0" err="1">
                <a:highlight>
                  <a:srgbClr val="800000"/>
                </a:highlight>
                <a:latin typeface="Cambria" panose="02040503050406030204" pitchFamily="18" charset="0"/>
                <a:ea typeface="Cambria" panose="02040503050406030204" pitchFamily="18" charset="0"/>
              </a:rPr>
              <a:t>Юдойоно</a:t>
            </a:r>
            <a:r>
              <a:rPr lang="uk-UA" sz="3000" b="1" dirty="0">
                <a:latin typeface="Cambria" panose="02040503050406030204" pitchFamily="18" charset="0"/>
                <a:ea typeface="Cambria" panose="02040503050406030204" pitchFamily="18" charset="0"/>
              </a:rPr>
              <a:t> — лідер Демократичної партії, відставний армійський генерал, який обіймав різні посади в урядах </a:t>
            </a:r>
            <a:r>
              <a:rPr lang="uk-UA" sz="3000" b="1" dirty="0" err="1">
                <a:latin typeface="Cambria" panose="02040503050406030204" pitchFamily="18" charset="0"/>
                <a:ea typeface="Cambria" panose="02040503050406030204" pitchFamily="18" charset="0"/>
              </a:rPr>
              <a:t>Вахіда</a:t>
            </a:r>
            <a:r>
              <a:rPr lang="uk-UA" sz="3000" b="1" dirty="0">
                <a:latin typeface="Cambria" panose="02040503050406030204" pitchFamily="18" charset="0"/>
                <a:ea typeface="Cambria" panose="02040503050406030204" pitchFamily="18" charset="0"/>
              </a:rPr>
              <a:t> і Мегаваті </a:t>
            </a:r>
            <a:r>
              <a:rPr lang="uk-UA" sz="3000" b="1" dirty="0" err="1">
                <a:latin typeface="Cambria" panose="02040503050406030204" pitchFamily="18" charset="0"/>
                <a:ea typeface="Cambria" panose="02040503050406030204" pitchFamily="18" charset="0"/>
              </a:rPr>
              <a:t>Сукарнопутрі</a:t>
            </a:r>
            <a:r>
              <a:rPr lang="uk-UA" sz="3000" b="1" dirty="0">
                <a:latin typeface="Cambria" panose="02040503050406030204" pitchFamily="18" charset="0"/>
                <a:ea typeface="Cambria" panose="02040503050406030204" pitchFamily="18" charset="0"/>
              </a:rPr>
              <a:t>. </a:t>
            </a:r>
          </a:p>
          <a:p>
            <a:pPr marL="0" indent="0" algn="just">
              <a:buNone/>
            </a:pPr>
            <a:r>
              <a:rPr lang="uk-UA" sz="3000" b="1" dirty="0">
                <a:latin typeface="Cambria" panose="02040503050406030204" pitchFamily="18" charset="0"/>
                <a:ea typeface="Cambria" panose="02040503050406030204" pitchFamily="18" charset="0"/>
              </a:rPr>
              <a:t>Він став шостим президентом Індонезії протягом двох термінів (20 жовтня 2004 – 20 жовтня 2014). На виборах трете місце посіла </a:t>
            </a:r>
            <a:r>
              <a:rPr lang="uk-UA" sz="3000" b="1" i="1" dirty="0">
                <a:solidFill>
                  <a:srgbClr val="FFFF00"/>
                </a:solidFill>
                <a:latin typeface="Cambria" panose="02040503050406030204" pitchFamily="18" charset="0"/>
                <a:ea typeface="Cambria" panose="02040503050406030204" pitchFamily="18" charset="0"/>
              </a:rPr>
              <a:t>мусульманська Партія національного пробудження</a:t>
            </a:r>
            <a:r>
              <a:rPr lang="uk-UA" sz="3000" b="1" dirty="0">
                <a:latin typeface="Cambria" panose="02040503050406030204" pitchFamily="18" charset="0"/>
                <a:ea typeface="Cambria" panose="02040503050406030204" pitchFamily="18" charset="0"/>
              </a:rPr>
              <a:t>, що свідчило про посилення політичного ісламу в Індонезії.</a:t>
            </a:r>
          </a:p>
        </p:txBody>
      </p:sp>
    </p:spTree>
    <p:extLst>
      <p:ext uri="{BB962C8B-B14F-4D97-AF65-F5344CB8AC3E}">
        <p14:creationId xmlns:p14="http://schemas.microsoft.com/office/powerpoint/2010/main" val="3293889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lnSpcReduction="10000"/>
          </a:bodyPr>
          <a:lstStyle/>
          <a:p>
            <a:pPr marL="0" indent="0" algn="just">
              <a:buNone/>
            </a:pPr>
            <a:r>
              <a:rPr lang="uk-UA" sz="2800" b="1" dirty="0">
                <a:latin typeface="Cambria" panose="02040503050406030204" pitchFamily="18" charset="0"/>
                <a:ea typeface="Cambria" panose="02040503050406030204" pitchFamily="18" charset="0"/>
              </a:rPr>
              <a:t>Його уряду вдалося досягти значних успіхів у врегулюванні </a:t>
            </a:r>
            <a:r>
              <a:rPr lang="uk-UA" sz="2800" b="1" dirty="0" err="1">
                <a:latin typeface="Cambria" panose="02040503050406030204" pitchFamily="18" charset="0"/>
                <a:ea typeface="Cambria" panose="02040503050406030204" pitchFamily="18" charset="0"/>
              </a:rPr>
              <a:t>етноконфесійних</a:t>
            </a:r>
            <a:r>
              <a:rPr lang="uk-UA" sz="2800" b="1" dirty="0">
                <a:latin typeface="Cambria" panose="02040503050406030204" pitchFamily="18" charset="0"/>
                <a:ea typeface="Cambria" panose="02040503050406030204" pitchFamily="18" charset="0"/>
              </a:rPr>
              <a:t> проблем: зокрема, у серпні 2005 р. за посередництва Євросоюзу було укладено мирну угоду з найпотужнішою із сепаратистських структур — Рухом за вільний </a:t>
            </a:r>
            <a:r>
              <a:rPr lang="uk-UA" sz="2800" b="1" dirty="0" err="1">
                <a:latin typeface="Cambria" panose="02040503050406030204" pitchFamily="18" charset="0"/>
                <a:ea typeface="Cambria" panose="02040503050406030204" pitchFamily="18" charset="0"/>
              </a:rPr>
              <a:t>Ачех</a:t>
            </a:r>
            <a:r>
              <a:rPr lang="uk-UA" sz="2800" b="1" dirty="0">
                <a:latin typeface="Cambria" panose="02040503050406030204" pitchFamily="18" charset="0"/>
                <a:ea typeface="Cambria" panose="02040503050406030204" pitchFamily="18" charset="0"/>
              </a:rPr>
              <a:t>. </a:t>
            </a:r>
          </a:p>
          <a:p>
            <a:pPr marL="0" indent="0" algn="just">
              <a:buNone/>
            </a:pPr>
            <a:r>
              <a:rPr lang="uk-UA" sz="2800" b="1" dirty="0">
                <a:highlight>
                  <a:srgbClr val="800000"/>
                </a:highlight>
                <a:latin typeface="Cambria" panose="02040503050406030204" pitchFamily="18" charset="0"/>
                <a:ea typeface="Cambria" panose="02040503050406030204" pitchFamily="18" charset="0"/>
              </a:rPr>
              <a:t>15 серпня 2005 р. в Гельсінкі було підписано «Меморандум про взаєморозуміння» </a:t>
            </a:r>
            <a:r>
              <a:rPr lang="uk-UA" sz="2800" b="1" dirty="0">
                <a:latin typeface="Cambria" panose="02040503050406030204" pitchFamily="18" charset="0"/>
                <a:ea typeface="Cambria" panose="02040503050406030204" pitchFamily="18" charset="0"/>
              </a:rPr>
              <a:t>між владою Індонезії та рухом «Вільний </a:t>
            </a:r>
            <a:r>
              <a:rPr lang="uk-UA" sz="2800" b="1" dirty="0" err="1">
                <a:latin typeface="Cambria" panose="02040503050406030204" pitchFamily="18" charset="0"/>
                <a:ea typeface="Cambria" panose="02040503050406030204" pitchFamily="18" charset="0"/>
              </a:rPr>
              <a:t>Ачех</a:t>
            </a:r>
            <a:r>
              <a:rPr lang="uk-UA" sz="2800" b="1" dirty="0">
                <a:latin typeface="Cambria" panose="02040503050406030204" pitchFamily="18" charset="0"/>
                <a:ea typeface="Cambria" panose="02040503050406030204" pitchFamily="18" charset="0"/>
              </a:rPr>
              <a:t>», що стало закінченням конфлікту. З провінції було виведено «неорганічні» війська (12-тисячний контингент), тобто всі війська крім традиційно присутніх на регіональному рівні сил, після чого кількість розквартированих в </a:t>
            </a:r>
            <a:r>
              <a:rPr lang="uk-UA" sz="2800" b="1" dirty="0" err="1">
                <a:latin typeface="Cambria" panose="02040503050406030204" pitchFamily="18" charset="0"/>
                <a:ea typeface="Cambria" panose="02040503050406030204" pitchFamily="18" charset="0"/>
              </a:rPr>
              <a:t>Ачехі</a:t>
            </a:r>
            <a:r>
              <a:rPr lang="uk-UA" sz="2800" b="1" dirty="0">
                <a:latin typeface="Cambria" panose="02040503050406030204" pitchFamily="18" charset="0"/>
                <a:ea typeface="Cambria" panose="02040503050406030204" pitchFamily="18" charset="0"/>
              </a:rPr>
              <a:t> індонезійських військ знизилася до 25 тис. солдатів.</a:t>
            </a:r>
          </a:p>
        </p:txBody>
      </p:sp>
    </p:spTree>
    <p:extLst>
      <p:ext uri="{BB962C8B-B14F-4D97-AF65-F5344CB8AC3E}">
        <p14:creationId xmlns:p14="http://schemas.microsoft.com/office/powerpoint/2010/main" val="2473384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a:bodyPr>
          <a:lstStyle/>
          <a:p>
            <a:pPr marL="0" indent="0" algn="just">
              <a:buNone/>
            </a:pPr>
            <a:r>
              <a:rPr lang="uk-UA" sz="3200" b="1" dirty="0">
                <a:latin typeface="Cambria" panose="02040503050406030204" pitchFamily="18" charset="0"/>
                <a:ea typeface="Cambria" panose="02040503050406030204" pitchFamily="18" charset="0"/>
              </a:rPr>
              <a:t>Природна катастрофа у грудні 2004 р. (землетрус в Індійському океані), наслідки якої виявилися особливо руйнівними саме у цьому районі, змусила владу країни спрямувати до провінції значну гуманітарну допомогу, а також поновити контакти із сепаратистами задля того, аби хоча б тимчасово зупинити насильство. </a:t>
            </a:r>
          </a:p>
          <a:p>
            <a:pPr marL="0" indent="0" algn="just">
              <a:buNone/>
            </a:pPr>
            <a:r>
              <a:rPr lang="uk-UA" sz="3200" b="1" dirty="0">
                <a:highlight>
                  <a:srgbClr val="0000FF"/>
                </a:highlight>
                <a:latin typeface="Cambria" panose="02040503050406030204" pitchFamily="18" charset="0"/>
                <a:ea typeface="Cambria" panose="02040503050406030204" pitchFamily="18" charset="0"/>
              </a:rPr>
              <a:t>26 грудня 2004 р. стався найбільший в історії Індійського океану підводний землетрус, в наслідок якого утворилася гігантська хвиля цунамі (у прибережній зоні – понад 15 м). </a:t>
            </a:r>
          </a:p>
        </p:txBody>
      </p:sp>
    </p:spTree>
    <p:extLst>
      <p:ext uri="{BB962C8B-B14F-4D97-AF65-F5344CB8AC3E}">
        <p14:creationId xmlns:p14="http://schemas.microsoft.com/office/powerpoint/2010/main" val="1910242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000" b="1" dirty="0"/>
              <a:t>Індонезія відрізняється від значної частини інших країн складністю </a:t>
            </a:r>
            <a:r>
              <a:rPr lang="uk-UA" sz="3000" b="1" i="1" u="sng" dirty="0">
                <a:solidFill>
                  <a:srgbClr val="FFFF00"/>
                </a:solidFill>
              </a:rPr>
              <a:t>регіональних та релігійних проблем</a:t>
            </a:r>
            <a:r>
              <a:rPr lang="uk-UA" sz="3000" b="1" dirty="0"/>
              <a:t>. Влада Індонезії намагалася інтегрувати всі етноси країни в єдиний так званий індонезійський народ, проте наштовхнулися на сильну протидію.</a:t>
            </a:r>
          </a:p>
          <a:p>
            <a:pPr marL="0" indent="0" algn="just">
              <a:buNone/>
            </a:pPr>
            <a:r>
              <a:rPr lang="uk-UA" sz="3000" b="1" dirty="0"/>
              <a:t>В ієрархії найбільш ревних поборників ісламу у його «чистій» формі особливе місце посідають жителі індонезійської </a:t>
            </a:r>
            <a:r>
              <a:rPr lang="uk-UA" sz="3000" b="1" dirty="0">
                <a:solidFill>
                  <a:srgbClr val="C00000"/>
                </a:solidFill>
                <a:highlight>
                  <a:srgbClr val="00FFFF"/>
                </a:highlight>
              </a:rPr>
              <a:t>провінції </a:t>
            </a:r>
            <a:r>
              <a:rPr lang="uk-UA" sz="3000" b="1" dirty="0" err="1">
                <a:solidFill>
                  <a:srgbClr val="C00000"/>
                </a:solidFill>
                <a:highlight>
                  <a:srgbClr val="00FFFF"/>
                </a:highlight>
              </a:rPr>
              <a:t>Аче</a:t>
            </a:r>
            <a:r>
              <a:rPr lang="uk-UA" sz="3000" b="1" dirty="0">
                <a:solidFill>
                  <a:srgbClr val="C00000"/>
                </a:solidFill>
                <a:highlight>
                  <a:srgbClr val="00FFFF"/>
                </a:highlight>
              </a:rPr>
              <a:t> або </a:t>
            </a:r>
            <a:r>
              <a:rPr lang="uk-UA" sz="3000" b="1" dirty="0" err="1">
                <a:solidFill>
                  <a:srgbClr val="C00000"/>
                </a:solidFill>
                <a:highlight>
                  <a:srgbClr val="00FFFF"/>
                </a:highlight>
              </a:rPr>
              <a:t>Ачех</a:t>
            </a:r>
            <a:r>
              <a:rPr lang="uk-UA" sz="3000" b="1" dirty="0"/>
              <a:t> (населення становить понад 4 млн. осіб), розташованої на півночі острову Суматра. Вони вважають себе єдиними правовірними мусульманами у всій Індонезії.</a:t>
            </a:r>
          </a:p>
        </p:txBody>
      </p:sp>
    </p:spTree>
    <p:extLst>
      <p:ext uri="{BB962C8B-B14F-4D97-AF65-F5344CB8AC3E}">
        <p14:creationId xmlns:p14="http://schemas.microsoft.com/office/powerpoint/2010/main" val="736023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2600" b="1" dirty="0">
                <a:latin typeface="Cambria" panose="02040503050406030204" pitchFamily="18" charset="0"/>
                <a:ea typeface="Cambria" panose="02040503050406030204" pitchFamily="18" charset="0"/>
              </a:rPr>
              <a:t>Катастрофа забрала життя 230 тис. осіб у 13 країнах, чимало – в Індонезії. Президент С.Б. </a:t>
            </a:r>
            <a:r>
              <a:rPr lang="uk-UA" sz="2600" b="1" dirty="0" err="1">
                <a:latin typeface="Cambria" panose="02040503050406030204" pitchFamily="18" charset="0"/>
                <a:ea typeface="Cambria" panose="02040503050406030204" pitchFamily="18" charset="0"/>
              </a:rPr>
              <a:t>Юдхойоно</a:t>
            </a:r>
            <a:r>
              <a:rPr lang="uk-UA" sz="2600" b="1" dirty="0">
                <a:latin typeface="Cambria" panose="02040503050406030204" pitchFamily="18" charset="0"/>
                <a:ea typeface="Cambria" panose="02040503050406030204" pitchFamily="18" charset="0"/>
              </a:rPr>
              <a:t> закликав бойовиків до припинення вогню. Можна припустити, що на значні поступки в </a:t>
            </a:r>
            <a:r>
              <a:rPr lang="uk-UA" sz="2600" b="1" dirty="0" err="1">
                <a:latin typeface="Cambria" panose="02040503050406030204" pitchFamily="18" charset="0"/>
                <a:ea typeface="Cambria" panose="02040503050406030204" pitchFamily="18" charset="0"/>
              </a:rPr>
              <a:t>Ачеху</a:t>
            </a:r>
            <a:r>
              <a:rPr lang="uk-UA" sz="2600" b="1" dirty="0">
                <a:latin typeface="Cambria" panose="02040503050406030204" pitchFamily="18" charset="0"/>
                <a:ea typeface="Cambria" panose="02040503050406030204" pitchFamily="18" charset="0"/>
              </a:rPr>
              <a:t> уряд Індонезії змусила широка підтримка сепаратизму місцевим населенням – а Суматра є другим за значимістю густонаселеним островом.</a:t>
            </a:r>
          </a:p>
          <a:p>
            <a:pPr marL="0" indent="0" algn="just">
              <a:buNone/>
            </a:pPr>
            <a:r>
              <a:rPr lang="uk-UA" sz="2600" b="1" dirty="0">
                <a:latin typeface="Cambria" panose="02040503050406030204" pitchFamily="18" charset="0"/>
                <a:ea typeface="Cambria" panose="02040503050406030204" pitchFamily="18" charset="0"/>
              </a:rPr>
              <a:t>Для вирішення </a:t>
            </a:r>
            <a:r>
              <a:rPr lang="uk-UA" sz="2600" b="1" dirty="0" err="1">
                <a:latin typeface="Cambria" panose="02040503050406030204" pitchFamily="18" charset="0"/>
                <a:ea typeface="Cambria" panose="02040503050406030204" pitchFamily="18" charset="0"/>
              </a:rPr>
              <a:t>етноконфесійних</a:t>
            </a:r>
            <a:r>
              <a:rPr lang="uk-UA" sz="2600" b="1" dirty="0">
                <a:latin typeface="Cambria" panose="02040503050406030204" pitchFamily="18" charset="0"/>
                <a:ea typeface="Cambria" panose="02040503050406030204" pitchFamily="18" charset="0"/>
              </a:rPr>
              <a:t> протиріч країни регіону користуються різними методами, зокрема залученням третьої сторони. Зокрема, завдяки посередницькій діяльності колишнього президента Фінляндії Марті </a:t>
            </a:r>
            <a:r>
              <a:rPr lang="uk-UA" sz="2600" b="1" dirty="0" err="1">
                <a:latin typeface="Cambria" panose="02040503050406030204" pitchFamily="18" charset="0"/>
                <a:ea typeface="Cambria" panose="02040503050406030204" pitchFamily="18" charset="0"/>
              </a:rPr>
              <a:t>Ахтісаарі</a:t>
            </a:r>
            <a:r>
              <a:rPr lang="uk-UA" sz="2600" b="1" dirty="0">
                <a:latin typeface="Cambria" panose="02040503050406030204" pitchFamily="18" charset="0"/>
                <a:ea typeface="Cambria" panose="02040503050406030204" pitchFamily="18" charset="0"/>
              </a:rPr>
              <a:t> розпочався процес урегулювання збройного конфлікту в індонезійській провінції </a:t>
            </a:r>
            <a:r>
              <a:rPr lang="uk-UA" sz="2600" b="1" dirty="0" err="1">
                <a:latin typeface="Cambria" panose="02040503050406030204" pitchFamily="18" charset="0"/>
                <a:ea typeface="Cambria" panose="02040503050406030204" pitchFamily="18" charset="0"/>
              </a:rPr>
              <a:t>Ачех</a:t>
            </a:r>
            <a:r>
              <a:rPr lang="uk-UA" sz="2600" b="1" dirty="0">
                <a:latin typeface="Cambria" panose="02040503050406030204" pitchFamily="18" charset="0"/>
                <a:ea typeface="Cambria" panose="02040503050406030204" pitchFamily="18" charset="0"/>
              </a:rPr>
              <a:t>. Хід роззброєння GAM та виведення урядових військ з </a:t>
            </a:r>
            <a:r>
              <a:rPr lang="uk-UA" sz="2600" b="1" dirty="0" err="1">
                <a:latin typeface="Cambria" panose="02040503050406030204" pitchFamily="18" charset="0"/>
                <a:ea typeface="Cambria" panose="02040503050406030204" pitchFamily="18" charset="0"/>
              </a:rPr>
              <a:t>Ачеха</a:t>
            </a:r>
            <a:r>
              <a:rPr lang="uk-UA" sz="2600" b="1" dirty="0">
                <a:latin typeface="Cambria" panose="02040503050406030204" pitchFamily="18" charset="0"/>
                <a:ea typeface="Cambria" panose="02040503050406030204" pitchFamily="18" charset="0"/>
              </a:rPr>
              <a:t> контролювала місія АСЕАН (Організація Тихоокеанського співробітництва).</a:t>
            </a:r>
          </a:p>
        </p:txBody>
      </p:sp>
    </p:spTree>
    <p:extLst>
      <p:ext uri="{BB962C8B-B14F-4D97-AF65-F5344CB8AC3E}">
        <p14:creationId xmlns:p14="http://schemas.microsoft.com/office/powerpoint/2010/main" val="4254272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a:bodyPr>
          <a:lstStyle/>
          <a:p>
            <a:pPr marL="0" indent="0" algn="just">
              <a:buNone/>
            </a:pPr>
            <a:r>
              <a:rPr lang="uk-UA" sz="2800" b="1" i="1" u="sng" dirty="0">
                <a:highlight>
                  <a:srgbClr val="000000"/>
                </a:highlight>
                <a:latin typeface="Cambria" panose="02040503050406030204" pitchFamily="18" charset="0"/>
                <a:ea typeface="Cambria" panose="02040503050406030204" pitchFamily="18" charset="0"/>
              </a:rPr>
              <a:t>Хоча це був нешвидкий процес</a:t>
            </a:r>
            <a:r>
              <a:rPr lang="uk-UA" sz="2800" b="1" dirty="0">
                <a:latin typeface="Cambria" panose="02040503050406030204" pitchFamily="18" charset="0"/>
                <a:ea typeface="Cambria" panose="02040503050406030204" pitchFamily="18" charset="0"/>
              </a:rPr>
              <a:t>. Спочатку у 2000 р. центральний уряд підписав угоду про перемир'я з GAM, а у 2003 р. було укладено мирний договір, остаточно реалізований у 2005 р. Згідно з його умовами, всі бойовики GAM склали зброю, збройні формування були розпущені. </a:t>
            </a:r>
          </a:p>
          <a:p>
            <a:pPr marL="0" indent="0" algn="just">
              <a:buNone/>
            </a:pPr>
            <a:r>
              <a:rPr lang="uk-UA" sz="2800" b="1" dirty="0">
                <a:latin typeface="Cambria" panose="02040503050406030204" pitchFamily="18" charset="0"/>
                <a:ea typeface="Cambria" panose="02040503050406030204" pitchFamily="18" charset="0"/>
              </a:rPr>
              <a:t>Натомість провінція набула особливого статусу: широка автономія, прямі вибори місцевої влади, власні поліцейські сили. Було надано допомогу для реінтеграції 3 тис. комбатантів (</a:t>
            </a:r>
            <a:r>
              <a:rPr lang="uk-UA" sz="2800" b="1" dirty="0">
                <a:highlight>
                  <a:srgbClr val="800000"/>
                </a:highlight>
                <a:latin typeface="Cambria" panose="02040503050406030204" pitchFamily="18" charset="0"/>
                <a:ea typeface="Cambria" panose="02040503050406030204" pitchFamily="18" charset="0"/>
              </a:rPr>
              <a:t>у міжнародному праві особи, які входять до складу збройних сил воюючої країни, беруть участь безпосередньо у воєнних діях</a:t>
            </a:r>
            <a:r>
              <a:rPr lang="uk-UA" sz="2800" b="1" dirty="0">
                <a:latin typeface="Cambria" panose="02040503050406030204" pitchFamily="18" charset="0"/>
                <a:ea typeface="Cambria" panose="02040503050406030204" pitchFamily="18" charset="0"/>
              </a:rPr>
              <a:t>) та 2 тис. ув’язнених повстанців були звільнені за амністією.</a:t>
            </a:r>
          </a:p>
        </p:txBody>
      </p:sp>
    </p:spTree>
    <p:extLst>
      <p:ext uri="{BB962C8B-B14F-4D97-AF65-F5344CB8AC3E}">
        <p14:creationId xmlns:p14="http://schemas.microsoft.com/office/powerpoint/2010/main" val="4244759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000" b="1" dirty="0">
                <a:latin typeface="Cambria" panose="02040503050406030204" pitchFamily="18" charset="0"/>
                <a:ea typeface="Cambria" panose="02040503050406030204" pitchFamily="18" charset="0"/>
              </a:rPr>
              <a:t>Навзаєм повстанці </a:t>
            </a:r>
            <a:r>
              <a:rPr lang="uk-UA" sz="3000" b="1" dirty="0" err="1">
                <a:latin typeface="Cambria" panose="02040503050406030204" pitchFamily="18" charset="0"/>
                <a:ea typeface="Cambria" panose="02040503050406030204" pitchFamily="18" charset="0"/>
              </a:rPr>
              <a:t>Ачех</a:t>
            </a:r>
            <a:r>
              <a:rPr lang="uk-UA" sz="3000" b="1" dirty="0">
                <a:latin typeface="Cambria" panose="02040503050406030204" pitchFamily="18" charset="0"/>
                <a:ea typeface="Cambria" panose="02040503050406030204" pitchFamily="18" charset="0"/>
              </a:rPr>
              <a:t> відмовилися від вимог незалежності </a:t>
            </a:r>
            <a:r>
              <a:rPr lang="uk-UA" sz="3000" b="1" dirty="0" err="1">
                <a:latin typeface="Cambria" panose="02040503050406030204" pitchFamily="18" charset="0"/>
                <a:ea typeface="Cambria" panose="02040503050406030204" pitchFamily="18" charset="0"/>
              </a:rPr>
              <a:t>Ачех</a:t>
            </a:r>
            <a:r>
              <a:rPr lang="uk-UA" sz="3000" b="1" dirty="0">
                <a:latin typeface="Cambria" panose="02040503050406030204" pitchFamily="18" charset="0"/>
                <a:ea typeface="Cambria" panose="02040503050406030204" pitchFamily="18" charset="0"/>
              </a:rPr>
              <a:t>, розпустили збройні угрупування та здали 840 одиниць зброї. Було анонсовано запровадження таких механізмів перехідного правосуддя, як створення </a:t>
            </a:r>
            <a:r>
              <a:rPr lang="uk-UA" sz="3000" b="1" u="sng" dirty="0">
                <a:solidFill>
                  <a:srgbClr val="FFFF00"/>
                </a:solidFill>
                <a:latin typeface="Cambria" panose="02040503050406030204" pitchFamily="18" charset="0"/>
                <a:ea typeface="Cambria" panose="02040503050406030204" pitchFamily="18" charset="0"/>
              </a:rPr>
              <a:t>Комісії з правди та примирення</a:t>
            </a:r>
            <a:r>
              <a:rPr lang="uk-UA" sz="3000" b="1" dirty="0">
                <a:latin typeface="Cambria" panose="02040503050406030204" pitchFamily="18" charset="0"/>
                <a:ea typeface="Cambria" panose="02040503050406030204" pitchFamily="18" charset="0"/>
              </a:rPr>
              <a:t>, виплата репарацій жертвам конфлікту через спеціально створену програму реінтеграції (</a:t>
            </a:r>
            <a:r>
              <a:rPr lang="uk-UA" sz="3000" b="1" dirty="0" err="1">
                <a:latin typeface="Cambria" panose="02040503050406030204" pitchFamily="18" charset="0"/>
                <a:ea typeface="Cambria" panose="02040503050406030204" pitchFamily="18" charset="0"/>
              </a:rPr>
              <a:t>Aceh</a:t>
            </a:r>
            <a:r>
              <a:rPr lang="uk-UA" sz="3000" b="1" dirty="0">
                <a:latin typeface="Cambria" panose="02040503050406030204" pitchFamily="18" charset="0"/>
                <a:ea typeface="Cambria" panose="02040503050406030204" pitchFamily="18" charset="0"/>
              </a:rPr>
              <a:t> </a:t>
            </a:r>
            <a:r>
              <a:rPr lang="uk-UA" sz="3000" b="1" dirty="0" err="1">
                <a:latin typeface="Cambria" panose="02040503050406030204" pitchFamily="18" charset="0"/>
                <a:ea typeface="Cambria" panose="02040503050406030204" pitchFamily="18" charset="0"/>
              </a:rPr>
              <a:t>Reintegration</a:t>
            </a:r>
            <a:r>
              <a:rPr lang="uk-UA" sz="3000" b="1" dirty="0">
                <a:latin typeface="Cambria" panose="02040503050406030204" pitchFamily="18" charset="0"/>
                <a:ea typeface="Cambria" panose="02040503050406030204" pitchFamily="18" charset="0"/>
              </a:rPr>
              <a:t> </a:t>
            </a:r>
            <a:r>
              <a:rPr lang="uk-UA" sz="3000" b="1" dirty="0" err="1">
                <a:latin typeface="Cambria" panose="02040503050406030204" pitchFamily="18" charset="0"/>
                <a:ea typeface="Cambria" panose="02040503050406030204" pitchFamily="18" charset="0"/>
              </a:rPr>
              <a:t>Authority</a:t>
            </a:r>
            <a:r>
              <a:rPr lang="uk-UA" sz="3000" b="1" dirty="0">
                <a:latin typeface="Cambria" panose="02040503050406030204" pitchFamily="18" charset="0"/>
                <a:ea typeface="Cambria" panose="02040503050406030204" pitchFamily="18" charset="0"/>
              </a:rPr>
              <a:t>, BRA). Реінтеграція колишніх комбатантів була центральною проблемою мирного процесу в </a:t>
            </a:r>
            <a:r>
              <a:rPr lang="uk-UA" sz="3000" b="1" dirty="0" err="1">
                <a:latin typeface="Cambria" panose="02040503050406030204" pitchFamily="18" charset="0"/>
                <a:ea typeface="Cambria" panose="02040503050406030204" pitchFamily="18" charset="0"/>
              </a:rPr>
              <a:t>Ачех</a:t>
            </a:r>
            <a:r>
              <a:rPr lang="uk-UA" sz="3000" b="1" dirty="0">
                <a:latin typeface="Cambria" panose="02040503050406030204" pitchFamily="18" charset="0"/>
                <a:ea typeface="Cambria" panose="02040503050406030204" pitchFamily="18" charset="0"/>
              </a:rPr>
              <a:t>, оскільки був високий ризик їх повернення до бойових дій, якщо вони не знайдуть стійке джерело засобів для існування. </a:t>
            </a:r>
          </a:p>
        </p:txBody>
      </p:sp>
    </p:spTree>
    <p:extLst>
      <p:ext uri="{BB962C8B-B14F-4D97-AF65-F5344CB8AC3E}">
        <p14:creationId xmlns:p14="http://schemas.microsoft.com/office/powerpoint/2010/main" val="3771449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lnSpcReduction="10000"/>
          </a:bodyPr>
          <a:lstStyle/>
          <a:p>
            <a:pPr marL="0" indent="0" algn="just">
              <a:buNone/>
            </a:pPr>
            <a:r>
              <a:rPr lang="uk-UA" sz="2400" b="1" dirty="0">
                <a:latin typeface="Cambria" panose="02040503050406030204" pitchFamily="18" charset="0"/>
                <a:ea typeface="Cambria" panose="02040503050406030204" pitchFamily="18" charset="0"/>
              </a:rPr>
              <a:t>Проте на початку мирного процесу у BRA не існувало чіткої стратегії надання допомоги колишнім комбатантам стосовно передбачених Меморандумом про взаєморозуміння грошових виплат та надання їм земель сільськогосподарського призначення. </a:t>
            </a:r>
          </a:p>
          <a:p>
            <a:pPr marL="0" indent="0" algn="just">
              <a:buNone/>
            </a:pPr>
            <a:r>
              <a:rPr lang="uk-UA" sz="2400" b="1" dirty="0">
                <a:latin typeface="Cambria" panose="02040503050406030204" pitchFamily="18" charset="0"/>
                <a:ea typeface="Cambria" panose="02040503050406030204" pitchFamily="18" charset="0"/>
              </a:rPr>
              <a:t>Тому міжнародні донори обмежилися у 2006 р. виплатою 1 млн. рупій (близько 100$) кожному з них. Загальна сума виплат склала в цілому 9 млрд. рупій (приблизно 900 000 $), проте в силу корупційних схем кожен комбатант отримав в середньому 170-260 тис. рупій замість обіцяного мільйона. Згодом фінансування реінтеграції комбатантів, з різним рівнем прозорості та підзвітності, здійснювалося з бюджету державного Департаменту соціальних послуг, сягнувши в цілому понад 150 млн.$. Виділення сільськогосподарських земель була замінена виплатою додаткових 2500 $ кожному з колишніх повстанців.</a:t>
            </a:r>
          </a:p>
        </p:txBody>
      </p:sp>
    </p:spTree>
    <p:extLst>
      <p:ext uri="{BB962C8B-B14F-4D97-AF65-F5344CB8AC3E}">
        <p14:creationId xmlns:p14="http://schemas.microsoft.com/office/powerpoint/2010/main" val="4167421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a:bodyPr>
          <a:lstStyle/>
          <a:p>
            <a:pPr marL="0" indent="0" algn="just">
              <a:buNone/>
            </a:pPr>
            <a:r>
              <a:rPr lang="uk-UA" sz="2800" b="1" dirty="0">
                <a:latin typeface="Cambria" panose="02040503050406030204" pitchFamily="18" charset="0"/>
                <a:ea typeface="Cambria" panose="02040503050406030204" pitchFamily="18" charset="0"/>
              </a:rPr>
              <a:t>Програма реінтеграції (BRA) одночасно була орієнтована на допомогу жертвам конфлікту. Для виплати термінових репарацій було встановлено партнерство із Світовим банком та опрацьовано понад 45 000 пропозицій щодо фінансування жертв та місцевих громад. </a:t>
            </a:r>
          </a:p>
          <a:p>
            <a:pPr marL="0" indent="0" algn="just">
              <a:buNone/>
            </a:pPr>
            <a:r>
              <a:rPr lang="uk-UA" sz="2800" b="1" dirty="0">
                <a:latin typeface="Cambria" panose="02040503050406030204" pitchFamily="18" charset="0"/>
                <a:ea typeface="Cambria" panose="02040503050406030204" pitchFamily="18" charset="0"/>
              </a:rPr>
              <a:t>Після обговорення проектів на рівні громад за участю сільських </a:t>
            </a:r>
            <a:r>
              <a:rPr lang="uk-UA" sz="2800" b="1" dirty="0" err="1">
                <a:latin typeface="Cambria" panose="02040503050406030204" pitchFamily="18" charset="0"/>
                <a:ea typeface="Cambria" panose="02040503050406030204" pitchFamily="18" charset="0"/>
              </a:rPr>
              <a:t>фасилітаторів</a:t>
            </a:r>
            <a:r>
              <a:rPr lang="uk-UA" sz="2800" b="1" dirty="0">
                <a:latin typeface="Cambria" panose="02040503050406030204" pitchFamily="18" charset="0"/>
                <a:ea typeface="Cambria" panose="02040503050406030204" pitchFamily="18" charset="0"/>
              </a:rPr>
              <a:t> (</a:t>
            </a:r>
            <a:r>
              <a:rPr lang="uk-UA" sz="2800" b="1" dirty="0" err="1">
                <a:highlight>
                  <a:srgbClr val="800000"/>
                </a:highlight>
                <a:latin typeface="Cambria" panose="02040503050406030204" pitchFamily="18" charset="0"/>
                <a:ea typeface="Cambria" panose="02040503050406030204" pitchFamily="18" charset="0"/>
              </a:rPr>
              <a:t>фасилітатор</a:t>
            </a:r>
            <a:r>
              <a:rPr lang="uk-UA" sz="2800" b="1" dirty="0">
                <a:highlight>
                  <a:srgbClr val="800000"/>
                </a:highlight>
                <a:latin typeface="Cambria" panose="02040503050406030204" pitchFamily="18" charset="0"/>
                <a:ea typeface="Cambria" panose="02040503050406030204" pitchFamily="18" charset="0"/>
              </a:rPr>
              <a:t> — особа, яка допомагає групі людей ефективніше працювати разом</a:t>
            </a:r>
            <a:r>
              <a:rPr lang="uk-UA" sz="2800" b="1" dirty="0">
                <a:latin typeface="Cambria" panose="02040503050406030204" pitchFamily="18" charset="0"/>
                <a:ea typeface="Cambria" panose="02040503050406030204" pitchFamily="18" charset="0"/>
              </a:rPr>
              <a:t>) у 2007 р. 1724 селища отримали грантову допомогу у 26,5 млн.$. 85% грошей були витрачені на закупівлю насіння та великої рогатої худоби, 17% – на покращення інфраструктури.</a:t>
            </a:r>
          </a:p>
        </p:txBody>
      </p:sp>
    </p:spTree>
    <p:extLst>
      <p:ext uri="{BB962C8B-B14F-4D97-AF65-F5344CB8AC3E}">
        <p14:creationId xmlns:p14="http://schemas.microsoft.com/office/powerpoint/2010/main" val="2227307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500" b="1" dirty="0">
                <a:latin typeface="Cambria" panose="02040503050406030204" pitchFamily="18" charset="0"/>
                <a:ea typeface="Cambria" panose="02040503050406030204" pitchFamily="18" charset="0"/>
              </a:rPr>
              <a:t>До процесу допомоги жертвам конфлікту залучилися більше 120 міжнародних проектів, бюджет яких у 2007р. перевищував 260 млн.$. </a:t>
            </a:r>
          </a:p>
          <a:p>
            <a:pPr marL="0" indent="0" algn="just">
              <a:buNone/>
            </a:pPr>
            <a:r>
              <a:rPr lang="uk-UA" sz="3500" b="1" dirty="0">
                <a:latin typeface="Cambria" panose="02040503050406030204" pitchFamily="18" charset="0"/>
                <a:ea typeface="Cambria" panose="02040503050406030204" pitchFamily="18" charset="0"/>
              </a:rPr>
              <a:t>На відміну від грошової допомоги від BRA, ці проекти мали довгострокову перспективу допомоги в соціальній, економічній та політичній реінтеграції. Компенсаторний механізм жертвам конфлікту був послаблений необхідністю виділення коштів для реінтеграції колишніх комбатантів.</a:t>
            </a:r>
          </a:p>
        </p:txBody>
      </p:sp>
    </p:spTree>
    <p:extLst>
      <p:ext uri="{BB962C8B-B14F-4D97-AF65-F5344CB8AC3E}">
        <p14:creationId xmlns:p14="http://schemas.microsoft.com/office/powerpoint/2010/main" val="708346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8622889" cy="5873260"/>
          </a:xfrm>
        </p:spPr>
        <p:txBody>
          <a:bodyPr>
            <a:normAutofit/>
          </a:bodyPr>
          <a:lstStyle/>
          <a:p>
            <a:pPr marL="0" indent="0" algn="just">
              <a:buNone/>
            </a:pPr>
            <a:r>
              <a:rPr lang="uk-UA" sz="2800" b="1" dirty="0">
                <a:latin typeface="Cambria" panose="02040503050406030204" pitchFamily="18" charset="0"/>
                <a:ea typeface="Cambria" panose="02040503050406030204" pitchFamily="18" charset="0"/>
              </a:rPr>
              <a:t>Водночас, надаючи </a:t>
            </a:r>
            <a:r>
              <a:rPr lang="uk-UA" sz="2800" b="1" dirty="0" err="1">
                <a:latin typeface="Cambria" panose="02040503050406030204" pitchFamily="18" charset="0"/>
                <a:ea typeface="Cambria" panose="02040503050406030204" pitchFamily="18" charset="0"/>
              </a:rPr>
              <a:t>Ачеху</a:t>
            </a:r>
            <a:r>
              <a:rPr lang="uk-UA" sz="2800" b="1" dirty="0">
                <a:latin typeface="Cambria" panose="02040503050406030204" pitchFamily="18" charset="0"/>
                <a:ea typeface="Cambria" panose="02040503050406030204" pitchFamily="18" charset="0"/>
              </a:rPr>
              <a:t> статус особливої автономії у 2005 р., індонезійський уряд пішов на </a:t>
            </a:r>
            <a:r>
              <a:rPr lang="uk-UA" sz="2800" b="1" dirty="0">
                <a:highlight>
                  <a:srgbClr val="800000"/>
                </a:highlight>
                <a:latin typeface="Cambria" panose="02040503050406030204" pitchFamily="18" charset="0"/>
                <a:ea typeface="Cambria" panose="02040503050406030204" pitchFamily="18" charset="0"/>
              </a:rPr>
              <a:t>поступки ортодоксальним мусульманам</a:t>
            </a:r>
            <a:r>
              <a:rPr lang="uk-UA" sz="2800" b="1" dirty="0">
                <a:latin typeface="Cambria" panose="02040503050406030204" pitchFamily="18" charset="0"/>
                <a:ea typeface="Cambria" panose="02040503050406030204" pitchFamily="18" charset="0"/>
              </a:rPr>
              <a:t>, дозволивши запровадити </a:t>
            </a:r>
            <a:r>
              <a:rPr lang="uk-UA" sz="2800" b="1" dirty="0">
                <a:highlight>
                  <a:srgbClr val="FF0000"/>
                </a:highlight>
                <a:latin typeface="Cambria" panose="02040503050406030204" pitchFamily="18" charset="0"/>
                <a:ea typeface="Cambria" panose="02040503050406030204" pitchFamily="18" charset="0"/>
              </a:rPr>
              <a:t>обов’язкове виконання законів шаріату у повному обсязі аж до застосування тілесних покарань</a:t>
            </a:r>
            <a:r>
              <a:rPr lang="uk-UA" sz="2800" b="1" dirty="0">
                <a:latin typeface="Cambria" panose="02040503050406030204" pitchFamily="18" charset="0"/>
                <a:ea typeface="Cambria" panose="02040503050406030204" pitchFamily="18" charset="0"/>
              </a:rPr>
              <a:t> за їхнє порушення. </a:t>
            </a:r>
          </a:p>
          <a:p>
            <a:pPr marL="0" indent="0" algn="just">
              <a:buNone/>
            </a:pPr>
            <a:r>
              <a:rPr lang="uk-UA" sz="2800" b="1" dirty="0">
                <a:latin typeface="Cambria" panose="02040503050406030204" pitchFamily="18" charset="0"/>
                <a:ea typeface="Cambria" panose="02040503050406030204" pitchFamily="18" charset="0"/>
              </a:rPr>
              <a:t>На думку експертів, така поступка «стимулює повзучу ісламізацію суспільно-політичного та культурного життя, яке здійснюють влада на місцях всупереч конституції».</a:t>
            </a:r>
          </a:p>
        </p:txBody>
      </p:sp>
      <p:pic>
        <p:nvPicPr>
          <p:cNvPr id="5" name="Рисунок 4">
            <a:extLst>
              <a:ext uri="{FF2B5EF4-FFF2-40B4-BE49-F238E27FC236}">
                <a16:creationId xmlns:a16="http://schemas.microsoft.com/office/drawing/2014/main" id="{47593E99-D040-E48A-8778-60FE23ED43EF}"/>
              </a:ext>
            </a:extLst>
          </p:cNvPr>
          <p:cNvPicPr>
            <a:picLocks noChangeAspect="1"/>
          </p:cNvPicPr>
          <p:nvPr/>
        </p:nvPicPr>
        <p:blipFill>
          <a:blip r:embed="rId2"/>
          <a:stretch>
            <a:fillRect/>
          </a:stretch>
        </p:blipFill>
        <p:spPr>
          <a:xfrm>
            <a:off x="8720739" y="984737"/>
            <a:ext cx="3285111" cy="5873261"/>
          </a:xfrm>
          <a:prstGeom prst="rect">
            <a:avLst/>
          </a:prstGeom>
        </p:spPr>
      </p:pic>
    </p:spTree>
    <p:extLst>
      <p:ext uri="{BB962C8B-B14F-4D97-AF65-F5344CB8AC3E}">
        <p14:creationId xmlns:p14="http://schemas.microsoft.com/office/powerpoint/2010/main" val="7617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200" b="1" dirty="0">
                <a:latin typeface="Cambria" panose="02040503050406030204" pitchFamily="18" charset="0"/>
                <a:ea typeface="Cambria" panose="02040503050406030204" pitchFamily="18" charset="0"/>
              </a:rPr>
              <a:t>Сепаратисти зняли вимогу проведення референдуму щодо надання незалежності провінції. Джакарта пішла на деякі поступки, зокрема,  надання </a:t>
            </a:r>
            <a:r>
              <a:rPr lang="uk-UA" sz="3200" b="1" dirty="0" err="1">
                <a:latin typeface="Cambria" panose="02040503050406030204" pitchFamily="18" charset="0"/>
                <a:ea typeface="Cambria" panose="02040503050406030204" pitchFamily="18" charset="0"/>
              </a:rPr>
              <a:t>Аче</a:t>
            </a:r>
            <a:r>
              <a:rPr lang="uk-UA" sz="3200" b="1" dirty="0">
                <a:latin typeface="Cambria" panose="02040503050406030204" pitchFamily="18" charset="0"/>
                <a:ea typeface="Cambria" panose="02040503050406030204" pitchFamily="18" charset="0"/>
              </a:rPr>
              <a:t> широкої автономії в рамках унітарної індонезійської держави, створення місцевих органів самоуправління і власної політичної партії, розпорядження фінансовими коштами від використання природних ресурсів провінції (70%), а також залучення до контролю за процесом подальшого мирного врегулювання міжнародних спостерігачів з ЄС та АСЕАН. З свого боку, «Рух» пообіцяв не вдаватися до насильницьких дій.</a:t>
            </a:r>
          </a:p>
        </p:txBody>
      </p:sp>
    </p:spTree>
    <p:extLst>
      <p:ext uri="{BB962C8B-B14F-4D97-AF65-F5344CB8AC3E}">
        <p14:creationId xmlns:p14="http://schemas.microsoft.com/office/powerpoint/2010/main" val="3939186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highlight>
                  <a:srgbClr val="800000"/>
                </a:highlight>
              </a:rPr>
              <a:t>2.	«Меморандум взаєморозуміння» 2005 р. між представниками уряду і лідерами «Руху за вільний </a:t>
            </a:r>
            <a:r>
              <a:rPr lang="uk-UA" sz="2200" dirty="0" err="1">
                <a:solidFill>
                  <a:srgbClr val="FFFF00"/>
                </a:solidFill>
                <a:highlight>
                  <a:srgbClr val="800000"/>
                </a:highlight>
              </a:rPr>
              <a:t>Аче</a:t>
            </a:r>
            <a:r>
              <a:rPr lang="uk-UA" sz="2200" dirty="0">
                <a:solidFill>
                  <a:srgbClr val="FFFF00"/>
                </a:solidFill>
                <a:highlight>
                  <a:srgbClr val="800000"/>
                </a:highlight>
              </a:rPr>
              <a:t>». </a:t>
            </a:r>
            <a:br>
              <a:rPr lang="uk-UA" sz="2200" dirty="0">
                <a:solidFill>
                  <a:srgbClr val="FFFF00"/>
                </a:solidFill>
                <a:highlight>
                  <a:srgbClr val="800000"/>
                </a:highlight>
              </a:rPr>
            </a:br>
            <a:r>
              <a:rPr lang="uk-UA" sz="2200" dirty="0">
                <a:solidFill>
                  <a:srgbClr val="FFFF00"/>
                </a:solidFill>
                <a:highlight>
                  <a:srgbClr val="800000"/>
                </a:highlight>
              </a:rPr>
              <a:t>Надання автономії і легалізація шаріату</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lnSpcReduction="10000"/>
          </a:bodyPr>
          <a:lstStyle/>
          <a:p>
            <a:pPr marL="0" indent="0" algn="just">
              <a:buNone/>
            </a:pPr>
            <a:r>
              <a:rPr lang="uk-UA" sz="3200" b="1" dirty="0">
                <a:latin typeface="Cambria" panose="02040503050406030204" pitchFamily="18" charset="0"/>
                <a:ea typeface="Cambria" panose="02040503050406030204" pitchFamily="18" charset="0"/>
              </a:rPr>
              <a:t>Отже, за умов автономії і відмови від збройної боротьби </a:t>
            </a:r>
            <a:r>
              <a:rPr lang="uk-UA" sz="3200" b="1" dirty="0">
                <a:highlight>
                  <a:srgbClr val="FF0000"/>
                </a:highlight>
                <a:latin typeface="Cambria" panose="02040503050406030204" pitchFamily="18" charset="0"/>
                <a:ea typeface="Cambria" panose="02040503050406030204" pitchFamily="18" charset="0"/>
              </a:rPr>
              <a:t>легалізовано шаріат</a:t>
            </a:r>
            <a:r>
              <a:rPr lang="uk-UA" sz="3200" b="1" dirty="0">
                <a:latin typeface="Cambria" panose="02040503050406030204" pitchFamily="18" charset="0"/>
                <a:ea typeface="Cambria" panose="02040503050406030204" pitchFamily="18" charset="0"/>
              </a:rPr>
              <a:t>. В провінції різко обмежено вживання алкоголю, для жінок є обов’язкові головні покривала, запроваджене роздільне перебування чоловіків і жінок у громадських місцях, </a:t>
            </a:r>
            <a:r>
              <a:rPr lang="uk-UA" sz="3200" b="1" dirty="0" err="1">
                <a:latin typeface="Cambria" panose="02040503050406030204" pitchFamily="18" charset="0"/>
                <a:ea typeface="Cambria" panose="02040503050406030204" pitchFamily="18" charset="0"/>
              </a:rPr>
              <a:t>шаріатська</a:t>
            </a:r>
            <a:r>
              <a:rPr lang="uk-UA" sz="3200" b="1" dirty="0">
                <a:latin typeface="Cambria" panose="02040503050406030204" pitchFamily="18" charset="0"/>
                <a:ea typeface="Cambria" panose="02040503050406030204" pitchFamily="18" charset="0"/>
              </a:rPr>
              <a:t> поліція моралі слідкує за поведінкою тих, хто не перебуває у законному шлюбі, жорстоко караючи порушників. </a:t>
            </a:r>
          </a:p>
          <a:p>
            <a:pPr marL="0" indent="0" algn="just">
              <a:buNone/>
            </a:pPr>
            <a:r>
              <a:rPr lang="uk-UA" sz="3200" b="1" dirty="0">
                <a:latin typeface="Cambria" panose="02040503050406030204" pitchFamily="18" charset="0"/>
                <a:ea typeface="Cambria" panose="02040503050406030204" pitchFamily="18" charset="0"/>
              </a:rPr>
              <a:t>Також караються ті, хто не відвідує мечеть в обов’язкові дні та по п’ятницях і ті, хто лінується справляти намаз п’ять разів на день.</a:t>
            </a:r>
          </a:p>
        </p:txBody>
      </p:sp>
    </p:spTree>
    <p:extLst>
      <p:ext uri="{BB962C8B-B14F-4D97-AF65-F5344CB8AC3E}">
        <p14:creationId xmlns:p14="http://schemas.microsoft.com/office/powerpoint/2010/main" val="2457633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rmAutofit/>
          </a:bodyPr>
          <a:lstStyle/>
          <a:p>
            <a:pPr marL="0" indent="0" algn="just">
              <a:buNone/>
            </a:pPr>
            <a:r>
              <a:rPr lang="uk-UA" sz="2900" b="1" dirty="0">
                <a:latin typeface="Cambria" panose="02040503050406030204" pitchFamily="18" charset="0"/>
                <a:ea typeface="Cambria" panose="02040503050406030204" pitchFamily="18" charset="0"/>
              </a:rPr>
              <a:t>До 1962 р. західна частина о. Нова Гвінея (Західне Папуа) була колоніальним володінням Нідерландів, потім після </a:t>
            </a:r>
            <a:r>
              <a:rPr lang="uk-UA" sz="2900" b="1" dirty="0" err="1">
                <a:latin typeface="Cambria" panose="02040503050406030204" pitchFamily="18" charset="0"/>
                <a:ea typeface="Cambria" panose="02040503050406030204" pitchFamily="18" charset="0"/>
              </a:rPr>
              <a:t>індонезійсько</a:t>
            </a:r>
            <a:r>
              <a:rPr lang="uk-UA" sz="2900" b="1" dirty="0">
                <a:latin typeface="Cambria" panose="02040503050406030204" pitchFamily="18" charset="0"/>
                <a:ea typeface="Cambria" panose="02040503050406030204" pitchFamily="18" charset="0"/>
              </a:rPr>
              <a:t>-голландського збройного протистояння 1961-1962 рр. перейшла під контроль Індонезії. </a:t>
            </a:r>
            <a:endParaRPr lang="en-US" sz="2900" b="1" dirty="0">
              <a:latin typeface="Cambria" panose="02040503050406030204" pitchFamily="18" charset="0"/>
              <a:ea typeface="Cambria" panose="02040503050406030204" pitchFamily="18" charset="0"/>
            </a:endParaRPr>
          </a:p>
          <a:p>
            <a:pPr marL="0" indent="0" algn="just">
              <a:buNone/>
            </a:pPr>
            <a:r>
              <a:rPr lang="uk-UA" sz="2900" b="1" dirty="0">
                <a:latin typeface="Cambria" panose="02040503050406030204" pitchFamily="18" charset="0"/>
                <a:ea typeface="Cambria" panose="02040503050406030204" pitchFamily="18" charset="0"/>
              </a:rPr>
              <a:t>За згодою сторін передбачалося, що долю Західного Папуа буде вирішено на референдумі </a:t>
            </a:r>
            <a:r>
              <a:rPr lang="uk-UA" sz="2900" b="1" dirty="0">
                <a:solidFill>
                  <a:srgbClr val="FF0000"/>
                </a:solidFill>
                <a:highlight>
                  <a:srgbClr val="FFFF00"/>
                </a:highlight>
                <a:latin typeface="Cambria" panose="02040503050406030204" pitchFamily="18" charset="0"/>
                <a:ea typeface="Cambria" panose="02040503050406030204" pitchFamily="18" charset="0"/>
              </a:rPr>
              <a:t>1969 р.</a:t>
            </a:r>
            <a:r>
              <a:rPr lang="uk-UA" sz="2900" b="1" dirty="0">
                <a:latin typeface="Cambria" panose="02040503050406030204" pitchFamily="18" charset="0"/>
                <a:ea typeface="Cambria" panose="02040503050406030204" pitchFamily="18" charset="0"/>
              </a:rPr>
              <a:t> Однак індонезійська влада всенародного референдуму проводити не стала, відібравши з 800-тисячного населення 1022 представників, запропонувала їм проголосувати. В результаті було одноголосно затверджено Акт вільного вибору, що підтверджував входження Західного Папуа до складу Індонезії.</a:t>
            </a:r>
          </a:p>
        </p:txBody>
      </p:sp>
    </p:spTree>
    <p:extLst>
      <p:ext uri="{BB962C8B-B14F-4D97-AF65-F5344CB8AC3E}">
        <p14:creationId xmlns:p14="http://schemas.microsoft.com/office/powerpoint/2010/main" val="2524452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pic>
        <p:nvPicPr>
          <p:cNvPr id="4" name="Объект 3">
            <a:extLst>
              <a:ext uri="{FF2B5EF4-FFF2-40B4-BE49-F238E27FC236}">
                <a16:creationId xmlns:a16="http://schemas.microsoft.com/office/drawing/2014/main" id="{9741E7DF-2A24-BAB7-045B-918C78432F1E}"/>
              </a:ext>
            </a:extLst>
          </p:cNvPr>
          <p:cNvPicPr>
            <a:picLocks noGrp="1" noChangeAspect="1"/>
          </p:cNvPicPr>
          <p:nvPr>
            <p:ph idx="1"/>
          </p:nvPr>
        </p:nvPicPr>
        <p:blipFill>
          <a:blip r:embed="rId2"/>
          <a:stretch>
            <a:fillRect/>
          </a:stretch>
        </p:blipFill>
        <p:spPr>
          <a:xfrm>
            <a:off x="285136" y="1179870"/>
            <a:ext cx="11647626" cy="5470345"/>
          </a:xfrm>
          <a:prstGeom prst="rect">
            <a:avLst/>
          </a:prstGeom>
        </p:spPr>
      </p:pic>
      <p:sp>
        <p:nvSpPr>
          <p:cNvPr id="5" name="Стрелка: вниз 4">
            <a:extLst>
              <a:ext uri="{FF2B5EF4-FFF2-40B4-BE49-F238E27FC236}">
                <a16:creationId xmlns:a16="http://schemas.microsoft.com/office/drawing/2014/main" id="{54AE6CA5-D102-58A8-0986-E0AE19DD262E}"/>
              </a:ext>
            </a:extLst>
          </p:cNvPr>
          <p:cNvSpPr/>
          <p:nvPr/>
        </p:nvSpPr>
        <p:spPr>
          <a:xfrm flipV="1">
            <a:off x="285136" y="2880849"/>
            <a:ext cx="757083" cy="2890683"/>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14603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pic>
        <p:nvPicPr>
          <p:cNvPr id="4" name="Объект 3">
            <a:extLst>
              <a:ext uri="{FF2B5EF4-FFF2-40B4-BE49-F238E27FC236}">
                <a16:creationId xmlns:a16="http://schemas.microsoft.com/office/drawing/2014/main" id="{9E4AD926-E849-0789-B0FF-3B25D33F16FD}"/>
              </a:ext>
            </a:extLst>
          </p:cNvPr>
          <p:cNvPicPr>
            <a:picLocks noGrp="1" noChangeAspect="1"/>
          </p:cNvPicPr>
          <p:nvPr>
            <p:ph idx="1"/>
          </p:nvPr>
        </p:nvPicPr>
        <p:blipFill>
          <a:blip r:embed="rId2"/>
          <a:stretch>
            <a:fillRect/>
          </a:stretch>
        </p:blipFill>
        <p:spPr>
          <a:xfrm>
            <a:off x="34926" y="817561"/>
            <a:ext cx="12080874" cy="6040438"/>
          </a:xfrm>
          <a:prstGeom prst="rect">
            <a:avLst/>
          </a:prstGeom>
        </p:spPr>
      </p:pic>
      <p:pic>
        <p:nvPicPr>
          <p:cNvPr id="5" name="Рисунок 4">
            <a:extLst>
              <a:ext uri="{FF2B5EF4-FFF2-40B4-BE49-F238E27FC236}">
                <a16:creationId xmlns:a16="http://schemas.microsoft.com/office/drawing/2014/main" id="{69742DAB-EB97-8C32-C34C-BDDC03FADE78}"/>
              </a:ext>
            </a:extLst>
          </p:cNvPr>
          <p:cNvPicPr>
            <a:picLocks noChangeAspect="1"/>
          </p:cNvPicPr>
          <p:nvPr/>
        </p:nvPicPr>
        <p:blipFill>
          <a:blip r:embed="rId3"/>
          <a:stretch>
            <a:fillRect/>
          </a:stretch>
        </p:blipFill>
        <p:spPr>
          <a:xfrm>
            <a:off x="76200" y="817562"/>
            <a:ext cx="5559669" cy="2346858"/>
          </a:xfrm>
          <a:prstGeom prst="rect">
            <a:avLst/>
          </a:prstGeom>
        </p:spPr>
      </p:pic>
    </p:spTree>
    <p:extLst>
      <p:ext uri="{BB962C8B-B14F-4D97-AF65-F5344CB8AC3E}">
        <p14:creationId xmlns:p14="http://schemas.microsoft.com/office/powerpoint/2010/main" val="1470097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rmAutofit/>
          </a:bodyPr>
          <a:lstStyle/>
          <a:p>
            <a:pPr marL="0" indent="0" algn="just">
              <a:buNone/>
            </a:pPr>
            <a:r>
              <a:rPr lang="uk-UA" sz="2600" b="1" dirty="0">
                <a:latin typeface="Cambria" panose="02040503050406030204" pitchFamily="18" charset="0"/>
                <a:ea typeface="Cambria" panose="02040503050406030204" pitchFamily="18" charset="0"/>
              </a:rPr>
              <a:t>В результаті територія була проголошена індонезійською провінцією (назви – «Західний </a:t>
            </a:r>
            <a:r>
              <a:rPr lang="uk-UA" sz="2600" b="1" dirty="0" err="1">
                <a:latin typeface="Cambria" panose="02040503050406030204" pitchFamily="18" charset="0"/>
                <a:ea typeface="Cambria" panose="02040503050406030204" pitchFamily="18" charset="0"/>
              </a:rPr>
              <a:t>Іріан</a:t>
            </a:r>
            <a:r>
              <a:rPr lang="uk-UA" sz="2600" b="1" dirty="0">
                <a:latin typeface="Cambria" panose="02040503050406030204" pitchFamily="18" charset="0"/>
                <a:ea typeface="Cambria" panose="02040503050406030204" pitchFamily="18" charset="0"/>
              </a:rPr>
              <a:t>» у 1969-1973 </a:t>
            </a:r>
            <a:r>
              <a:rPr lang="uk-UA" sz="2600" b="1" dirty="0" err="1">
                <a:latin typeface="Cambria" panose="02040503050406030204" pitchFamily="18" charset="0"/>
                <a:ea typeface="Cambria" panose="02040503050406030204" pitchFamily="18" charset="0"/>
              </a:rPr>
              <a:t>ррр</a:t>
            </a:r>
            <a:r>
              <a:rPr lang="uk-UA" sz="2600" b="1" dirty="0">
                <a:latin typeface="Cambria" panose="02040503050406030204" pitchFamily="18" charset="0"/>
                <a:ea typeface="Cambria" panose="02040503050406030204" pitchFamily="18" charset="0"/>
              </a:rPr>
              <a:t>., «</a:t>
            </a:r>
            <a:r>
              <a:rPr lang="uk-UA" sz="2600" b="1" dirty="0" err="1">
                <a:latin typeface="Cambria" panose="02040503050406030204" pitchFamily="18" charset="0"/>
                <a:ea typeface="Cambria" panose="02040503050406030204" pitchFamily="18" charset="0"/>
              </a:rPr>
              <a:t>Іріан-Джая</a:t>
            </a:r>
            <a:r>
              <a:rPr lang="uk-UA" sz="2600" b="1" dirty="0">
                <a:latin typeface="Cambria" panose="02040503050406030204" pitchFamily="18" charset="0"/>
                <a:ea typeface="Cambria" panose="02040503050406030204" pitchFamily="18" charset="0"/>
              </a:rPr>
              <a:t>» в 1973-2002 рр.). У 2002-2005 рр. здійснено її поетапний поділ на дві провінції - Західне Папуа і Папуа, а в 2022 р. з останньої були виділені ще 3 провінції: Папуа-</a:t>
            </a:r>
            <a:r>
              <a:rPr lang="uk-UA" sz="2600" b="1" dirty="0" err="1">
                <a:latin typeface="Cambria" panose="02040503050406030204" pitchFamily="18" charset="0"/>
                <a:ea typeface="Cambria" panose="02040503050406030204" pitchFamily="18" charset="0"/>
              </a:rPr>
              <a:t>Пегунунган</a:t>
            </a:r>
            <a:r>
              <a:rPr lang="uk-UA" sz="2600" b="1" dirty="0">
                <a:latin typeface="Cambria" panose="02040503050406030204" pitchFamily="18" charset="0"/>
                <a:ea typeface="Cambria" panose="02040503050406030204" pitchFamily="18" charset="0"/>
              </a:rPr>
              <a:t>, Центральне Папуа і Південне Папуа.</a:t>
            </a:r>
          </a:p>
        </p:txBody>
      </p:sp>
      <p:pic>
        <p:nvPicPr>
          <p:cNvPr id="4" name="Рисунок 3">
            <a:extLst>
              <a:ext uri="{FF2B5EF4-FFF2-40B4-BE49-F238E27FC236}">
                <a16:creationId xmlns:a16="http://schemas.microsoft.com/office/drawing/2014/main" id="{CB8FF20E-F642-2A1C-59A7-04D6F14052CE}"/>
              </a:ext>
            </a:extLst>
          </p:cNvPr>
          <p:cNvPicPr>
            <a:picLocks noChangeAspect="1"/>
          </p:cNvPicPr>
          <p:nvPr/>
        </p:nvPicPr>
        <p:blipFill>
          <a:blip r:embed="rId2"/>
          <a:stretch>
            <a:fillRect/>
          </a:stretch>
        </p:blipFill>
        <p:spPr>
          <a:xfrm>
            <a:off x="483577" y="3304240"/>
            <a:ext cx="8884733" cy="3492213"/>
          </a:xfrm>
          <a:prstGeom prst="rect">
            <a:avLst/>
          </a:prstGeom>
        </p:spPr>
      </p:pic>
      <p:sp>
        <p:nvSpPr>
          <p:cNvPr id="5" name="Стрелка: вправо 4">
            <a:extLst>
              <a:ext uri="{FF2B5EF4-FFF2-40B4-BE49-F238E27FC236}">
                <a16:creationId xmlns:a16="http://schemas.microsoft.com/office/drawing/2014/main" id="{F0B08DD3-51E6-F3B3-1698-1F0B1A34D106}"/>
              </a:ext>
            </a:extLst>
          </p:cNvPr>
          <p:cNvSpPr/>
          <p:nvPr/>
        </p:nvSpPr>
        <p:spPr>
          <a:xfrm flipH="1">
            <a:off x="9368310" y="4923692"/>
            <a:ext cx="2606813" cy="9583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21900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6" name="Объект 5">
            <a:extLst>
              <a:ext uri="{FF2B5EF4-FFF2-40B4-BE49-F238E27FC236}">
                <a16:creationId xmlns:a16="http://schemas.microsoft.com/office/drawing/2014/main" id="{0D9E9D7E-0045-F01D-99C8-DDFB1A508D8A}"/>
              </a:ext>
            </a:extLst>
          </p:cNvPr>
          <p:cNvSpPr>
            <a:spLocks noGrp="1"/>
          </p:cNvSpPr>
          <p:nvPr>
            <p:ph idx="1"/>
          </p:nvPr>
        </p:nvSpPr>
        <p:spPr>
          <a:xfrm>
            <a:off x="0" y="782515"/>
            <a:ext cx="12191999" cy="6075484"/>
          </a:xfrm>
        </p:spPr>
        <p:txBody>
          <a:bodyPr>
            <a:noAutofit/>
          </a:bodyPr>
          <a:lstStyle/>
          <a:p>
            <a:pPr marL="0" indent="0" algn="just">
              <a:buNone/>
            </a:pPr>
            <a:r>
              <a:rPr lang="uk-UA" sz="3200" b="1" dirty="0"/>
              <a:t>Значна частина корінного папуаського населення негативно сприйняло приєднання цієї території до Індонезії і виступає на користь її суверенного розвитку. Прихильники цієї ідеї наполягають на неправомірності проведення голосування або заявляють про фальсифікацію його результатів. </a:t>
            </a:r>
          </a:p>
          <a:p>
            <a:pPr marL="0" indent="0" algn="just">
              <a:buNone/>
            </a:pPr>
            <a:r>
              <a:rPr lang="uk-UA" sz="3200" b="1" dirty="0"/>
              <a:t>Претензії папуасів до офіційної Джакарти цілком серйозні. Так, вирішуючи проблему перенаселеності острова Ява, уряд Індонезії переселив до Західного Папуа 240 тис. мігрантів-мусульман.</a:t>
            </a:r>
          </a:p>
        </p:txBody>
      </p:sp>
    </p:spTree>
    <p:extLst>
      <p:ext uri="{BB962C8B-B14F-4D97-AF65-F5344CB8AC3E}">
        <p14:creationId xmlns:p14="http://schemas.microsoft.com/office/powerpoint/2010/main" val="734158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6" name="Объект 5">
            <a:extLst>
              <a:ext uri="{FF2B5EF4-FFF2-40B4-BE49-F238E27FC236}">
                <a16:creationId xmlns:a16="http://schemas.microsoft.com/office/drawing/2014/main" id="{0D9E9D7E-0045-F01D-99C8-DDFB1A508D8A}"/>
              </a:ext>
            </a:extLst>
          </p:cNvPr>
          <p:cNvSpPr>
            <a:spLocks noGrp="1"/>
          </p:cNvSpPr>
          <p:nvPr>
            <p:ph idx="1"/>
          </p:nvPr>
        </p:nvSpPr>
        <p:spPr>
          <a:xfrm>
            <a:off x="0" y="1222131"/>
            <a:ext cx="12191999" cy="5635868"/>
          </a:xfrm>
        </p:spPr>
        <p:txBody>
          <a:bodyPr>
            <a:noAutofit/>
          </a:bodyPr>
          <a:lstStyle/>
          <a:p>
            <a:pPr marL="0" indent="0" algn="just">
              <a:buNone/>
            </a:pPr>
            <a:r>
              <a:rPr lang="uk-UA" sz="3000" b="1" dirty="0"/>
              <a:t>До етнічних відмінностей додалися ще релігійні, тому що місцеві аборигени або язичники, або християни. В результаті 15 тис. папуасів позбулися земель і будинків і стали біженцями.</a:t>
            </a:r>
          </a:p>
          <a:p>
            <a:pPr marL="0" indent="0" algn="just">
              <a:buNone/>
            </a:pPr>
            <a:r>
              <a:rPr lang="uk-UA" sz="3000" b="1" dirty="0"/>
              <a:t>Спочатку центральна влада намагалася впливати на папуасів за допомогою терору – після того, як у 1963 р. на території провінції закінчилася дія повноважень міжнародної адміністрації з мандатом ООН. Наприклад, внаслідок каральної операції у 1967 р. із застосуванням авіації – 1500 убитих місцевих жителів у селищах </a:t>
            </a:r>
            <a:r>
              <a:rPr lang="uk-UA" sz="3000" b="1" dirty="0" err="1"/>
              <a:t>Аямару</a:t>
            </a:r>
            <a:r>
              <a:rPr lang="uk-UA" sz="3000" b="1" dirty="0"/>
              <a:t>, </a:t>
            </a:r>
            <a:r>
              <a:rPr lang="uk-UA" sz="3000" b="1" dirty="0" err="1"/>
              <a:t>Темінабуан</a:t>
            </a:r>
            <a:r>
              <a:rPr lang="uk-UA" sz="3000" b="1" dirty="0"/>
              <a:t> та </a:t>
            </a:r>
            <a:r>
              <a:rPr lang="uk-UA" sz="3000" b="1" dirty="0" err="1"/>
              <a:t>Інануатан</a:t>
            </a:r>
            <a:r>
              <a:rPr lang="uk-UA" sz="3000" b="1" dirty="0"/>
              <a:t>.</a:t>
            </a:r>
          </a:p>
        </p:txBody>
      </p:sp>
    </p:spTree>
    <p:extLst>
      <p:ext uri="{BB962C8B-B14F-4D97-AF65-F5344CB8AC3E}">
        <p14:creationId xmlns:p14="http://schemas.microsoft.com/office/powerpoint/2010/main" val="4214756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Autofit/>
          </a:bodyPr>
          <a:lstStyle/>
          <a:p>
            <a:pPr marL="0" indent="0" algn="just">
              <a:buNone/>
            </a:pPr>
            <a:r>
              <a:rPr lang="uk-UA" sz="2600" b="1" dirty="0">
                <a:latin typeface="Cambria" panose="02040503050406030204" pitchFamily="18" charset="0"/>
                <a:ea typeface="Cambria" panose="02040503050406030204" pitchFamily="18" charset="0"/>
              </a:rPr>
              <a:t>З середини 1960-х рр. в індонезійській частині Нової Гвінеї </a:t>
            </a:r>
            <a:r>
              <a:rPr lang="uk-UA" sz="2600" b="1" dirty="0" err="1">
                <a:latin typeface="Cambria" panose="02040503050406030204" pitchFamily="18" charset="0"/>
                <a:ea typeface="Cambria" panose="02040503050406030204" pitchFamily="18" charset="0"/>
              </a:rPr>
              <a:t>виникло</a:t>
            </a:r>
            <a:r>
              <a:rPr lang="uk-UA" sz="2600" b="1" dirty="0">
                <a:latin typeface="Cambria" panose="02040503050406030204" pitchFamily="18" charset="0"/>
                <a:ea typeface="Cambria" panose="02040503050406030204" pitchFamily="18" charset="0"/>
              </a:rPr>
              <a:t> безліч сепаратистських угруповань, які, незважаючи на свою розрізненість, згодом отримали умовну узагальнюючу назву «Руху за вільний Папуа». </a:t>
            </a:r>
          </a:p>
          <a:p>
            <a:pPr marL="0" indent="0" algn="just">
              <a:buNone/>
            </a:pPr>
            <a:r>
              <a:rPr lang="uk-UA" sz="2600" b="1" dirty="0">
                <a:solidFill>
                  <a:srgbClr val="FF0000"/>
                </a:solidFill>
                <a:latin typeface="Cambria" panose="02040503050406030204" pitchFamily="18" charset="0"/>
                <a:ea typeface="Cambria" panose="02040503050406030204" pitchFamily="18" charset="0"/>
              </a:rPr>
              <a:t>«Рух за вільне Папуа»</a:t>
            </a:r>
            <a:r>
              <a:rPr lang="uk-UA" sz="2600" b="1" dirty="0">
                <a:latin typeface="Cambria" panose="02040503050406030204" pitchFamily="18" charset="0"/>
                <a:ea typeface="Cambria" panose="02040503050406030204" pitchFamily="18" charset="0"/>
              </a:rPr>
              <a:t>, також організація «Вільне Папуа» (</a:t>
            </a:r>
            <a:r>
              <a:rPr lang="uk-UA" sz="2600" b="1" dirty="0" err="1">
                <a:latin typeface="Cambria" panose="02040503050406030204" pitchFamily="18" charset="0"/>
                <a:ea typeface="Cambria" panose="02040503050406030204" pitchFamily="18" charset="0"/>
              </a:rPr>
              <a:t>індонез</a:t>
            </a:r>
            <a:r>
              <a:rPr lang="uk-UA" sz="2600" b="1" dirty="0">
                <a:latin typeface="Cambria" panose="02040503050406030204" pitchFamily="18" charset="0"/>
                <a:ea typeface="Cambria" panose="02040503050406030204" pitchFamily="18" charset="0"/>
              </a:rPr>
              <a:t>. </a:t>
            </a:r>
            <a:r>
              <a:rPr lang="uk-UA" sz="2600" b="1" dirty="0" err="1">
                <a:latin typeface="Cambria" panose="02040503050406030204" pitchFamily="18" charset="0"/>
                <a:ea typeface="Cambria" panose="02040503050406030204" pitchFamily="18" charset="0"/>
              </a:rPr>
              <a:t>Organisasi</a:t>
            </a:r>
            <a:r>
              <a:rPr lang="uk-UA" sz="2600" b="1" dirty="0">
                <a:latin typeface="Cambria" panose="02040503050406030204" pitchFamily="18" charset="0"/>
                <a:ea typeface="Cambria" panose="02040503050406030204" pitchFamily="18" charset="0"/>
              </a:rPr>
              <a:t> </a:t>
            </a:r>
            <a:r>
              <a:rPr lang="uk-UA" sz="2600" b="1" dirty="0" err="1">
                <a:latin typeface="Cambria" panose="02040503050406030204" pitchFamily="18" charset="0"/>
                <a:ea typeface="Cambria" panose="02040503050406030204" pitchFamily="18" charset="0"/>
              </a:rPr>
              <a:t>Papua</a:t>
            </a:r>
            <a:r>
              <a:rPr lang="uk-UA" sz="2600" b="1" dirty="0">
                <a:latin typeface="Cambria" panose="02040503050406030204" pitchFamily="18" charset="0"/>
                <a:ea typeface="Cambria" panose="02040503050406030204" pitchFamily="18" charset="0"/>
              </a:rPr>
              <a:t> </a:t>
            </a:r>
            <a:r>
              <a:rPr lang="uk-UA" sz="2600" b="1" dirty="0" err="1">
                <a:latin typeface="Cambria" panose="02040503050406030204" pitchFamily="18" charset="0"/>
                <a:ea typeface="Cambria" panose="02040503050406030204" pitchFamily="18" charset="0"/>
              </a:rPr>
              <a:t>Merdeka</a:t>
            </a:r>
            <a:r>
              <a:rPr lang="uk-UA" sz="2600" b="1" dirty="0">
                <a:latin typeface="Cambria" panose="02040503050406030204" pitchFamily="18" charset="0"/>
                <a:ea typeface="Cambria" panose="02040503050406030204" pitchFamily="18" charset="0"/>
              </a:rPr>
              <a:t>, скорочено OPM) — воєнізована організація, створена в </a:t>
            </a:r>
            <a:r>
              <a:rPr lang="uk-UA" sz="2600" b="1" dirty="0">
                <a:solidFill>
                  <a:srgbClr val="FFFF00"/>
                </a:solidFill>
                <a:latin typeface="Cambria" panose="02040503050406030204" pitchFamily="18" charset="0"/>
                <a:ea typeface="Cambria" panose="02040503050406030204" pitchFamily="18" charset="0"/>
              </a:rPr>
              <a:t>1965 р.</a:t>
            </a:r>
            <a:r>
              <a:rPr lang="uk-UA" sz="2600" b="1" dirty="0">
                <a:latin typeface="Cambria" panose="02040503050406030204" pitchFamily="18" charset="0"/>
                <a:ea typeface="Cambria" panose="02040503050406030204" pitchFamily="18" charset="0"/>
              </a:rPr>
              <a:t> з метою заохочення та здійснення насильницького повалення чинних урядів в індонезійських провінціях Папуа і Західне Папуа, що раніше складали одну провінцію </a:t>
            </a:r>
            <a:r>
              <a:rPr lang="uk-UA" sz="2600" b="1" dirty="0" err="1">
                <a:latin typeface="Cambria" panose="02040503050406030204" pitchFamily="18" charset="0"/>
                <a:ea typeface="Cambria" panose="02040503050406030204" pitchFamily="18" charset="0"/>
              </a:rPr>
              <a:t>Іріан-Джая</a:t>
            </a:r>
            <a:r>
              <a:rPr lang="uk-UA" sz="2600" b="1" dirty="0">
                <a:latin typeface="Cambria" panose="02040503050406030204" pitchFamily="18" charset="0"/>
                <a:ea typeface="Cambria" panose="02040503050406030204" pitchFamily="18" charset="0"/>
              </a:rPr>
              <a:t>, з метою відокремлення від Індонезії та відмови від економічного розвитку і сучасного способу життя, а також виселення неаборигенного населення з острова, яке за часів переселення стало </a:t>
            </a:r>
            <a:r>
              <a:rPr lang="uk-UA" sz="2600" b="1" dirty="0" err="1">
                <a:latin typeface="Cambria" panose="02040503050406030204" pitchFamily="18" charset="0"/>
                <a:ea typeface="Cambria" panose="02040503050406030204" pitchFamily="18" charset="0"/>
              </a:rPr>
              <a:t>чисельно</a:t>
            </a:r>
            <a:r>
              <a:rPr lang="uk-UA" sz="2600" b="1" dirty="0">
                <a:latin typeface="Cambria" panose="02040503050406030204" pitchFamily="18" charset="0"/>
                <a:ea typeface="Cambria" panose="02040503050406030204" pitchFamily="18" charset="0"/>
              </a:rPr>
              <a:t> переважати місцеве папуаське.</a:t>
            </a:r>
          </a:p>
        </p:txBody>
      </p:sp>
    </p:spTree>
    <p:extLst>
      <p:ext uri="{BB962C8B-B14F-4D97-AF65-F5344CB8AC3E}">
        <p14:creationId xmlns:p14="http://schemas.microsoft.com/office/powerpoint/2010/main" val="1511790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rmAutofit fontScale="92500"/>
          </a:bodyPr>
          <a:lstStyle/>
          <a:p>
            <a:pPr marL="0" indent="0" algn="just">
              <a:buNone/>
            </a:pPr>
            <a:r>
              <a:rPr lang="uk-UA" sz="2800" b="1" dirty="0">
                <a:latin typeface="Cambria" panose="02040503050406030204" pitchFamily="18" charset="0"/>
                <a:ea typeface="Cambria" panose="02040503050406030204" pitchFamily="18" charset="0"/>
              </a:rPr>
              <a:t>Даний рух отримував фінансування з Лівії в період правління </a:t>
            </a:r>
            <a:r>
              <a:rPr lang="uk-UA" sz="2800" b="1" dirty="0" err="1">
                <a:latin typeface="Cambria" panose="02040503050406030204" pitchFamily="18" charset="0"/>
                <a:ea typeface="Cambria" panose="02040503050406030204" pitchFamily="18" charset="0"/>
              </a:rPr>
              <a:t>Муаммара</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Каддафі</a:t>
            </a:r>
            <a:r>
              <a:rPr lang="uk-UA" sz="2800" b="1" dirty="0">
                <a:latin typeface="Cambria" panose="02040503050406030204" pitchFamily="18" charset="0"/>
                <a:ea typeface="Cambria" panose="02040503050406030204" pitchFamily="18" charset="0"/>
              </a:rPr>
              <a:t>, його бійці проходили навчання в партизанській маоїстській Новій народній армії, організації, занесеної до списку іноземних терористичних організацій Департаментом національної безпеки США.</a:t>
            </a:r>
          </a:p>
          <a:p>
            <a:pPr marL="0" indent="0" algn="just">
              <a:buNone/>
            </a:pPr>
            <a:r>
              <a:rPr lang="uk-UA" sz="2800" b="1" dirty="0">
                <a:latin typeface="Cambria" panose="02040503050406030204" pitchFamily="18" charset="0"/>
                <a:ea typeface="Cambria" panose="02040503050406030204" pitchFamily="18" charset="0"/>
              </a:rPr>
              <a:t>Озброєні загони сепаратистів ведуть мляву партизанську діяльність, періодично роблячи вбивства та викрадення співробітників індонезійських органів влади. </a:t>
            </a:r>
          </a:p>
          <a:p>
            <a:pPr marL="0" indent="0" algn="just">
              <a:buNone/>
            </a:pPr>
            <a:r>
              <a:rPr lang="uk-UA" sz="2800" b="1" dirty="0">
                <a:latin typeface="Cambria" panose="02040503050406030204" pitchFamily="18" charset="0"/>
                <a:ea typeface="Cambria" panose="02040503050406030204" pitchFamily="18" charset="0"/>
              </a:rPr>
              <a:t>Більшість сепаратистського керівництва, включаючи головного ініціатора проголошення Республіки </a:t>
            </a:r>
            <a:r>
              <a:rPr lang="uk-UA" sz="2800" b="1" dirty="0" err="1">
                <a:latin typeface="Cambria" panose="02040503050406030204" pitchFamily="18" charset="0"/>
                <a:ea typeface="Cambria" panose="02040503050406030204" pitchFamily="18" charset="0"/>
              </a:rPr>
              <a:t>Бенні</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Венда</a:t>
            </a:r>
            <a:r>
              <a:rPr lang="uk-UA" sz="2800" b="1" dirty="0">
                <a:latin typeface="Cambria" panose="02040503050406030204" pitchFamily="18" charset="0"/>
                <a:ea typeface="Cambria" panose="02040503050406030204" pitchFamily="18" charset="0"/>
              </a:rPr>
              <a:t>, перебуває в еміграції. Один із небагатьох керівників сепаратистського руху, який проживає на території Папуа і перебуває на волі, — Джон </a:t>
            </a:r>
            <a:r>
              <a:rPr lang="uk-UA" sz="2800" b="1" dirty="0" err="1">
                <a:latin typeface="Cambria" panose="02040503050406030204" pitchFamily="18" charset="0"/>
                <a:ea typeface="Cambria" panose="02040503050406030204" pitchFamily="18" charset="0"/>
              </a:rPr>
              <a:t>Анарі</a:t>
            </a:r>
            <a:r>
              <a:rPr lang="uk-UA" sz="2800" b="1" dirty="0">
                <a:latin typeface="Cambria" panose="02040503050406030204" pitchFamily="18" charset="0"/>
                <a:ea typeface="Cambria" panose="02040503050406030204" pitchFamily="18" charset="0"/>
              </a:rPr>
              <a:t>, голова Організації тубільного населення Західного Папуа.</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287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rmAutofit/>
          </a:bodyPr>
          <a:lstStyle/>
          <a:p>
            <a:pPr marL="0" indent="0" algn="just">
              <a:buNone/>
            </a:pPr>
            <a:r>
              <a:rPr lang="uk-UA" sz="2500" b="1" dirty="0">
                <a:latin typeface="Cambria" panose="02040503050406030204" pitchFamily="18" charset="0"/>
                <a:ea typeface="Cambria" panose="02040503050406030204" pitchFamily="18" charset="0"/>
              </a:rPr>
              <a:t>14 грудня 1984 року групою активістів сепаратистського «Руху за вільний Папуа» було проголошено державу «Республіка Західне Папуа», яка дотепер залишається невизнаною і фактично віртуальною. За їхнім задумом держава має знаходитись на території індонезійської частини острова Нова Гвінея.</a:t>
            </a:r>
          </a:p>
          <a:p>
            <a:pPr marL="0" indent="0" algn="just">
              <a:buNone/>
            </a:pPr>
            <a:r>
              <a:rPr lang="uk-UA" sz="2500" b="1" dirty="0">
                <a:latin typeface="Cambria" panose="02040503050406030204" pitchFamily="18" charset="0"/>
                <a:ea typeface="Cambria" panose="02040503050406030204" pitchFamily="18" charset="0"/>
              </a:rPr>
              <a:t>З моменту свого створення OPM намагається вести дипломатичний діалог з іншими державами, проводить церемонії підняття прапора Ранкової зірки та влаштовує бойові вилазки проти урядових військ в рамках папуаського конфлікту. Прихильники руху регулярно демонструють </a:t>
            </a:r>
            <a:r>
              <a:rPr lang="uk-UA" sz="2500" b="1" dirty="0">
                <a:highlight>
                  <a:srgbClr val="FF0000"/>
                </a:highlight>
                <a:latin typeface="Cambria" panose="02040503050406030204" pitchFamily="18" charset="0"/>
                <a:ea typeface="Cambria" panose="02040503050406030204" pitchFamily="18" charset="0"/>
              </a:rPr>
              <a:t>прапор Ранкової зірки</a:t>
            </a:r>
            <a:r>
              <a:rPr lang="uk-UA" sz="2500" b="1" dirty="0">
                <a:latin typeface="Cambria" panose="02040503050406030204" pitchFamily="18" charset="0"/>
                <a:ea typeface="Cambria" panose="02040503050406030204" pitchFamily="18" charset="0"/>
              </a:rPr>
              <a:t> та інші символи «папуаської єдності», такі як національний гімн «</a:t>
            </a:r>
            <a:r>
              <a:rPr lang="uk-UA" sz="2500" b="1" dirty="0" err="1">
                <a:latin typeface="Cambria" panose="02040503050406030204" pitchFamily="18" charset="0"/>
                <a:ea typeface="Cambria" panose="02040503050406030204" pitchFamily="18" charset="0"/>
              </a:rPr>
              <a:t>Hai</a:t>
            </a:r>
            <a:r>
              <a:rPr lang="uk-UA" sz="2500" b="1" dirty="0">
                <a:latin typeface="Cambria" panose="02040503050406030204" pitchFamily="18" charset="0"/>
                <a:ea typeface="Cambria" panose="02040503050406030204" pitchFamily="18" charset="0"/>
              </a:rPr>
              <a:t> </a:t>
            </a:r>
            <a:r>
              <a:rPr lang="uk-UA" sz="2500" b="1" dirty="0" err="1">
                <a:latin typeface="Cambria" panose="02040503050406030204" pitchFamily="18" charset="0"/>
                <a:ea typeface="Cambria" panose="02040503050406030204" pitchFamily="18" charset="0"/>
              </a:rPr>
              <a:t>Tanahku</a:t>
            </a:r>
            <a:r>
              <a:rPr lang="uk-UA" sz="2500" b="1" dirty="0">
                <a:latin typeface="Cambria" panose="02040503050406030204" pitchFamily="18" charset="0"/>
                <a:ea typeface="Cambria" panose="02040503050406030204" pitchFamily="18" charset="0"/>
              </a:rPr>
              <a:t> </a:t>
            </a:r>
            <a:r>
              <a:rPr lang="uk-UA" sz="2500" b="1" dirty="0" err="1">
                <a:latin typeface="Cambria" panose="02040503050406030204" pitchFamily="18" charset="0"/>
                <a:ea typeface="Cambria" panose="02040503050406030204" pitchFamily="18" charset="0"/>
              </a:rPr>
              <a:t>Papua</a:t>
            </a:r>
            <a:r>
              <a:rPr lang="uk-UA" sz="2500" b="1" dirty="0">
                <a:latin typeface="Cambria" panose="02040503050406030204" pitchFamily="18" charset="0"/>
                <a:ea typeface="Cambria" panose="02040503050406030204" pitchFamily="18" charset="0"/>
              </a:rPr>
              <a:t>» і національний герб, який існував в період з 1961 р. до початку управління території індонезійською адміністрацією в травні 1963 р. відповідно до Нью-Йоркської угоди.</a:t>
            </a:r>
          </a:p>
        </p:txBody>
      </p:sp>
    </p:spTree>
    <p:extLst>
      <p:ext uri="{BB962C8B-B14F-4D97-AF65-F5344CB8AC3E}">
        <p14:creationId xmlns:p14="http://schemas.microsoft.com/office/powerpoint/2010/main" val="655438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pic>
        <p:nvPicPr>
          <p:cNvPr id="4" name="Объект 3">
            <a:extLst>
              <a:ext uri="{FF2B5EF4-FFF2-40B4-BE49-F238E27FC236}">
                <a16:creationId xmlns:a16="http://schemas.microsoft.com/office/drawing/2014/main" id="{528FD99D-D9A2-687E-920D-30245090723D}"/>
              </a:ext>
            </a:extLst>
          </p:cNvPr>
          <p:cNvPicPr>
            <a:picLocks noGrp="1" noChangeAspect="1"/>
          </p:cNvPicPr>
          <p:nvPr>
            <p:ph idx="1"/>
          </p:nvPr>
        </p:nvPicPr>
        <p:blipFill>
          <a:blip r:embed="rId2"/>
          <a:stretch>
            <a:fillRect/>
          </a:stretch>
        </p:blipFill>
        <p:spPr>
          <a:xfrm>
            <a:off x="5791077" y="779462"/>
            <a:ext cx="6078537" cy="6078537"/>
          </a:xfrm>
          <a:prstGeom prst="rect">
            <a:avLst/>
          </a:prstGeom>
        </p:spPr>
      </p:pic>
      <p:pic>
        <p:nvPicPr>
          <p:cNvPr id="5" name="Рисунок 4">
            <a:extLst>
              <a:ext uri="{FF2B5EF4-FFF2-40B4-BE49-F238E27FC236}">
                <a16:creationId xmlns:a16="http://schemas.microsoft.com/office/drawing/2014/main" id="{5CBC5F44-31C2-FD07-4547-8586787D5253}"/>
              </a:ext>
            </a:extLst>
          </p:cNvPr>
          <p:cNvPicPr>
            <a:picLocks noChangeAspect="1"/>
          </p:cNvPicPr>
          <p:nvPr/>
        </p:nvPicPr>
        <p:blipFill>
          <a:blip r:embed="rId3"/>
          <a:stretch>
            <a:fillRect/>
          </a:stretch>
        </p:blipFill>
        <p:spPr>
          <a:xfrm>
            <a:off x="175847" y="1747668"/>
            <a:ext cx="5040058" cy="3362663"/>
          </a:xfrm>
          <a:prstGeom prst="rect">
            <a:avLst/>
          </a:prstGeom>
        </p:spPr>
      </p:pic>
    </p:spTree>
    <p:extLst>
      <p:ext uri="{BB962C8B-B14F-4D97-AF65-F5344CB8AC3E}">
        <p14:creationId xmlns:p14="http://schemas.microsoft.com/office/powerpoint/2010/main" val="133559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rmAutofit/>
          </a:bodyPr>
          <a:lstStyle/>
          <a:p>
            <a:pPr marL="0" indent="0" algn="just">
              <a:buNone/>
            </a:pPr>
            <a:r>
              <a:rPr lang="uk-UA" sz="2500" b="1" dirty="0">
                <a:latin typeface="Cambria" panose="02040503050406030204" pitchFamily="18" charset="0"/>
                <a:ea typeface="Cambria" panose="02040503050406030204" pitchFamily="18" charset="0"/>
              </a:rPr>
              <a:t>Озброєні формування прихильників ОРМ дислокуються у важкодоступній лісистій, переважно у гірській місцевості, на відстані від великих населених пунктів. Їхня чисельність достовірно не відома: деякі польові командири заявляють про постійну наявність у строю двох сотень озброєних бійців і про можливість при необхідності поставити під рушницю до семи тисяч осіб. </a:t>
            </a:r>
          </a:p>
          <a:p>
            <a:pPr marL="0" indent="0" algn="just">
              <a:buNone/>
            </a:pPr>
            <a:r>
              <a:rPr lang="uk-UA" sz="2500" b="1" dirty="0">
                <a:latin typeface="Cambria" panose="02040503050406030204" pitchFamily="18" charset="0"/>
                <a:ea typeface="Cambria" panose="02040503050406030204" pitchFamily="18" charset="0"/>
              </a:rPr>
              <a:t>За оцінками міжнародних експертів, через роз’єднаність цих формувань, їх низьку забезпеченість озброєнням і матеріальними ресурсами, їх дії в жодні періоди не становили серйозної військової загрози для індонезійської влади. В останні десятиліття діяльність прихильників ОРМ обмежується спорадичними вилазками: вбивствами та викраденнями співробітників індонезійських адміністративних структур та представників некорінного населення, а також демонстрацією сепаратистської символіки.</a:t>
            </a:r>
          </a:p>
        </p:txBody>
      </p:sp>
    </p:spTree>
    <p:extLst>
      <p:ext uri="{BB962C8B-B14F-4D97-AF65-F5344CB8AC3E}">
        <p14:creationId xmlns:p14="http://schemas.microsoft.com/office/powerpoint/2010/main" val="3612792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rmAutofit fontScale="92500"/>
          </a:bodyPr>
          <a:lstStyle/>
          <a:p>
            <a:pPr marL="0" indent="0" algn="just">
              <a:buNone/>
            </a:pPr>
            <a:r>
              <a:rPr lang="uk-UA" sz="3200" b="1" dirty="0">
                <a:latin typeface="Cambria" panose="02040503050406030204" pitchFamily="18" charset="0"/>
                <a:ea typeface="Cambria" panose="02040503050406030204" pitchFamily="18" charset="0"/>
              </a:rPr>
              <a:t>У 1974 р. індонезійські військові вбили 45 папуасів у північній частині островів </a:t>
            </a:r>
            <a:r>
              <a:rPr lang="uk-UA" sz="3200" b="1" dirty="0" err="1">
                <a:latin typeface="Cambria" panose="02040503050406030204" pitchFamily="18" charset="0"/>
                <a:ea typeface="Cambria" panose="02040503050406030204" pitchFamily="18" charset="0"/>
              </a:rPr>
              <a:t>Біак</a:t>
            </a:r>
            <a:r>
              <a:rPr lang="uk-UA" sz="3200" b="1" dirty="0">
                <a:latin typeface="Cambria" panose="02040503050406030204" pitchFamily="18" charset="0"/>
                <a:ea typeface="Cambria" panose="02040503050406030204" pitchFamily="18" charset="0"/>
              </a:rPr>
              <a:t>, у 1975 р. від рук індонезійських силовиків загинув 41 папуас у селищах </a:t>
            </a:r>
            <a:r>
              <a:rPr lang="uk-UA" sz="3200" b="1" dirty="0" err="1">
                <a:latin typeface="Cambria" panose="02040503050406030204" pitchFamily="18" charset="0"/>
                <a:ea typeface="Cambria" panose="02040503050406030204" pitchFamily="18" charset="0"/>
              </a:rPr>
              <a:t>Арвам</a:t>
            </a:r>
            <a:r>
              <a:rPr lang="uk-UA" sz="3200" b="1" dirty="0">
                <a:latin typeface="Cambria" panose="02040503050406030204" pitchFamily="18" charset="0"/>
                <a:ea typeface="Cambria" panose="02040503050406030204" pitchFamily="18" charset="0"/>
              </a:rPr>
              <a:t> та </a:t>
            </a:r>
            <a:r>
              <a:rPr lang="uk-UA" sz="3200" b="1" dirty="0" err="1">
                <a:latin typeface="Cambria" panose="02040503050406030204" pitchFamily="18" charset="0"/>
                <a:ea typeface="Cambria" panose="02040503050406030204" pitchFamily="18" charset="0"/>
              </a:rPr>
              <a:t>Румбін</a:t>
            </a:r>
            <a:r>
              <a:rPr lang="uk-UA" sz="3200" b="1" dirty="0">
                <a:latin typeface="Cambria" panose="02040503050406030204" pitchFamily="18" charset="0"/>
                <a:ea typeface="Cambria" panose="02040503050406030204" pitchFamily="18" charset="0"/>
              </a:rPr>
              <a:t>. </a:t>
            </a:r>
          </a:p>
          <a:p>
            <a:pPr marL="0" indent="0" algn="just">
              <a:buNone/>
            </a:pPr>
            <a:r>
              <a:rPr lang="uk-UA" sz="3200" b="1" dirty="0">
                <a:latin typeface="Cambria" panose="02040503050406030204" pitchFamily="18" charset="0"/>
                <a:ea typeface="Cambria" panose="02040503050406030204" pitchFamily="18" charset="0"/>
              </a:rPr>
              <a:t>Усвідомивши безперспективність такої тактики, яка лише збільшувала опір, Джакарта в 2001 р. нарешті надала бунтівній провінції автономного статусу. Проте це не призвело до припинення руху опору. </a:t>
            </a:r>
          </a:p>
          <a:p>
            <a:pPr marL="0" indent="0" algn="just">
              <a:buNone/>
            </a:pPr>
            <a:r>
              <a:rPr lang="uk-UA" sz="3200" b="1" dirty="0">
                <a:latin typeface="Cambria" panose="02040503050406030204" pitchFamily="18" charset="0"/>
                <a:ea typeface="Cambria" panose="02040503050406030204" pitchFamily="18" charset="0"/>
              </a:rPr>
              <a:t>Зараз колишня Західна </a:t>
            </a:r>
            <a:r>
              <a:rPr lang="uk-UA" sz="3200" b="1" dirty="0" err="1">
                <a:latin typeface="Cambria" panose="02040503050406030204" pitchFamily="18" charset="0"/>
                <a:ea typeface="Cambria" panose="02040503050406030204" pitchFamily="18" charset="0"/>
              </a:rPr>
              <a:t>Іріан</a:t>
            </a:r>
            <a:r>
              <a:rPr lang="uk-UA" sz="3200" b="1" dirty="0">
                <a:latin typeface="Cambria" panose="02040503050406030204" pitchFamily="18" charset="0"/>
                <a:ea typeface="Cambria" panose="02040503050406030204" pitchFamily="18" charset="0"/>
              </a:rPr>
              <a:t> </a:t>
            </a:r>
            <a:r>
              <a:rPr lang="uk-UA" sz="3200" b="1" dirty="0" err="1">
                <a:latin typeface="Cambria" panose="02040503050406030204" pitchFamily="18" charset="0"/>
                <a:ea typeface="Cambria" panose="02040503050406030204" pitchFamily="18" charset="0"/>
              </a:rPr>
              <a:t>Джайя</a:t>
            </a:r>
            <a:r>
              <a:rPr lang="uk-UA" sz="3200" b="1" dirty="0">
                <a:latin typeface="Cambria" panose="02040503050406030204" pitchFamily="18" charset="0"/>
                <a:ea typeface="Cambria" panose="02040503050406030204" pitchFamily="18" charset="0"/>
              </a:rPr>
              <a:t> вважається </a:t>
            </a:r>
            <a:r>
              <a:rPr lang="uk-UA" sz="3200" b="1" dirty="0" err="1">
                <a:latin typeface="Cambria" panose="02040503050406030204" pitchFamily="18" charset="0"/>
                <a:ea typeface="Cambria" panose="02040503050406030204" pitchFamily="18" charset="0"/>
              </a:rPr>
              <a:t>найнеспокійнішою</a:t>
            </a:r>
            <a:r>
              <a:rPr lang="uk-UA" sz="3200" b="1" dirty="0">
                <a:latin typeface="Cambria" panose="02040503050406030204" pitchFamily="18" charset="0"/>
                <a:ea typeface="Cambria" panose="02040503050406030204" pitchFamily="18" charset="0"/>
              </a:rPr>
              <a:t> провінцією Індонезії: іноземним туристам категорично не рекомендують відвідувати її.</a:t>
            </a:r>
          </a:p>
        </p:txBody>
      </p:sp>
    </p:spTree>
    <p:extLst>
      <p:ext uri="{BB962C8B-B14F-4D97-AF65-F5344CB8AC3E}">
        <p14:creationId xmlns:p14="http://schemas.microsoft.com/office/powerpoint/2010/main" val="2712462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400" b="1" dirty="0">
                <a:latin typeface="Cambria" panose="02040503050406030204" pitchFamily="18" charset="0"/>
                <a:ea typeface="Cambria" panose="02040503050406030204" pitchFamily="18" charset="0"/>
              </a:rPr>
              <a:t>Історично існує культурний і релігійний поділ між провінцією </a:t>
            </a:r>
            <a:r>
              <a:rPr lang="uk-UA" sz="3400" b="1" dirty="0" err="1">
                <a:latin typeface="Cambria" panose="02040503050406030204" pitchFamily="18" charset="0"/>
                <a:ea typeface="Cambria" panose="02040503050406030204" pitchFamily="18" charset="0"/>
              </a:rPr>
              <a:t>Ачех</a:t>
            </a:r>
            <a:r>
              <a:rPr lang="uk-UA" sz="3400" b="1" dirty="0">
                <a:latin typeface="Cambria" panose="02040503050406030204" pitchFamily="18" charset="0"/>
                <a:ea typeface="Cambria" panose="02040503050406030204" pitchFamily="18" charset="0"/>
              </a:rPr>
              <a:t> та іншою територією Індонезії. Тут практикуються </a:t>
            </a:r>
            <a:r>
              <a:rPr lang="uk-UA" sz="3400" b="1" dirty="0">
                <a:highlight>
                  <a:srgbClr val="00FF00"/>
                </a:highlight>
                <a:latin typeface="Cambria" panose="02040503050406030204" pitchFamily="18" charset="0"/>
                <a:ea typeface="Cambria" panose="02040503050406030204" pitchFamily="18" charset="0"/>
              </a:rPr>
              <a:t>консервативніші форми ісламу</a:t>
            </a:r>
            <a:r>
              <a:rPr lang="uk-UA" sz="3400" b="1" dirty="0">
                <a:latin typeface="Cambria" panose="02040503050406030204" pitchFamily="18" charset="0"/>
                <a:ea typeface="Cambria" panose="02040503050406030204" pitchFamily="18" charset="0"/>
              </a:rPr>
              <a:t>, на відміну від решти індонезійської території. </a:t>
            </a:r>
            <a:endParaRPr lang="en-US" sz="3400" b="1" dirty="0">
              <a:latin typeface="Cambria" panose="02040503050406030204" pitchFamily="18" charset="0"/>
              <a:ea typeface="Cambria" panose="02040503050406030204" pitchFamily="18" charset="0"/>
            </a:endParaRPr>
          </a:p>
          <a:p>
            <a:pPr marL="0" indent="0" algn="just">
              <a:buNone/>
            </a:pPr>
            <a:r>
              <a:rPr lang="uk-UA" sz="3400" b="1" dirty="0">
                <a:latin typeface="Cambria" panose="02040503050406030204" pitchFamily="18" charset="0"/>
                <a:ea typeface="Cambria" panose="02040503050406030204" pitchFamily="18" charset="0"/>
              </a:rPr>
              <a:t>Найбільш світські політики «Нового Режиму» </a:t>
            </a:r>
            <a:r>
              <a:rPr lang="uk-UA" sz="3400" b="1" dirty="0" err="1">
                <a:latin typeface="Cambria" panose="02040503050406030204" pitchFamily="18" charset="0"/>
                <a:ea typeface="Cambria" panose="02040503050406030204" pitchFamily="18" charset="0"/>
              </a:rPr>
              <a:t>Мухаммеда</a:t>
            </a:r>
            <a:r>
              <a:rPr lang="uk-UA" sz="3400" b="1" dirty="0">
                <a:latin typeface="Cambria" panose="02040503050406030204" pitchFamily="18" charset="0"/>
                <a:ea typeface="Cambria" panose="02040503050406030204" pitchFamily="18" charset="0"/>
              </a:rPr>
              <a:t> </a:t>
            </a:r>
            <a:r>
              <a:rPr lang="uk-UA" sz="3400" b="1" dirty="0" err="1">
                <a:latin typeface="Cambria" panose="02040503050406030204" pitchFamily="18" charset="0"/>
                <a:ea typeface="Cambria" panose="02040503050406030204" pitchFamily="18" charset="0"/>
              </a:rPr>
              <a:t>Сухарто</a:t>
            </a:r>
            <a:r>
              <a:rPr lang="uk-UA" sz="3400" b="1" dirty="0">
                <a:latin typeface="Cambria" panose="02040503050406030204" pitchFamily="18" charset="0"/>
                <a:ea typeface="Cambria" panose="02040503050406030204" pitchFamily="18" charset="0"/>
              </a:rPr>
              <a:t> (1965—1998) були особливо непопулярні у провінції </a:t>
            </a:r>
            <a:r>
              <a:rPr lang="uk-UA" sz="3400" b="1" dirty="0" err="1">
                <a:latin typeface="Cambria" panose="02040503050406030204" pitchFamily="18" charset="0"/>
                <a:ea typeface="Cambria" panose="02040503050406030204" pitchFamily="18" charset="0"/>
              </a:rPr>
              <a:t>Ачех</a:t>
            </a:r>
            <a:r>
              <a:rPr lang="uk-UA" sz="3400" b="1" dirty="0">
                <a:latin typeface="Cambria" panose="02040503050406030204" pitchFamily="18" charset="0"/>
                <a:ea typeface="Cambria" panose="02040503050406030204" pitchFamily="18" charset="0"/>
              </a:rPr>
              <a:t>, де багато хто обурювався політикою центрального уряду, спрямованої на створення єдиної «Індонезійської культури».</a:t>
            </a:r>
          </a:p>
        </p:txBody>
      </p:sp>
    </p:spTree>
    <p:extLst>
      <p:ext uri="{BB962C8B-B14F-4D97-AF65-F5344CB8AC3E}">
        <p14:creationId xmlns:p14="http://schemas.microsoft.com/office/powerpoint/2010/main" val="2055403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rmAutofit/>
          </a:bodyPr>
          <a:lstStyle/>
          <a:p>
            <a:pPr marL="0" indent="0" algn="just">
              <a:buNone/>
            </a:pPr>
            <a:r>
              <a:rPr lang="uk-UA" sz="2200" b="1" dirty="0">
                <a:latin typeface="Cambria" panose="02040503050406030204" pitchFamily="18" charset="0"/>
                <a:ea typeface="Cambria" panose="02040503050406030204" pitchFamily="18" charset="0"/>
              </a:rPr>
              <a:t>Той факт, що представникам «Руху за вільний </a:t>
            </a:r>
            <a:r>
              <a:rPr lang="uk-UA" sz="2200" b="1" dirty="0" err="1">
                <a:latin typeface="Cambria" panose="02040503050406030204" pitchFamily="18" charset="0"/>
                <a:ea typeface="Cambria" panose="02040503050406030204" pitchFamily="18" charset="0"/>
              </a:rPr>
              <a:t>Аче</a:t>
            </a:r>
            <a:r>
              <a:rPr lang="uk-UA" sz="2200" b="1" dirty="0">
                <a:latin typeface="Cambria" panose="02040503050406030204" pitchFamily="18" charset="0"/>
                <a:ea typeface="Cambria" panose="02040503050406030204" pitchFamily="18" charset="0"/>
              </a:rPr>
              <a:t>» вдалося у 2005 р. добитися від Центру значних поступок, підштовхнуло лідерів інших сепаратистських організацій до активізації діяльності. Лідери «Організації за свободу Папуа» в черговий раз підняли питання про перегляд статусу провінції </a:t>
            </a:r>
            <a:r>
              <a:rPr lang="uk-UA" sz="2200" b="1" dirty="0" err="1">
                <a:latin typeface="Cambria" panose="02040503050406030204" pitchFamily="18" charset="0"/>
                <a:ea typeface="Cambria" panose="02040503050406030204" pitchFamily="18" charset="0"/>
              </a:rPr>
              <a:t>Іріан</a:t>
            </a:r>
            <a:r>
              <a:rPr lang="uk-UA" sz="2200" b="1" dirty="0">
                <a:latin typeface="Cambria" panose="02040503050406030204" pitchFamily="18" charset="0"/>
                <a:ea typeface="Cambria" panose="02040503050406030204" pitchFamily="18" charset="0"/>
              </a:rPr>
              <a:t> </a:t>
            </a:r>
            <a:r>
              <a:rPr lang="uk-UA" sz="2200" b="1" dirty="0" err="1">
                <a:latin typeface="Cambria" panose="02040503050406030204" pitchFamily="18" charset="0"/>
                <a:ea typeface="Cambria" panose="02040503050406030204" pitchFamily="18" charset="0"/>
              </a:rPr>
              <a:t>Джайя</a:t>
            </a:r>
            <a:r>
              <a:rPr lang="uk-UA" sz="2200" b="1" dirty="0">
                <a:latin typeface="Cambria" panose="02040503050406030204" pitchFamily="18" charset="0"/>
                <a:ea typeface="Cambria" panose="02040503050406030204" pitchFamily="18" charset="0"/>
              </a:rPr>
              <a:t> у складі Індонезії і зміни в бік більшої її самостійності у політичній та фінансовій сфері. </a:t>
            </a:r>
          </a:p>
          <a:p>
            <a:pPr marL="0" indent="0" algn="just">
              <a:buNone/>
            </a:pPr>
            <a:r>
              <a:rPr lang="uk-UA" sz="2200" b="1" i="1" dirty="0">
                <a:solidFill>
                  <a:srgbClr val="FFFF00"/>
                </a:solidFill>
                <a:latin typeface="Cambria" panose="02040503050406030204" pitchFamily="18" charset="0"/>
                <a:ea typeface="Cambria" panose="02040503050406030204" pitchFamily="18" charset="0"/>
              </a:rPr>
              <a:t>Різниця в тому, що Папуа – суцільно вкритий тропічними джунглями малонаселений острів, на відміну від тієї ж самої Суматри</a:t>
            </a:r>
            <a:r>
              <a:rPr lang="uk-UA" sz="2200" b="1" dirty="0">
                <a:latin typeface="Cambria" panose="02040503050406030204" pitchFamily="18" charset="0"/>
                <a:ea typeface="Cambria" panose="02040503050406030204" pitchFamily="18" charset="0"/>
              </a:rPr>
              <a:t>. Тому ступінь інтенсивності бойових дій невелика. Наприклад, 12 серпня 2009 р. колона з 16 автобусів, які перевозили співробітників гірничодобувної компанії </a:t>
            </a:r>
            <a:r>
              <a:rPr lang="lt-LT" sz="2200" b="1" dirty="0">
                <a:latin typeface="Cambria" panose="02040503050406030204" pitchFamily="18" charset="0"/>
                <a:ea typeface="Cambria" panose="02040503050406030204" pitchFamily="18" charset="0"/>
              </a:rPr>
              <a:t>Freeport-McMoRan Copper, </a:t>
            </a:r>
            <a:r>
              <a:rPr lang="uk-UA" sz="2200" b="1" dirty="0">
                <a:latin typeface="Cambria" panose="02040503050406030204" pitchFamily="18" charset="0"/>
                <a:ea typeface="Cambria" panose="02040503050406030204" pitchFamily="18" charset="0"/>
              </a:rPr>
              <a:t>потрапила в засідку сепаратистів. В результаті 2 особи вбиті та 5 отримали поранення. 6 липня 2011 р. 3 індонезійських військових убито під час зіткнення з невідомими в селі </a:t>
            </a:r>
            <a:r>
              <a:rPr lang="uk-UA" sz="2200" b="1" dirty="0" err="1">
                <a:latin typeface="Cambria" panose="02040503050406030204" pitchFamily="18" charset="0"/>
                <a:ea typeface="Cambria" panose="02040503050406030204" pitchFamily="18" charset="0"/>
              </a:rPr>
              <a:t>Каломі</a:t>
            </a:r>
            <a:r>
              <a:rPr lang="uk-UA" sz="2200" b="1" dirty="0">
                <a:latin typeface="Cambria" panose="02040503050406030204" pitchFamily="18" charset="0"/>
                <a:ea typeface="Cambria" panose="02040503050406030204" pitchFamily="18" charset="0"/>
              </a:rPr>
              <a:t>.</a:t>
            </a:r>
          </a:p>
          <a:p>
            <a:pPr marL="0" indent="0" algn="just">
              <a:buNone/>
            </a:pPr>
            <a:r>
              <a:rPr lang="uk-UA" sz="2200" b="1" dirty="0">
                <a:latin typeface="Cambria" panose="02040503050406030204" pitchFamily="18" charset="0"/>
                <a:ea typeface="Cambria" panose="02040503050406030204" pitchFamily="18" charset="0"/>
              </a:rPr>
              <a:t>20 липня 2011 р. індонезійський солдат потрапив у засідку та був убитий у районі </a:t>
            </a:r>
            <a:r>
              <a:rPr lang="uk-UA" sz="2200" b="1" dirty="0" err="1">
                <a:latin typeface="Cambria" panose="02040503050406030204" pitchFamily="18" charset="0"/>
                <a:ea typeface="Cambria" panose="02040503050406030204" pitchFamily="18" charset="0"/>
              </a:rPr>
              <a:t>Пунчак-Джая</a:t>
            </a:r>
            <a:r>
              <a:rPr lang="uk-UA" sz="2200" b="1" dirty="0">
                <a:latin typeface="Cambria" panose="02040503050406030204" pitchFamily="18" charset="0"/>
                <a:ea typeface="Cambria" panose="02040503050406030204" pitchFamily="18" charset="0"/>
              </a:rPr>
              <a:t>. 18 вересня 2014 р. під час перестрілки індонезійських військових із групою з близько 30 бойовиків на аеродромі в окрузі Ленні-</a:t>
            </a:r>
            <a:r>
              <a:rPr lang="uk-UA" sz="2200" b="1" dirty="0" err="1">
                <a:latin typeface="Cambria" panose="02040503050406030204" pitchFamily="18" charset="0"/>
                <a:ea typeface="Cambria" panose="02040503050406030204" pitchFamily="18" charset="0"/>
              </a:rPr>
              <a:t>Джая</a:t>
            </a:r>
            <a:r>
              <a:rPr lang="uk-UA" sz="2200" b="1" dirty="0">
                <a:latin typeface="Cambria" panose="02040503050406030204" pitchFamily="18" charset="0"/>
                <a:ea typeface="Cambria" panose="02040503050406030204" pitchFamily="18" charset="0"/>
              </a:rPr>
              <a:t> вбито 1 бойовика.</a:t>
            </a:r>
          </a:p>
        </p:txBody>
      </p:sp>
    </p:spTree>
    <p:extLst>
      <p:ext uri="{BB962C8B-B14F-4D97-AF65-F5344CB8AC3E}">
        <p14:creationId xmlns:p14="http://schemas.microsoft.com/office/powerpoint/2010/main" val="324711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894734"/>
          </a:xfrm>
        </p:spPr>
        <p:txBody>
          <a:bodyPr>
            <a:noAutofit/>
          </a:bodyPr>
          <a:lstStyle/>
          <a:p>
            <a:r>
              <a:rPr lang="uk-UA" sz="2400" dirty="0">
                <a:solidFill>
                  <a:schemeClr val="bg1"/>
                </a:solidFill>
                <a:highlight>
                  <a:srgbClr val="FFFF00"/>
                </a:highlight>
              </a:rPr>
              <a:t>3.	«Організації за свободу Папуа» в питанні про перегляд статусу провінції </a:t>
            </a:r>
            <a:r>
              <a:rPr lang="uk-UA" sz="2400" dirty="0" err="1">
                <a:solidFill>
                  <a:schemeClr val="bg1"/>
                </a:solidFill>
                <a:highlight>
                  <a:srgbClr val="FFFF00"/>
                </a:highlight>
              </a:rPr>
              <a:t>Іріан</a:t>
            </a:r>
            <a:r>
              <a:rPr lang="uk-UA" sz="2400" dirty="0">
                <a:solidFill>
                  <a:schemeClr val="bg1"/>
                </a:solidFill>
                <a:highlight>
                  <a:srgbClr val="FFFF00"/>
                </a:highlight>
              </a:rPr>
              <a:t> </a:t>
            </a:r>
            <a:r>
              <a:rPr lang="uk-UA" sz="2400" dirty="0" err="1">
                <a:solidFill>
                  <a:schemeClr val="bg1"/>
                </a:solidFill>
                <a:highlight>
                  <a:srgbClr val="FFFF00"/>
                </a:highlight>
              </a:rPr>
              <a:t>Джайя</a:t>
            </a:r>
            <a:r>
              <a:rPr lang="uk-UA" sz="2400" dirty="0">
                <a:solidFill>
                  <a:schemeClr val="bg1"/>
                </a:solidFill>
                <a:highlight>
                  <a:srgbClr val="FFFF00"/>
                </a:highlight>
              </a:rPr>
              <a:t> у складі Індонезії</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6"/>
          </a:xfrm>
        </p:spPr>
        <p:txBody>
          <a:bodyPr>
            <a:noAutofit/>
          </a:bodyPr>
          <a:lstStyle/>
          <a:p>
            <a:pPr marL="0" indent="0" algn="just">
              <a:buNone/>
            </a:pPr>
            <a:r>
              <a:rPr lang="uk-UA" sz="3100" b="1" dirty="0">
                <a:latin typeface="Cambria" panose="02040503050406030204" pitchFamily="18" charset="0"/>
                <a:ea typeface="Cambria" panose="02040503050406030204" pitchFamily="18" charset="0"/>
              </a:rPr>
              <a:t>У перспективі західну (індонезійську) частину Нової Гвінеї (Західний </a:t>
            </a:r>
            <a:r>
              <a:rPr lang="uk-UA" sz="3100" b="1" dirty="0" err="1">
                <a:latin typeface="Cambria" panose="02040503050406030204" pitchFamily="18" charset="0"/>
                <a:ea typeface="Cambria" panose="02040503050406030204" pitchFamily="18" charset="0"/>
              </a:rPr>
              <a:t>Іріан</a:t>
            </a:r>
            <a:r>
              <a:rPr lang="uk-UA" sz="3100" b="1" dirty="0">
                <a:latin typeface="Cambria" panose="02040503050406030204" pitchFamily="18" charset="0"/>
                <a:ea typeface="Cambria" panose="02040503050406030204" pitchFamily="18" charset="0"/>
              </a:rPr>
              <a:t>), найімовірніше, буде приєднано до теперішньої Папуа-</a:t>
            </a:r>
            <a:r>
              <a:rPr lang="uk-UA" sz="3100" b="1" dirty="0" err="1">
                <a:latin typeface="Cambria" panose="02040503050406030204" pitchFamily="18" charset="0"/>
                <a:ea typeface="Cambria" panose="02040503050406030204" pitchFamily="18" charset="0"/>
              </a:rPr>
              <a:t>Hової</a:t>
            </a:r>
            <a:r>
              <a:rPr lang="uk-UA" sz="3100" b="1" dirty="0">
                <a:latin typeface="Cambria" panose="02040503050406030204" pitchFamily="18" charset="0"/>
                <a:ea typeface="Cambria" panose="02040503050406030204" pitchFamily="18" charset="0"/>
              </a:rPr>
              <a:t> Гвінеї, яка вже має досвід об’єднання регіональної політики й претендує на роль лідера у Меланезії. </a:t>
            </a:r>
          </a:p>
          <a:p>
            <a:pPr marL="0" indent="0" algn="just">
              <a:buNone/>
            </a:pPr>
            <a:r>
              <a:rPr lang="uk-UA" sz="3100" b="1" dirty="0">
                <a:latin typeface="Cambria" panose="02040503050406030204" pitchFamily="18" charset="0"/>
                <a:ea typeface="Cambria" panose="02040503050406030204" pitchFamily="18" charset="0"/>
              </a:rPr>
              <a:t>Основне населення Західного </a:t>
            </a:r>
            <a:r>
              <a:rPr lang="uk-UA" sz="3100" b="1" dirty="0" err="1">
                <a:latin typeface="Cambria" panose="02040503050406030204" pitchFamily="18" charset="0"/>
                <a:ea typeface="Cambria" panose="02040503050406030204" pitchFamily="18" charset="0"/>
              </a:rPr>
              <a:t>Іріану</a:t>
            </a:r>
            <a:r>
              <a:rPr lang="uk-UA" sz="3100" b="1" dirty="0">
                <a:latin typeface="Cambria" panose="02040503050406030204" pitchFamily="18" charset="0"/>
                <a:ea typeface="Cambria" panose="02040503050406030204" pitchFamily="18" charset="0"/>
              </a:rPr>
              <a:t> також належить до папуаських народів. Навіть адміністративний центр провінції - місто </a:t>
            </a:r>
            <a:r>
              <a:rPr lang="uk-UA" sz="3100" b="1" dirty="0" err="1">
                <a:latin typeface="Cambria" panose="02040503050406030204" pitchFamily="18" charset="0"/>
                <a:ea typeface="Cambria" panose="02040503050406030204" pitchFamily="18" charset="0"/>
              </a:rPr>
              <a:t>Джаяпура</a:t>
            </a:r>
            <a:r>
              <a:rPr lang="uk-UA" sz="3100" b="1" dirty="0">
                <a:latin typeface="Cambria" panose="02040503050406030204" pitchFamily="18" charset="0"/>
                <a:ea typeface="Cambria" panose="02040503050406030204" pitchFamily="18" charset="0"/>
              </a:rPr>
              <a:t> - розташований біля кордону з Папуа-Новою Гвінеєю. Однак поки можливість тримати тренувальні бази та табори у Новій Гвінеї – ось і вся допомога від її влади. </a:t>
            </a:r>
          </a:p>
        </p:txBody>
      </p:sp>
    </p:spTree>
    <p:extLst>
      <p:ext uri="{BB962C8B-B14F-4D97-AF65-F5344CB8AC3E}">
        <p14:creationId xmlns:p14="http://schemas.microsoft.com/office/powerpoint/2010/main" val="600292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694593"/>
            <a:ext cx="12191999" cy="6163406"/>
          </a:xfrm>
        </p:spPr>
        <p:txBody>
          <a:bodyPr>
            <a:noAutofit/>
          </a:bodyPr>
          <a:lstStyle/>
          <a:p>
            <a:pPr marL="0" indent="0" algn="just">
              <a:buNone/>
            </a:pPr>
            <a:r>
              <a:rPr lang="uk-UA" sz="2500" b="1" dirty="0">
                <a:solidFill>
                  <a:srgbClr val="FFFF00"/>
                </a:solidFill>
                <a:latin typeface="Cambria" panose="02040503050406030204" pitchFamily="18" charset="0"/>
                <a:ea typeface="Cambria" panose="02040503050406030204" pitchFamily="18" charset="0"/>
              </a:rPr>
              <a:t>Молуккські острови</a:t>
            </a:r>
            <a:r>
              <a:rPr lang="uk-UA" sz="2500" b="1" dirty="0">
                <a:latin typeface="Cambria" panose="02040503050406030204" pitchFamily="18" charset="0"/>
                <a:ea typeface="Cambria" panose="02040503050406030204" pitchFamily="18" charset="0"/>
              </a:rPr>
              <a:t> (</a:t>
            </a:r>
            <a:r>
              <a:rPr lang="uk-UA" sz="2500" b="1" dirty="0" err="1">
                <a:latin typeface="Cambria" panose="02040503050406030204" pitchFamily="18" charset="0"/>
                <a:ea typeface="Cambria" panose="02040503050406030204" pitchFamily="18" charset="0"/>
              </a:rPr>
              <a:t>індонез</a:t>
            </a:r>
            <a:r>
              <a:rPr lang="uk-UA" sz="2500" b="1" dirty="0">
                <a:latin typeface="Cambria" panose="02040503050406030204" pitchFamily="18" charset="0"/>
                <a:ea typeface="Cambria" panose="02040503050406030204" pitchFamily="18" charset="0"/>
              </a:rPr>
              <a:t>. </a:t>
            </a:r>
            <a:r>
              <a:rPr lang="uk-UA" sz="2500" b="1" dirty="0" err="1">
                <a:latin typeface="Cambria" panose="02040503050406030204" pitchFamily="18" charset="0"/>
                <a:ea typeface="Cambria" panose="02040503050406030204" pitchFamily="18" charset="0"/>
              </a:rPr>
              <a:t>Kepulauan</a:t>
            </a:r>
            <a:r>
              <a:rPr lang="uk-UA" sz="2500" b="1" dirty="0">
                <a:latin typeface="Cambria" panose="02040503050406030204" pitchFamily="18" charset="0"/>
                <a:ea typeface="Cambria" panose="02040503050406030204" pitchFamily="18" charset="0"/>
              </a:rPr>
              <a:t> </a:t>
            </a:r>
            <a:r>
              <a:rPr lang="uk-UA" sz="2500" b="1" dirty="0" err="1">
                <a:latin typeface="Cambria" panose="02040503050406030204" pitchFamily="18" charset="0"/>
                <a:ea typeface="Cambria" panose="02040503050406030204" pitchFamily="18" charset="0"/>
              </a:rPr>
              <a:t>Maluku</a:t>
            </a:r>
            <a:r>
              <a:rPr lang="uk-UA" sz="2500" b="1" dirty="0">
                <a:latin typeface="Cambria" panose="02040503050406030204" pitchFamily="18" charset="0"/>
                <a:ea typeface="Cambria" panose="02040503050406030204" pitchFamily="18" charset="0"/>
              </a:rPr>
              <a:t>), також відомі як Острови прянощів — індонезійська група островів між Сулавесі та Новою Гвінеєю. Загальна площа — 74 505 км², населення — 2,3 мільйони, кількість островів — 1027. </a:t>
            </a:r>
          </a:p>
          <a:p>
            <a:pPr marL="0" indent="0" algn="just">
              <a:buNone/>
            </a:pPr>
            <a:r>
              <a:rPr lang="uk-UA" sz="2500" b="1" dirty="0">
                <a:latin typeface="Cambria" panose="02040503050406030204" pitchFamily="18" charset="0"/>
                <a:ea typeface="Cambria" panose="02040503050406030204" pitchFamily="18" charset="0"/>
              </a:rPr>
              <a:t>За Середньовіччя острови були володінням китайських та арабських торговців. У 1513 р. до </a:t>
            </a:r>
            <a:r>
              <a:rPr lang="uk-UA" sz="2500" b="1" dirty="0">
                <a:highlight>
                  <a:srgbClr val="800000"/>
                </a:highlight>
                <a:latin typeface="Cambria" panose="02040503050406030204" pitchFamily="18" charset="0"/>
                <a:ea typeface="Cambria" panose="02040503050406030204" pitchFamily="18" charset="0"/>
              </a:rPr>
              <a:t>острова </a:t>
            </a:r>
            <a:r>
              <a:rPr lang="uk-UA" sz="2500" b="1" dirty="0" err="1">
                <a:highlight>
                  <a:srgbClr val="800000"/>
                </a:highlight>
                <a:latin typeface="Cambria" panose="02040503050406030204" pitchFamily="18" charset="0"/>
                <a:ea typeface="Cambria" panose="02040503050406030204" pitchFamily="18" charset="0"/>
              </a:rPr>
              <a:t>Амбон</a:t>
            </a:r>
            <a:r>
              <a:rPr lang="uk-UA" sz="2500" b="1" dirty="0">
                <a:latin typeface="Cambria" panose="02040503050406030204" pitchFamily="18" charset="0"/>
                <a:ea typeface="Cambria" panose="02040503050406030204" pitchFamily="18" charset="0"/>
              </a:rPr>
              <a:t> дістається португальська експедиція на чолі з </a:t>
            </a:r>
            <a:r>
              <a:rPr lang="uk-UA" sz="2500" b="1" dirty="0" err="1">
                <a:latin typeface="Cambria" panose="02040503050406030204" pitchFamily="18" charset="0"/>
                <a:ea typeface="Cambria" panose="02040503050406030204" pitchFamily="18" charset="0"/>
              </a:rPr>
              <a:t>Антоніу</a:t>
            </a:r>
            <a:r>
              <a:rPr lang="uk-UA" sz="2500" b="1" dirty="0">
                <a:latin typeface="Cambria" panose="02040503050406030204" pitchFamily="18" charset="0"/>
                <a:ea typeface="Cambria" panose="02040503050406030204" pitchFamily="18" charset="0"/>
              </a:rPr>
              <a:t> де </a:t>
            </a:r>
            <a:r>
              <a:rPr lang="uk-UA" sz="2500" b="1" dirty="0" err="1">
                <a:latin typeface="Cambria" panose="02040503050406030204" pitchFamily="18" charset="0"/>
                <a:ea typeface="Cambria" panose="02040503050406030204" pitchFamily="18" charset="0"/>
              </a:rPr>
              <a:t>Абреу</a:t>
            </a:r>
            <a:r>
              <a:rPr lang="uk-UA" sz="2500" b="1" dirty="0">
                <a:latin typeface="Cambria" panose="02040503050406030204" pitchFamily="18" charset="0"/>
                <a:ea typeface="Cambria" panose="02040503050406030204" pitchFamily="18" charset="0"/>
              </a:rPr>
              <a:t>. Португальці засновують тут колонію і починають християнізацію місцевого населення, хоча стикаються з опором мусульман. </a:t>
            </a:r>
          </a:p>
          <a:p>
            <a:pPr marL="0" indent="0" algn="just">
              <a:buNone/>
            </a:pPr>
            <a:r>
              <a:rPr lang="uk-UA" sz="2500" b="1" dirty="0">
                <a:latin typeface="Cambria" panose="02040503050406030204" pitchFamily="18" charset="0"/>
                <a:ea typeface="Cambria" panose="02040503050406030204" pitchFamily="18" charset="0"/>
              </a:rPr>
              <a:t>У 1599 р. голландці намагаються взяти острови під свій контроль, а з 1605 р. мали тут власного губернатора. Голландська Ост-Індійська компанія взяла острови під свій контроль. Під час Другої Світової війни Японія окупувала Молуккські острови, які перейшли до Індонезії після проголошення нею незалежності.</a:t>
            </a:r>
          </a:p>
        </p:txBody>
      </p:sp>
    </p:spTree>
    <p:extLst>
      <p:ext uri="{BB962C8B-B14F-4D97-AF65-F5344CB8AC3E}">
        <p14:creationId xmlns:p14="http://schemas.microsoft.com/office/powerpoint/2010/main" val="2095725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pic>
        <p:nvPicPr>
          <p:cNvPr id="4" name="Объект 3">
            <a:extLst>
              <a:ext uri="{FF2B5EF4-FFF2-40B4-BE49-F238E27FC236}">
                <a16:creationId xmlns:a16="http://schemas.microsoft.com/office/drawing/2014/main" id="{9E7A13AF-DD0E-4D66-8BC5-048DF8E1B0F4}"/>
              </a:ext>
            </a:extLst>
          </p:cNvPr>
          <p:cNvPicPr>
            <a:picLocks noGrp="1" noChangeAspect="1"/>
          </p:cNvPicPr>
          <p:nvPr>
            <p:ph idx="1"/>
          </p:nvPr>
        </p:nvPicPr>
        <p:blipFill>
          <a:blip r:embed="rId2"/>
          <a:stretch>
            <a:fillRect/>
          </a:stretch>
        </p:blipFill>
        <p:spPr>
          <a:xfrm>
            <a:off x="75646" y="796413"/>
            <a:ext cx="5495564" cy="6061586"/>
          </a:xfrm>
          <a:prstGeom prst="rect">
            <a:avLst/>
          </a:prstGeom>
        </p:spPr>
      </p:pic>
      <p:sp>
        <p:nvSpPr>
          <p:cNvPr id="5" name="Стрелка: вправо 4">
            <a:extLst>
              <a:ext uri="{FF2B5EF4-FFF2-40B4-BE49-F238E27FC236}">
                <a16:creationId xmlns:a16="http://schemas.microsoft.com/office/drawing/2014/main" id="{C4D15FF0-CA9E-B367-420C-C08C3CDC192D}"/>
              </a:ext>
            </a:extLst>
          </p:cNvPr>
          <p:cNvSpPr/>
          <p:nvPr/>
        </p:nvSpPr>
        <p:spPr>
          <a:xfrm>
            <a:off x="351692" y="4114800"/>
            <a:ext cx="1485900" cy="79641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9F9F4AAC-7661-3693-6766-1DE17EB7A9B3}"/>
              </a:ext>
            </a:extLst>
          </p:cNvPr>
          <p:cNvPicPr>
            <a:picLocks noChangeAspect="1"/>
          </p:cNvPicPr>
          <p:nvPr/>
        </p:nvPicPr>
        <p:blipFill>
          <a:blip r:embed="rId3"/>
          <a:stretch>
            <a:fillRect/>
          </a:stretch>
        </p:blipFill>
        <p:spPr>
          <a:xfrm>
            <a:off x="6096000" y="1301993"/>
            <a:ext cx="5841981" cy="4887791"/>
          </a:xfrm>
          <a:prstGeom prst="rect">
            <a:avLst/>
          </a:prstGeom>
        </p:spPr>
      </p:pic>
    </p:spTree>
    <p:extLst>
      <p:ext uri="{BB962C8B-B14F-4D97-AF65-F5344CB8AC3E}">
        <p14:creationId xmlns:p14="http://schemas.microsoft.com/office/powerpoint/2010/main" val="3124369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Autofit/>
          </a:bodyPr>
          <a:lstStyle/>
          <a:p>
            <a:pPr marL="0" indent="0" algn="just">
              <a:buNone/>
            </a:pPr>
            <a:r>
              <a:rPr lang="uk-UA" sz="2900" b="1" dirty="0">
                <a:latin typeface="Cambria" panose="02040503050406030204" pitchFamily="18" charset="0"/>
                <a:ea typeface="Cambria" panose="02040503050406030204" pitchFamily="18" charset="0"/>
              </a:rPr>
              <a:t>25 квітня 1950 р. християнська частина населення проголосила на південних Молуккських островах незалежну </a:t>
            </a:r>
            <a:r>
              <a:rPr lang="uk-UA" sz="2900" b="1" dirty="0">
                <a:solidFill>
                  <a:srgbClr val="FF0000"/>
                </a:solidFill>
                <a:highlight>
                  <a:srgbClr val="FFFF00"/>
                </a:highlight>
                <a:latin typeface="Cambria" panose="02040503050406030204" pitchFamily="18" charset="0"/>
                <a:ea typeface="Cambria" panose="02040503050406030204" pitchFamily="18" charset="0"/>
              </a:rPr>
              <a:t>республіку Південне </a:t>
            </a:r>
            <a:r>
              <a:rPr lang="uk-UA" sz="2900" b="1" dirty="0" err="1">
                <a:solidFill>
                  <a:srgbClr val="FF0000"/>
                </a:solidFill>
                <a:highlight>
                  <a:srgbClr val="FFFF00"/>
                </a:highlight>
                <a:latin typeface="Cambria" panose="02040503050406030204" pitchFamily="18" charset="0"/>
                <a:ea typeface="Cambria" panose="02040503050406030204" pitchFamily="18" charset="0"/>
              </a:rPr>
              <a:t>Молукку</a:t>
            </a:r>
            <a:r>
              <a:rPr lang="uk-UA" sz="2900" b="1" dirty="0">
                <a:solidFill>
                  <a:srgbClr val="FF0000"/>
                </a:solidFill>
                <a:highlight>
                  <a:srgbClr val="FFFF00"/>
                </a:highlight>
                <a:latin typeface="Cambria" panose="02040503050406030204" pitchFamily="18" charset="0"/>
                <a:ea typeface="Cambria" panose="02040503050406030204" pitchFamily="18" charset="0"/>
              </a:rPr>
              <a:t> (</a:t>
            </a:r>
            <a:r>
              <a:rPr lang="uk-UA" sz="2900" b="1" dirty="0" err="1">
                <a:solidFill>
                  <a:srgbClr val="FF0000"/>
                </a:solidFill>
                <a:highlight>
                  <a:srgbClr val="FFFF00"/>
                </a:highlight>
                <a:latin typeface="Cambria" panose="02040503050406030204" pitchFamily="18" charset="0"/>
                <a:ea typeface="Cambria" panose="02040503050406030204" pitchFamily="18" charset="0"/>
              </a:rPr>
              <a:t>Малуку-Селатан</a:t>
            </a:r>
            <a:r>
              <a:rPr lang="uk-UA" sz="2900" b="1" dirty="0">
                <a:solidFill>
                  <a:srgbClr val="FF0000"/>
                </a:solidFill>
                <a:highlight>
                  <a:srgbClr val="FFFF00"/>
                </a:highlight>
                <a:latin typeface="Cambria" panose="02040503050406030204" pitchFamily="18" charset="0"/>
                <a:ea typeface="Cambria" panose="02040503050406030204" pitchFamily="18" charset="0"/>
              </a:rPr>
              <a:t>)</a:t>
            </a:r>
            <a:r>
              <a:rPr lang="uk-UA" sz="2900" b="1" dirty="0">
                <a:latin typeface="Cambria" panose="02040503050406030204" pitchFamily="18" charset="0"/>
                <a:ea typeface="Cambria" panose="02040503050406030204" pitchFamily="18" charset="0"/>
              </a:rPr>
              <a:t>, осередком якої є острів </a:t>
            </a:r>
            <a:r>
              <a:rPr lang="uk-UA" sz="2900" b="1" dirty="0" err="1">
                <a:latin typeface="Cambria" panose="02040503050406030204" pitchFamily="18" charset="0"/>
                <a:ea typeface="Cambria" panose="02040503050406030204" pitchFamily="18" charset="0"/>
              </a:rPr>
              <a:t>Амбон</a:t>
            </a:r>
            <a:r>
              <a:rPr lang="uk-UA" sz="2900" b="1" dirty="0">
                <a:latin typeface="Cambria" panose="02040503050406030204" pitchFamily="18" charset="0"/>
                <a:ea typeface="Cambria" panose="02040503050406030204" pitchFamily="18" charset="0"/>
              </a:rPr>
              <a:t>, проте спроба відділення була силовим шляхом припинена індонезійською армією.</a:t>
            </a:r>
          </a:p>
          <a:p>
            <a:pPr marL="0" indent="0" algn="just">
              <a:buNone/>
            </a:pPr>
            <a:r>
              <a:rPr lang="uk-UA" sz="2900" b="1" dirty="0">
                <a:latin typeface="Cambria" panose="02040503050406030204" pitchFamily="18" charset="0"/>
                <a:ea typeface="Cambria" panose="02040503050406030204" pitchFamily="18" charset="0"/>
              </a:rPr>
              <a:t>У політичному плані острови формували окрему провінцію від 1950 до 1999 р. У 1999 р. регентства Північні Молуккські острови (</a:t>
            </a:r>
            <a:r>
              <a:rPr lang="uk-UA" sz="2900" b="1" dirty="0" err="1">
                <a:latin typeface="Cambria" panose="02040503050406030204" pitchFamily="18" charset="0"/>
                <a:ea typeface="Cambria" panose="02040503050406030204" pitchFamily="18" charset="0"/>
              </a:rPr>
              <a:t>індонез</a:t>
            </a:r>
            <a:r>
              <a:rPr lang="uk-UA" sz="2900" b="1" dirty="0">
                <a:latin typeface="Cambria" panose="02040503050406030204" pitchFamily="18" charset="0"/>
                <a:ea typeface="Cambria" panose="02040503050406030204" pitchFamily="18" charset="0"/>
              </a:rPr>
              <a:t>. </a:t>
            </a:r>
            <a:r>
              <a:rPr lang="uk-UA" sz="2900" b="1" dirty="0" err="1">
                <a:latin typeface="Cambria" panose="02040503050406030204" pitchFamily="18" charset="0"/>
                <a:ea typeface="Cambria" panose="02040503050406030204" pitchFamily="18" charset="0"/>
              </a:rPr>
              <a:t>Maluku</a:t>
            </a:r>
            <a:r>
              <a:rPr lang="uk-UA" sz="2900" b="1" dirty="0">
                <a:latin typeface="Cambria" panose="02040503050406030204" pitchFamily="18" charset="0"/>
                <a:ea typeface="Cambria" panose="02040503050406030204" pitchFamily="18" charset="0"/>
              </a:rPr>
              <a:t> </a:t>
            </a:r>
            <a:r>
              <a:rPr lang="uk-UA" sz="2900" b="1" dirty="0" err="1">
                <a:latin typeface="Cambria" panose="02040503050406030204" pitchFamily="18" charset="0"/>
                <a:ea typeface="Cambria" panose="02040503050406030204" pitchFamily="18" charset="0"/>
              </a:rPr>
              <a:t>Utara</a:t>
            </a:r>
            <a:r>
              <a:rPr lang="uk-UA" sz="2900" b="1" dirty="0">
                <a:latin typeface="Cambria" panose="02040503050406030204" pitchFamily="18" charset="0"/>
                <a:ea typeface="Cambria" panose="02040503050406030204" pitchFamily="18" charset="0"/>
              </a:rPr>
              <a:t>) та Центральна </a:t>
            </a:r>
            <a:r>
              <a:rPr lang="uk-UA" sz="2900" b="1" dirty="0" err="1">
                <a:latin typeface="Cambria" panose="02040503050406030204" pitchFamily="18" charset="0"/>
                <a:ea typeface="Cambria" panose="02040503050406030204" pitchFamily="18" charset="0"/>
              </a:rPr>
              <a:t>Галмагера</a:t>
            </a:r>
            <a:r>
              <a:rPr lang="uk-UA" sz="2900" b="1" dirty="0">
                <a:latin typeface="Cambria" panose="02040503050406030204" pitchFamily="18" charset="0"/>
                <a:ea typeface="Cambria" panose="02040503050406030204" pitchFamily="18" charset="0"/>
              </a:rPr>
              <a:t> відкололися як окрема провінція, тому зараз Молуккські острови становлять дві провінції. </a:t>
            </a:r>
            <a:r>
              <a:rPr lang="uk-UA" sz="2900" b="1" dirty="0">
                <a:highlight>
                  <a:srgbClr val="FF0000"/>
                </a:highlight>
                <a:latin typeface="Cambria" panose="02040503050406030204" pitchFamily="18" charset="0"/>
                <a:ea typeface="Cambria" panose="02040503050406030204" pitchFamily="18" charset="0"/>
              </a:rPr>
              <a:t>В 1999—2002 рр. вони були відомі через релігійні конфлікти між мусульманами та християнами.</a:t>
            </a:r>
          </a:p>
        </p:txBody>
      </p:sp>
    </p:spTree>
    <p:extLst>
      <p:ext uri="{BB962C8B-B14F-4D97-AF65-F5344CB8AC3E}">
        <p14:creationId xmlns:p14="http://schemas.microsoft.com/office/powerpoint/2010/main" val="3038799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03384"/>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03385"/>
            <a:ext cx="12191999" cy="6154613"/>
          </a:xfrm>
        </p:spPr>
        <p:txBody>
          <a:bodyPr>
            <a:noAutofit/>
          </a:bodyPr>
          <a:lstStyle/>
          <a:p>
            <a:pPr marL="0" indent="0" algn="just">
              <a:buNone/>
            </a:pPr>
            <a:r>
              <a:rPr lang="uk-UA" sz="2200" b="1" dirty="0">
                <a:latin typeface="Cambria" panose="02040503050406030204" pitchFamily="18" charset="0"/>
                <a:ea typeface="Cambria" panose="02040503050406030204" pitchFamily="18" charset="0"/>
              </a:rPr>
              <a:t>На Молуккських островах конфлікт між мусульманами й християнами (християни складають 10% населення Індонезії), який час від часу має наслідком численні жертви, спонукає християн вести боротьбу за створення незалежної держави «Республіка Південних </a:t>
            </a:r>
            <a:r>
              <a:rPr lang="uk-UA" sz="2200" b="1" dirty="0" err="1">
                <a:latin typeface="Cambria" panose="02040503050406030204" pitchFamily="18" charset="0"/>
                <a:ea typeface="Cambria" panose="02040503050406030204" pitchFamily="18" charset="0"/>
              </a:rPr>
              <a:t>Молукк</a:t>
            </a:r>
            <a:r>
              <a:rPr lang="uk-UA" sz="2200" b="1" dirty="0">
                <a:latin typeface="Cambria" panose="02040503050406030204" pitchFamily="18" charset="0"/>
                <a:ea typeface="Cambria" panose="02040503050406030204" pitchFamily="18" charset="0"/>
              </a:rPr>
              <a:t>». </a:t>
            </a:r>
          </a:p>
          <a:p>
            <a:pPr marL="0" indent="0" algn="just">
              <a:buNone/>
            </a:pPr>
            <a:r>
              <a:rPr lang="uk-UA" sz="2200" b="1" dirty="0">
                <a:latin typeface="Cambria" panose="02040503050406030204" pitchFamily="18" charset="0"/>
                <a:ea typeface="Cambria" panose="02040503050406030204" pitchFamily="18" charset="0"/>
              </a:rPr>
              <a:t>Справа в тому, що разом із голландськими колонізаторами на острів </a:t>
            </a:r>
            <a:r>
              <a:rPr lang="uk-UA" sz="2200" b="1" dirty="0" err="1">
                <a:latin typeface="Cambria" panose="02040503050406030204" pitchFamily="18" charset="0"/>
                <a:ea typeface="Cambria" panose="02040503050406030204" pitchFamily="18" charset="0"/>
              </a:rPr>
              <a:t>Амбон</a:t>
            </a:r>
            <a:r>
              <a:rPr lang="uk-UA" sz="2200" b="1" dirty="0">
                <a:latin typeface="Cambria" panose="02040503050406030204" pitchFamily="18" charset="0"/>
                <a:ea typeface="Cambria" panose="02040503050406030204" pitchFamily="18" charset="0"/>
              </a:rPr>
              <a:t> прибула місіонерська освітня діяльність, яка заохочувала насамперед християнське населення, охочіше просуваючи його також цивільною службою, на відміну від мусульман. </a:t>
            </a:r>
          </a:p>
          <a:p>
            <a:pPr marL="0" indent="0" algn="just">
              <a:buNone/>
            </a:pPr>
            <a:r>
              <a:rPr lang="uk-UA" sz="2200" b="1" dirty="0">
                <a:latin typeface="Cambria" panose="02040503050406030204" pitchFamily="18" charset="0"/>
                <a:ea typeface="Cambria" panose="02040503050406030204" pitchFamily="18" charset="0"/>
              </a:rPr>
              <a:t>Показово, що за результатами перепису 1930 р. у християнських районах відсоток грамотного населення становив 50%, проти 7% по всій країні. З колоніальних часів до початку 1990-х рр.  на </a:t>
            </a:r>
            <a:r>
              <a:rPr lang="uk-UA" sz="2200" b="1" dirty="0" err="1">
                <a:latin typeface="Cambria" panose="02040503050406030204" pitchFamily="18" charset="0"/>
                <a:ea typeface="Cambria" panose="02040503050406030204" pitchFamily="18" charset="0"/>
              </a:rPr>
              <a:t>Малуку</a:t>
            </a:r>
            <a:r>
              <a:rPr lang="uk-UA" sz="2200" b="1" dirty="0">
                <a:latin typeface="Cambria" panose="02040503050406030204" pitchFamily="18" charset="0"/>
                <a:ea typeface="Cambria" panose="02040503050406030204" pitchFamily="18" charset="0"/>
              </a:rPr>
              <a:t> спостерігався нестандартно великий відсоток зайнятості у державному секторі економіки. </a:t>
            </a:r>
          </a:p>
          <a:p>
            <a:pPr marL="0" indent="0" algn="just">
              <a:buNone/>
            </a:pPr>
            <a:r>
              <a:rPr lang="uk-UA" sz="2200" b="1" dirty="0">
                <a:latin typeface="Cambria" panose="02040503050406030204" pitchFamily="18" charset="0"/>
                <a:ea typeface="Cambria" panose="02040503050406030204" pitchFamily="18" charset="0"/>
              </a:rPr>
              <a:t>Через вісім років, до 1998 р., цей показник скоротився на третину, що підірвало стабільність християнського населення, яке користувалося цим сектором. У тому ж році в Азії протікала фінансова криза, що ще більше скоротила державний сектор.</a:t>
            </a:r>
          </a:p>
        </p:txBody>
      </p:sp>
    </p:spTree>
    <p:extLst>
      <p:ext uri="{BB962C8B-B14F-4D97-AF65-F5344CB8AC3E}">
        <p14:creationId xmlns:p14="http://schemas.microsoft.com/office/powerpoint/2010/main" val="3142917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lnSpcReduction="10000"/>
          </a:bodyPr>
          <a:lstStyle/>
          <a:p>
            <a:pPr marL="0" indent="0" algn="just">
              <a:buNone/>
            </a:pPr>
            <a:r>
              <a:rPr lang="uk-UA" sz="3200" b="1" dirty="0">
                <a:latin typeface="Cambria" panose="02040503050406030204" pitchFamily="18" charset="0"/>
                <a:ea typeface="Cambria" panose="02040503050406030204" pitchFamily="18" charset="0"/>
              </a:rPr>
              <a:t>Першопричиною розпалювання конфлікту стало падіння авторитарного режиму «Нового порядку» другого президента Індонезії </a:t>
            </a:r>
            <a:r>
              <a:rPr lang="uk-UA" sz="3200" b="1" dirty="0" err="1">
                <a:latin typeface="Cambria" panose="02040503050406030204" pitchFamily="18" charset="0"/>
                <a:ea typeface="Cambria" panose="02040503050406030204" pitchFamily="18" charset="0"/>
              </a:rPr>
              <a:t>Сухарто</a:t>
            </a:r>
            <a:r>
              <a:rPr lang="uk-UA" sz="3200" b="1" dirty="0">
                <a:latin typeface="Cambria" panose="02040503050406030204" pitchFamily="18" charset="0"/>
                <a:ea typeface="Cambria" panose="02040503050406030204" pitchFamily="18" charset="0"/>
              </a:rPr>
              <a:t>, після чого виник безлад, зростання сепаратистських, міжетнічних і релігійних конфліктів по всій країні через загальне ослаблення інститутів тиску колишнього президента. </a:t>
            </a:r>
          </a:p>
          <a:p>
            <a:pPr marL="0" indent="0" algn="just">
              <a:buNone/>
            </a:pPr>
            <a:r>
              <a:rPr lang="uk-UA" sz="3200" b="1" dirty="0">
                <a:latin typeface="Cambria" panose="02040503050406030204" pitchFamily="18" charset="0"/>
                <a:ea typeface="Cambria" panose="02040503050406030204" pitchFamily="18" charset="0"/>
              </a:rPr>
              <a:t>До моменту ослаблення влади </a:t>
            </a:r>
            <a:r>
              <a:rPr lang="uk-UA" sz="3200" b="1" dirty="0" err="1">
                <a:latin typeface="Cambria" panose="02040503050406030204" pitchFamily="18" charset="0"/>
                <a:ea typeface="Cambria" panose="02040503050406030204" pitchFamily="18" charset="0"/>
              </a:rPr>
              <a:t>Сухарто</a:t>
            </a:r>
            <a:r>
              <a:rPr lang="uk-UA" sz="3200" b="1" dirty="0">
                <a:latin typeface="Cambria" panose="02040503050406030204" pitchFamily="18" charset="0"/>
                <a:ea typeface="Cambria" panose="02040503050406030204" pitchFamily="18" charset="0"/>
              </a:rPr>
              <a:t> в лавах збройних сил вже сформувалися різні угруповання, які мали свої, переважно корисливі цілі збагачення. Система забезпечення безпеки було паралізовано.</a:t>
            </a:r>
          </a:p>
        </p:txBody>
      </p:sp>
    </p:spTree>
    <p:extLst>
      <p:ext uri="{BB962C8B-B14F-4D97-AF65-F5344CB8AC3E}">
        <p14:creationId xmlns:p14="http://schemas.microsoft.com/office/powerpoint/2010/main" val="2630465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a:bodyPr>
          <a:lstStyle/>
          <a:p>
            <a:pPr marL="0" indent="0" algn="just">
              <a:buNone/>
            </a:pPr>
            <a:r>
              <a:rPr lang="uk-UA" sz="2100" b="1" dirty="0">
                <a:latin typeface="Cambria" panose="02040503050406030204" pitchFamily="18" charset="0"/>
                <a:ea typeface="Cambria" panose="02040503050406030204" pitchFamily="18" charset="0"/>
              </a:rPr>
              <a:t>Мусульмани, сконцентровані у районі </a:t>
            </a:r>
            <a:r>
              <a:rPr lang="uk-UA" sz="2100" b="1" dirty="0" err="1">
                <a:latin typeface="Cambria" panose="02040503050406030204" pitchFamily="18" charset="0"/>
                <a:ea typeface="Cambria" panose="02040503050406030204" pitchFamily="18" charset="0"/>
              </a:rPr>
              <a:t>Батумир</a:t>
            </a:r>
            <a:r>
              <a:rPr lang="uk-UA" sz="2100" b="1" dirty="0">
                <a:latin typeface="Cambria" panose="02040503050406030204" pitchFamily="18" charset="0"/>
                <a:ea typeface="Cambria" panose="02040503050406030204" pitchFamily="18" charset="0"/>
              </a:rPr>
              <a:t> міста </a:t>
            </a:r>
            <a:r>
              <a:rPr lang="uk-UA" sz="2100" b="1" dirty="0" err="1">
                <a:latin typeface="Cambria" panose="02040503050406030204" pitchFamily="18" charset="0"/>
                <a:ea typeface="Cambria" panose="02040503050406030204" pitchFamily="18" charset="0"/>
              </a:rPr>
              <a:t>Амбон</a:t>
            </a:r>
            <a:r>
              <a:rPr lang="uk-UA" sz="2100" b="1" dirty="0">
                <a:latin typeface="Cambria" panose="02040503050406030204" pitchFamily="18" charset="0"/>
                <a:ea typeface="Cambria" panose="02040503050406030204" pitchFamily="18" charset="0"/>
              </a:rPr>
              <a:t>, відчували перевагу християн з них у сфері працевлаштування. Призначений у 1990-х рр.  губернатор </a:t>
            </a:r>
            <a:r>
              <a:rPr lang="uk-UA" sz="2100" b="1" dirty="0" err="1">
                <a:latin typeface="Cambria" panose="02040503050406030204" pitchFamily="18" charset="0"/>
                <a:ea typeface="Cambria" panose="02040503050406030204" pitchFamily="18" charset="0"/>
              </a:rPr>
              <a:t>Малуку</a:t>
            </a:r>
            <a:r>
              <a:rPr lang="uk-UA" sz="2100" b="1" dirty="0">
                <a:latin typeface="Cambria" panose="02040503050406030204" pitchFamily="18" charset="0"/>
                <a:ea typeface="Cambria" panose="02040503050406030204" pitchFamily="18" charset="0"/>
              </a:rPr>
              <a:t> </a:t>
            </a:r>
            <a:r>
              <a:rPr lang="uk-UA" sz="2100" b="1" dirty="0" err="1">
                <a:latin typeface="Cambria" panose="02040503050406030204" pitchFamily="18" charset="0"/>
                <a:ea typeface="Cambria" panose="02040503050406030204" pitchFamily="18" charset="0"/>
              </a:rPr>
              <a:t>Латуконсіна</a:t>
            </a:r>
            <a:r>
              <a:rPr lang="uk-UA" sz="2100" b="1" dirty="0">
                <a:latin typeface="Cambria" panose="02040503050406030204" pitchFamily="18" charset="0"/>
                <a:ea typeface="Cambria" panose="02040503050406030204" pitchFamily="18" charset="0"/>
              </a:rPr>
              <a:t> вів мусульманську політику. І він, і його християнські конкуренти в період правління </a:t>
            </a:r>
            <a:r>
              <a:rPr lang="uk-UA" sz="2100" b="1" dirty="0" err="1">
                <a:latin typeface="Cambria" panose="02040503050406030204" pitchFamily="18" charset="0"/>
                <a:ea typeface="Cambria" panose="02040503050406030204" pitchFamily="18" charset="0"/>
              </a:rPr>
              <a:t>Латуконсіна</a:t>
            </a:r>
            <a:r>
              <a:rPr lang="uk-UA" sz="2100" b="1" dirty="0">
                <a:latin typeface="Cambria" panose="02040503050406030204" pitchFamily="18" charset="0"/>
                <a:ea typeface="Cambria" panose="02040503050406030204" pitchFamily="18" charset="0"/>
              </a:rPr>
              <a:t> в 1992—1997 рр. вдавалися до допомоги кримінальних угруповань, щоб ті загрожували політичним суперникам. </a:t>
            </a:r>
          </a:p>
          <a:p>
            <a:pPr marL="0" indent="0" algn="just">
              <a:buNone/>
            </a:pPr>
            <a:r>
              <a:rPr lang="uk-UA" sz="2100" b="1" dirty="0">
                <a:latin typeface="Cambria" panose="02040503050406030204" pitchFamily="18" charset="0"/>
                <a:ea typeface="Cambria" panose="02040503050406030204" pitchFamily="18" charset="0"/>
              </a:rPr>
              <a:t>22 листопада 1998 р. у столиці Індонезії - Джакарті, сталося зіткнення між християнськими та мусульманськими бандитськими групами. Причиною конфлікту була боротьба за монополію у гральному бізнесі. 13 людей було вбито, понад сотню бандитів було затримано поліцією і вислано назад до </a:t>
            </a:r>
            <a:r>
              <a:rPr lang="uk-UA" sz="2100" b="1" dirty="0" err="1">
                <a:latin typeface="Cambria" panose="02040503050406030204" pitchFamily="18" charset="0"/>
                <a:ea typeface="Cambria" panose="02040503050406030204" pitchFamily="18" charset="0"/>
              </a:rPr>
              <a:t>Амбона</a:t>
            </a:r>
            <a:r>
              <a:rPr lang="uk-UA" sz="2100" b="1" dirty="0">
                <a:latin typeface="Cambria" panose="02040503050406030204" pitchFamily="18" charset="0"/>
                <a:ea typeface="Cambria" panose="02040503050406030204" pitchFamily="18" charset="0"/>
              </a:rPr>
              <a:t>. </a:t>
            </a:r>
          </a:p>
          <a:p>
            <a:pPr marL="0" indent="0" algn="just">
              <a:buNone/>
            </a:pPr>
            <a:r>
              <a:rPr lang="uk-UA" sz="2100" b="1" dirty="0">
                <a:latin typeface="Cambria" panose="02040503050406030204" pitchFamily="18" charset="0"/>
                <a:ea typeface="Cambria" panose="02040503050406030204" pitchFamily="18" charset="0"/>
              </a:rPr>
              <a:t>Багато хто з них, можливо, тренувався і отримував гроші за рахунок коштів з армійських кіл, які намагалися спровокувати конфлікт; хоча Ентоні </a:t>
            </a:r>
            <a:r>
              <a:rPr lang="uk-UA" sz="2100" b="1" dirty="0" err="1">
                <a:latin typeface="Cambria" panose="02040503050406030204" pitchFamily="18" charset="0"/>
                <a:ea typeface="Cambria" panose="02040503050406030204" pitchFamily="18" charset="0"/>
              </a:rPr>
              <a:t>Реган</a:t>
            </a:r>
            <a:r>
              <a:rPr lang="uk-UA" sz="2100" b="1" dirty="0">
                <a:latin typeface="Cambria" panose="02040503050406030204" pitchFamily="18" charset="0"/>
                <a:ea typeface="Cambria" panose="02040503050406030204" pitchFamily="18" charset="0"/>
              </a:rPr>
              <a:t>, дослідник постколоніальних конфліктів, вважав, що скидання відповідальності влади є поширеною моделлю пригладжування протиріч Індонезії. Так чи інакше, обидві сторони конфлікту зрештою дійшли консенсусу, що інцидент був спровокований зовнішніми провокаторами.</a:t>
            </a:r>
          </a:p>
        </p:txBody>
      </p:sp>
    </p:spTree>
    <p:extLst>
      <p:ext uri="{BB962C8B-B14F-4D97-AF65-F5344CB8AC3E}">
        <p14:creationId xmlns:p14="http://schemas.microsoft.com/office/powerpoint/2010/main" val="3704456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fontScale="92500" lnSpcReduction="20000"/>
          </a:bodyPr>
          <a:lstStyle/>
          <a:p>
            <a:pPr marL="0" indent="0" algn="just">
              <a:buNone/>
            </a:pPr>
            <a:r>
              <a:rPr lang="uk-UA" sz="3200" b="1" dirty="0">
                <a:latin typeface="Cambria" panose="02040503050406030204" pitchFamily="18" charset="0"/>
                <a:ea typeface="Cambria" panose="02040503050406030204" pitchFamily="18" charset="0"/>
              </a:rPr>
              <a:t>19 січня 1999 р. в </a:t>
            </a:r>
            <a:r>
              <a:rPr lang="uk-UA" sz="3200" b="1" dirty="0" err="1">
                <a:latin typeface="Cambria" panose="02040503050406030204" pitchFamily="18" charset="0"/>
                <a:ea typeface="Cambria" panose="02040503050406030204" pitchFamily="18" charset="0"/>
              </a:rPr>
              <a:t>Амбоні</a:t>
            </a:r>
            <a:r>
              <a:rPr lang="uk-UA" sz="3200" b="1" dirty="0">
                <a:latin typeface="Cambria" panose="02040503050406030204" pitchFamily="18" charset="0"/>
                <a:ea typeface="Cambria" panose="02040503050406030204" pitchFamily="18" charset="0"/>
              </a:rPr>
              <a:t> сталася суперечка між християнином-водієм автобуса та пасажиром-мусульманином, емігрантом з народу </a:t>
            </a:r>
            <a:r>
              <a:rPr lang="uk-UA" sz="3200" b="1" dirty="0" err="1">
                <a:latin typeface="Cambria" panose="02040503050406030204" pitchFamily="18" charset="0"/>
                <a:ea typeface="Cambria" panose="02040503050406030204" pitchFamily="18" charset="0"/>
              </a:rPr>
              <a:t>буги</a:t>
            </a:r>
            <a:r>
              <a:rPr lang="uk-UA" sz="3200" b="1" dirty="0">
                <a:latin typeface="Cambria" panose="02040503050406030204" pitchFamily="18" charset="0"/>
                <a:ea typeface="Cambria" panose="02040503050406030204" pitchFamily="18" charset="0"/>
              </a:rPr>
              <a:t>. Спочатку конфлікт був </a:t>
            </a:r>
            <a:r>
              <a:rPr lang="uk-UA" sz="3200" b="1" dirty="0" err="1">
                <a:latin typeface="Cambria" panose="02040503050406030204" pitchFamily="18" charset="0"/>
                <a:ea typeface="Cambria" panose="02040503050406030204" pitchFamily="18" charset="0"/>
              </a:rPr>
              <a:t>міжобщинним</a:t>
            </a:r>
            <a:r>
              <a:rPr lang="uk-UA" sz="3200" b="1" dirty="0">
                <a:latin typeface="Cambria" panose="02040503050406030204" pitchFamily="18" charset="0"/>
                <a:ea typeface="Cambria" panose="02040503050406030204" pitchFamily="18" charset="0"/>
              </a:rPr>
              <a:t>, але незабаром переріс у конфронтацію між християнськими та мусульманськими районами </a:t>
            </a:r>
            <a:r>
              <a:rPr lang="uk-UA" sz="3200" b="1" dirty="0" err="1">
                <a:latin typeface="Cambria" panose="02040503050406030204" pitchFamily="18" charset="0"/>
                <a:ea typeface="Cambria" panose="02040503050406030204" pitchFamily="18" charset="0"/>
              </a:rPr>
              <a:t>Амбона</a:t>
            </a:r>
            <a:r>
              <a:rPr lang="uk-UA" sz="3200" b="1" dirty="0">
                <a:latin typeface="Cambria" panose="02040503050406030204" pitchFamily="18" charset="0"/>
                <a:ea typeface="Cambria" panose="02040503050406030204" pitchFamily="18" charset="0"/>
              </a:rPr>
              <a:t>. Представники сторін почали нападати на релігійні об'єкти один одного. Згодом конфлікт поширився на весь острів </a:t>
            </a:r>
            <a:r>
              <a:rPr lang="uk-UA" sz="3200" b="1" dirty="0" err="1">
                <a:latin typeface="Cambria" panose="02040503050406030204" pitchFamily="18" charset="0"/>
                <a:ea typeface="Cambria" panose="02040503050406030204" pitchFamily="18" charset="0"/>
              </a:rPr>
              <a:t>Амбон</a:t>
            </a:r>
            <a:r>
              <a:rPr lang="uk-UA" sz="3200" b="1" dirty="0">
                <a:latin typeface="Cambria" panose="02040503050406030204" pitchFamily="18" charset="0"/>
                <a:ea typeface="Cambria" panose="02040503050406030204" pitchFamily="18" charset="0"/>
              </a:rPr>
              <a:t> та 14 інших </a:t>
            </a:r>
            <a:r>
              <a:rPr lang="uk-UA" sz="3200" b="1" dirty="0" err="1">
                <a:latin typeface="Cambria" panose="02040503050406030204" pitchFamily="18" charset="0"/>
                <a:ea typeface="Cambria" panose="02040503050406030204" pitchFamily="18" charset="0"/>
              </a:rPr>
              <a:t>Молукських</a:t>
            </a:r>
            <a:r>
              <a:rPr lang="uk-UA" sz="3200" b="1" dirty="0">
                <a:latin typeface="Cambria" panose="02040503050406030204" pitchFamily="18" charset="0"/>
                <a:ea typeface="Cambria" panose="02040503050406030204" pitchFamily="18" charset="0"/>
              </a:rPr>
              <a:t> островів.</a:t>
            </a:r>
          </a:p>
          <a:p>
            <a:pPr marL="0" indent="0" algn="just">
              <a:buNone/>
            </a:pPr>
            <a:r>
              <a:rPr lang="uk-UA" sz="3200" b="1" dirty="0">
                <a:latin typeface="Cambria" panose="02040503050406030204" pitchFamily="18" charset="0"/>
                <a:ea typeface="Cambria" panose="02040503050406030204" pitchFamily="18" charset="0"/>
              </a:rPr>
              <a:t>Деякі політологи вважають, що сплеск сепаратистських тенденцій став реакцією на зміну тридцятирічного авторитарного управління, що змінилося демократичними перетвореннями.</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975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23192"/>
            <a:ext cx="12191999" cy="5934806"/>
          </a:xfrm>
        </p:spPr>
        <p:txBody>
          <a:bodyPr>
            <a:normAutofit/>
          </a:bodyPr>
          <a:lstStyle/>
          <a:p>
            <a:pPr marL="0" indent="0" algn="just">
              <a:buNone/>
            </a:pPr>
            <a:r>
              <a:rPr lang="uk-UA" sz="2900" b="1" dirty="0">
                <a:latin typeface="Cambria" panose="02040503050406030204" pitchFamily="18" charset="0"/>
                <a:ea typeface="Cambria" panose="02040503050406030204" pitchFamily="18" charset="0"/>
              </a:rPr>
              <a:t>До середини 2000 р. на </a:t>
            </a:r>
            <a:r>
              <a:rPr lang="uk-UA" sz="2900" b="1" dirty="0" err="1">
                <a:latin typeface="Cambria" panose="02040503050406030204" pitchFamily="18" charset="0"/>
                <a:ea typeface="Cambria" panose="02040503050406030204" pitchFamily="18" charset="0"/>
              </a:rPr>
              <a:t>Молукках</a:t>
            </a:r>
            <a:r>
              <a:rPr lang="uk-UA" sz="2900" b="1" dirty="0">
                <a:latin typeface="Cambria" panose="02040503050406030204" pitchFamily="18" charset="0"/>
                <a:ea typeface="Cambria" panose="02040503050406030204" pitchFamily="18" charset="0"/>
              </a:rPr>
              <a:t> загинуло 4 тис. осіб, десятки будинків, церков, мечетей та інших релігійних об'єктів було зруйновано, а сотні тисяч людей змушені залишити місця проживання та рятуватися втечею до інших районів. </a:t>
            </a:r>
          </a:p>
          <a:p>
            <a:pPr marL="0" indent="0" algn="just">
              <a:buNone/>
            </a:pPr>
            <a:r>
              <a:rPr lang="uk-UA" sz="2900" b="1" dirty="0">
                <a:latin typeface="Cambria" panose="02040503050406030204" pitchFamily="18" charset="0"/>
                <a:ea typeface="Cambria" panose="02040503050406030204" pitchFamily="18" charset="0"/>
              </a:rPr>
              <a:t>Молуккський конфлікт (1999-2002) між мусульманами та християнами швидко поширився на інші острови та провінції Індонезії: Центральне Сулавесі, у різні частини Яви, Суматри, Сулавесі, на острів Ломбок (Малі </a:t>
            </a:r>
            <a:r>
              <a:rPr lang="uk-UA" sz="2900" b="1" dirty="0" err="1">
                <a:latin typeface="Cambria" panose="02040503050406030204" pitchFamily="18" charset="0"/>
                <a:ea typeface="Cambria" panose="02040503050406030204" pitchFamily="18" charset="0"/>
              </a:rPr>
              <a:t>Зондські</a:t>
            </a:r>
            <a:r>
              <a:rPr lang="uk-UA" sz="2900" b="1" dirty="0">
                <a:latin typeface="Cambria" panose="02040503050406030204" pitchFamily="18" charset="0"/>
                <a:ea typeface="Cambria" panose="02040503050406030204" pitchFamily="18" charset="0"/>
              </a:rPr>
              <a:t> острови) та інші райони країни. Для Індонезії досі найбільш руйнівним є теракт 12 жовтня 2002 р. на Балі, коли внаслідок вибуху загинуло 202 особи.</a:t>
            </a:r>
          </a:p>
        </p:txBody>
      </p:sp>
    </p:spTree>
    <p:extLst>
      <p:ext uri="{BB962C8B-B14F-4D97-AF65-F5344CB8AC3E}">
        <p14:creationId xmlns:p14="http://schemas.microsoft.com/office/powerpoint/2010/main" val="30024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100" b="1" dirty="0">
                <a:latin typeface="Cambria" panose="02040503050406030204" pitchFamily="18" charset="0"/>
                <a:ea typeface="Cambria" panose="02040503050406030204" pitchFamily="18" charset="0"/>
              </a:rPr>
              <a:t>Основні загрози </a:t>
            </a:r>
            <a:r>
              <a:rPr lang="uk-UA" sz="3100" b="1" dirty="0" err="1">
                <a:latin typeface="Cambria" panose="02040503050406030204" pitchFamily="18" charset="0"/>
                <a:ea typeface="Cambria" panose="02040503050406030204" pitchFamily="18" charset="0"/>
              </a:rPr>
              <a:t>ачехській</a:t>
            </a:r>
            <a:r>
              <a:rPr lang="uk-UA" sz="3100" b="1" dirty="0">
                <a:latin typeface="Cambria" panose="02040503050406030204" pitchFamily="18" charset="0"/>
                <a:ea typeface="Cambria" panose="02040503050406030204" pitchFamily="18" charset="0"/>
              </a:rPr>
              <a:t> культурі та релігії походили від центрального індонезійського уряду та від зростання чисельності яванських мігрантів. Перші спалахи сепаратизму за султанат </a:t>
            </a:r>
            <a:r>
              <a:rPr lang="uk-UA" sz="3100" b="1" dirty="0" err="1">
                <a:latin typeface="Cambria" panose="02040503050406030204" pitchFamily="18" charset="0"/>
                <a:ea typeface="Cambria" panose="02040503050406030204" pitchFamily="18" charset="0"/>
              </a:rPr>
              <a:t>Аче</a:t>
            </a:r>
            <a:r>
              <a:rPr lang="uk-UA" sz="3100" b="1" dirty="0">
                <a:latin typeface="Cambria" panose="02040503050406030204" pitchFamily="18" charset="0"/>
                <a:ea typeface="Cambria" panose="02040503050406030204" pitchFamily="18" charset="0"/>
              </a:rPr>
              <a:t> спостерігалися у 1953 р., однак у 1959 р. були придушені</a:t>
            </a:r>
            <a:r>
              <a:rPr lang="en-US" sz="3100" b="1" dirty="0">
                <a:latin typeface="Cambria" panose="02040503050406030204" pitchFamily="18" charset="0"/>
                <a:ea typeface="Cambria" panose="02040503050406030204" pitchFamily="18" charset="0"/>
              </a:rPr>
              <a:t> </a:t>
            </a:r>
            <a:r>
              <a:rPr lang="uk-UA" sz="3100" b="1" dirty="0">
                <a:latin typeface="Cambria" panose="02040503050406030204" pitchFamily="18" charset="0"/>
                <a:ea typeface="Cambria" panose="02040503050406030204" pitchFamily="18" charset="0"/>
              </a:rPr>
              <a:t>урядом. </a:t>
            </a:r>
          </a:p>
          <a:p>
            <a:pPr marL="0" indent="0" algn="just">
              <a:buNone/>
            </a:pPr>
            <a:r>
              <a:rPr lang="uk-UA" sz="3100" b="1" dirty="0">
                <a:latin typeface="Cambria" panose="02040503050406030204" pitchFamily="18" charset="0"/>
                <a:ea typeface="Cambria" panose="02040503050406030204" pitchFamily="18" charset="0"/>
              </a:rPr>
              <a:t>У той час конфлікт мав ознаки зовнішнього втручання з боку США, які активно підтримували сепаратистів на Суматрі, що проголосили створення </a:t>
            </a:r>
            <a:r>
              <a:rPr lang="uk-UA" sz="3100" b="1" dirty="0">
                <a:highlight>
                  <a:srgbClr val="008080"/>
                </a:highlight>
                <a:latin typeface="Cambria" panose="02040503050406030204" pitchFamily="18" charset="0"/>
                <a:ea typeface="Cambria" panose="02040503050406030204" pitchFamily="18" charset="0"/>
              </a:rPr>
              <a:t>султанату </a:t>
            </a:r>
            <a:r>
              <a:rPr lang="uk-UA" sz="3100" b="1" dirty="0" err="1">
                <a:highlight>
                  <a:srgbClr val="008080"/>
                </a:highlight>
                <a:latin typeface="Cambria" panose="02040503050406030204" pitchFamily="18" charset="0"/>
                <a:ea typeface="Cambria" panose="02040503050406030204" pitchFamily="18" charset="0"/>
              </a:rPr>
              <a:t>Ачех</a:t>
            </a:r>
            <a:r>
              <a:rPr lang="uk-UA" sz="3100" b="1" dirty="0">
                <a:latin typeface="Cambria" panose="02040503050406030204" pitchFamily="18" charset="0"/>
                <a:ea typeface="Cambria" panose="02040503050406030204" pitchFamily="18" charset="0"/>
              </a:rPr>
              <a:t>. Таким чином у Вашингтоні хотіли послабити центральний уряд Індонезії, який узяв курс на дружбу з СРСР.</a:t>
            </a:r>
          </a:p>
        </p:txBody>
      </p:sp>
    </p:spTree>
    <p:extLst>
      <p:ext uri="{BB962C8B-B14F-4D97-AF65-F5344CB8AC3E}">
        <p14:creationId xmlns:p14="http://schemas.microsoft.com/office/powerpoint/2010/main" val="1628542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fontScale="92500" lnSpcReduction="20000"/>
          </a:bodyPr>
          <a:lstStyle/>
          <a:p>
            <a:pPr marL="0" indent="0" algn="just">
              <a:lnSpc>
                <a:spcPct val="110000"/>
              </a:lnSpc>
              <a:buNone/>
            </a:pPr>
            <a:r>
              <a:rPr lang="uk-UA" sz="2800" b="1" dirty="0">
                <a:latin typeface="Cambria" panose="02040503050406030204" pitchFamily="18" charset="0"/>
                <a:ea typeface="Cambria" panose="02040503050406030204" pitchFamily="18" charset="0"/>
              </a:rPr>
              <a:t>У ході президентських виборів, що відбулися в липні 2014 р., перемогу здобув тандем </a:t>
            </a:r>
            <a:r>
              <a:rPr lang="uk-UA" sz="2800" b="1" dirty="0" err="1">
                <a:latin typeface="Cambria" panose="02040503050406030204" pitchFamily="18" charset="0"/>
                <a:ea typeface="Cambria" panose="02040503050406030204" pitchFamily="18" charset="0"/>
              </a:rPr>
              <a:t>Джоко</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Відодо</a:t>
            </a:r>
            <a:r>
              <a:rPr lang="uk-UA" sz="2800" b="1" dirty="0">
                <a:latin typeface="Cambria" panose="02040503050406030204" pitchFamily="18" charset="0"/>
                <a:ea typeface="Cambria" panose="02040503050406030204" pitchFamily="18" charset="0"/>
              </a:rPr>
              <a:t> - </a:t>
            </a:r>
            <a:r>
              <a:rPr lang="uk-UA" sz="2800" b="1" dirty="0" err="1">
                <a:latin typeface="Cambria" panose="02040503050406030204" pitchFamily="18" charset="0"/>
                <a:ea typeface="Cambria" panose="02040503050406030204" pitchFamily="18" charset="0"/>
              </a:rPr>
              <a:t>Юсуф</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Калла</a:t>
            </a:r>
            <a:r>
              <a:rPr lang="uk-UA" sz="2800" b="1" dirty="0">
                <a:latin typeface="Cambria" panose="02040503050406030204" pitchFamily="18" charset="0"/>
                <a:ea typeface="Cambria" panose="02040503050406030204" pitchFamily="18" charset="0"/>
              </a:rPr>
              <a:t>, які представляють відповідно Демократичну партію боротьби Індонезії та Голкар. Їхня інавгурація відбулася 20 жовтня 2014 р.</a:t>
            </a:r>
          </a:p>
          <a:p>
            <a:pPr marL="0" indent="0" algn="just">
              <a:lnSpc>
                <a:spcPct val="110000"/>
              </a:lnSpc>
              <a:buNone/>
            </a:pPr>
            <a:r>
              <a:rPr lang="uk-UA" sz="2800" b="1" dirty="0">
                <a:latin typeface="Cambria" panose="02040503050406030204" pitchFamily="18" charset="0"/>
                <a:ea typeface="Cambria" panose="02040503050406030204" pitchFamily="18" charset="0"/>
              </a:rPr>
              <a:t>Важливо зазначити, що президентські вибори в Індонезії пройшли 9 липня 2014 р. На цих виборах свої кандидатури виставили: </a:t>
            </a:r>
            <a:r>
              <a:rPr lang="uk-UA" sz="2800" b="1" dirty="0" err="1">
                <a:latin typeface="Cambria" panose="02040503050406030204" pitchFamily="18" charset="0"/>
                <a:ea typeface="Cambria" panose="02040503050406030204" pitchFamily="18" charset="0"/>
              </a:rPr>
              <a:t>Прабово</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Субіанто</a:t>
            </a:r>
            <a:r>
              <a:rPr lang="uk-UA" sz="2800" b="1" dirty="0">
                <a:latin typeface="Cambria" panose="02040503050406030204" pitchFamily="18" charset="0"/>
                <a:ea typeface="Cambria" panose="02040503050406030204" pitchFamily="18" charset="0"/>
              </a:rPr>
              <a:t> з кандидатом на пост віце-президента </a:t>
            </a:r>
            <a:r>
              <a:rPr lang="uk-UA" sz="2800" b="1" dirty="0" err="1">
                <a:latin typeface="Cambria" panose="02040503050406030204" pitchFamily="18" charset="0"/>
                <a:ea typeface="Cambria" panose="02040503050406030204" pitchFamily="18" charset="0"/>
              </a:rPr>
              <a:t>Хаттой</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Раджасой</a:t>
            </a:r>
            <a:r>
              <a:rPr lang="uk-UA" sz="2800" b="1" dirty="0">
                <a:latin typeface="Cambria" panose="02040503050406030204" pitchFamily="18" charset="0"/>
                <a:ea typeface="Cambria" panose="02040503050406030204" pitchFamily="18" charset="0"/>
              </a:rPr>
              <a:t> проти </a:t>
            </a:r>
            <a:r>
              <a:rPr lang="uk-UA" sz="2800" b="1" dirty="0" err="1">
                <a:latin typeface="Cambria" panose="02040503050406030204" pitchFamily="18" charset="0"/>
                <a:ea typeface="Cambria" panose="02040503050406030204" pitchFamily="18" charset="0"/>
              </a:rPr>
              <a:t>Джоко</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Відодо</a:t>
            </a:r>
            <a:r>
              <a:rPr lang="uk-UA" sz="2800" b="1" dirty="0">
                <a:latin typeface="Cambria" panose="02040503050406030204" pitchFamily="18" charset="0"/>
                <a:ea typeface="Cambria" panose="02040503050406030204" pitchFamily="18" charset="0"/>
              </a:rPr>
              <a:t> і </a:t>
            </a:r>
            <a:r>
              <a:rPr lang="uk-UA" sz="2800" b="1" dirty="0" err="1">
                <a:latin typeface="Cambria" panose="02040503050406030204" pitchFamily="18" charset="0"/>
                <a:ea typeface="Cambria" panose="02040503050406030204" pitchFamily="18" charset="0"/>
              </a:rPr>
              <a:t>Юсуфа</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Калла</a:t>
            </a:r>
            <a:r>
              <a:rPr lang="uk-UA" sz="2800" b="1" dirty="0">
                <a:latin typeface="Cambria" panose="02040503050406030204" pitchFamily="18" charset="0"/>
                <a:ea typeface="Cambria" panose="02040503050406030204" pitchFamily="18" charset="0"/>
              </a:rPr>
              <a:t>. </a:t>
            </a:r>
          </a:p>
          <a:p>
            <a:pPr marL="0" indent="0" algn="just">
              <a:lnSpc>
                <a:spcPct val="110000"/>
              </a:lnSpc>
              <a:buNone/>
            </a:pPr>
            <a:r>
              <a:rPr lang="uk-UA" sz="2800" b="1" dirty="0">
                <a:latin typeface="Cambria" panose="02040503050406030204" pitchFamily="18" charset="0"/>
                <a:ea typeface="Cambria" panose="02040503050406030204" pitchFamily="18" charset="0"/>
              </a:rPr>
              <a:t>Напередодні, 1 липня 2014 р., Партія демократів, очолювана тодішнім президентом Індонезії </a:t>
            </a:r>
            <a:r>
              <a:rPr lang="uk-UA" sz="2800" b="1" dirty="0" err="1">
                <a:latin typeface="Cambria" panose="02040503050406030204" pitchFamily="18" charset="0"/>
                <a:ea typeface="Cambria" panose="02040503050406030204" pitchFamily="18" charset="0"/>
              </a:rPr>
              <a:t>Сусіло</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Бамбангом</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Юдхойоно</a:t>
            </a:r>
            <a:r>
              <a:rPr lang="uk-UA" sz="2800" b="1" dirty="0">
                <a:latin typeface="Cambria" panose="02040503050406030204" pitchFamily="18" charset="0"/>
                <a:ea typeface="Cambria" panose="02040503050406030204" pitchFamily="18" charset="0"/>
              </a:rPr>
              <a:t>, ухвалила рішення підтримати </a:t>
            </a:r>
            <a:r>
              <a:rPr lang="uk-UA" sz="2800" b="1" dirty="0" err="1">
                <a:latin typeface="Cambria" panose="02040503050406030204" pitchFamily="18" charset="0"/>
                <a:ea typeface="Cambria" panose="02040503050406030204" pitchFamily="18" charset="0"/>
              </a:rPr>
              <a:t>Прабово</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Субіанто</a:t>
            </a:r>
            <a:r>
              <a:rPr lang="uk-UA" sz="2800" b="1" dirty="0">
                <a:latin typeface="Cambria" panose="02040503050406030204" pitchFamily="18" charset="0"/>
                <a:ea typeface="Cambria" panose="02040503050406030204" pitchFamily="18" charset="0"/>
              </a:rPr>
              <a:t>. В свою чергу, посол США в Індонезії Роберт </a:t>
            </a:r>
            <a:r>
              <a:rPr lang="uk-UA" sz="2800" b="1" dirty="0" err="1">
                <a:latin typeface="Cambria" panose="02040503050406030204" pitchFamily="18" charset="0"/>
                <a:ea typeface="Cambria" panose="02040503050406030204" pitchFamily="18" charset="0"/>
              </a:rPr>
              <a:t>Блейк</a:t>
            </a:r>
            <a:r>
              <a:rPr lang="uk-UA" sz="2800" b="1" dirty="0">
                <a:latin typeface="Cambria" panose="02040503050406030204" pitchFamily="18" charset="0"/>
                <a:ea typeface="Cambria" panose="02040503050406030204" pitchFamily="18" charset="0"/>
              </a:rPr>
              <a:t> направив в «</a:t>
            </a:r>
            <a:r>
              <a:rPr lang="uk-UA" sz="2800" b="1" dirty="0" err="1">
                <a:latin typeface="Cambria" panose="02040503050406030204" pitchFamily="18" charset="0"/>
                <a:ea typeface="Cambria" panose="02040503050406030204" pitchFamily="18" charset="0"/>
              </a:rPr>
              <a:t>The</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Wall</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Street</a:t>
            </a:r>
            <a:r>
              <a:rPr lang="uk-UA" sz="2800" b="1" dirty="0">
                <a:latin typeface="Cambria" panose="02040503050406030204" pitchFamily="18" charset="0"/>
                <a:ea typeface="Cambria" panose="02040503050406030204" pitchFamily="18" charset="0"/>
              </a:rPr>
              <a:t> </a:t>
            </a:r>
            <a:r>
              <a:rPr lang="uk-UA" sz="2800" b="1" dirty="0" err="1">
                <a:latin typeface="Cambria" panose="02040503050406030204" pitchFamily="18" charset="0"/>
                <a:ea typeface="Cambria" panose="02040503050406030204" pitchFamily="18" charset="0"/>
              </a:rPr>
              <a:t>Journal</a:t>
            </a:r>
            <a:r>
              <a:rPr lang="uk-UA" sz="2800" b="1" dirty="0">
                <a:latin typeface="Cambria" panose="02040503050406030204" pitchFamily="18" charset="0"/>
                <a:ea typeface="Cambria" panose="02040503050406030204" pitchFamily="18" charset="0"/>
              </a:rPr>
              <a:t>» послання електронною поштою, в якому заявив: «</a:t>
            </a:r>
            <a:r>
              <a:rPr lang="uk-UA" sz="2800" b="1" dirty="0">
                <a:highlight>
                  <a:srgbClr val="800000"/>
                </a:highlight>
                <a:latin typeface="Cambria" panose="02040503050406030204" pitchFamily="18" charset="0"/>
                <a:ea typeface="Cambria" panose="02040503050406030204" pitchFamily="18" charset="0"/>
              </a:rPr>
              <a:t>Ми серйозно ставимося до звинувачень у порушенні прав людини і закликаємо уряд Індонезії ретельно перевірити такі звинувачення</a:t>
            </a:r>
            <a:r>
              <a:rPr lang="uk-UA" sz="2800" b="1" dirty="0">
                <a:latin typeface="Cambria" panose="02040503050406030204" pitchFamily="18" charset="0"/>
                <a:ea typeface="Cambria" panose="02040503050406030204" pitchFamily="18" charset="0"/>
              </a:rPr>
              <a:t>». </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0393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lnSpcReduction="10000"/>
          </a:bodyPr>
          <a:lstStyle/>
          <a:p>
            <a:pPr marL="0" indent="0" algn="just">
              <a:buNone/>
            </a:pPr>
            <a:r>
              <a:rPr lang="uk-UA" sz="3200" b="1" dirty="0">
                <a:latin typeface="Cambria" panose="02040503050406030204" pitchFamily="18" charset="0"/>
                <a:ea typeface="Cambria" panose="02040503050406030204" pitchFamily="18" charset="0"/>
              </a:rPr>
              <a:t>В Індонезії ці слова визнали виступом проти </a:t>
            </a:r>
            <a:r>
              <a:rPr lang="uk-UA" sz="3200" b="1" dirty="0" err="1">
                <a:latin typeface="Cambria" panose="02040503050406030204" pitchFamily="18" charset="0"/>
                <a:ea typeface="Cambria" panose="02040503050406030204" pitchFamily="18" charset="0"/>
              </a:rPr>
              <a:t>Прабово</a:t>
            </a:r>
            <a:r>
              <a:rPr lang="uk-UA" sz="3200" b="1" dirty="0">
                <a:latin typeface="Cambria" panose="02040503050406030204" pitchFamily="18" charset="0"/>
                <a:ea typeface="Cambria" panose="02040503050406030204" pitchFamily="18" charset="0"/>
              </a:rPr>
              <a:t> </a:t>
            </a:r>
            <a:r>
              <a:rPr lang="uk-UA" sz="3200" b="1" dirty="0" err="1">
                <a:latin typeface="Cambria" panose="02040503050406030204" pitchFamily="18" charset="0"/>
                <a:ea typeface="Cambria" panose="02040503050406030204" pitchFamily="18" charset="0"/>
              </a:rPr>
              <a:t>Субіанто</a:t>
            </a:r>
            <a:r>
              <a:rPr lang="uk-UA" sz="3200" b="1" dirty="0">
                <a:latin typeface="Cambria" panose="02040503050406030204" pitchFamily="18" charset="0"/>
                <a:ea typeface="Cambria" panose="02040503050406030204" pitchFamily="18" charset="0"/>
              </a:rPr>
              <a:t>, щодо якої висували звинувачення у викраденні студентів-активістів в 1998 році, коли він обіймав посаду командувача спецназом. </a:t>
            </a:r>
          </a:p>
          <a:p>
            <a:pPr marL="0" indent="0" algn="just">
              <a:buNone/>
            </a:pPr>
            <a:r>
              <a:rPr lang="uk-UA" sz="3200" b="1" dirty="0">
                <a:latin typeface="Cambria" panose="02040503050406030204" pitchFamily="18" charset="0"/>
                <a:ea typeface="Cambria" panose="02040503050406030204" pitchFamily="18" charset="0"/>
              </a:rPr>
              <a:t>І як сказав міністр закордонних справ Індонезії Марті </a:t>
            </a:r>
            <a:r>
              <a:rPr lang="uk-UA" sz="3200" b="1" dirty="0" err="1">
                <a:latin typeface="Cambria" panose="02040503050406030204" pitchFamily="18" charset="0"/>
                <a:ea typeface="Cambria" panose="02040503050406030204" pitchFamily="18" charset="0"/>
              </a:rPr>
              <a:t>Наталегава</a:t>
            </a:r>
            <a:r>
              <a:rPr lang="uk-UA" sz="3200" b="1" dirty="0">
                <a:latin typeface="Cambria" panose="02040503050406030204" pitchFamily="18" charset="0"/>
                <a:ea typeface="Cambria" panose="02040503050406030204" pitchFamily="18" charset="0"/>
              </a:rPr>
              <a:t>, «хоча це заява може бути повторенням давньої і загальної точки зору США в Індонезії та інших країнах, проте в нинішньому контексті вибір часу і природа послання відображають брак здорового судження, з яким важко примириться».</a:t>
            </a:r>
          </a:p>
        </p:txBody>
      </p:sp>
    </p:spTree>
    <p:extLst>
      <p:ext uri="{BB962C8B-B14F-4D97-AF65-F5344CB8AC3E}">
        <p14:creationId xmlns:p14="http://schemas.microsoft.com/office/powerpoint/2010/main" val="1126703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1" y="870438"/>
            <a:ext cx="12191999" cy="5987561"/>
          </a:xfrm>
        </p:spPr>
        <p:txBody>
          <a:bodyPr>
            <a:normAutofit fontScale="92500"/>
          </a:bodyPr>
          <a:lstStyle/>
          <a:p>
            <a:pPr marL="0" indent="0" algn="just">
              <a:buNone/>
            </a:pPr>
            <a:r>
              <a:rPr lang="uk-UA" sz="3200" b="1" dirty="0">
                <a:latin typeface="Cambria" panose="02040503050406030204" pitchFamily="18" charset="0"/>
                <a:ea typeface="Cambria" panose="02040503050406030204" pitchFamily="18" charset="0"/>
              </a:rPr>
              <a:t>Тож у внутрішній політиці з 2014 р. розпочато курс на «духовну революцію»: більш послідовне протистояння ісламістському радикалізму, забезпечення прав людини, етнічних та релігійних меншин, зміцнення віротерпимості і принципів плюралізму, продовження боротьби з корупцією. </a:t>
            </a:r>
          </a:p>
          <a:p>
            <a:pPr marL="0" indent="0" algn="just">
              <a:buNone/>
            </a:pPr>
            <a:r>
              <a:rPr lang="uk-UA" sz="3200" b="1" dirty="0">
                <a:latin typeface="Cambria" panose="02040503050406030204" pitchFamily="18" charset="0"/>
                <a:ea typeface="Cambria" panose="02040503050406030204" pitchFamily="18" charset="0"/>
              </a:rPr>
              <a:t>Лідери наймасовіших мусульманських організацій вбачали своє завдання у тому, аби Індонезія стала прикладом поміркованого ісламу, що органічно поєднується із демократичними нормами життя.</a:t>
            </a:r>
          </a:p>
          <a:p>
            <a:pPr marL="0" indent="0" algn="just">
              <a:buNone/>
            </a:pPr>
            <a:r>
              <a:rPr lang="uk-UA" sz="3200" b="1" dirty="0">
                <a:highlight>
                  <a:srgbClr val="800000"/>
                </a:highlight>
                <a:latin typeface="Cambria" panose="02040503050406030204" pitchFamily="18" charset="0"/>
                <a:ea typeface="Cambria" panose="02040503050406030204" pitchFamily="18" charset="0"/>
              </a:rPr>
              <a:t>Але в подальшому «духовна революція» пішла у бік ісламізації.</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857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1999" cy="6061585"/>
          </a:xfrm>
        </p:spPr>
        <p:txBody>
          <a:bodyPr>
            <a:noAutofit/>
          </a:bodyPr>
          <a:lstStyle/>
          <a:p>
            <a:pPr marL="0" indent="0" algn="just">
              <a:buNone/>
            </a:pPr>
            <a:r>
              <a:rPr lang="uk-UA" sz="2700" b="1" dirty="0">
                <a:latin typeface="Cambria" panose="02040503050406030204" pitchFamily="18" charset="0"/>
                <a:ea typeface="Cambria" panose="02040503050406030204" pitchFamily="18" charset="0"/>
              </a:rPr>
              <a:t>Подібні зусилля загалом мають позитивний резонанс як у країні, так і за кордоном. Водночас, за оцінками таких міжнародних неурядових організацій, як «</a:t>
            </a:r>
            <a:r>
              <a:rPr lang="uk-UA" sz="2700" b="1" dirty="0" err="1">
                <a:latin typeface="Cambria" panose="02040503050406030204" pitchFamily="18" charset="0"/>
                <a:ea typeface="Cambria" panose="02040503050406030204" pitchFamily="18" charset="0"/>
              </a:rPr>
              <a:t>Хьюман</a:t>
            </a:r>
            <a:r>
              <a:rPr lang="uk-UA" sz="2700" b="1" dirty="0">
                <a:latin typeface="Cambria" panose="02040503050406030204" pitchFamily="18" charset="0"/>
                <a:ea typeface="Cambria" panose="02040503050406030204" pitchFamily="18" charset="0"/>
              </a:rPr>
              <a:t> </a:t>
            </a:r>
            <a:r>
              <a:rPr lang="uk-UA" sz="2700" b="1" dirty="0" err="1">
                <a:latin typeface="Cambria" panose="02040503050406030204" pitchFamily="18" charset="0"/>
                <a:ea typeface="Cambria" panose="02040503050406030204" pitchFamily="18" charset="0"/>
              </a:rPr>
              <a:t>Райтс</a:t>
            </a:r>
            <a:r>
              <a:rPr lang="uk-UA" sz="2700" b="1" dirty="0">
                <a:latin typeface="Cambria" panose="02040503050406030204" pitchFamily="18" charset="0"/>
                <a:ea typeface="Cambria" panose="02040503050406030204" pitchFamily="18" charset="0"/>
              </a:rPr>
              <a:t> </a:t>
            </a:r>
            <a:r>
              <a:rPr lang="uk-UA" sz="2700" b="1" dirty="0" err="1">
                <a:latin typeface="Cambria" panose="02040503050406030204" pitchFamily="18" charset="0"/>
                <a:ea typeface="Cambria" panose="02040503050406030204" pitchFamily="18" charset="0"/>
              </a:rPr>
              <a:t>Вотч</a:t>
            </a:r>
            <a:r>
              <a:rPr lang="uk-UA" sz="2700" b="1" dirty="0">
                <a:latin typeface="Cambria" panose="02040503050406030204" pitchFamily="18" charset="0"/>
                <a:ea typeface="Cambria" panose="02040503050406030204" pitchFamily="18" charset="0"/>
              </a:rPr>
              <a:t>» та «Міжнародна амністія», вони є недостатніми: індонезійській владі ними ставиться у провину, зокрема, продовження свавілля з боку представників правоохоронних органів та збройних сил у конфліктних районах, незабезпечення належною мірою свободи віросповідання та свободи слова, експлуатація дитячої праці, а також гальмування розслідувань скоєних правопорушень. </a:t>
            </a:r>
          </a:p>
          <a:p>
            <a:pPr marL="0" indent="0" algn="just">
              <a:buNone/>
            </a:pPr>
            <a:r>
              <a:rPr lang="uk-UA" sz="2700" b="1" dirty="0">
                <a:latin typeface="Cambria" panose="02040503050406030204" pitchFamily="18" charset="0"/>
                <a:ea typeface="Cambria" panose="02040503050406030204" pitchFamily="18" charset="0"/>
              </a:rPr>
              <a:t>У більш стриманому ключі на недостатність правозахисних заходів вказується, зокрема, у відповідній доповіді Держдепартаменту США — при цьому визнається суттєвий прогрес, досягнутий Індонезією у цій галузі.</a:t>
            </a:r>
          </a:p>
        </p:txBody>
      </p:sp>
    </p:spTree>
    <p:extLst>
      <p:ext uri="{BB962C8B-B14F-4D97-AF65-F5344CB8AC3E}">
        <p14:creationId xmlns:p14="http://schemas.microsoft.com/office/powerpoint/2010/main" val="2921578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fontScale="92500" lnSpcReduction="10000"/>
          </a:bodyPr>
          <a:lstStyle/>
          <a:p>
            <a:pPr algn="just">
              <a:buFont typeface="Wingdings" panose="05000000000000000000" pitchFamily="2" charset="2"/>
              <a:buChar char="q"/>
            </a:pPr>
            <a:r>
              <a:rPr lang="uk-UA" sz="3200" b="1" dirty="0">
                <a:latin typeface="Cambria" panose="02040503050406030204" pitchFamily="18" charset="0"/>
                <a:ea typeface="Cambria" panose="02040503050406030204" pitchFamily="18" charset="0"/>
              </a:rPr>
              <a:t>Останнім часом Джакарта активно виступає як лідер та головний «локомотив» розширення повноважень Асоціації держав Південно-Східної Азії (АСЕАН) для вирішення регіональних проблем. </a:t>
            </a:r>
          </a:p>
          <a:p>
            <a:pPr algn="just">
              <a:buFont typeface="Wingdings" panose="05000000000000000000" pitchFamily="2" charset="2"/>
              <a:buChar char="q"/>
            </a:pPr>
            <a:r>
              <a:rPr lang="uk-UA" sz="3200" b="1" dirty="0">
                <a:latin typeface="Cambria" panose="02040503050406030204" pitchFamily="18" charset="0"/>
                <a:ea typeface="Cambria" panose="02040503050406030204" pitchFamily="18" charset="0"/>
              </a:rPr>
              <a:t>Влада Республіки Індонезії досягла значних успіхів при формуванні міжнародного іміджу країни як впливового актора та посередника в конфліктах регіону. </a:t>
            </a:r>
          </a:p>
          <a:p>
            <a:pPr algn="just">
              <a:buFont typeface="Wingdings" panose="05000000000000000000" pitchFamily="2" charset="2"/>
              <a:buChar char="q"/>
            </a:pPr>
            <a:r>
              <a:rPr lang="uk-UA" sz="3200" b="1" dirty="0">
                <a:latin typeface="Cambria" panose="02040503050406030204" pitchFamily="18" charset="0"/>
                <a:ea typeface="Cambria" panose="02040503050406030204" pitchFamily="18" charset="0"/>
              </a:rPr>
              <a:t>Проте з початком процесу трансформації системи міжнародних відносин держава опинилася на шпагаті, що пов’язано з бажанням зберегти хиткий баланс між інтересами Сполучених Штатів і КНР.</a:t>
            </a:r>
          </a:p>
        </p:txBody>
      </p:sp>
    </p:spTree>
    <p:extLst>
      <p:ext uri="{BB962C8B-B14F-4D97-AF65-F5344CB8AC3E}">
        <p14:creationId xmlns:p14="http://schemas.microsoft.com/office/powerpoint/2010/main" val="1435877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7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700" dirty="0" err="1">
                <a:highlight>
                  <a:srgbClr val="800000"/>
                </a:highlight>
              </a:rPr>
              <a:t>Молукк</a:t>
            </a:r>
            <a:r>
              <a:rPr lang="uk-UA" sz="17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12177"/>
            <a:ext cx="12191999" cy="6145821"/>
          </a:xfrm>
        </p:spPr>
        <p:txBody>
          <a:bodyPr>
            <a:noAutofit/>
          </a:bodyPr>
          <a:lstStyle/>
          <a:p>
            <a:pPr marL="0" indent="0" algn="just">
              <a:buNone/>
            </a:pPr>
            <a:r>
              <a:rPr lang="uk-UA" sz="3600" b="1" dirty="0">
                <a:latin typeface="Cambria" panose="02040503050406030204" pitchFamily="18" charset="0"/>
                <a:ea typeface="Cambria" panose="02040503050406030204" pitchFamily="18" charset="0"/>
              </a:rPr>
              <a:t>З огляду на вищезазначені виклики керівництво Індонезії доволі успішно модернізує країну та проводить важливі зміни в її суспільно-політичному житті. У рейтингу </a:t>
            </a:r>
            <a:r>
              <a:rPr lang="uk-UA" sz="3600" b="1" dirty="0" err="1">
                <a:latin typeface="Cambria" panose="02040503050406030204" pitchFamily="18" charset="0"/>
                <a:ea typeface="Cambria" panose="02040503050406030204" pitchFamily="18" charset="0"/>
              </a:rPr>
              <a:t>Freedom</a:t>
            </a:r>
            <a:r>
              <a:rPr lang="uk-UA" sz="3600" b="1" dirty="0">
                <a:latin typeface="Cambria" panose="02040503050406030204" pitchFamily="18" charset="0"/>
                <a:ea typeface="Cambria" panose="02040503050406030204" pitchFamily="18" charset="0"/>
              </a:rPr>
              <a:t> </a:t>
            </a:r>
            <a:r>
              <a:rPr lang="uk-UA" sz="3600" b="1" dirty="0" err="1">
                <a:latin typeface="Cambria" panose="02040503050406030204" pitchFamily="18" charset="0"/>
                <a:ea typeface="Cambria" panose="02040503050406030204" pitchFamily="18" charset="0"/>
              </a:rPr>
              <a:t>House</a:t>
            </a:r>
            <a:r>
              <a:rPr lang="uk-UA" sz="3600" b="1" dirty="0">
                <a:latin typeface="Cambria" panose="02040503050406030204" pitchFamily="18" charset="0"/>
                <a:ea typeface="Cambria" panose="02040503050406030204" pitchFamily="18" charset="0"/>
              </a:rPr>
              <a:t> Індонезія класифікується як «частково вільна». Варто зазначити про падіння рівня свободи в </a:t>
            </a:r>
            <a:r>
              <a:rPr lang="uk-UA" sz="3600" b="1" dirty="0" err="1">
                <a:latin typeface="Cambria" panose="02040503050406030204" pitchFamily="18" charset="0"/>
                <a:ea typeface="Cambria" panose="02040503050406030204" pitchFamily="18" charset="0"/>
              </a:rPr>
              <a:t>Республиці</a:t>
            </a:r>
            <a:r>
              <a:rPr lang="uk-UA" sz="3600" b="1" dirty="0">
                <a:latin typeface="Cambria" panose="02040503050406030204" pitchFamily="18" charset="0"/>
                <a:ea typeface="Cambria" panose="02040503050406030204" pitchFamily="18" charset="0"/>
              </a:rPr>
              <a:t> Індонезія вже з 2015 р. (порівняно з попередніми роками), коли у вищезгаданому рейтингу Джакарта мала статус «повністю вільної».</a:t>
            </a:r>
          </a:p>
        </p:txBody>
      </p:sp>
    </p:spTree>
    <p:extLst>
      <p:ext uri="{BB962C8B-B14F-4D97-AF65-F5344CB8AC3E}">
        <p14:creationId xmlns:p14="http://schemas.microsoft.com/office/powerpoint/2010/main" val="1495228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7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700" dirty="0" err="1">
                <a:highlight>
                  <a:srgbClr val="800000"/>
                </a:highlight>
              </a:rPr>
              <a:t>Молукк</a:t>
            </a:r>
            <a:r>
              <a:rPr lang="uk-UA" sz="17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12177"/>
            <a:ext cx="12191999" cy="6145821"/>
          </a:xfrm>
        </p:spPr>
        <p:txBody>
          <a:bodyPr>
            <a:noAutofit/>
          </a:bodyPr>
          <a:lstStyle/>
          <a:p>
            <a:pPr marL="0" indent="0" algn="just">
              <a:buNone/>
            </a:pPr>
            <a:r>
              <a:rPr lang="uk-UA" sz="2600" b="1" dirty="0">
                <a:latin typeface="Cambria" panose="02040503050406030204" pitchFamily="18" charset="0"/>
                <a:ea typeface="Cambria" panose="02040503050406030204" pitchFamily="18" charset="0"/>
              </a:rPr>
              <a:t>Президентство </a:t>
            </a:r>
            <a:r>
              <a:rPr lang="uk-UA" sz="2600" b="1" dirty="0" err="1">
                <a:latin typeface="Cambria" panose="02040503050406030204" pitchFamily="18" charset="0"/>
                <a:ea typeface="Cambria" panose="02040503050406030204" pitchFamily="18" charset="0"/>
              </a:rPr>
              <a:t>Джоко</a:t>
            </a:r>
            <a:r>
              <a:rPr lang="uk-UA" sz="2600" b="1" dirty="0">
                <a:latin typeface="Cambria" panose="02040503050406030204" pitchFamily="18" charset="0"/>
                <a:ea typeface="Cambria" panose="02040503050406030204" pitchFamily="18" charset="0"/>
              </a:rPr>
              <a:t> </a:t>
            </a:r>
            <a:r>
              <a:rPr lang="uk-UA" sz="2600" b="1" dirty="0" err="1">
                <a:latin typeface="Cambria" panose="02040503050406030204" pitchFamily="18" charset="0"/>
                <a:ea typeface="Cambria" panose="02040503050406030204" pitchFamily="18" charset="0"/>
              </a:rPr>
              <a:t>Відодо</a:t>
            </a:r>
            <a:r>
              <a:rPr lang="uk-UA" sz="2600" b="1" dirty="0">
                <a:latin typeface="Cambria" panose="02040503050406030204" pitchFamily="18" charset="0"/>
                <a:ea typeface="Cambria" panose="02040503050406030204" pitchFamily="18" charset="0"/>
              </a:rPr>
              <a:t> в цілому характеризується падінням рівня свободи слова та частими порушенням прав людини. У державі впроваджена смертна кара, а приймає рішення щодо застосування летального покарання особисто президент Індонезії. На початку своєї каденції </a:t>
            </a:r>
            <a:r>
              <a:rPr lang="uk-UA" sz="2600" b="1" dirty="0" err="1">
                <a:latin typeface="Cambria" panose="02040503050406030204" pitchFamily="18" charset="0"/>
                <a:ea typeface="Cambria" panose="02040503050406030204" pitchFamily="18" charset="0"/>
              </a:rPr>
              <a:t>Джоко</a:t>
            </a:r>
            <a:r>
              <a:rPr lang="uk-UA" sz="2600" b="1" dirty="0">
                <a:latin typeface="Cambria" panose="02040503050406030204" pitchFamily="18" charset="0"/>
                <a:ea typeface="Cambria" panose="02040503050406030204" pitchFamily="18" charset="0"/>
              </a:rPr>
              <a:t> відмовився помилувати засуджених до смертної кари за торгівлю наркотиками громадян Бразилії, Австралії та Нідерландів. </a:t>
            </a:r>
          </a:p>
          <a:p>
            <a:pPr marL="0" indent="0" algn="just">
              <a:buNone/>
            </a:pPr>
            <a:r>
              <a:rPr lang="uk-UA" sz="2600" b="1" dirty="0">
                <a:latin typeface="Cambria" panose="02040503050406030204" pitchFamily="18" charset="0"/>
                <a:ea typeface="Cambria" panose="02040503050406030204" pitchFamily="18" charset="0"/>
              </a:rPr>
              <a:t>Це викликало критику міжнародних правозахисних організацій та посольств вищезгаданих країн. Після кількох указів президента про введення в дію смертельного покарання у 2015 р. Амстердам, Бразиліа та Канберра відкликали своїх послів із Республіки Індонезія. Неодноразово фіксувались і випадки арештів опозиційних активістів через критику адміністрації </a:t>
            </a:r>
            <a:r>
              <a:rPr lang="uk-UA" sz="2600" b="1" dirty="0" err="1">
                <a:latin typeface="Cambria" panose="02040503050406030204" pitchFamily="18" charset="0"/>
                <a:ea typeface="Cambria" panose="02040503050406030204" pitchFamily="18" charset="0"/>
              </a:rPr>
              <a:t>Відодо</a:t>
            </a:r>
            <a:r>
              <a:rPr lang="uk-UA" sz="2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0835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1" y="870437"/>
            <a:ext cx="12080630" cy="5987561"/>
          </a:xfrm>
        </p:spPr>
        <p:txBody>
          <a:bodyPr>
            <a:normAutofit/>
          </a:bodyPr>
          <a:lstStyle/>
          <a:p>
            <a:pPr marL="0" indent="0" algn="just">
              <a:buNone/>
            </a:pPr>
            <a:r>
              <a:rPr lang="uk-UA" sz="2600" b="1" dirty="0">
                <a:latin typeface="Cambria" panose="02040503050406030204" pitchFamily="18" charset="0"/>
                <a:ea typeface="Cambria" panose="02040503050406030204" pitchFamily="18" charset="0"/>
              </a:rPr>
              <a:t>Під час антиурядових протестів опозиції та заворушень після оголошення результатів президентських виборів (на яких </a:t>
            </a:r>
            <a:r>
              <a:rPr lang="uk-UA" sz="2600" b="1" dirty="0" err="1">
                <a:latin typeface="Cambria" panose="02040503050406030204" pitchFamily="18" charset="0"/>
                <a:ea typeface="Cambria" panose="02040503050406030204" pitchFamily="18" charset="0"/>
              </a:rPr>
              <a:t>Відодо</a:t>
            </a:r>
            <a:r>
              <a:rPr lang="uk-UA" sz="2600" b="1" dirty="0">
                <a:latin typeface="Cambria" panose="02040503050406030204" pitchFamily="18" charset="0"/>
                <a:ea typeface="Cambria" panose="02040503050406030204" pitchFamily="18" charset="0"/>
              </a:rPr>
              <a:t> успішно </a:t>
            </a:r>
            <a:r>
              <a:rPr lang="uk-UA" sz="2600" b="1" dirty="0" err="1">
                <a:latin typeface="Cambria" panose="02040503050406030204" pitchFamily="18" charset="0"/>
                <a:ea typeface="Cambria" panose="02040503050406030204" pitchFamily="18" charset="0"/>
              </a:rPr>
              <a:t>переобрався</a:t>
            </a:r>
            <a:r>
              <a:rPr lang="uk-UA" sz="2600" b="1" dirty="0">
                <a:latin typeface="Cambria" panose="02040503050406030204" pitchFamily="18" charset="0"/>
                <a:ea typeface="Cambria" panose="02040503050406030204" pitchFamily="18" charset="0"/>
              </a:rPr>
              <a:t>) у травні 2019 р. уряд частково обмежив доступ до інтернету на всій території країни та використав поліцію для розгону демонстрацій. </a:t>
            </a:r>
          </a:p>
          <a:p>
            <a:pPr marL="0" indent="0" algn="just">
              <a:buNone/>
            </a:pPr>
            <a:r>
              <a:rPr lang="uk-UA" sz="2600" b="1" dirty="0">
                <a:latin typeface="Cambria" panose="02040503050406030204" pitchFamily="18" charset="0"/>
                <a:ea typeface="Cambria" panose="02040503050406030204" pitchFamily="18" charset="0"/>
              </a:rPr>
              <a:t>Проте варто зауважити, що були випадки актів вандалізму з боку невеликої кількості протестувальників. Представники </a:t>
            </a:r>
            <a:r>
              <a:rPr lang="uk-UA" sz="2600" b="1" dirty="0" err="1">
                <a:latin typeface="Cambria" panose="02040503050406030204" pitchFamily="18" charset="0"/>
                <a:ea typeface="Cambria" panose="02040503050406030204" pitchFamily="18" charset="0"/>
              </a:rPr>
              <a:t>Amnesty</a:t>
            </a:r>
            <a:r>
              <a:rPr lang="uk-UA" sz="2600" b="1" dirty="0">
                <a:latin typeface="Cambria" panose="02040503050406030204" pitchFamily="18" charset="0"/>
                <a:ea typeface="Cambria" panose="02040503050406030204" pitchFamily="18" charset="0"/>
              </a:rPr>
              <a:t> </a:t>
            </a:r>
            <a:r>
              <a:rPr lang="uk-UA" sz="2600" b="1" dirty="0" err="1">
                <a:latin typeface="Cambria" panose="02040503050406030204" pitchFamily="18" charset="0"/>
                <a:ea typeface="Cambria" panose="02040503050406030204" pitchFamily="18" charset="0"/>
              </a:rPr>
              <a:t>International</a:t>
            </a:r>
            <a:r>
              <a:rPr lang="uk-UA" sz="2600" b="1" dirty="0">
                <a:latin typeface="Cambria" panose="02040503050406030204" pitchFamily="18" charset="0"/>
                <a:ea typeface="Cambria" panose="02040503050406030204" pitchFamily="18" charset="0"/>
              </a:rPr>
              <a:t> засудили репресивні дії проти демонстрантів, одночасно зажадавши від адміністрації </a:t>
            </a:r>
            <a:r>
              <a:rPr lang="uk-UA" sz="2600" b="1" dirty="0" err="1">
                <a:latin typeface="Cambria" panose="02040503050406030204" pitchFamily="18" charset="0"/>
                <a:ea typeface="Cambria" panose="02040503050406030204" pitchFamily="18" charset="0"/>
              </a:rPr>
              <a:t>Відодо</a:t>
            </a:r>
            <a:r>
              <a:rPr lang="uk-UA" sz="2600" b="1" dirty="0">
                <a:latin typeface="Cambria" panose="02040503050406030204" pitchFamily="18" charset="0"/>
                <a:ea typeface="Cambria" panose="02040503050406030204" pitchFamily="18" charset="0"/>
              </a:rPr>
              <a:t> розслідувати позасудові страти під час зіткнень.</a:t>
            </a:r>
          </a:p>
        </p:txBody>
      </p:sp>
      <p:pic>
        <p:nvPicPr>
          <p:cNvPr id="4" name="Рисунок 3">
            <a:extLst>
              <a:ext uri="{FF2B5EF4-FFF2-40B4-BE49-F238E27FC236}">
                <a16:creationId xmlns:a16="http://schemas.microsoft.com/office/drawing/2014/main" id="{17953AE0-B2B4-D7C2-9B52-A2CDC58CAD72}"/>
              </a:ext>
            </a:extLst>
          </p:cNvPr>
          <p:cNvPicPr>
            <a:picLocks noChangeAspect="1"/>
          </p:cNvPicPr>
          <p:nvPr/>
        </p:nvPicPr>
        <p:blipFill>
          <a:blip r:embed="rId2"/>
          <a:stretch>
            <a:fillRect/>
          </a:stretch>
        </p:blipFill>
        <p:spPr>
          <a:xfrm>
            <a:off x="6251331" y="5323866"/>
            <a:ext cx="2661138" cy="1463794"/>
          </a:xfrm>
          <a:prstGeom prst="rect">
            <a:avLst/>
          </a:prstGeom>
        </p:spPr>
      </p:pic>
    </p:spTree>
    <p:extLst>
      <p:ext uri="{BB962C8B-B14F-4D97-AF65-F5344CB8AC3E}">
        <p14:creationId xmlns:p14="http://schemas.microsoft.com/office/powerpoint/2010/main" val="135042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2000" cy="5987561"/>
          </a:xfrm>
        </p:spPr>
        <p:txBody>
          <a:bodyPr>
            <a:noAutofit/>
          </a:bodyPr>
          <a:lstStyle/>
          <a:p>
            <a:pPr marL="0" indent="0" algn="just">
              <a:lnSpc>
                <a:spcPct val="100000"/>
              </a:lnSpc>
              <a:buNone/>
            </a:pPr>
            <a:r>
              <a:rPr lang="uk-UA" sz="3000" b="1" dirty="0">
                <a:latin typeface="Cambria" panose="02040503050406030204" pitchFamily="18" charset="0"/>
                <a:ea typeface="Cambria" panose="02040503050406030204" pitchFamily="18" charset="0"/>
              </a:rPr>
              <a:t>Чи не найперспективнішим інфраструктурним проєктом є побудова нової столиці Індонезії – </a:t>
            </a:r>
            <a:r>
              <a:rPr lang="uk-UA" sz="3000" b="1" dirty="0" err="1">
                <a:latin typeface="Cambria" panose="02040503050406030204" pitchFamily="18" charset="0"/>
                <a:ea typeface="Cambria" panose="02040503050406030204" pitchFamily="18" charset="0"/>
              </a:rPr>
              <a:t>Нусантара</a:t>
            </a:r>
            <a:r>
              <a:rPr lang="uk-UA" sz="3000" b="1" dirty="0">
                <a:latin typeface="Cambria" panose="02040503050406030204" pitchFamily="18" charset="0"/>
                <a:ea typeface="Cambria" panose="02040503050406030204" pitchFamily="18" charset="0"/>
              </a:rPr>
              <a:t> площею 256 000 га (приблизно в чотири рази більше за Джакарту). </a:t>
            </a:r>
          </a:p>
          <a:p>
            <a:pPr marL="0" indent="0" algn="just">
              <a:lnSpc>
                <a:spcPct val="100000"/>
              </a:lnSpc>
              <a:buNone/>
            </a:pPr>
            <a:r>
              <a:rPr lang="uk-UA" sz="3000" b="1" dirty="0">
                <a:latin typeface="Cambria" panose="02040503050406030204" pitchFamily="18" charset="0"/>
                <a:ea typeface="Cambria" panose="02040503050406030204" pitchFamily="18" charset="0"/>
              </a:rPr>
              <a:t>У 2019 р. президент Індонезії </a:t>
            </a:r>
            <a:r>
              <a:rPr lang="uk-UA" sz="3000" b="1" dirty="0" err="1">
                <a:latin typeface="Cambria" panose="02040503050406030204" pitchFamily="18" charset="0"/>
                <a:ea typeface="Cambria" panose="02040503050406030204" pitchFamily="18" charset="0"/>
              </a:rPr>
              <a:t>Джоко</a:t>
            </a:r>
            <a:r>
              <a:rPr lang="uk-UA" sz="3000" b="1" dirty="0">
                <a:latin typeface="Cambria" panose="02040503050406030204" pitchFamily="18" charset="0"/>
                <a:ea typeface="Cambria" panose="02040503050406030204" pitchFamily="18" charset="0"/>
              </a:rPr>
              <a:t> </a:t>
            </a:r>
            <a:r>
              <a:rPr lang="uk-UA" sz="3000" b="1" dirty="0" err="1">
                <a:latin typeface="Cambria" panose="02040503050406030204" pitchFamily="18" charset="0"/>
                <a:ea typeface="Cambria" panose="02040503050406030204" pitchFamily="18" charset="0"/>
              </a:rPr>
              <a:t>Відодо</a:t>
            </a:r>
            <a:r>
              <a:rPr lang="uk-UA" sz="3000" b="1" dirty="0">
                <a:latin typeface="Cambria" panose="02040503050406030204" pitchFamily="18" charset="0"/>
                <a:ea typeface="Cambria" panose="02040503050406030204" pitchFamily="18" charset="0"/>
              </a:rPr>
              <a:t> оголосив про перенесення столиці з Джакарти до Східного Калімантану. Причиною такого кроку стала перенаселеність Джакарти, просідання в ній ґрунту, а також наміри активізувати економічний розвиток острова Калімантан. Будівництво нової столиці оцінювалося в 32 млрд </a:t>
            </a:r>
            <a:r>
              <a:rPr lang="en-US" sz="3000" b="1" dirty="0">
                <a:latin typeface="Cambria" panose="02040503050406030204" pitchFamily="18" charset="0"/>
                <a:ea typeface="Cambria" panose="02040503050406030204" pitchFamily="18" charset="0"/>
              </a:rPr>
              <a:t>$ </a:t>
            </a:r>
            <a:r>
              <a:rPr lang="uk-UA" sz="3000" b="1" dirty="0">
                <a:latin typeface="Cambria" panose="02040503050406030204" pitchFamily="18" charset="0"/>
                <a:ea typeface="Cambria" panose="02040503050406030204" pitchFamily="18" charset="0"/>
              </a:rPr>
              <a:t>і мало початися у 2020 р., але було відкладене через пандемію коронавірусу. Парламент Індонезії ухвалив закон про нову столицю вже в січні 2021 р. і перенесення столиці фізично почнеться у 2024 р.</a:t>
            </a:r>
          </a:p>
        </p:txBody>
      </p:sp>
    </p:spTree>
    <p:extLst>
      <p:ext uri="{BB962C8B-B14F-4D97-AF65-F5344CB8AC3E}">
        <p14:creationId xmlns:p14="http://schemas.microsoft.com/office/powerpoint/2010/main" val="1869773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796413"/>
            <a:ext cx="12192000" cy="5987561"/>
          </a:xfrm>
        </p:spPr>
        <p:txBody>
          <a:bodyPr>
            <a:noAutofit/>
          </a:bodyPr>
          <a:lstStyle/>
          <a:p>
            <a:pPr marL="0" indent="0" algn="just">
              <a:buNone/>
            </a:pPr>
            <a:r>
              <a:rPr lang="uk-UA" sz="3600" b="1" dirty="0">
                <a:latin typeface="Cambria" panose="02040503050406030204" pitchFamily="18" charset="0"/>
                <a:ea typeface="Cambria" panose="02040503050406030204" pitchFamily="18" charset="0"/>
              </a:rPr>
              <a:t>Вибраний район розташований між столицею провінції </a:t>
            </a:r>
            <a:r>
              <a:rPr lang="uk-UA" sz="3600" b="1" dirty="0" err="1">
                <a:latin typeface="Cambria" panose="02040503050406030204" pitchFamily="18" charset="0"/>
                <a:ea typeface="Cambria" panose="02040503050406030204" pitchFamily="18" charset="0"/>
              </a:rPr>
              <a:t>Самаринда</a:t>
            </a:r>
            <a:r>
              <a:rPr lang="uk-UA" sz="3600" b="1" dirty="0">
                <a:latin typeface="Cambria" panose="02040503050406030204" pitchFamily="18" charset="0"/>
                <a:ea typeface="Cambria" panose="02040503050406030204" pitchFamily="18" charset="0"/>
              </a:rPr>
              <a:t> та найбільшим містом </a:t>
            </a:r>
            <a:r>
              <a:rPr lang="uk-UA" sz="3600" b="1" dirty="0" err="1">
                <a:latin typeface="Cambria" panose="02040503050406030204" pitchFamily="18" charset="0"/>
                <a:ea typeface="Cambria" panose="02040503050406030204" pitchFamily="18" charset="0"/>
              </a:rPr>
              <a:t>Балікпапан</a:t>
            </a:r>
            <a:r>
              <a:rPr lang="uk-UA" sz="3600" b="1" dirty="0">
                <a:latin typeface="Cambria" panose="02040503050406030204" pitchFamily="18" charset="0"/>
                <a:ea typeface="Cambria" panose="02040503050406030204" pitchFamily="18" charset="0"/>
              </a:rPr>
              <a:t>, що приблизно відповідає географічному центру Індонезії. Сам Калімантан значною мірою захищений від стихійних лих, таких як землетруси, цунамі та виверження вулканів. </a:t>
            </a:r>
          </a:p>
          <a:p>
            <a:pPr marL="0" indent="0" algn="just">
              <a:buNone/>
            </a:pPr>
            <a:r>
              <a:rPr lang="uk-UA" sz="3600" b="1" dirty="0">
                <a:latin typeface="Cambria" panose="02040503050406030204" pitchFamily="18" charset="0"/>
                <a:ea typeface="Cambria" panose="02040503050406030204" pitchFamily="18" charset="0"/>
              </a:rPr>
              <a:t>Розвиток міста має пройти в п'ять етапів. Перший розрахований на період із 2022 до 2024 р., а повне завершення </a:t>
            </a:r>
            <a:r>
              <a:rPr lang="uk-UA" sz="3600" b="1" dirty="0" err="1">
                <a:latin typeface="Cambria" panose="02040503050406030204" pitchFamily="18" charset="0"/>
                <a:ea typeface="Cambria" panose="02040503050406030204" pitchFamily="18" charset="0"/>
              </a:rPr>
              <a:t>проєкту</a:t>
            </a:r>
            <a:r>
              <a:rPr lang="uk-UA" sz="3600" b="1" dirty="0">
                <a:latin typeface="Cambria" panose="02040503050406030204" pitchFamily="18" charset="0"/>
                <a:ea typeface="Cambria" panose="02040503050406030204" pitchFamily="18" charset="0"/>
              </a:rPr>
              <a:t> очікується до 2045 р. </a:t>
            </a:r>
          </a:p>
        </p:txBody>
      </p:sp>
    </p:spTree>
    <p:extLst>
      <p:ext uri="{BB962C8B-B14F-4D97-AF65-F5344CB8AC3E}">
        <p14:creationId xmlns:p14="http://schemas.microsoft.com/office/powerpoint/2010/main" val="347291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rmAutofit lnSpcReduction="10000"/>
          </a:bodyPr>
          <a:lstStyle/>
          <a:p>
            <a:pPr marL="0" indent="0" algn="just">
              <a:buNone/>
            </a:pPr>
            <a:r>
              <a:rPr lang="uk-UA" sz="3200" b="1" dirty="0" err="1">
                <a:latin typeface="Cambria" panose="02040503050406030204" pitchFamily="18" charset="0"/>
                <a:ea typeface="Cambria" panose="02040503050406030204" pitchFamily="18" charset="0"/>
              </a:rPr>
              <a:t>Аче</a:t>
            </a:r>
            <a:r>
              <a:rPr lang="uk-UA" sz="3200" b="1" dirty="0">
                <a:latin typeface="Cambria" panose="02040503050406030204" pitchFamily="18" charset="0"/>
                <a:ea typeface="Cambria" panose="02040503050406030204" pitchFamily="18" charset="0"/>
              </a:rPr>
              <a:t> (</a:t>
            </a:r>
            <a:r>
              <a:rPr lang="uk-UA" sz="3200" b="1" dirty="0" err="1">
                <a:latin typeface="Cambria" panose="02040503050406030204" pitchFamily="18" charset="0"/>
                <a:ea typeface="Cambria" panose="02040503050406030204" pitchFamily="18" charset="0"/>
              </a:rPr>
              <a:t>Ачех</a:t>
            </a:r>
            <a:r>
              <a:rPr lang="uk-UA" sz="3200" b="1" dirty="0">
                <a:latin typeface="Cambria" panose="02040503050406030204" pitchFamily="18" charset="0"/>
                <a:ea typeface="Cambria" panose="02040503050406030204" pitchFamily="18" charset="0"/>
              </a:rPr>
              <a:t>) - </a:t>
            </a:r>
            <a:r>
              <a:rPr lang="uk-UA" sz="3200" b="1" dirty="0" err="1">
                <a:latin typeface="Cambria" panose="02040503050406030204" pitchFamily="18" charset="0"/>
                <a:ea typeface="Cambria" panose="02040503050406030204" pitchFamily="18" charset="0"/>
              </a:rPr>
              <a:t>провiнцiя</a:t>
            </a:r>
            <a:r>
              <a:rPr lang="uk-UA" sz="3200" b="1" dirty="0">
                <a:latin typeface="Cambria" panose="02040503050406030204" pitchFamily="18" charset="0"/>
                <a:ea typeface="Cambria" panose="02040503050406030204" pitchFamily="18" charset="0"/>
              </a:rPr>
              <a:t> Індонезії. Столиця - місто Банда-</a:t>
            </a:r>
            <a:r>
              <a:rPr lang="uk-UA" sz="3200" b="1" dirty="0" err="1">
                <a:latin typeface="Cambria" panose="02040503050406030204" pitchFamily="18" charset="0"/>
                <a:ea typeface="Cambria" panose="02040503050406030204" pitchFamily="18" charset="0"/>
              </a:rPr>
              <a:t>Ачех</a:t>
            </a:r>
            <a:r>
              <a:rPr lang="uk-UA" sz="3200" b="1" dirty="0">
                <a:latin typeface="Cambria" panose="02040503050406030204" pitchFamily="18" charset="0"/>
                <a:ea typeface="Cambria" panose="02040503050406030204" pitchFamily="18" charset="0"/>
              </a:rPr>
              <a:t>. Саме тут з </a:t>
            </a:r>
            <a:r>
              <a:rPr lang="uk-UA" sz="3200" b="1" dirty="0">
                <a:solidFill>
                  <a:srgbClr val="C00000"/>
                </a:solidFill>
                <a:highlight>
                  <a:srgbClr val="FFFF00"/>
                </a:highlight>
                <a:latin typeface="Cambria" panose="02040503050406030204" pitchFamily="18" charset="0"/>
                <a:ea typeface="Cambria" panose="02040503050406030204" pitchFamily="18" charset="0"/>
              </a:rPr>
              <a:t>4 грудня 1976 р. по 15 серпня 2005 р.</a:t>
            </a:r>
            <a:r>
              <a:rPr lang="uk-UA" sz="3200" b="1" dirty="0">
                <a:latin typeface="Cambria" panose="02040503050406030204" pitchFamily="18" charset="0"/>
                <a:ea typeface="Cambria" panose="02040503050406030204" pitchFamily="18" charset="0"/>
              </a:rPr>
              <a:t> тривала війна за незалежність провінції. Індонезійська влада називала її «Заколот в </a:t>
            </a:r>
            <a:r>
              <a:rPr lang="uk-UA" sz="3200" b="1" dirty="0" err="1">
                <a:latin typeface="Cambria" panose="02040503050406030204" pitchFamily="18" charset="0"/>
                <a:ea typeface="Cambria" panose="02040503050406030204" pitchFamily="18" charset="0"/>
              </a:rPr>
              <a:t>Ачехі</a:t>
            </a:r>
            <a:r>
              <a:rPr lang="uk-UA" sz="3200" b="1" dirty="0">
                <a:latin typeface="Cambria" panose="02040503050406030204" pitchFamily="18" charset="0"/>
                <a:ea typeface="Cambria" panose="02040503050406030204" pitchFamily="18" charset="0"/>
              </a:rPr>
              <a:t>» (</a:t>
            </a:r>
            <a:r>
              <a:rPr lang="uk-UA" sz="3200" b="1" dirty="0" err="1">
                <a:latin typeface="Cambria" panose="02040503050406030204" pitchFamily="18" charset="0"/>
                <a:ea typeface="Cambria" panose="02040503050406030204" pitchFamily="18" charset="0"/>
              </a:rPr>
              <a:t>індон</a:t>
            </a:r>
            <a:r>
              <a:rPr lang="uk-UA" sz="3200" b="1" dirty="0">
                <a:latin typeface="Cambria" panose="02040503050406030204" pitchFamily="18" charset="0"/>
                <a:ea typeface="Cambria" panose="02040503050406030204" pitchFamily="18" charset="0"/>
              </a:rPr>
              <a:t>. </a:t>
            </a:r>
            <a:r>
              <a:rPr lang="uk-UA" sz="3200" b="1" dirty="0" err="1">
                <a:latin typeface="Cambria" panose="02040503050406030204" pitchFamily="18" charset="0"/>
                <a:ea typeface="Cambria" panose="02040503050406030204" pitchFamily="18" charset="0"/>
              </a:rPr>
              <a:t>Pemberontakan</a:t>
            </a:r>
            <a:r>
              <a:rPr lang="uk-UA" sz="3200" b="1" dirty="0">
                <a:latin typeface="Cambria" panose="02040503050406030204" pitchFamily="18" charset="0"/>
                <a:ea typeface="Cambria" panose="02040503050406030204" pitchFamily="18" charset="0"/>
              </a:rPr>
              <a:t> di </a:t>
            </a:r>
            <a:r>
              <a:rPr lang="uk-UA" sz="3200" b="1" dirty="0" err="1">
                <a:latin typeface="Cambria" panose="02040503050406030204" pitchFamily="18" charset="0"/>
                <a:ea typeface="Cambria" panose="02040503050406030204" pitchFamily="18" charset="0"/>
              </a:rPr>
              <a:t>Aceh</a:t>
            </a:r>
            <a:r>
              <a:rPr lang="uk-UA" sz="3200" b="1" dirty="0">
                <a:latin typeface="Cambria" panose="02040503050406030204" pitchFamily="18" charset="0"/>
                <a:ea typeface="Cambria" panose="02040503050406030204" pitchFamily="18" charset="0"/>
              </a:rPr>
              <a:t>).</a:t>
            </a:r>
          </a:p>
          <a:p>
            <a:pPr marL="0" indent="0" algn="just">
              <a:buNone/>
            </a:pPr>
            <a:r>
              <a:rPr lang="uk-UA" sz="3200" b="1" dirty="0">
                <a:solidFill>
                  <a:srgbClr val="FFC000"/>
                </a:solidFill>
                <a:highlight>
                  <a:srgbClr val="0000FF"/>
                </a:highlight>
                <a:latin typeface="Cambria" panose="02040503050406030204" pitchFamily="18" charset="0"/>
                <a:ea typeface="Cambria" panose="02040503050406030204" pitchFamily="18" charset="0"/>
              </a:rPr>
              <a:t>Конфлікт в </a:t>
            </a:r>
            <a:r>
              <a:rPr lang="uk-UA" sz="3200" b="1" dirty="0" err="1">
                <a:solidFill>
                  <a:srgbClr val="FFC000"/>
                </a:solidFill>
                <a:highlight>
                  <a:srgbClr val="0000FF"/>
                </a:highlight>
                <a:latin typeface="Cambria" panose="02040503050406030204" pitchFamily="18" charset="0"/>
                <a:ea typeface="Cambria" panose="02040503050406030204" pitchFamily="18" charset="0"/>
              </a:rPr>
              <a:t>Ачеху</a:t>
            </a:r>
            <a:r>
              <a:rPr lang="uk-UA" sz="3200" b="1" dirty="0">
                <a:solidFill>
                  <a:srgbClr val="FFC000"/>
                </a:solidFill>
                <a:highlight>
                  <a:srgbClr val="0000FF"/>
                </a:highlight>
                <a:latin typeface="Cambria" panose="02040503050406030204" pitchFamily="18" charset="0"/>
                <a:ea typeface="Cambria" panose="02040503050406030204" pitchFamily="18" charset="0"/>
              </a:rPr>
              <a:t> спричинений кількома основними факторами: </a:t>
            </a:r>
            <a:r>
              <a:rPr lang="uk-UA" sz="3200" b="1" i="1" dirty="0">
                <a:solidFill>
                  <a:srgbClr val="FFC000"/>
                </a:solidFill>
                <a:highlight>
                  <a:srgbClr val="0000FF"/>
                </a:highlight>
                <a:latin typeface="Cambria" panose="02040503050406030204" pitchFamily="18" charset="0"/>
                <a:ea typeface="Cambria" panose="02040503050406030204" pitchFamily="18" charset="0"/>
              </a:rPr>
              <a:t>історичне жорстоке поводження, розбіжності щодо ісламського права, невдоволення місцевих жителів розподілом багатства природних ресурсів </a:t>
            </a:r>
            <a:r>
              <a:rPr lang="uk-UA" sz="3200" b="1" i="1" dirty="0" err="1">
                <a:solidFill>
                  <a:srgbClr val="FFC000"/>
                </a:solidFill>
                <a:highlight>
                  <a:srgbClr val="0000FF"/>
                </a:highlight>
                <a:latin typeface="Cambria" panose="02040503050406030204" pitchFamily="18" charset="0"/>
                <a:ea typeface="Cambria" panose="02040503050406030204" pitchFamily="18" charset="0"/>
              </a:rPr>
              <a:t>Ачеха</a:t>
            </a:r>
            <a:r>
              <a:rPr lang="uk-UA" sz="3200" b="1" i="1" dirty="0">
                <a:solidFill>
                  <a:srgbClr val="FFC000"/>
                </a:solidFill>
                <a:highlight>
                  <a:srgbClr val="0000FF"/>
                </a:highlight>
                <a:latin typeface="Cambria" panose="02040503050406030204" pitchFamily="18" charset="0"/>
                <a:ea typeface="Cambria" panose="02040503050406030204" pitchFamily="18" charset="0"/>
              </a:rPr>
              <a:t> та збільшення кількості яванців у </a:t>
            </a:r>
            <a:r>
              <a:rPr lang="uk-UA" sz="3200" b="1" i="1" dirty="0" err="1">
                <a:solidFill>
                  <a:srgbClr val="FFC000"/>
                </a:solidFill>
                <a:highlight>
                  <a:srgbClr val="0000FF"/>
                </a:highlight>
                <a:latin typeface="Cambria" panose="02040503050406030204" pitchFamily="18" charset="0"/>
                <a:ea typeface="Cambria" panose="02040503050406030204" pitchFamily="18" charset="0"/>
              </a:rPr>
              <a:t>Ачеху</a:t>
            </a:r>
            <a:r>
              <a:rPr lang="uk-UA" sz="3200" b="1" i="1" dirty="0">
                <a:solidFill>
                  <a:srgbClr val="FFC000"/>
                </a:solidFill>
                <a:highlight>
                  <a:srgbClr val="0000FF"/>
                </a:highlight>
                <a:latin typeface="Cambria" panose="02040503050406030204" pitchFamily="18" charset="0"/>
                <a:ea typeface="Cambria" panose="02040503050406030204" pitchFamily="18" charset="0"/>
              </a:rPr>
              <a:t> (політика центра по переселення яванців на Суматру).</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2328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pic>
        <p:nvPicPr>
          <p:cNvPr id="4" name="Объект 3">
            <a:extLst>
              <a:ext uri="{FF2B5EF4-FFF2-40B4-BE49-F238E27FC236}">
                <a16:creationId xmlns:a16="http://schemas.microsoft.com/office/drawing/2014/main" id="{1F79BC86-1418-0AC5-9AF5-9AD64686F680}"/>
              </a:ext>
            </a:extLst>
          </p:cNvPr>
          <p:cNvPicPr>
            <a:picLocks noGrp="1" noChangeAspect="1"/>
          </p:cNvPicPr>
          <p:nvPr>
            <p:ph idx="1"/>
          </p:nvPr>
        </p:nvPicPr>
        <p:blipFill>
          <a:blip r:embed="rId2"/>
          <a:stretch>
            <a:fillRect/>
          </a:stretch>
        </p:blipFill>
        <p:spPr>
          <a:xfrm>
            <a:off x="2265596" y="807507"/>
            <a:ext cx="7933481" cy="5909816"/>
          </a:xfrm>
          <a:prstGeom prst="rect">
            <a:avLst/>
          </a:prstGeom>
        </p:spPr>
      </p:pic>
    </p:spTree>
    <p:extLst>
      <p:ext uri="{BB962C8B-B14F-4D97-AF65-F5344CB8AC3E}">
        <p14:creationId xmlns:p14="http://schemas.microsoft.com/office/powerpoint/2010/main" val="2847838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Autofit/>
          </a:bodyPr>
          <a:lstStyle/>
          <a:p>
            <a:pPr marL="0" indent="0" algn="just">
              <a:lnSpc>
                <a:spcPct val="100000"/>
              </a:lnSpc>
              <a:buNone/>
            </a:pPr>
            <a:r>
              <a:rPr lang="uk-UA" sz="2700" b="1" dirty="0">
                <a:solidFill>
                  <a:srgbClr val="FF0000"/>
                </a:solidFill>
                <a:highlight>
                  <a:srgbClr val="FFFF00"/>
                </a:highlight>
                <a:latin typeface="Cambria" panose="02040503050406030204" pitchFamily="18" charset="0"/>
                <a:ea typeface="Cambria" panose="02040503050406030204" pitchFamily="18" charset="0"/>
              </a:rPr>
              <a:t>Індонезія не є світською державою</a:t>
            </a:r>
            <a:r>
              <a:rPr lang="uk-UA" sz="2700" b="1" dirty="0">
                <a:latin typeface="Cambria" panose="02040503050406030204" pitchFamily="18" charset="0"/>
                <a:ea typeface="Cambria" panose="02040503050406030204" pitchFamily="18" charset="0"/>
              </a:rPr>
              <a:t>. Атеїзм тут неприйнятний – формально громадяни мають сповідувати одну із шести визначених релігій. Це багатоконфесійна держава, чия офіційна ідеологія «Панча Шила» не передбачає пріоритету однієї релігії над іншою. Ідея належить першому постколоніальному лідеру Індонезії </a:t>
            </a:r>
            <a:r>
              <a:rPr lang="uk-UA" sz="2700" b="1" dirty="0" err="1">
                <a:latin typeface="Cambria" panose="02040503050406030204" pitchFamily="18" charset="0"/>
                <a:ea typeface="Cambria" panose="02040503050406030204" pitchFamily="18" charset="0"/>
              </a:rPr>
              <a:t>Сукарно</a:t>
            </a:r>
            <a:r>
              <a:rPr lang="uk-UA" sz="2700" b="1" dirty="0">
                <a:latin typeface="Cambria" panose="02040503050406030204" pitchFamily="18" charset="0"/>
                <a:ea typeface="Cambria" panose="02040503050406030204" pitchFamily="18" charset="0"/>
              </a:rPr>
              <a:t>, таким чином він розраховував запобігти відокремленню великих частин архіпелагу, де мусульмани були в меншості.</a:t>
            </a:r>
          </a:p>
          <a:p>
            <a:pPr marL="0" indent="0" algn="just">
              <a:lnSpc>
                <a:spcPct val="100000"/>
              </a:lnSpc>
              <a:buNone/>
            </a:pPr>
            <a:r>
              <a:rPr lang="uk-UA" sz="2700" b="1" dirty="0">
                <a:latin typeface="Cambria" panose="02040503050406030204" pitchFamily="18" charset="0"/>
                <a:ea typeface="Cambria" panose="02040503050406030204" pitchFamily="18" charset="0"/>
              </a:rPr>
              <a:t>Але після падіння режиму </a:t>
            </a:r>
            <a:r>
              <a:rPr lang="uk-UA" sz="2700" b="1" dirty="0" err="1">
                <a:latin typeface="Cambria" panose="02040503050406030204" pitchFamily="18" charset="0"/>
                <a:ea typeface="Cambria" panose="02040503050406030204" pitchFamily="18" charset="0"/>
              </a:rPr>
              <a:t>Сухарто</a:t>
            </a:r>
            <a:r>
              <a:rPr lang="uk-UA" sz="2700" b="1" dirty="0">
                <a:latin typeface="Cambria" panose="02040503050406030204" pitchFamily="18" charset="0"/>
                <a:ea typeface="Cambria" panose="02040503050406030204" pitchFamily="18" charset="0"/>
              </a:rPr>
              <a:t>, який безжально пригнічував політичні ісламські групи, у багатьох районах острова Ява, де проживає більше половини індонезійців, спостерігається мобілізація навколо ісламських цінностей і зростає переконаність у тому, що ісламу загрожує зовнішній вплив. Політичні партії відреагували на це і зажадали посилення законів контролю за моральністю.</a:t>
            </a:r>
          </a:p>
        </p:txBody>
      </p:sp>
    </p:spTree>
    <p:extLst>
      <p:ext uri="{BB962C8B-B14F-4D97-AF65-F5344CB8AC3E}">
        <p14:creationId xmlns:p14="http://schemas.microsoft.com/office/powerpoint/2010/main" val="2746303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1037492"/>
            <a:ext cx="12191999" cy="5820506"/>
          </a:xfrm>
        </p:spPr>
        <p:txBody>
          <a:bodyPr>
            <a:noAutofit/>
          </a:bodyPr>
          <a:lstStyle/>
          <a:p>
            <a:pPr marL="0" indent="0" algn="just">
              <a:lnSpc>
                <a:spcPct val="100000"/>
              </a:lnSpc>
              <a:buNone/>
            </a:pPr>
            <a:r>
              <a:rPr lang="uk-UA" sz="3500" b="1" dirty="0">
                <a:latin typeface="Cambria" panose="02040503050406030204" pitchFamily="18" charset="0"/>
                <a:ea typeface="Cambria" panose="02040503050406030204" pitchFamily="18" charset="0"/>
              </a:rPr>
              <a:t>Наприкінці 2022 р. Індонезія законодавчо заборонила позашлюбний секс та </a:t>
            </a:r>
            <a:r>
              <a:rPr lang="uk-UA" sz="3500" b="1" dirty="0">
                <a:highlight>
                  <a:srgbClr val="800000"/>
                </a:highlight>
                <a:latin typeface="Cambria" panose="02040503050406030204" pitchFamily="18" charset="0"/>
                <a:ea typeface="Cambria" panose="02040503050406030204" pitchFamily="18" charset="0"/>
              </a:rPr>
              <a:t>відмову від релігії</a:t>
            </a:r>
            <a:r>
              <a:rPr lang="uk-UA" sz="3500" b="1" dirty="0">
                <a:latin typeface="Cambria" panose="02040503050406030204" pitchFamily="18" charset="0"/>
                <a:ea typeface="Cambria" panose="02040503050406030204" pitchFamily="18" charset="0"/>
              </a:rPr>
              <a:t>. Парламент Індонезії схвалив новий закон, згідно з яким секс поза шлюбом каратиметься ув'язненням. В Індонезії видали </a:t>
            </a:r>
            <a:r>
              <a:rPr lang="uk-UA" sz="3500" b="1" dirty="0" err="1">
                <a:latin typeface="Cambria" panose="02040503050406030204" pitchFamily="18" charset="0"/>
                <a:ea typeface="Cambria" panose="02040503050406030204" pitchFamily="18" charset="0"/>
              </a:rPr>
              <a:t>фетву</a:t>
            </a:r>
            <a:r>
              <a:rPr lang="uk-UA" sz="3500" b="1" dirty="0">
                <a:latin typeface="Cambria" panose="02040503050406030204" pitchFamily="18" charset="0"/>
                <a:ea typeface="Cambria" panose="02040503050406030204" pitchFamily="18" charset="0"/>
              </a:rPr>
              <a:t> проти шлюбів з дівчатами віком до 18 років. </a:t>
            </a:r>
          </a:p>
          <a:p>
            <a:pPr marL="0" indent="0" algn="just">
              <a:lnSpc>
                <a:spcPct val="100000"/>
              </a:lnSpc>
              <a:buNone/>
            </a:pPr>
            <a:r>
              <a:rPr lang="uk-UA" sz="3500" b="1" dirty="0">
                <a:latin typeface="Cambria" panose="02040503050406030204" pitchFamily="18" charset="0"/>
                <a:ea typeface="Cambria" panose="02040503050406030204" pitchFamily="18" charset="0"/>
              </a:rPr>
              <a:t>Новий закон – частина поправок, внесених до кримінального кодексу. Вони набудуть чинності лише через три роки і включають, зокрема, заборону на образу президента та висловлювання проти державної ідеології.</a:t>
            </a:r>
          </a:p>
        </p:txBody>
      </p:sp>
    </p:spTree>
    <p:extLst>
      <p:ext uri="{BB962C8B-B14F-4D97-AF65-F5344CB8AC3E}">
        <p14:creationId xmlns:p14="http://schemas.microsoft.com/office/powerpoint/2010/main" val="279917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a:bodyPr>
          <a:lstStyle/>
          <a:p>
            <a:pPr marL="0" indent="0" algn="just">
              <a:buNone/>
            </a:pPr>
            <a:r>
              <a:rPr lang="uk-UA" sz="2800" b="1" dirty="0">
                <a:latin typeface="Cambria" panose="02040503050406030204" pitchFamily="18" charset="0"/>
                <a:ea typeface="Cambria" panose="02040503050406030204" pitchFamily="18" charset="0"/>
              </a:rPr>
              <a:t>Кодекс включає кілька законів «про мораль», які роблять незаконним спільне проживання і секс неодружених пар. Його положення будуть застосовуватися як до індонезійців, так і до іноземців, що знаходяться на території країни. Донести за позашлюбний зв'язок, який тепер загрожує дев'ятьма місяцями в'язниці, зможе законний чоловік чи дружина. На неодружених людей, що живуть разом, зможуть донести їхні батьки.</a:t>
            </a:r>
          </a:p>
          <a:p>
            <a:pPr marL="0" indent="0" algn="just">
              <a:buNone/>
            </a:pPr>
            <a:r>
              <a:rPr lang="uk-UA" sz="2800" b="1" dirty="0">
                <a:latin typeface="Cambria" panose="02040503050406030204" pitchFamily="18" charset="0"/>
                <a:ea typeface="Cambria" panose="02040503050406030204" pitchFamily="18" charset="0"/>
              </a:rPr>
              <a:t>Правозахисні групи стверджують, що нове законодавство обмежує права жінок, ЛГБТ та етнічних меншин у країні. Новий кодекс також пригнічує свободу політичного самовираження та </a:t>
            </a:r>
            <a:r>
              <a:rPr lang="uk-UA" sz="2800" b="1" dirty="0">
                <a:highlight>
                  <a:srgbClr val="800000"/>
                </a:highlight>
                <a:latin typeface="Cambria" panose="02040503050406030204" pitchFamily="18" charset="0"/>
                <a:ea typeface="Cambria" panose="02040503050406030204" pitchFamily="18" charset="0"/>
              </a:rPr>
              <a:t>обмежує свободу віросповідання</a:t>
            </a:r>
            <a:r>
              <a:rPr lang="uk-UA"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59747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fontScale="92500" lnSpcReduction="10000"/>
          </a:bodyPr>
          <a:lstStyle/>
          <a:p>
            <a:pPr marL="0" indent="0" algn="just">
              <a:lnSpc>
                <a:spcPct val="110000"/>
              </a:lnSpc>
              <a:buNone/>
            </a:pPr>
            <a:r>
              <a:rPr lang="uk-UA" sz="3600" b="1" dirty="0">
                <a:latin typeface="Cambria" panose="02040503050406030204" pitchFamily="18" charset="0"/>
                <a:ea typeface="Cambria" panose="02040503050406030204" pitchFamily="18" charset="0"/>
              </a:rPr>
              <a:t>У новій версії з’явилися шість законів про блюзнірство (богохульство), включаючи віровідступництво - відмову від релігії. Вперше з моменту здобуття незалежності Індонезія визнає незаконним рішення стати невіруючим.</a:t>
            </a:r>
          </a:p>
          <a:p>
            <a:pPr marL="0" indent="0" algn="just">
              <a:lnSpc>
                <a:spcPct val="110000"/>
              </a:lnSpc>
              <a:buNone/>
            </a:pPr>
            <a:r>
              <a:rPr lang="uk-UA" sz="3600" b="1" dirty="0">
                <a:latin typeface="Cambria" panose="02040503050406030204" pitchFamily="18" charset="0"/>
                <a:ea typeface="Cambria" panose="02040503050406030204" pitchFamily="18" charset="0"/>
              </a:rPr>
              <a:t>Нові статті про дифамацію (поширення відомостей, що ганьблять людину) також роблять незаконною образу президента або віце-президента - за це загрожує до 3-х років ув'язнення, - і вираження думок, що суперечать національній ідеології. У попередній версії кодексу окремого положення про образу глави держави не було, ці справи розглядалися в рамках законів про дифамацію.</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683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a:bodyPr>
          <a:lstStyle/>
          <a:p>
            <a:pPr marL="0" indent="0" algn="just">
              <a:lnSpc>
                <a:spcPct val="100000"/>
              </a:lnSpc>
              <a:buNone/>
            </a:pPr>
            <a:r>
              <a:rPr lang="uk-UA" sz="2400" b="1" dirty="0">
                <a:latin typeface="Cambria" panose="02040503050406030204" pitchFamily="18" charset="0"/>
                <a:ea typeface="Cambria" panose="02040503050406030204" pitchFamily="18" charset="0"/>
              </a:rPr>
              <a:t>Законодавці Індонезії заявили, що додали до кодексу положення про захист свободи слова та протестів, які проводяться задля «суспільних інтересів». Проте, правозахисна організація </a:t>
            </a:r>
            <a:r>
              <a:rPr lang="uk-UA" sz="2400" b="1" dirty="0" err="1">
                <a:latin typeface="Cambria" panose="02040503050406030204" pitchFamily="18" charset="0"/>
                <a:ea typeface="Cambria" panose="02040503050406030204" pitchFamily="18" charset="0"/>
              </a:rPr>
              <a:t>Human</a:t>
            </a:r>
            <a:r>
              <a:rPr lang="uk-UA" sz="2400" b="1" dirty="0">
                <a:latin typeface="Cambria" panose="02040503050406030204" pitchFamily="18" charset="0"/>
                <a:ea typeface="Cambria" panose="02040503050406030204" pitchFamily="18" charset="0"/>
              </a:rPr>
              <a:t> </a:t>
            </a:r>
            <a:r>
              <a:rPr lang="uk-UA" sz="2400" b="1" dirty="0" err="1">
                <a:latin typeface="Cambria" panose="02040503050406030204" pitchFamily="18" charset="0"/>
                <a:ea typeface="Cambria" panose="02040503050406030204" pitchFamily="18" charset="0"/>
              </a:rPr>
              <a:t>Rights</a:t>
            </a:r>
            <a:r>
              <a:rPr lang="uk-UA" sz="2400" b="1" dirty="0">
                <a:latin typeface="Cambria" panose="02040503050406030204" pitchFamily="18" charset="0"/>
                <a:ea typeface="Cambria" panose="02040503050406030204" pitchFamily="18" charset="0"/>
              </a:rPr>
              <a:t> </a:t>
            </a:r>
            <a:r>
              <a:rPr lang="uk-UA" sz="2400" b="1" dirty="0" err="1">
                <a:latin typeface="Cambria" panose="02040503050406030204" pitchFamily="18" charset="0"/>
                <a:ea typeface="Cambria" panose="02040503050406030204" pitchFamily="18" charset="0"/>
              </a:rPr>
              <a:t>Watch</a:t>
            </a:r>
            <a:r>
              <a:rPr lang="uk-UA" sz="2400" b="1" dirty="0">
                <a:latin typeface="Cambria" panose="02040503050406030204" pitchFamily="18" charset="0"/>
                <a:ea typeface="Cambria" panose="02040503050406030204" pitchFamily="18" charset="0"/>
              </a:rPr>
              <a:t> заявила, що положення нового кодексу – це катастрофа у галузі прав людини. Директор HRW з Азії </a:t>
            </a:r>
            <a:r>
              <a:rPr lang="uk-UA" sz="2400" b="1" dirty="0" err="1">
                <a:latin typeface="Cambria" panose="02040503050406030204" pitchFamily="18" charset="0"/>
                <a:ea typeface="Cambria" panose="02040503050406030204" pitchFamily="18" charset="0"/>
              </a:rPr>
              <a:t>Елейн</a:t>
            </a:r>
            <a:r>
              <a:rPr lang="uk-UA" sz="2400" b="1" dirty="0">
                <a:latin typeface="Cambria" panose="02040503050406030204" pitchFamily="18" charset="0"/>
                <a:ea typeface="Cambria" panose="02040503050406030204" pitchFamily="18" charset="0"/>
              </a:rPr>
              <a:t> </a:t>
            </a:r>
            <a:r>
              <a:rPr lang="uk-UA" sz="2400" b="1" dirty="0" err="1">
                <a:latin typeface="Cambria" panose="02040503050406030204" pitchFamily="18" charset="0"/>
                <a:ea typeface="Cambria" panose="02040503050406030204" pitchFamily="18" charset="0"/>
              </a:rPr>
              <a:t>Пірсон</a:t>
            </a:r>
            <a:r>
              <a:rPr lang="uk-UA" sz="2400" b="1" dirty="0">
                <a:latin typeface="Cambria" panose="02040503050406030204" pitchFamily="18" charset="0"/>
                <a:ea typeface="Cambria" panose="02040503050406030204" pitchFamily="18" charset="0"/>
              </a:rPr>
              <a:t> в інтерв’ю ВВС назвала нове законодавство величезним провалом для країни, яка намагається уявити себе сучасною мусульманською демократією.</a:t>
            </a:r>
          </a:p>
          <a:p>
            <a:pPr marL="0" indent="0" algn="just">
              <a:lnSpc>
                <a:spcPct val="100000"/>
              </a:lnSpc>
              <a:buNone/>
            </a:pPr>
            <a:r>
              <a:rPr lang="uk-UA" sz="2400" b="1" dirty="0" err="1">
                <a:latin typeface="Cambria" panose="02040503050406030204" pitchFamily="18" charset="0"/>
                <a:ea typeface="Cambria" panose="02040503050406030204" pitchFamily="18" charset="0"/>
              </a:rPr>
              <a:t>Філ</a:t>
            </a:r>
            <a:r>
              <a:rPr lang="uk-UA" sz="2400" b="1" dirty="0">
                <a:latin typeface="Cambria" panose="02040503050406030204" pitchFamily="18" charset="0"/>
                <a:ea typeface="Cambria" panose="02040503050406030204" pitchFamily="18" charset="0"/>
              </a:rPr>
              <a:t> Робертсон з азіатського відділу </a:t>
            </a:r>
            <a:r>
              <a:rPr lang="uk-UA" sz="2400" b="1" dirty="0" err="1">
                <a:latin typeface="Cambria" panose="02040503050406030204" pitchFamily="18" charset="0"/>
                <a:ea typeface="Cambria" panose="02040503050406030204" pitchFamily="18" charset="0"/>
              </a:rPr>
              <a:t>Human</a:t>
            </a:r>
            <a:r>
              <a:rPr lang="uk-UA" sz="2400" b="1" dirty="0">
                <a:latin typeface="Cambria" panose="02040503050406030204" pitchFamily="18" charset="0"/>
                <a:ea typeface="Cambria" panose="02040503050406030204" pitchFamily="18" charset="0"/>
              </a:rPr>
              <a:t> </a:t>
            </a:r>
            <a:r>
              <a:rPr lang="uk-UA" sz="2400" b="1" dirty="0" err="1">
                <a:latin typeface="Cambria" panose="02040503050406030204" pitchFamily="18" charset="0"/>
                <a:ea typeface="Cambria" panose="02040503050406030204" pitchFamily="18" charset="0"/>
              </a:rPr>
              <a:t>Rights</a:t>
            </a:r>
            <a:r>
              <a:rPr lang="uk-UA" sz="2400" b="1" dirty="0">
                <a:latin typeface="Cambria" panose="02040503050406030204" pitchFamily="18" charset="0"/>
                <a:ea typeface="Cambria" panose="02040503050406030204" pitchFamily="18" charset="0"/>
              </a:rPr>
              <a:t> </a:t>
            </a:r>
            <a:r>
              <a:rPr lang="uk-UA" sz="2400" b="1" dirty="0" err="1">
                <a:latin typeface="Cambria" panose="02040503050406030204" pitchFamily="18" charset="0"/>
                <a:ea typeface="Cambria" panose="02040503050406030204" pitchFamily="18" charset="0"/>
              </a:rPr>
              <a:t>Watch</a:t>
            </a:r>
            <a:r>
              <a:rPr lang="uk-UA" sz="2400" b="1" dirty="0">
                <a:latin typeface="Cambria" panose="02040503050406030204" pitchFamily="18" charset="0"/>
                <a:ea typeface="Cambria" panose="02040503050406030204" pitchFamily="18" charset="0"/>
              </a:rPr>
              <a:t> (HRW) заявив, що нові закони вплинуть на країну і, зокрема, на становище жінок: «Я думаю, це </a:t>
            </a:r>
            <a:r>
              <a:rPr lang="uk-UA" sz="2400" b="1" dirty="0" err="1">
                <a:latin typeface="Cambria" panose="02040503050406030204" pitchFamily="18" charset="0"/>
                <a:ea typeface="Cambria" panose="02040503050406030204" pitchFamily="18" charset="0"/>
              </a:rPr>
              <a:t>завдасть</a:t>
            </a:r>
            <a:r>
              <a:rPr lang="uk-UA" sz="2400" b="1" dirty="0">
                <a:latin typeface="Cambria" panose="02040503050406030204" pitchFamily="18" charset="0"/>
                <a:ea typeface="Cambria" panose="02040503050406030204" pitchFamily="18" charset="0"/>
              </a:rPr>
              <a:t> серйозного удару по індонезійському туризму. Я перебуваю на Балі на конференції, і люди в готелі, де я зупинився, вже висловлюють занепокоєння з цього приводу. Вважаю, що в міжнародному бізнес-спільноті є багато побоювань, і що це, ймовірно, вплине і на міжнародні інвестиції, що надходять до Індонезії, вплине на жінок по всій країні, тому що будь-яка позашлюбна вагітність автоматично вважатиметься злочином, якщо про неї донесуть поліції».</a:t>
            </a:r>
          </a:p>
        </p:txBody>
      </p:sp>
    </p:spTree>
    <p:extLst>
      <p:ext uri="{BB962C8B-B14F-4D97-AF65-F5344CB8AC3E}">
        <p14:creationId xmlns:p14="http://schemas.microsoft.com/office/powerpoint/2010/main" val="4067770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Autofit/>
          </a:bodyPr>
          <a:lstStyle/>
          <a:p>
            <a:pPr marL="0" indent="0" algn="just">
              <a:lnSpc>
                <a:spcPct val="100000"/>
              </a:lnSpc>
              <a:buNone/>
            </a:pPr>
            <a:r>
              <a:rPr lang="uk-UA" sz="2800" b="1" dirty="0">
                <a:latin typeface="Cambria" panose="02040503050406030204" pitchFamily="18" charset="0"/>
                <a:ea typeface="Cambria" panose="02040503050406030204" pitchFamily="18" charset="0"/>
              </a:rPr>
              <a:t>Правозахисники вважають, що новий кодекс обмежує права жінок та меншин, а також обмежує громадянські та політичні свободи. Дослідник Андреас </a:t>
            </a:r>
            <a:r>
              <a:rPr lang="uk-UA" sz="2800" b="1" dirty="0" err="1">
                <a:latin typeface="Cambria" panose="02040503050406030204" pitchFamily="18" charset="0"/>
                <a:ea typeface="Cambria" panose="02040503050406030204" pitchFamily="18" charset="0"/>
              </a:rPr>
              <a:t>Харсано</a:t>
            </a:r>
            <a:r>
              <a:rPr lang="uk-UA" sz="2800" b="1" dirty="0">
                <a:latin typeface="Cambria" panose="02040503050406030204" pitchFamily="18" charset="0"/>
                <a:ea typeface="Cambria" panose="02040503050406030204" pitchFamily="18" charset="0"/>
              </a:rPr>
              <a:t>, який працює в Джакарті, зазначив, що в Індонезії мільйони пар не мають свідчень про шлюб, особливо серед корінних народів чи мусульман у сільській місцевості, які уклали шлюб за релігійним каноном. </a:t>
            </a:r>
          </a:p>
          <a:p>
            <a:pPr marL="0" indent="0" algn="just">
              <a:lnSpc>
                <a:spcPct val="100000"/>
              </a:lnSpc>
              <a:buNone/>
            </a:pPr>
            <a:r>
              <a:rPr lang="uk-UA" sz="2800" b="1" dirty="0">
                <a:latin typeface="Cambria" panose="02040503050406030204" pitchFamily="18" charset="0"/>
                <a:ea typeface="Cambria" panose="02040503050406030204" pitchFamily="18" charset="0"/>
              </a:rPr>
              <a:t>«Теоретично ці люди порушуватимуть закон, оскільки спільне проживання може каратися тюремним ув’язненням на строк до шести місяців», - сказав він ВВС. Він додав, що дослідження, проведені в країнах Перської затоки, де існують аналогічні закони, що регулюють секс та стосунки, показали, що жінки частіше, ніж чоловіки, звинувачуються та засуджуються за такими законами про мораль.</a:t>
            </a:r>
          </a:p>
        </p:txBody>
      </p:sp>
    </p:spTree>
    <p:extLst>
      <p:ext uri="{BB962C8B-B14F-4D97-AF65-F5344CB8AC3E}">
        <p14:creationId xmlns:p14="http://schemas.microsoft.com/office/powerpoint/2010/main" val="1606058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796412"/>
          </a:xfrm>
        </p:spPr>
        <p:txBody>
          <a:bodyPr>
            <a:noAutofit/>
          </a:bodyPr>
          <a:lstStyle/>
          <a:p>
            <a:r>
              <a:rPr lang="uk-UA" sz="1800" dirty="0">
                <a:highlight>
                  <a:srgbClr val="800000"/>
                </a:highlight>
              </a:rPr>
              <a:t>4.	Конфлікт між мусульманами й християнами на Молуккських островах і боротьба за створення незалежної держави «Республіка Південних </a:t>
            </a:r>
            <a:r>
              <a:rPr lang="uk-UA" sz="1800" dirty="0" err="1">
                <a:highlight>
                  <a:srgbClr val="800000"/>
                </a:highlight>
              </a:rPr>
              <a:t>Молукк</a:t>
            </a:r>
            <a:r>
              <a:rPr lang="uk-UA" sz="1800" dirty="0">
                <a:highlight>
                  <a:srgbClr val="800000"/>
                </a:highlight>
              </a:rPr>
              <a:t>». Президентські вибори 2014 р. і курс на «духовну революцію»</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870437"/>
            <a:ext cx="12191999" cy="5987561"/>
          </a:xfrm>
        </p:spPr>
        <p:txBody>
          <a:bodyPr>
            <a:normAutofit lnSpcReduction="10000"/>
          </a:bodyPr>
          <a:lstStyle/>
          <a:p>
            <a:pPr marL="0" indent="0" algn="just">
              <a:buNone/>
            </a:pPr>
            <a:r>
              <a:rPr lang="uk-UA" sz="3200" b="1" dirty="0" err="1">
                <a:solidFill>
                  <a:srgbClr val="FF0000"/>
                </a:solidFill>
                <a:highlight>
                  <a:srgbClr val="FFFF00"/>
                </a:highlight>
                <a:latin typeface="Cambria" panose="02040503050406030204" pitchFamily="18" charset="0"/>
                <a:ea typeface="Cambria" panose="02040503050406030204" pitchFamily="18" charset="0"/>
              </a:rPr>
              <a:t>Джоко</a:t>
            </a:r>
            <a:r>
              <a:rPr lang="uk-UA" sz="3200" b="1" dirty="0">
                <a:solidFill>
                  <a:srgbClr val="FF0000"/>
                </a:solidFill>
                <a:highlight>
                  <a:srgbClr val="FFFF00"/>
                </a:highlight>
                <a:latin typeface="Cambria" panose="02040503050406030204" pitchFamily="18" charset="0"/>
                <a:ea typeface="Cambria" panose="02040503050406030204" pitchFamily="18" charset="0"/>
              </a:rPr>
              <a:t> </a:t>
            </a:r>
            <a:r>
              <a:rPr lang="uk-UA" sz="3200" b="1" dirty="0" err="1">
                <a:solidFill>
                  <a:srgbClr val="FF0000"/>
                </a:solidFill>
                <a:highlight>
                  <a:srgbClr val="FFFF00"/>
                </a:highlight>
                <a:latin typeface="Cambria" panose="02040503050406030204" pitchFamily="18" charset="0"/>
                <a:ea typeface="Cambria" panose="02040503050406030204" pitchFamily="18" charset="0"/>
              </a:rPr>
              <a:t>Відодо</a:t>
            </a:r>
            <a:r>
              <a:rPr lang="uk-UA" sz="3200" b="1" dirty="0">
                <a:latin typeface="Cambria" panose="02040503050406030204" pitchFamily="18" charset="0"/>
                <a:ea typeface="Cambria" panose="02040503050406030204" pitchFamily="18" charset="0"/>
              </a:rPr>
              <a:t> - послідовник синкретичної яванської традиції, що дотримується гнучкішої форми ісламу, та його головне завдання - економічний розвиток, а чи не толерантність і ліберальні цінності. Він показав, що він готовий дати непримиренним мусульманам те, чого вони хочуть, ув'язнивши колишнього губернатора Джакарти </a:t>
            </a:r>
            <a:r>
              <a:rPr lang="uk-UA" sz="3200" b="1" dirty="0" err="1">
                <a:latin typeface="Cambria" panose="02040503050406030204" pitchFamily="18" charset="0"/>
                <a:ea typeface="Cambria" panose="02040503050406030204" pitchFamily="18" charset="0"/>
              </a:rPr>
              <a:t>Ахока</a:t>
            </a:r>
            <a:r>
              <a:rPr lang="uk-UA" sz="3200" b="1" dirty="0">
                <a:latin typeface="Cambria" panose="02040503050406030204" pitchFamily="18" charset="0"/>
                <a:ea typeface="Cambria" panose="02040503050406030204" pitchFamily="18" charset="0"/>
              </a:rPr>
              <a:t> за звинуваченням у богохульстві.</a:t>
            </a:r>
          </a:p>
          <a:p>
            <a:pPr marL="0" indent="0" algn="just">
              <a:buNone/>
            </a:pPr>
            <a:r>
              <a:rPr lang="uk-UA" sz="3200" b="1" dirty="0">
                <a:latin typeface="Cambria" panose="02040503050406030204" pitchFamily="18" charset="0"/>
                <a:ea typeface="Cambria" panose="02040503050406030204" pitchFamily="18" charset="0"/>
              </a:rPr>
              <a:t>Новий кодекс набуде чинності у 2025 р. На той час </a:t>
            </a:r>
            <a:r>
              <a:rPr lang="uk-UA" sz="3200" b="1" dirty="0" err="1">
                <a:latin typeface="Cambria" panose="02040503050406030204" pitchFamily="18" charset="0"/>
                <a:ea typeface="Cambria" panose="02040503050406030204" pitchFamily="18" charset="0"/>
              </a:rPr>
              <a:t>Джоко</a:t>
            </a:r>
            <a:r>
              <a:rPr lang="uk-UA" sz="3200" b="1" dirty="0">
                <a:latin typeface="Cambria" panose="02040503050406030204" pitchFamily="18" charset="0"/>
                <a:ea typeface="Cambria" panose="02040503050406030204" pitchFamily="18" charset="0"/>
              </a:rPr>
              <a:t> </a:t>
            </a:r>
            <a:r>
              <a:rPr lang="uk-UA" sz="3200" b="1" dirty="0" err="1">
                <a:latin typeface="Cambria" panose="02040503050406030204" pitchFamily="18" charset="0"/>
                <a:ea typeface="Cambria" panose="02040503050406030204" pitchFamily="18" charset="0"/>
              </a:rPr>
              <a:t>Відодо</a:t>
            </a:r>
            <a:r>
              <a:rPr lang="uk-UA" sz="3200" b="1" dirty="0">
                <a:latin typeface="Cambria" panose="02040503050406030204" pitchFamily="18" charset="0"/>
                <a:ea typeface="Cambria" panose="02040503050406030204" pitchFamily="18" charset="0"/>
              </a:rPr>
              <a:t> вже залишить президентську посаду після закінчення другого терміну (</a:t>
            </a:r>
            <a:r>
              <a:rPr lang="uk-UA" sz="3200" b="1" dirty="0">
                <a:solidFill>
                  <a:srgbClr val="FF0000"/>
                </a:solidFill>
                <a:highlight>
                  <a:srgbClr val="00FFFF"/>
                </a:highlight>
                <a:latin typeface="Cambria" panose="02040503050406030204" pitchFamily="18" charset="0"/>
                <a:ea typeface="Cambria" panose="02040503050406030204" pitchFamily="18" charset="0"/>
              </a:rPr>
              <a:t>до 20 жовтня 2024 р.</a:t>
            </a:r>
            <a:r>
              <a:rPr lang="uk-UA" sz="3200" b="1" dirty="0">
                <a:latin typeface="Cambria" panose="02040503050406030204" pitchFamily="18" charset="0"/>
                <a:ea typeface="Cambria" panose="02040503050406030204" pitchFamily="18" charset="0"/>
              </a:rPr>
              <a:t>).</a:t>
            </a:r>
          </a:p>
          <a:p>
            <a:pPr marL="0" inden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716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8416413" cy="5873260"/>
          </a:xfrm>
        </p:spPr>
        <p:txBody>
          <a:bodyPr>
            <a:normAutofit/>
          </a:bodyPr>
          <a:lstStyle/>
          <a:p>
            <a:pPr marL="0" indent="0" algn="just">
              <a:buNone/>
            </a:pPr>
            <a:r>
              <a:rPr lang="uk-UA" sz="2400" b="1" dirty="0">
                <a:latin typeface="Cambria" panose="02040503050406030204" pitchFamily="18" charset="0"/>
                <a:ea typeface="Cambria" panose="02040503050406030204" pitchFamily="18" charset="0"/>
              </a:rPr>
              <a:t>Мотивований відкриттям великих запасів газу в </a:t>
            </a:r>
            <a:r>
              <a:rPr lang="uk-UA" sz="2400" b="1" dirty="0" err="1">
                <a:latin typeface="Cambria" panose="02040503050406030204" pitchFamily="18" charset="0"/>
                <a:ea typeface="Cambria" panose="02040503050406030204" pitchFamily="18" charset="0"/>
              </a:rPr>
              <a:t>Лхоксеумаве</a:t>
            </a:r>
            <a:r>
              <a:rPr lang="uk-UA" sz="2400" b="1" dirty="0">
                <a:latin typeface="Cambria" panose="02040503050406030204" pitchFamily="18" charset="0"/>
                <a:ea typeface="Cambria" panose="02040503050406030204" pitchFamily="18" charset="0"/>
              </a:rPr>
              <a:t>, колишній «міністр закордонних справ </a:t>
            </a:r>
            <a:r>
              <a:rPr lang="uk-UA" sz="2400" b="1" dirty="0" err="1">
                <a:latin typeface="Cambria" panose="02040503050406030204" pitchFamily="18" charset="0"/>
                <a:ea typeface="Cambria" panose="02040503050406030204" pitchFamily="18" charset="0"/>
              </a:rPr>
              <a:t>Дарул</a:t>
            </a:r>
            <a:r>
              <a:rPr lang="uk-UA" sz="2400" b="1" dirty="0">
                <a:latin typeface="Cambria" panose="02040503050406030204" pitchFamily="18" charset="0"/>
                <a:ea typeface="Cambria" panose="02040503050406030204" pitchFamily="18" charset="0"/>
              </a:rPr>
              <a:t> Іслам», </a:t>
            </a:r>
            <a:r>
              <a:rPr lang="uk-UA" sz="2400" b="1" dirty="0">
                <a:highlight>
                  <a:srgbClr val="0000FF"/>
                </a:highlight>
                <a:latin typeface="Cambria" panose="02040503050406030204" pitchFamily="18" charset="0"/>
                <a:ea typeface="Cambria" panose="02040503050406030204" pitchFamily="18" charset="0"/>
              </a:rPr>
              <a:t>Хасан ді </a:t>
            </a:r>
            <a:r>
              <a:rPr lang="uk-UA" sz="2400" b="1" dirty="0" err="1">
                <a:highlight>
                  <a:srgbClr val="0000FF"/>
                </a:highlight>
                <a:latin typeface="Cambria" panose="02040503050406030204" pitchFamily="18" charset="0"/>
                <a:ea typeface="Cambria" panose="02040503050406030204" pitchFamily="18" charset="0"/>
              </a:rPr>
              <a:t>Тіро</a:t>
            </a:r>
            <a:r>
              <a:rPr lang="uk-UA" sz="2400" b="1" dirty="0">
                <a:latin typeface="Cambria" panose="02040503050406030204" pitchFamily="18" charset="0"/>
                <a:ea typeface="Cambria" panose="02040503050406030204" pitchFamily="18" charset="0"/>
              </a:rPr>
              <a:t> у грудні 1976 р. заснував </a:t>
            </a:r>
            <a:r>
              <a:rPr lang="uk-UA" sz="2400" b="1" dirty="0">
                <a:highlight>
                  <a:srgbClr val="FF00FF"/>
                </a:highlight>
                <a:latin typeface="Cambria" panose="02040503050406030204" pitchFamily="18" charset="0"/>
                <a:ea typeface="Cambria" panose="02040503050406030204" pitchFamily="18" charset="0"/>
              </a:rPr>
              <a:t>Рух за вільний </a:t>
            </a:r>
            <a:r>
              <a:rPr lang="uk-UA" sz="2400" b="1" dirty="0" err="1">
                <a:highlight>
                  <a:srgbClr val="FF00FF"/>
                </a:highlight>
                <a:latin typeface="Cambria" panose="02040503050406030204" pitchFamily="18" charset="0"/>
                <a:ea typeface="Cambria" panose="02040503050406030204" pitchFamily="18" charset="0"/>
              </a:rPr>
              <a:t>Ачех</a:t>
            </a:r>
            <a:r>
              <a:rPr lang="uk-UA" sz="2400" b="1" dirty="0">
                <a:latin typeface="Cambria" panose="02040503050406030204" pitchFamily="18" charset="0"/>
                <a:ea typeface="Cambria" panose="02040503050406030204" pitchFamily="18" charset="0"/>
              </a:rPr>
              <a:t> (</a:t>
            </a:r>
            <a:r>
              <a:rPr lang="uk-UA" sz="2400" b="1" dirty="0" err="1">
                <a:highlight>
                  <a:srgbClr val="FF00FF"/>
                </a:highlight>
                <a:latin typeface="Cambria" panose="02040503050406030204" pitchFamily="18" charset="0"/>
                <a:ea typeface="Cambria" panose="02040503050406030204" pitchFamily="18" charset="0"/>
              </a:rPr>
              <a:t>Gerakan</a:t>
            </a:r>
            <a:r>
              <a:rPr lang="uk-UA" sz="2400" b="1" dirty="0">
                <a:highlight>
                  <a:srgbClr val="FF00FF"/>
                </a:highlight>
                <a:latin typeface="Cambria" panose="02040503050406030204" pitchFamily="18" charset="0"/>
                <a:ea typeface="Cambria" panose="02040503050406030204" pitchFamily="18" charset="0"/>
              </a:rPr>
              <a:t> </a:t>
            </a:r>
            <a:r>
              <a:rPr lang="uk-UA" sz="2400" b="1" dirty="0" err="1">
                <a:highlight>
                  <a:srgbClr val="FF00FF"/>
                </a:highlight>
                <a:latin typeface="Cambria" panose="02040503050406030204" pitchFamily="18" charset="0"/>
                <a:ea typeface="Cambria" panose="02040503050406030204" pitchFamily="18" charset="0"/>
              </a:rPr>
              <a:t>Aceh</a:t>
            </a:r>
            <a:r>
              <a:rPr lang="uk-UA" sz="2400" b="1" dirty="0">
                <a:highlight>
                  <a:srgbClr val="FF00FF"/>
                </a:highlight>
                <a:latin typeface="Cambria" panose="02040503050406030204" pitchFamily="18" charset="0"/>
                <a:ea typeface="Cambria" panose="02040503050406030204" pitchFamily="18" charset="0"/>
              </a:rPr>
              <a:t> </a:t>
            </a:r>
            <a:r>
              <a:rPr lang="uk-UA" sz="2400" b="1" dirty="0" err="1">
                <a:highlight>
                  <a:srgbClr val="FF00FF"/>
                </a:highlight>
                <a:latin typeface="Cambria" panose="02040503050406030204" pitchFamily="18" charset="0"/>
                <a:ea typeface="Cambria" panose="02040503050406030204" pitchFamily="18" charset="0"/>
              </a:rPr>
              <a:t>Merdeka</a:t>
            </a:r>
            <a:r>
              <a:rPr lang="uk-UA" sz="2400" b="1" dirty="0">
                <a:highlight>
                  <a:srgbClr val="FF00FF"/>
                </a:highlight>
                <a:latin typeface="Cambria" panose="02040503050406030204" pitchFamily="18" charset="0"/>
                <a:ea typeface="Cambria" panose="02040503050406030204" pitchFamily="18" charset="0"/>
              </a:rPr>
              <a:t>, GAM</a:t>
            </a:r>
            <a:r>
              <a:rPr lang="uk-UA" sz="2400" b="1" dirty="0">
                <a:latin typeface="Cambria" panose="02040503050406030204" pitchFamily="18" charset="0"/>
                <a:ea typeface="Cambria" panose="02040503050406030204" pitchFamily="18" charset="0"/>
              </a:rPr>
              <a:t>) під гаслом відокремлення від Республіки і створення «</a:t>
            </a:r>
            <a:r>
              <a:rPr lang="uk-UA" sz="2400" b="1" dirty="0">
                <a:highlight>
                  <a:srgbClr val="800000"/>
                </a:highlight>
                <a:latin typeface="Cambria" panose="02040503050406030204" pitchFamily="18" charset="0"/>
                <a:ea typeface="Cambria" panose="02040503050406030204" pitchFamily="18" charset="0"/>
              </a:rPr>
              <a:t>незалежної ісламської держави</a:t>
            </a:r>
            <a:r>
              <a:rPr lang="uk-UA" sz="2400" b="1" dirty="0">
                <a:latin typeface="Cambria" panose="02040503050406030204" pitchFamily="18" charset="0"/>
                <a:ea typeface="Cambria" panose="02040503050406030204" pitchFamily="18" charset="0"/>
              </a:rPr>
              <a:t>». Окрім цього проголошувалася ідея ісламського відродження і ісламської ідентичності </a:t>
            </a:r>
            <a:r>
              <a:rPr lang="uk-UA" sz="2400" b="1" dirty="0" err="1">
                <a:latin typeface="Cambria" panose="02040503050406030204" pitchFamily="18" charset="0"/>
                <a:ea typeface="Cambria" panose="02040503050406030204" pitchFamily="18" charset="0"/>
              </a:rPr>
              <a:t>ачехців</a:t>
            </a:r>
            <a:r>
              <a:rPr lang="uk-UA" sz="2400" b="1" dirty="0">
                <a:latin typeface="Cambria" panose="02040503050406030204" pitchFamily="18" charset="0"/>
                <a:ea typeface="Cambria" panose="02040503050406030204" pitchFamily="18" charset="0"/>
              </a:rPr>
              <a:t>.</a:t>
            </a:r>
          </a:p>
        </p:txBody>
      </p:sp>
      <p:pic>
        <p:nvPicPr>
          <p:cNvPr id="4" name="Рисунок 3">
            <a:extLst>
              <a:ext uri="{FF2B5EF4-FFF2-40B4-BE49-F238E27FC236}">
                <a16:creationId xmlns:a16="http://schemas.microsoft.com/office/drawing/2014/main" id="{233746BA-7463-3F82-04CD-62851E986E40}"/>
              </a:ext>
            </a:extLst>
          </p:cNvPr>
          <p:cNvPicPr>
            <a:picLocks noChangeAspect="1"/>
          </p:cNvPicPr>
          <p:nvPr/>
        </p:nvPicPr>
        <p:blipFill>
          <a:blip r:embed="rId2"/>
          <a:stretch>
            <a:fillRect/>
          </a:stretch>
        </p:blipFill>
        <p:spPr>
          <a:xfrm>
            <a:off x="8517284" y="1317523"/>
            <a:ext cx="3553774" cy="4699967"/>
          </a:xfrm>
          <a:prstGeom prst="rect">
            <a:avLst/>
          </a:prstGeom>
        </p:spPr>
      </p:pic>
      <p:pic>
        <p:nvPicPr>
          <p:cNvPr id="5" name="Рисунок 4">
            <a:extLst>
              <a:ext uri="{FF2B5EF4-FFF2-40B4-BE49-F238E27FC236}">
                <a16:creationId xmlns:a16="http://schemas.microsoft.com/office/drawing/2014/main" id="{7112A410-8202-635F-6DEE-3B3945242A40}"/>
              </a:ext>
            </a:extLst>
          </p:cNvPr>
          <p:cNvPicPr>
            <a:picLocks noChangeAspect="1"/>
          </p:cNvPicPr>
          <p:nvPr/>
        </p:nvPicPr>
        <p:blipFill>
          <a:blip r:embed="rId3"/>
          <a:stretch>
            <a:fillRect/>
          </a:stretch>
        </p:blipFill>
        <p:spPr>
          <a:xfrm>
            <a:off x="2153265" y="4552335"/>
            <a:ext cx="5024283" cy="2260927"/>
          </a:xfrm>
          <a:prstGeom prst="rect">
            <a:avLst/>
          </a:prstGeom>
        </p:spPr>
      </p:pic>
    </p:spTree>
    <p:extLst>
      <p:ext uri="{BB962C8B-B14F-4D97-AF65-F5344CB8AC3E}">
        <p14:creationId xmlns:p14="http://schemas.microsoft.com/office/powerpoint/2010/main" val="344973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984739"/>
            <a:ext cx="12191999" cy="5873260"/>
          </a:xfrm>
        </p:spPr>
        <p:txBody>
          <a:bodyPr>
            <a:noAutofit/>
          </a:bodyPr>
          <a:lstStyle/>
          <a:p>
            <a:pPr marL="0" indent="0" algn="just">
              <a:buNone/>
            </a:pPr>
            <a:r>
              <a:rPr lang="uk-UA" sz="3300" b="1" dirty="0">
                <a:latin typeface="Cambria" panose="02040503050406030204" pitchFamily="18" charset="0"/>
                <a:ea typeface="Cambria" panose="02040503050406030204" pitchFamily="18" charset="0"/>
              </a:rPr>
              <a:t>З моменту свого заснування GAM пройшов </a:t>
            </a:r>
            <a:r>
              <a:rPr lang="uk-UA" sz="3300" b="1" i="1" dirty="0">
                <a:highlight>
                  <a:srgbClr val="0000FF"/>
                </a:highlight>
                <a:latin typeface="Cambria" panose="02040503050406030204" pitchFamily="18" charset="0"/>
                <a:ea typeface="Cambria" panose="02040503050406030204" pitchFamily="18" charset="0"/>
              </a:rPr>
              <a:t>три етапи</a:t>
            </a:r>
            <a:r>
              <a:rPr lang="uk-UA" sz="3300" b="1" dirty="0">
                <a:latin typeface="Cambria" panose="02040503050406030204" pitchFamily="18" charset="0"/>
                <a:ea typeface="Cambria" panose="02040503050406030204" pitchFamily="18" charset="0"/>
              </a:rPr>
              <a:t> або три злети та падіння. </a:t>
            </a:r>
          </a:p>
          <a:p>
            <a:pPr marL="0" indent="0" algn="just">
              <a:buNone/>
            </a:pPr>
            <a:r>
              <a:rPr lang="uk-UA" sz="3300" b="1" u="sng" dirty="0">
                <a:highlight>
                  <a:srgbClr val="800000"/>
                </a:highlight>
                <a:latin typeface="Cambria" panose="02040503050406030204" pitchFamily="18" charset="0"/>
                <a:ea typeface="Cambria" panose="02040503050406030204" pitchFamily="18" charset="0"/>
              </a:rPr>
              <a:t>Перший</a:t>
            </a:r>
            <a:r>
              <a:rPr lang="uk-UA" sz="3300" b="1" dirty="0">
                <a:latin typeface="Cambria" panose="02040503050406030204" pitchFamily="18" charset="0"/>
                <a:ea typeface="Cambria" panose="02040503050406030204" pitchFamily="18" charset="0"/>
              </a:rPr>
              <a:t> був від його народження в 1976 р. до 1979 р., коли він був майже знищений. Маленький рух здійснив свій перший напад на інженерів </a:t>
            </a:r>
            <a:r>
              <a:rPr lang="uk-UA" sz="3300" b="1" dirty="0" err="1">
                <a:latin typeface="Cambria" panose="02040503050406030204" pitchFamily="18" charset="0"/>
                <a:ea typeface="Cambria" panose="02040503050406030204" pitchFamily="18" charset="0"/>
              </a:rPr>
              <a:t>Exxon</a:t>
            </a:r>
            <a:r>
              <a:rPr lang="uk-UA" sz="3300" b="1" dirty="0">
                <a:latin typeface="Cambria" panose="02040503050406030204" pitchFamily="18" charset="0"/>
                <a:ea typeface="Cambria" panose="02040503050406030204" pitchFamily="18" charset="0"/>
              </a:rPr>
              <a:t> </a:t>
            </a:r>
            <a:r>
              <a:rPr lang="uk-UA" sz="3300" b="1" dirty="0" err="1">
                <a:latin typeface="Cambria" panose="02040503050406030204" pitchFamily="18" charset="0"/>
                <a:ea typeface="Cambria" panose="02040503050406030204" pitchFamily="18" charset="0"/>
              </a:rPr>
              <a:t>Mobil</a:t>
            </a:r>
            <a:r>
              <a:rPr lang="uk-UA" sz="3300" b="1" dirty="0">
                <a:latin typeface="Cambria" panose="02040503050406030204" pitchFamily="18" charset="0"/>
                <a:ea typeface="Cambria" panose="02040503050406030204" pitchFamily="18" charset="0"/>
              </a:rPr>
              <a:t> у 1977 р., убивши при цьому одного американського інженера. У результаті американський нафтогазовий концерн </a:t>
            </a:r>
            <a:r>
              <a:rPr lang="uk-UA" sz="3300" b="1" dirty="0" err="1">
                <a:latin typeface="Cambria" panose="02040503050406030204" pitchFamily="18" charset="0"/>
                <a:ea typeface="Cambria" panose="02040503050406030204" pitchFamily="18" charset="0"/>
              </a:rPr>
              <a:t>Exxon</a:t>
            </a:r>
            <a:r>
              <a:rPr lang="uk-UA" sz="3300" b="1" dirty="0">
                <a:latin typeface="Cambria" panose="02040503050406030204" pitchFamily="18" charset="0"/>
                <a:ea typeface="Cambria" panose="02040503050406030204" pitchFamily="18" charset="0"/>
              </a:rPr>
              <a:t> </a:t>
            </a:r>
            <a:r>
              <a:rPr lang="uk-UA" sz="3300" b="1" dirty="0" err="1">
                <a:latin typeface="Cambria" panose="02040503050406030204" pitchFamily="18" charset="0"/>
                <a:ea typeface="Cambria" panose="02040503050406030204" pitchFamily="18" charset="0"/>
              </a:rPr>
              <a:t>Mobile</a:t>
            </a:r>
            <a:r>
              <a:rPr lang="uk-UA" sz="3300" b="1" dirty="0">
                <a:latin typeface="Cambria" panose="02040503050406030204" pitchFamily="18" charset="0"/>
                <a:ea typeface="Cambria" panose="02040503050406030204" pitchFamily="18" charset="0"/>
              </a:rPr>
              <a:t> був змушений відмовитися від нафтовидобутку у неспокійному регіоні. </a:t>
            </a:r>
          </a:p>
        </p:txBody>
      </p:sp>
    </p:spTree>
    <p:extLst>
      <p:ext uri="{BB962C8B-B14F-4D97-AF65-F5344CB8AC3E}">
        <p14:creationId xmlns:p14="http://schemas.microsoft.com/office/powerpoint/2010/main" val="210437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988B7-6974-6CC8-8AB5-8F3168934A75}"/>
              </a:ext>
            </a:extLst>
          </p:cNvPr>
          <p:cNvSpPr>
            <a:spLocks noGrp="1"/>
          </p:cNvSpPr>
          <p:nvPr>
            <p:ph type="title"/>
          </p:nvPr>
        </p:nvSpPr>
        <p:spPr>
          <a:xfrm>
            <a:off x="0" y="1"/>
            <a:ext cx="12191999" cy="1066800"/>
          </a:xfrm>
        </p:spPr>
        <p:txBody>
          <a:bodyPr>
            <a:noAutofit/>
          </a:bodyPr>
          <a:lstStyle/>
          <a:p>
            <a:r>
              <a:rPr lang="uk-UA" sz="2200" dirty="0">
                <a:solidFill>
                  <a:srgbClr val="FFFF00"/>
                </a:solidFill>
              </a:rPr>
              <a:t>1. «Рух за вільний </a:t>
            </a:r>
            <a:r>
              <a:rPr lang="uk-UA" sz="2200" dirty="0" err="1">
                <a:solidFill>
                  <a:srgbClr val="FFFF00"/>
                </a:solidFill>
              </a:rPr>
              <a:t>Аче</a:t>
            </a:r>
            <a:r>
              <a:rPr lang="uk-UA" sz="2200" dirty="0">
                <a:solidFill>
                  <a:srgbClr val="FFFF00"/>
                </a:solidFill>
              </a:rPr>
              <a:t>»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a:t>
            </a:r>
          </a:p>
        </p:txBody>
      </p:sp>
      <p:sp>
        <p:nvSpPr>
          <p:cNvPr id="3" name="Объект 2">
            <a:extLst>
              <a:ext uri="{FF2B5EF4-FFF2-40B4-BE49-F238E27FC236}">
                <a16:creationId xmlns:a16="http://schemas.microsoft.com/office/drawing/2014/main" id="{9DEC6CA3-19D1-8201-64F7-3CA85BF1A631}"/>
              </a:ext>
            </a:extLst>
          </p:cNvPr>
          <p:cNvSpPr>
            <a:spLocks noGrp="1"/>
          </p:cNvSpPr>
          <p:nvPr>
            <p:ph idx="1"/>
          </p:nvPr>
        </p:nvSpPr>
        <p:spPr>
          <a:xfrm>
            <a:off x="0" y="1066801"/>
            <a:ext cx="12191999" cy="5791198"/>
          </a:xfrm>
        </p:spPr>
        <p:txBody>
          <a:bodyPr>
            <a:noAutofit/>
          </a:bodyPr>
          <a:lstStyle/>
          <a:p>
            <a:pPr marL="0" indent="0" algn="just">
              <a:buNone/>
            </a:pPr>
            <a:r>
              <a:rPr lang="uk-UA" sz="3400" b="1" dirty="0">
                <a:latin typeface="Cambria" panose="02040503050406030204" pitchFamily="18" charset="0"/>
                <a:ea typeface="Cambria" panose="02040503050406030204" pitchFamily="18" charset="0"/>
              </a:rPr>
              <a:t>Відхід такого великого інвестора негативно позначився на місцевій економіці – втрати становили близько $100 млн на місяць. Через цей інцидент GAM потрапив під увагу центрального уряду, який надіслав невеликі підрозділи урядових військ, які успішно придушили рух. </a:t>
            </a:r>
          </a:p>
          <a:p>
            <a:pPr marL="0" indent="0" algn="just">
              <a:buNone/>
            </a:pPr>
            <a:r>
              <a:rPr lang="uk-UA" sz="3400" b="1" dirty="0" err="1">
                <a:latin typeface="Cambria" panose="02040503050406030204" pitchFamily="18" charset="0"/>
                <a:ea typeface="Cambria" panose="02040503050406030204" pitchFamily="18" charset="0"/>
              </a:rPr>
              <a:t>Хасана</a:t>
            </a:r>
            <a:r>
              <a:rPr lang="uk-UA" sz="3400" b="1" dirty="0">
                <a:latin typeface="Cambria" panose="02040503050406030204" pitchFamily="18" charset="0"/>
                <a:ea typeface="Cambria" panose="02040503050406030204" pitchFamily="18" charset="0"/>
              </a:rPr>
              <a:t> ді </a:t>
            </a:r>
            <a:r>
              <a:rPr lang="uk-UA" sz="3400" b="1" dirty="0" err="1">
                <a:latin typeface="Cambria" panose="02040503050406030204" pitchFamily="18" charset="0"/>
                <a:ea typeface="Cambria" panose="02040503050406030204" pitchFamily="18" charset="0"/>
              </a:rPr>
              <a:t>Тіро</a:t>
            </a:r>
            <a:r>
              <a:rPr lang="uk-UA" sz="3400" b="1" dirty="0">
                <a:latin typeface="Cambria" panose="02040503050406030204" pitchFamily="18" charset="0"/>
                <a:ea typeface="Cambria" panose="02040503050406030204" pitchFamily="18" charset="0"/>
              </a:rPr>
              <a:t> ледь не вбили, і він був змушений тікати до Малайзії, а всі члени його кабінету були або вбиті, або змушені були втекти за кордон до 1979 р.</a:t>
            </a:r>
          </a:p>
        </p:txBody>
      </p:sp>
    </p:spTree>
    <p:extLst>
      <p:ext uri="{BB962C8B-B14F-4D97-AF65-F5344CB8AC3E}">
        <p14:creationId xmlns:p14="http://schemas.microsoft.com/office/powerpoint/2010/main" val="40476320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Дамаск</Template>
  <TotalTime>385</TotalTime>
  <Words>7748</Words>
  <Application>Microsoft Office PowerPoint</Application>
  <PresentationFormat>Широкоэкранный</PresentationFormat>
  <Paragraphs>200</Paragraphs>
  <Slides>67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67</vt:i4>
      </vt:variant>
    </vt:vector>
  </HeadingPairs>
  <TitlesOfParts>
    <vt:vector size="73" baseType="lpstr">
      <vt:lpstr>Arial</vt:lpstr>
      <vt:lpstr>Bookman Old Style</vt:lpstr>
      <vt:lpstr>Cambria</vt:lpstr>
      <vt:lpstr>Rockwell</vt:lpstr>
      <vt:lpstr>Wingdings</vt:lpstr>
      <vt:lpstr>Damask</vt:lpstr>
      <vt:lpstr>Лекція 3. Радикалізація індонезійського суспільства і рух за «чистий» іслам</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1. «Рух за вільний Аче» під гаслом відокремлення від Республіки і створення «незалежної ісламської держави». Прихований політичний або економічний інтерес релігійного конфлікту </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2. «Меморандум взаєморозуміння» 2005 р. між представниками уряду і лідерами «Руху за вільний Аче».  Надання автономії і легалізація шаріату</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3. «Організації за свободу Папуа» в питанні про перегляд статусу провінції Іріан Джайя у складі Індонезії</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lpstr>4. Конфлікт між мусульманами й християнами на Молуккських островах і боротьба за створення незалежної держави «Республіка Південних Молукк». Президентські вибори 2014 р. і курс на «духовну революцію»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13</cp:revision>
  <dcterms:created xsi:type="dcterms:W3CDTF">2024-09-23T19:10:14Z</dcterms:created>
  <dcterms:modified xsi:type="dcterms:W3CDTF">2024-10-01T11:16:49Z</dcterms:modified>
</cp:coreProperties>
</file>