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435" y="58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987841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–Иван Арсентьев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«Место ввода цитаты».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asted-image.tiff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3554288" y="635000"/>
            <a:ext cx="5883524" cy="5918201"/>
          </a:xfrm>
          <a:prstGeom prst="rect">
            <a:avLst/>
          </a:prstGeom>
        </p:spPr>
      </p:pic>
      <p:sp>
        <p:nvSpPr>
          <p:cNvPr id="120" name="Shape 1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15468">
              <a:defRPr sz="432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Правовий статус суб’єктів приватної детективної (розшукової) діяльності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1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85208" indent="-185208" algn="just" defTabSz="457200">
              <a:spcBef>
                <a:spcPts val="0"/>
              </a:spcBef>
              <a:defRPr sz="200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Згідно </a:t>
            </a:r>
            <a:r>
              <a:rPr b="1"/>
              <a:t>Національного класифікатора України</a:t>
            </a:r>
            <a:r>
              <a:t> </a:t>
            </a:r>
            <a:r>
              <a:rPr b="1"/>
              <a:t>«Кваліфікація Видів Економічної діяльності ДК 009:2010» </a:t>
            </a:r>
            <a:r>
              <a:t>(наказ Держспоживстандарту України від 11.10.2010 р. № 457), клас 80.30 «Проведення розслідування» включає: </a:t>
            </a:r>
            <a:r>
              <a:rPr b="1"/>
              <a:t>1)</a:t>
            </a:r>
            <a:r>
              <a:t>діяльність із розслідування та діяльність детективів; </a:t>
            </a:r>
            <a:r>
              <a:rPr b="1"/>
              <a:t>2)</a:t>
            </a:r>
            <a:r>
              <a:t>будь-яку діяльність приватних детективів, незалежно від типу клієнта або цілей розслідування.</a:t>
            </a:r>
          </a:p>
          <a:p>
            <a:pPr marL="185208" indent="-185208" algn="just" defTabSz="457200">
              <a:spcBef>
                <a:spcPts val="0"/>
              </a:spcBef>
              <a:defRPr sz="200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Тобто, в Україні існує та </a:t>
            </a:r>
            <a:r>
              <a:rPr b="1"/>
              <a:t>визнана діяльність</a:t>
            </a:r>
            <a:r>
              <a:t> (професія) </a:t>
            </a:r>
            <a:r>
              <a:rPr b="1"/>
              <a:t>приватного детектива</a:t>
            </a:r>
            <a:r>
              <a:t>.</a:t>
            </a:r>
          </a:p>
          <a:p>
            <a:pPr marL="185208" indent="-185208" algn="just" defTabSz="457200">
              <a:spcBef>
                <a:spcPts val="0"/>
              </a:spcBef>
              <a:defRPr sz="200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Разом з тим в ст. 7 </a:t>
            </a:r>
            <a:r>
              <a:rPr b="1"/>
              <a:t>Закону України «Про ліцензування видів діяльності»</a:t>
            </a:r>
            <a:r>
              <a:t> не  виділено діяльність приватних детективів  як господарську діяльність, що підлягає обов’язковому  ліцензуванню.</a:t>
            </a:r>
          </a:p>
          <a:p>
            <a:pPr marL="185208" indent="-185208" algn="just" defTabSz="457200">
              <a:spcBef>
                <a:spcPts val="0"/>
              </a:spcBef>
              <a:defRPr sz="200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В </a:t>
            </a:r>
            <a:r>
              <a:rPr b="1"/>
              <a:t>Законі України «Про перелік документів дозвільного характеру у сфері господарської діяльності» </a:t>
            </a:r>
            <a:r>
              <a:t> не передбачений жодний дозвільний документ на діяльність приватного детектива.</a:t>
            </a:r>
          </a:p>
          <a:p>
            <a:pPr marL="185208" indent="-185208" algn="just" defTabSz="457200">
              <a:spcBef>
                <a:spcPts val="0"/>
              </a:spcBef>
              <a:defRPr sz="200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Натомість в ч.2 ст.1 вищезазначеного закону визначено, що забороняється вимагати від суб’єктів господарювання отримання документів дозвільного характеру, які не внесені до Переліку, затвердженого цим </a:t>
            </a:r>
            <a:r>
              <a:rPr b="1"/>
              <a:t>Законом</a:t>
            </a:r>
            <a:r>
              <a:t>.</a:t>
            </a:r>
          </a:p>
          <a:p>
            <a:pPr marL="185208" indent="-185208" algn="just" defTabSz="457200">
              <a:spcBef>
                <a:spcPts val="0"/>
              </a:spcBef>
              <a:defRPr sz="200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В </a:t>
            </a:r>
            <a:r>
              <a:rPr b="1"/>
              <a:t>Законі України «Про державну реєстрацію юридичних осіб, фізичних осіб – підприємців та громадських формувань»</a:t>
            </a:r>
            <a:r>
              <a:t> передбачено механізм державної реєстрації юридичних осіб, їхньої символіки (у випадках, передбачених законом), громадських формувань, що не мають статусу юридичної особи, та ФОП.</a:t>
            </a:r>
          </a:p>
          <a:p>
            <a:pPr marL="185208" indent="-185208" algn="just" defTabSz="457200">
              <a:spcBef>
                <a:spcPts val="0"/>
              </a:spcBef>
              <a:defRPr sz="200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Ну і, звичайно, норми про сплату податків слід шукати у </a:t>
            </a:r>
            <a:r>
              <a:rPr b="1"/>
              <a:t>Податковому кодексі України</a:t>
            </a:r>
            <a: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1" build="p" bldLvl="5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Рисунок 147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3479306" y="358678"/>
            <a:ext cx="5765801" cy="6845301"/>
          </a:xfrm>
          <a:prstGeom prst="rect">
            <a:avLst/>
          </a:prstGeom>
          <a:ln w="9525">
            <a:round/>
          </a:ln>
        </p:spPr>
      </p:pic>
      <p:sp>
        <p:nvSpPr>
          <p:cNvPr id="149" name="Shape 149"/>
          <p:cNvSpPr>
            <a:spLocks noGrp="1"/>
          </p:cNvSpPr>
          <p:nvPr>
            <p:ph type="title"/>
          </p:nvPr>
        </p:nvSpPr>
        <p:spPr>
          <a:xfrm>
            <a:off x="952500" y="6601583"/>
            <a:ext cx="11099800" cy="2159001"/>
          </a:xfrm>
          <a:prstGeom prst="rect">
            <a:avLst/>
          </a:prstGeom>
        </p:spPr>
        <p:txBody>
          <a:bodyPr/>
          <a:lstStyle>
            <a:lvl1pPr>
              <a:defRPr sz="3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Зв’зок з ОРД</a:t>
            </a:r>
          </a:p>
        </p:txBody>
      </p:sp>
      <p:sp>
        <p:nvSpPr>
          <p:cNvPr id="150" name="Shape 150"/>
          <p:cNvSpPr/>
          <p:nvPr/>
        </p:nvSpPr>
        <p:spPr>
          <a:xfrm>
            <a:off x="400967" y="1101629"/>
            <a:ext cx="2991653" cy="535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150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Разом з тим, потрібно пам’ятати, що оперативно-розшукова діяльність може проводитися лише оперативними підрозділами  Національної   поліції, Державного   бюро   розслідувань, Служби   безпеки   України, Служби  зовнішньої  розвідки  України, Державної   прикордонної   служби  України, Управління   державної  охорони, органів   доходів   і   зборів, органів  і  установ  виконання покарань та слідчих ізоляторів  Державної  кримінально-виконавчої  служби України, Розвідувального   органу   Міністерства   оборони  України, Національного  антикорупційного  бюро  України.</a:t>
            </a:r>
          </a:p>
        </p:txBody>
      </p:sp>
      <p:sp>
        <p:nvSpPr>
          <p:cNvPr id="151" name="Shape 151"/>
          <p:cNvSpPr/>
          <p:nvPr/>
        </p:nvSpPr>
        <p:spPr>
          <a:xfrm>
            <a:off x="9331793" y="2562128"/>
            <a:ext cx="3608961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150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Проведення     оперативно-розшукової     діяльності    іншими підрозділами  зазначених  органів, підрозділами інших міністерств, відомств,   громадськими,   приватними  організаціями  та  особами забороняється (ст. 5 </a:t>
            </a:r>
            <a:r>
              <a:rPr b="1"/>
              <a:t>Закону України «Про оперативно-розшукову діяльність</a:t>
            </a:r>
            <a:r>
              <a:t>»).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/>
      </p:transition>
    </mc:Choice>
    <mc:Fallback xmlns="">
      <p:transition spd="fast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asted-image.tiff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11291" b="11291"/>
          <a:stretch>
            <a:fillRect/>
          </a:stretch>
        </p:blipFill>
        <p:spPr>
          <a:xfrm>
            <a:off x="2673735" y="635000"/>
            <a:ext cx="7644630" cy="5918201"/>
          </a:xfrm>
          <a:prstGeom prst="rect">
            <a:avLst/>
          </a:prstGeom>
          <a:effectLst>
            <a:outerShdw blurRad="165100" dist="386056" dir="3600000" rotWithShape="0">
              <a:srgbClr val="000000">
                <a:alpha val="64143"/>
              </a:srgbClr>
            </a:outerShdw>
          </a:effectLst>
        </p:spPr>
      </p:pic>
      <p:sp>
        <p:nvSpPr>
          <p:cNvPr id="154" name="Shape 1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15468">
              <a:defRPr sz="432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Правова основа приватної детективної (розшукової діяльності)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/>
      </p:transition>
    </mc:Choice>
    <mc:Fallback xmlns="">
      <p:transition spd="fast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asted-image.tiff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1752817" y="3943589"/>
            <a:ext cx="9779001" cy="4840815"/>
          </a:xfrm>
          <a:prstGeom prst="rect">
            <a:avLst/>
          </a:prstGeom>
        </p:spPr>
      </p:pic>
      <p:sp>
        <p:nvSpPr>
          <p:cNvPr id="157" name="Shape 157"/>
          <p:cNvSpPr>
            <a:spLocks noGrp="1"/>
          </p:cNvSpPr>
          <p:nvPr>
            <p:ph type="body" sz="half" idx="1"/>
          </p:nvPr>
        </p:nvSpPr>
        <p:spPr>
          <a:xfrm>
            <a:off x="1270000" y="356650"/>
            <a:ext cx="10744635" cy="3010244"/>
          </a:xfrm>
          <a:prstGeom prst="rect">
            <a:avLst/>
          </a:prstGeom>
        </p:spPr>
        <p:txBody>
          <a:bodyPr/>
          <a:lstStyle>
            <a:lvl1pPr defTabSz="245363">
              <a:defRPr sz="3359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Правову основу приватної детективної (розшукової) діяльності становлять Конституція України, Закон України «Про приватну детективну (розшукову) діяльність»[проект] та інші законодавчі акти України.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/>
      </p:transition>
    </mc:Choice>
    <mc:Fallback xmlns="">
      <p:transition spd="fast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asted-image.tiff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2137469" y="635000"/>
            <a:ext cx="8717162" cy="5918200"/>
          </a:xfrm>
          <a:prstGeom prst="rect">
            <a:avLst/>
          </a:prstGeom>
        </p:spPr>
      </p:pic>
      <p:sp>
        <p:nvSpPr>
          <p:cNvPr id="160" name="Shape 16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62889">
              <a:defRPr sz="3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Види та правовий статус суб’єктів приватної детективної (розшукової) діяльності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/>
      </p:transition>
    </mc:Choice>
    <mc:Fallback xmlns="">
      <p:transition spd="fast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asted-image.tiff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13262" r="13262"/>
          <a:stretch>
            <a:fillRect/>
          </a:stretch>
        </p:blipFill>
        <p:spPr>
          <a:xfrm>
            <a:off x="6718300" y="1119986"/>
            <a:ext cx="5334001" cy="7259628"/>
          </a:xfrm>
          <a:prstGeom prst="rect">
            <a:avLst/>
          </a:prstGeom>
        </p:spPr>
      </p:pic>
      <p:sp>
        <p:nvSpPr>
          <p:cNvPr id="163" name="Shape 163"/>
          <p:cNvSpPr>
            <a:spLocks noGrp="1"/>
          </p:cNvSpPr>
          <p:nvPr>
            <p:ph type="title"/>
          </p:nvPr>
        </p:nvSpPr>
        <p:spPr>
          <a:xfrm>
            <a:off x="952500" y="-156399"/>
            <a:ext cx="5334000" cy="3987801"/>
          </a:xfrm>
          <a:prstGeom prst="rect">
            <a:avLst/>
          </a:prstGeom>
        </p:spPr>
        <p:txBody>
          <a:bodyPr/>
          <a:lstStyle>
            <a:lvl1pPr>
              <a:defRPr sz="3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Суб’єкти приватної детективної (розшукової) діяльності</a:t>
            </a:r>
          </a:p>
        </p:txBody>
      </p:sp>
      <p:sp>
        <p:nvSpPr>
          <p:cNvPr id="164" name="Shape 164"/>
          <p:cNvSpPr>
            <a:spLocks noGrp="1"/>
          </p:cNvSpPr>
          <p:nvPr>
            <p:ph type="body" sz="half" idx="1"/>
          </p:nvPr>
        </p:nvSpPr>
        <p:spPr>
          <a:xfrm>
            <a:off x="952500" y="3835883"/>
            <a:ext cx="5334000" cy="5295815"/>
          </a:xfrm>
          <a:prstGeom prst="rect">
            <a:avLst/>
          </a:prstGeom>
        </p:spPr>
        <p:txBody>
          <a:bodyPr/>
          <a:lstStyle/>
          <a:p>
            <a:pPr algn="just" defTabSz="315468">
              <a:defRPr sz="1518">
                <a:solidFill>
                  <a:srgbClr val="293A5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Суб'єктами приватної детективної (розшукової) діяльності визнаються:</a:t>
            </a:r>
          </a:p>
          <a:p>
            <a:pPr marL="136313" indent="-136313" algn="just" defTabSz="315468">
              <a:buSzPct val="75000"/>
              <a:buChar char="•"/>
              <a:defRPr sz="1518">
                <a:solidFill>
                  <a:srgbClr val="293A5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приватні детективи</a:t>
            </a:r>
            <a:r>
              <a:t> - громадяни України, які отримали в установленому законодавством порядку свідоцтво про право на заняття приватною детективною (розшуковою) діяльністю;</a:t>
            </a:r>
          </a:p>
          <a:p>
            <a:pPr marL="136313" indent="-136313" algn="just" defTabSz="315468">
              <a:buSzPct val="75000"/>
              <a:buChar char="•"/>
              <a:defRPr sz="1518">
                <a:solidFill>
                  <a:srgbClr val="293A5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приватні детективні підприємства (агентства)</a:t>
            </a:r>
            <a:r>
              <a:t> - самостійні суб'єкти господарювання, що пройшли державну реєстрацію у порядку, встановленому законом для державної реєстрації юридичних осіб, учасниками яких є один або більше приватних детективів.</a:t>
            </a:r>
          </a:p>
          <a:p>
            <a:pPr algn="just" defTabSz="315468">
              <a:defRPr sz="1518">
                <a:solidFill>
                  <a:srgbClr val="293A5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На суб'єктів приватної детективної (розшукової) діяльності не розповсюджується дія законів, що регулюють правовий статус працівників правоохоронних органів.</a:t>
            </a:r>
          </a:p>
          <a:p>
            <a:pPr algn="just" defTabSz="315468">
              <a:defRPr sz="1518">
                <a:solidFill>
                  <a:srgbClr val="293A5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Суб'єкти приватної детективної (розшукової) діяльності не мають права здійснювати оперативно - розшукові заходи, віднесені законом до виключної компетенції оперативних підрозділів, передбачених </a:t>
            </a:r>
            <a:r>
              <a:rPr b="1">
                <a:solidFill>
                  <a:srgbClr val="000000"/>
                </a:solidFill>
              </a:rPr>
              <a:t>статтею 5 Закону України "Про оперативно-розшукову діяльність"</a:t>
            </a:r>
            <a: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1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pasted-image.tiff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1212149" y="635000"/>
            <a:ext cx="4814702" cy="8229600"/>
          </a:xfrm>
          <a:prstGeom prst="rect">
            <a:avLst/>
          </a:prstGeom>
        </p:spPr>
      </p:pic>
      <p:sp>
        <p:nvSpPr>
          <p:cNvPr id="167" name="Shape 167"/>
          <p:cNvSpPr>
            <a:spLocks noGrp="1"/>
          </p:cNvSpPr>
          <p:nvPr>
            <p:ph type="title"/>
          </p:nvPr>
        </p:nvSpPr>
        <p:spPr>
          <a:xfrm>
            <a:off x="6555604" y="635000"/>
            <a:ext cx="5334001" cy="3987800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Приватний детектив</a:t>
            </a:r>
          </a:p>
        </p:txBody>
      </p:sp>
      <p:sp>
        <p:nvSpPr>
          <p:cNvPr id="168" name="Shape 168"/>
          <p:cNvSpPr>
            <a:spLocks noGrp="1"/>
          </p:cNvSpPr>
          <p:nvPr>
            <p:ph type="body" sz="quarter" idx="1"/>
          </p:nvPr>
        </p:nvSpPr>
        <p:spPr>
          <a:xfrm>
            <a:off x="6555604" y="4768850"/>
            <a:ext cx="5334001" cy="4102100"/>
          </a:xfrm>
          <a:prstGeom prst="rect">
            <a:avLst/>
          </a:prstGeom>
        </p:spPr>
        <p:txBody>
          <a:bodyPr/>
          <a:lstStyle/>
          <a:p>
            <a:pPr algn="just" defTabSz="443484">
              <a:defRPr sz="1746">
                <a:solidFill>
                  <a:srgbClr val="293A5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Приватним детективом </a:t>
            </a:r>
            <a:r>
              <a:rPr b="1"/>
              <a:t>може бути</a:t>
            </a:r>
            <a:r>
              <a:t> громадянин України, який володіє державною мовою, має вищу юридичну освіту, пройшов спеціальну підготовку з метою здійснення приватної детективної (розшукової) діяльності чи має стаж роботи в оперативних підрозділах або органах досудового розслідування не менше трьох років та отримав у встановленому порядку свідоцтво про право на заняття приватною детективною (розшуковою) діяльністю.</a:t>
            </a:r>
          </a:p>
          <a:p>
            <a:pPr algn="just" defTabSz="443484">
              <a:defRPr sz="1746">
                <a:solidFill>
                  <a:srgbClr val="293A5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algn="just" defTabSz="443484">
              <a:defRPr sz="1746">
                <a:solidFill>
                  <a:srgbClr val="293A5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Приватний детектив не може займати будь-яку посаду в органах державної влади, місцевого самоврядування, правоохоронних чи судових органах влади.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1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defRPr sz="6719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Не може бути приватним детективом особа яка:</a:t>
            </a:r>
          </a:p>
        </p:txBody>
      </p:sp>
      <p:sp>
        <p:nvSpPr>
          <p:cNvPr id="171" name="Shape 17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97555" indent="-197555" algn="just" defTabSz="457200">
              <a:spcBef>
                <a:spcPts val="0"/>
              </a:spcBef>
              <a:defRPr sz="3500">
                <a:solidFill>
                  <a:srgbClr val="293A5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має непогашену чи не зняту в установленому законом порядку судимість за вчинення злочину;</a:t>
            </a:r>
          </a:p>
          <a:p>
            <a:pPr marL="197555" indent="-197555" algn="just" defTabSz="457200">
              <a:spcBef>
                <a:spcPts val="0"/>
              </a:spcBef>
              <a:defRPr sz="3500">
                <a:solidFill>
                  <a:srgbClr val="293A5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визнана судом недієздатною чи обмежено дієздатною;</a:t>
            </a:r>
          </a:p>
          <a:p>
            <a:pPr marL="197555" indent="-197555" algn="just" defTabSz="457200">
              <a:spcBef>
                <a:spcPts val="0"/>
              </a:spcBef>
              <a:defRPr sz="3500">
                <a:solidFill>
                  <a:srgbClr val="293A5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звільнена з посади судді, прокурора, нотаріуса, як працівник правоохоронного органу, з державної служби або служби в органах місцевого самоврядування за порушення присяги, вчинення корупційного правопорушення.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1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12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1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1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1" build="p" bldLvl="5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asted-image.tiff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11401" r="11401"/>
          <a:stretch>
            <a:fillRect/>
          </a:stretch>
        </p:blipFill>
        <p:spPr>
          <a:xfrm>
            <a:off x="6718300" y="1294973"/>
            <a:ext cx="5334001" cy="6909653"/>
          </a:xfrm>
          <a:prstGeom prst="rect">
            <a:avLst/>
          </a:prstGeom>
        </p:spPr>
      </p:pic>
      <p:sp>
        <p:nvSpPr>
          <p:cNvPr id="174" name="Shape 174"/>
          <p:cNvSpPr>
            <a:spLocks noGrp="1"/>
          </p:cNvSpPr>
          <p:nvPr>
            <p:ph type="title"/>
          </p:nvPr>
        </p:nvSpPr>
        <p:spPr>
          <a:xfrm>
            <a:off x="952500" y="-45604"/>
            <a:ext cx="5334000" cy="3987801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Приватний детектив має право:</a:t>
            </a:r>
          </a:p>
        </p:txBody>
      </p:sp>
      <p:sp>
        <p:nvSpPr>
          <p:cNvPr id="175" name="Shape 175"/>
          <p:cNvSpPr>
            <a:spLocks noGrp="1"/>
          </p:cNvSpPr>
          <p:nvPr>
            <p:ph type="body" sz="half" idx="1"/>
          </p:nvPr>
        </p:nvSpPr>
        <p:spPr>
          <a:xfrm>
            <a:off x="952500" y="4066378"/>
            <a:ext cx="5334000" cy="4798222"/>
          </a:xfrm>
          <a:prstGeom prst="rect">
            <a:avLst/>
          </a:prstGeom>
        </p:spPr>
        <p:txBody>
          <a:bodyPr/>
          <a:lstStyle/>
          <a:p>
            <a:pPr marL="181751" indent="-181751" algn="just" defTabSz="420623">
              <a:buSzPct val="75000"/>
              <a:buChar char="•"/>
              <a:defRPr sz="1748">
                <a:solidFill>
                  <a:srgbClr val="293A5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займатися детективною (розшуковою) діяльністю індивідуально як самозайнята особа або суб'єкт підприємницької діяльності;</a:t>
            </a:r>
          </a:p>
          <a:p>
            <a:pPr marL="181751" indent="-181751" algn="just" defTabSz="420623">
              <a:buSzPct val="75000"/>
              <a:buChar char="•"/>
              <a:defRPr sz="1748">
                <a:solidFill>
                  <a:srgbClr val="293A5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надавати приватні детективні (розшукові) послуги індивідуально або в об'єднанні із іншими приватними детективами шляхом заснування приватного детективного підприємства (агентства);</a:t>
            </a:r>
          </a:p>
          <a:p>
            <a:pPr marL="181751" indent="-181751" algn="just" defTabSz="420623">
              <a:buSzPct val="75000"/>
              <a:buChar char="•"/>
              <a:defRPr sz="1748">
                <a:solidFill>
                  <a:srgbClr val="293A5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мати помічників із числа осіб, які мають вищу чи базову юридичну освіту, та уклали трудовий контракт із приватним детективом;</a:t>
            </a:r>
          </a:p>
          <a:p>
            <a:pPr marL="181751" indent="-181751" algn="just" defTabSz="420623">
              <a:buSzPct val="75000"/>
              <a:buChar char="•"/>
              <a:defRPr sz="1748">
                <a:solidFill>
                  <a:srgbClr val="293A5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відкривати рахунки в банках, мати особисті бланки та печатку, штампи із зазначенням свого прізвища, імені та по батькові, номера і дати видачі свідоцтва про право на заняття приватною детективною (розшуковою) діяльністю.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5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1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defRPr sz="6719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Приватному детективу заборонено: </a:t>
            </a:r>
          </a:p>
        </p:txBody>
      </p:sp>
      <p:sp>
        <p:nvSpPr>
          <p:cNvPr id="178" name="Shape 17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97555" indent="-197555" algn="just" defTabSz="457200">
              <a:spcBef>
                <a:spcPts val="0"/>
              </a:spcBef>
              <a:defRPr sz="2600">
                <a:latin typeface="Helvetica"/>
                <a:ea typeface="Helvetica"/>
                <a:cs typeface="Helvetica"/>
                <a:sym typeface="Helvetica"/>
              </a:defRPr>
            </a:pPr>
            <a:r>
              <a:t>обіймати посади, зазначені у </a:t>
            </a:r>
            <a:r>
              <a:rPr b="1"/>
              <a:t>пункті 1 частини першої статті 4 Закону України "Про засади запобігання і протидії корупції»;</a:t>
            </a:r>
          </a:p>
          <a:p>
            <a:pPr marL="197555" indent="-197555" algn="just" defTabSz="457200">
              <a:spcBef>
                <a:spcPts val="0"/>
              </a:spcBef>
              <a:defRPr sz="2600">
                <a:solidFill>
                  <a:srgbClr val="293A5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000000"/>
                </a:solidFill>
              </a:rPr>
              <a:t>займатися адвокатською, нотаріальною чи судово-експертною діяльністю;</a:t>
            </a:r>
          </a:p>
          <a:p>
            <a:pPr marL="197555" indent="-197555" algn="just" defTabSz="457200">
              <a:spcBef>
                <a:spcPts val="0"/>
              </a:spcBef>
              <a:defRPr sz="2600">
                <a:solidFill>
                  <a:srgbClr val="293A5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000000"/>
                </a:solidFill>
              </a:rPr>
              <a:t>бути працівником Збройних Сил України.</a:t>
            </a:r>
          </a:p>
          <a:p>
            <a:pPr marL="0" indent="0" algn="just" defTabSz="457200">
              <a:spcBef>
                <a:spcPts val="0"/>
              </a:spcBef>
              <a:buSzTx/>
              <a:buNone/>
              <a:defRPr sz="2600">
                <a:solidFill>
                  <a:srgbClr val="293A5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>
              <a:solidFill>
                <a:srgbClr val="000000"/>
              </a:solidFill>
            </a:endParaRPr>
          </a:p>
          <a:p>
            <a:pPr marL="0" indent="0" algn="just" defTabSz="457200">
              <a:spcBef>
                <a:spcPts val="0"/>
              </a:spcBef>
              <a:buSzTx/>
              <a:buNone/>
              <a:defRPr sz="2600">
                <a:solidFill>
                  <a:srgbClr val="293A5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>
                <a:solidFill>
                  <a:srgbClr val="000000"/>
                </a:solidFill>
              </a:rPr>
              <a:t>Несумісною з діяльністю приватного детектива є військова або альтернативна (невійськова) служба. У разі виникнення обставин несумісності, приватний детектив зобов'язаний у триденний строк з дня виникнення таких обставин подати до територіального органу Національної поліції, що видав свідоцтво про право на заняття приватною детективною (розшуковою) діяльністю заяву про зупинення такої діяльності, а також посвідчення приватного детектива та свідоцтво.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9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 fill="hold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 fill="hold"/>
                                        <p:tgtEl>
                                          <p:spTgt spid="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9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 fill="hold"/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1" build="p" bldLvl="5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План</a:t>
            </a:r>
          </a:p>
        </p:txBody>
      </p:sp>
      <p:sp>
        <p:nvSpPr>
          <p:cNvPr id="123" name="Shape 1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Детектив у сучасній Україні.</a:t>
            </a:r>
          </a:p>
          <a:p>
            <a:r>
              <a:t>Закріплення статусу приватних детективів у НПА.</a:t>
            </a:r>
          </a:p>
          <a:p>
            <a:r>
              <a:t>  Правова основа приватної детективної (розшукової діяльності).</a:t>
            </a:r>
          </a:p>
          <a:p>
            <a:r>
              <a:t>Види та правовий статус суб’єктів приватної детективної (розшукової) діяльності.</a:t>
            </a:r>
          </a:p>
          <a:p>
            <a:r>
              <a:t>Висновки.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1" build="p" bldLvl="5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Рисунок 179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965200" y="2622550"/>
            <a:ext cx="5308600" cy="6248400"/>
          </a:xfrm>
          <a:prstGeom prst="rect">
            <a:avLst/>
          </a:prstGeom>
          <a:ln w="9525">
            <a:round/>
          </a:ln>
          <a:effectLst>
            <a:outerShdw blurRad="444500" dist="315775" dir="1860824" rotWithShape="0">
              <a:srgbClr val="000000">
                <a:alpha val="74763"/>
              </a:srgbClr>
            </a:outerShdw>
          </a:effectLst>
        </p:spPr>
      </p:pic>
      <p:sp>
        <p:nvSpPr>
          <p:cNvPr id="181" name="Shape 18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defRPr sz="6719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Приватное детективне агенство (підприємство)</a:t>
            </a:r>
          </a:p>
        </p:txBody>
      </p:sp>
      <p:sp>
        <p:nvSpPr>
          <p:cNvPr id="182" name="Shape 182"/>
          <p:cNvSpPr>
            <a:spLocks noGrp="1"/>
          </p:cNvSpPr>
          <p:nvPr>
            <p:ph type="body" sz="half" idx="1"/>
          </p:nvPr>
        </p:nvSpPr>
        <p:spPr>
          <a:xfrm>
            <a:off x="6718300" y="2597150"/>
            <a:ext cx="5334000" cy="6286500"/>
          </a:xfrm>
          <a:prstGeom prst="rect">
            <a:avLst/>
          </a:prstGeom>
        </p:spPr>
        <p:txBody>
          <a:bodyPr/>
          <a:lstStyle/>
          <a:p>
            <a:pPr marL="197555" indent="-197555" algn="just" defTabSz="457200">
              <a:spcBef>
                <a:spcPts val="0"/>
              </a:spcBef>
              <a:defRPr sz="1800">
                <a:solidFill>
                  <a:srgbClr val="293A5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З метою підвищення ефективності приватної детективної (розшукової) діяльності можуть створюватися приватні детективні підприємства (агентства), для яких приватна детективна (розшукова) діяльність є основним видом діяльності.</a:t>
            </a:r>
          </a:p>
          <a:p>
            <a:pPr marL="197555" indent="-197555" algn="just" defTabSz="457200">
              <a:spcBef>
                <a:spcPts val="0"/>
              </a:spcBef>
              <a:defRPr sz="1800">
                <a:solidFill>
                  <a:srgbClr val="293A5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Приватне детективне підприємство (агентство) є юридичною особою, створеною за участі одного або більше приватних детективів у відповідності до вимог законодавства України, що здійснює діяльність на підставі статуту.</a:t>
            </a:r>
          </a:p>
          <a:p>
            <a:pPr marL="197555" indent="-197555" algn="just" defTabSz="457200">
              <a:spcBef>
                <a:spcPts val="0"/>
              </a:spcBef>
              <a:defRPr sz="1800">
                <a:solidFill>
                  <a:srgbClr val="293A5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Право на використання у назві юридичної особи слів "детективне підприємство", "детективне агентство" та "детектив" належить виключно приватним детективним підприємствам (агентствам), що зареєстровані і здійснюють свою діяльність відповідно до ЗУ «Про приватну детективну (розшукову) діяльність»[проект].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1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Рисунок 183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3486150" y="584200"/>
            <a:ext cx="6019800" cy="6019801"/>
          </a:xfrm>
          <a:prstGeom prst="rect">
            <a:avLst/>
          </a:prstGeom>
          <a:ln w="9525">
            <a:round/>
          </a:ln>
          <a:effectLst>
            <a:outerShdw blurRad="609600" dist="248295" dir="17630818" rotWithShape="0">
              <a:srgbClr val="000000">
                <a:alpha val="70000"/>
              </a:srgbClr>
            </a:outerShdw>
          </a:effectLst>
        </p:spPr>
      </p:pic>
      <p:sp>
        <p:nvSpPr>
          <p:cNvPr id="185" name="Shape 185"/>
          <p:cNvSpPr>
            <a:spLocks noGrp="1"/>
          </p:cNvSpPr>
          <p:nvPr>
            <p:ph type="body" sz="half" idx="1"/>
          </p:nvPr>
        </p:nvSpPr>
        <p:spPr>
          <a:xfrm>
            <a:off x="1270000" y="6656495"/>
            <a:ext cx="10464800" cy="2665305"/>
          </a:xfrm>
          <a:prstGeom prst="rect">
            <a:avLst/>
          </a:prstGeom>
        </p:spPr>
        <p:txBody>
          <a:bodyPr/>
          <a:lstStyle/>
          <a:p>
            <a:pPr marL="197555" indent="-197555" algn="l" defTabSz="457200">
              <a:buSzPct val="75000"/>
              <a:buChar char="•"/>
              <a:defRPr sz="1800">
                <a:solidFill>
                  <a:srgbClr val="293A5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Державна реєстрація приватних детективних підприємств (агентств) проводиться з особливостями, визначеними цим Законом України «Про приватну детективну (розшукову) діяльність»[проект].</a:t>
            </a:r>
          </a:p>
          <a:p>
            <a:pPr algn="l" defTabSz="457200">
              <a:defRPr sz="1800">
                <a:solidFill>
                  <a:srgbClr val="293A5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197555" indent="-197555" algn="l" defTabSz="457200">
              <a:buSzPct val="75000"/>
              <a:buChar char="•"/>
              <a:defRPr sz="1800">
                <a:solidFill>
                  <a:srgbClr val="293A5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Приватні детективні підприємства (агентства) мають право відкривати рахунки в банках, мати бланки, печатки, штампи із зазначенням свого найменування.</a:t>
            </a:r>
          </a:p>
          <a:p>
            <a:pPr algn="l" defTabSz="457200">
              <a:defRPr sz="1800">
                <a:solidFill>
                  <a:srgbClr val="293A5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197555" indent="-197555" algn="l" defTabSz="457200">
              <a:buSzPct val="75000"/>
              <a:buChar char="•"/>
              <a:defRPr sz="1800">
                <a:solidFill>
                  <a:srgbClr val="293A5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Стороною договору про надання детективних (розшукових) послуг є приватне детективне підприємство (агентство).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1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59291" indent="-259291" algn="just" defTabSz="457200">
              <a:spcBef>
                <a:spcPts val="0"/>
              </a:spcBef>
              <a:defRPr sz="2200">
                <a:solidFill>
                  <a:srgbClr val="293A5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Приватні детективні підприємства (агентства) на </a:t>
            </a:r>
            <a:r>
              <a:rPr b="1"/>
              <a:t>договірних засадах</a:t>
            </a:r>
            <a:r>
              <a:t> можуть залучати до виконання укладених ними договорів про надання приватних детективних (розшукових) послуг приватних детективів, які не є його учасниками. Приватні детективні підприємства (агентства) та їх об'єднання зобов'язані забезпечити дотримання професійних прав приватних детективів та гарантії приватної детективної (розшукової) діяльності.</a:t>
            </a:r>
          </a:p>
          <a:p>
            <a:pPr marL="259291" indent="-259291" algn="just" defTabSz="457200">
              <a:spcBef>
                <a:spcPts val="0"/>
              </a:spcBef>
              <a:defRPr sz="2200">
                <a:solidFill>
                  <a:srgbClr val="293A5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259291" indent="-259291" algn="just" defTabSz="457200">
              <a:spcBef>
                <a:spcPts val="0"/>
              </a:spcBef>
              <a:defRPr sz="2200">
                <a:solidFill>
                  <a:srgbClr val="293A5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Засновниками та учасниками</a:t>
            </a:r>
            <a:r>
              <a:t> </a:t>
            </a:r>
            <a:r>
              <a:rPr b="1"/>
              <a:t>приватного детективного підприємства (агентства)</a:t>
            </a:r>
            <a:r>
              <a:t> </a:t>
            </a:r>
            <a:r>
              <a:rPr b="1"/>
              <a:t>можуть бути виключно приватні детективи</a:t>
            </a:r>
            <a:r>
              <a:t>. У разі, якщо засновник (учасник) приватного детективного агентства був позбавлений права займатись приватною детективною (розшуковою) діяльністю він втрачає право бути засновником (учасником) приватного детективного підприємства в порядку визначеними законами України.</a:t>
            </a:r>
          </a:p>
          <a:p>
            <a:pPr marL="259291" indent="-259291" algn="just" defTabSz="457200">
              <a:spcBef>
                <a:spcPts val="0"/>
              </a:spcBef>
              <a:defRPr sz="2200">
                <a:solidFill>
                  <a:srgbClr val="293A5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259291" indent="-259291" algn="just" defTabSz="457200">
              <a:spcBef>
                <a:spcPts val="0"/>
              </a:spcBef>
              <a:defRPr sz="2200">
                <a:solidFill>
                  <a:srgbClr val="293A5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Про створення, реорганізацію або ліквідацію</a:t>
            </a:r>
            <a:r>
              <a:t> приватного детективного підприємства (агентства) приватний детектив, який створив приватне детективне підприємство (агентство) протягом трьох днів з дня внесення відповідних відомостей до Єдиного державного реєстру юридичних осіб та фізичних осіб - підприємців письмово повідомляє відповідний територіальний орган Національної поліції України.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5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5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 fill="hold"/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9" presetClass="entr" presetSubtype="5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 fill="hold"/>
                                        <p:tgtEl>
                                          <p:spTgt spid="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5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 fill="hold"/>
                                        <p:tgtEl>
                                          <p:spTgt spid="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ntr" presetSubtype="5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 fill="hold"/>
                                        <p:tgtEl>
                                          <p:spTgt spid="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9" presetClass="entr" presetSubtype="5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 fill="hold"/>
                                        <p:tgtEl>
                                          <p:spTgt spid="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1" build="p" bldLvl="5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Рисунок 188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619250" y="660400"/>
            <a:ext cx="9753600" cy="5880100"/>
          </a:xfrm>
          <a:prstGeom prst="rect">
            <a:avLst/>
          </a:prstGeom>
          <a:ln w="9525">
            <a:round/>
          </a:ln>
        </p:spPr>
      </p:pic>
      <p:sp>
        <p:nvSpPr>
          <p:cNvPr id="190" name="Shape 19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Висновки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/>
      </p:transition>
    </mc:Choice>
    <mc:Fallback xmlns="">
      <p:transition spd="fast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just" defTabSz="457200">
              <a:spcBef>
                <a:spcPts val="0"/>
              </a:spcBef>
              <a:buSzTx/>
              <a:buNone/>
              <a:defRPr sz="2500">
                <a:solidFill>
                  <a:srgbClr val="55555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Професія детектива вже </a:t>
            </a:r>
            <a:r>
              <a:rPr b="1"/>
              <a:t>давно фактично існує</a:t>
            </a:r>
            <a:r>
              <a:t> в Україні , і на мою думку це питання </a:t>
            </a:r>
            <a:r>
              <a:rPr b="1"/>
              <a:t>має бути врегульовано офіційно</a:t>
            </a:r>
            <a:r>
              <a:t>, що дасть можливість особам здійснювати розшукову діяльність самостійно, а не у складі правоохоронних органів. Законом </a:t>
            </a:r>
            <a:r>
              <a:rPr b="1"/>
              <a:t>передбачена можливість здійснення детективної діяльності</a:t>
            </a:r>
            <a:r>
              <a:t> через приватну детективну діяльність або через об’єднання приватних детективів. </a:t>
            </a:r>
            <a:r>
              <a:rPr b="1"/>
              <a:t>Детективами </a:t>
            </a:r>
            <a:r>
              <a:t>будуть надаватися послуги зі збирання відомостей, необхідних для розгляду справ у судах, вивчення і збору даних, необхідних для проведення переговорів, з’ясування благонадійності ділових партнерів чи біографічних даних майбутніх співробітників, пошук осіб, з якими втрачені дружні або родинні зв’язки, а також пошук боржників.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/>
      </p:transition>
    </mc:Choice>
    <mc:Fallback xmlns="">
      <p:transition spd="fast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defRPr sz="6719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До плюсів також слід віднести:</a:t>
            </a:r>
          </a:p>
        </p:txBody>
      </p:sp>
      <p:sp>
        <p:nvSpPr>
          <p:cNvPr id="195" name="Shape 19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08680" indent="-308680" algn="just" defTabSz="457200">
              <a:spcBef>
                <a:spcPts val="0"/>
              </a:spcBef>
              <a:defRPr sz="2500">
                <a:solidFill>
                  <a:srgbClr val="55555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продовження загальної тенденції</a:t>
            </a:r>
            <a:r>
              <a:t> до «приватизації» раніше виключно державних сфер (після приватних судових виконавців і ринку електроенергетики);</a:t>
            </a:r>
          </a:p>
          <a:p>
            <a:pPr marL="308680" indent="-308680" algn="just" defTabSz="457200">
              <a:spcBef>
                <a:spcPts val="0"/>
              </a:spcBef>
              <a:defRPr sz="2500">
                <a:solidFill>
                  <a:srgbClr val="55555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308680" indent="-308680" algn="just" defTabSz="457200">
              <a:spcBef>
                <a:spcPts val="0"/>
              </a:spcBef>
              <a:defRPr sz="2500">
                <a:solidFill>
                  <a:srgbClr val="55555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робота детективів значним чином </a:t>
            </a:r>
            <a:r>
              <a:rPr b="1"/>
              <a:t>розвантажить роботу органів досудового розслідування,</a:t>
            </a:r>
            <a:r>
              <a:t> що буде досить ефективно у справах приватного обвинувачення;</a:t>
            </a:r>
          </a:p>
          <a:p>
            <a:pPr marL="308680" indent="-308680" algn="just" defTabSz="457200">
              <a:spcBef>
                <a:spcPts val="0"/>
              </a:spcBef>
              <a:defRPr sz="2500">
                <a:solidFill>
                  <a:srgbClr val="55555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308680" indent="-308680" algn="just" defTabSz="457200">
              <a:spcBef>
                <a:spcPts val="0"/>
              </a:spcBef>
              <a:defRPr sz="2500">
                <a:solidFill>
                  <a:srgbClr val="55555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детективи </a:t>
            </a:r>
            <a:r>
              <a:rPr b="1"/>
              <a:t>стануть союзниками адвокатів</a:t>
            </a:r>
            <a:r>
              <a:t> – за їх допомогою адвокати значно краще зможуть вибудовувати захист та збирати докази в інтересах клієнтів.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1" build="p" bldLvl="5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1518">
              <a:defRPr sz="632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Проте даний законопроект  має і суттєві недоліки:</a:t>
            </a:r>
          </a:p>
        </p:txBody>
      </p:sp>
      <p:sp>
        <p:nvSpPr>
          <p:cNvPr id="198" name="Shape 19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96333" indent="-296333" algn="just" defTabSz="457200">
              <a:spcBef>
                <a:spcPts val="0"/>
              </a:spcBef>
              <a:defRPr sz="2400">
                <a:solidFill>
                  <a:srgbClr val="55555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немає жодних гарантій, що детектив зможе реалізувати свої права без сприяння державних органів. Законом передбачена можливість детективів звертатися із запитами до органів державної влади і місцевого самоврядування, їх посадових і службових осіб, підприємств, установ, організацій, громадських об’єднань, а також до фізичних осіб, але не передбачено скорочених строків надання відповідей на такі запити, як у адвокатів;</a:t>
            </a:r>
          </a:p>
          <a:p>
            <a:pPr marL="296333" indent="-296333" algn="just" defTabSz="457200">
              <a:spcBef>
                <a:spcPts val="0"/>
              </a:spcBef>
              <a:defRPr sz="2400">
                <a:solidFill>
                  <a:srgbClr val="55555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296333" indent="-296333" algn="just" defTabSz="457200">
              <a:spcBef>
                <a:spcPts val="0"/>
              </a:spcBef>
              <a:defRPr sz="2400">
                <a:solidFill>
                  <a:srgbClr val="55555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частина такої діяльності неминуче означатиме більше втручання у приватне життя людей.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1" build="p" bldLvl="5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pasted-image.tiff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3398396" y="635000"/>
            <a:ext cx="6195308" cy="5918200"/>
          </a:xfrm>
          <a:prstGeom prst="rect">
            <a:avLst/>
          </a:prstGeom>
        </p:spPr>
      </p:pic>
      <p:sp>
        <p:nvSpPr>
          <p:cNvPr id="201" name="Shape 20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Дякую за увагу 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/>
      </p:transition>
    </mc:Choice>
    <mc:Fallback xmlns="">
      <p:transition spd="fast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asted-image.tiff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3508211" y="3163711"/>
            <a:ext cx="5988378" cy="5918201"/>
          </a:xfrm>
          <a:prstGeom prst="rect">
            <a:avLst/>
          </a:prstGeom>
        </p:spPr>
      </p:pic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xfrm>
            <a:off x="1270000" y="1043751"/>
            <a:ext cx="10464800" cy="1422401"/>
          </a:xfrm>
          <a:prstGeom prst="rect">
            <a:avLst/>
          </a:prstGeom>
        </p:spPr>
        <p:txBody>
          <a:bodyPr/>
          <a:lstStyle>
            <a:lvl1pPr defTabSz="420624">
              <a:defRPr sz="576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Детектив у сучасній Україні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asted-image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6718300" y="2209800"/>
            <a:ext cx="5334000" cy="5334000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</p:pic>
      <p:sp>
        <p:nvSpPr>
          <p:cNvPr id="129" name="Shape 129"/>
          <p:cNvSpPr>
            <a:spLocks noGrp="1"/>
          </p:cNvSpPr>
          <p:nvPr>
            <p:ph type="body" sz="half" idx="1"/>
          </p:nvPr>
        </p:nvSpPr>
        <p:spPr>
          <a:xfrm>
            <a:off x="952500" y="1733550"/>
            <a:ext cx="5334000" cy="6286500"/>
          </a:xfrm>
          <a:prstGeom prst="rect">
            <a:avLst/>
          </a:prstGeom>
        </p:spPr>
        <p:txBody>
          <a:bodyPr/>
          <a:lstStyle/>
          <a:p>
            <a:pPr marL="197555" indent="-197555" algn="just" defTabSz="457200">
              <a:spcBef>
                <a:spcPts val="0"/>
              </a:spcBef>
              <a:defRPr sz="1600" b="1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8 лютого 2019р. у Верховній раді було зареєстровано законопроект №10024 «Про приватну детективну (розшукову) діяльність».</a:t>
            </a:r>
          </a:p>
          <a:p>
            <a:pPr marL="197555" indent="-197555" algn="just" defTabSz="457200">
              <a:spcBef>
                <a:spcPts val="0"/>
              </a:spcBef>
              <a:defRPr sz="160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L="197555" indent="-197555" algn="just" defTabSz="457200">
              <a:spcBef>
                <a:spcPts val="0"/>
              </a:spcBef>
              <a:defRPr sz="160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Як зазначено у </a:t>
            </a:r>
            <a:r>
              <a:rPr b="1"/>
              <a:t>пояснювальній записці до проекту</a:t>
            </a:r>
            <a:r>
              <a:t> - у більшості країн світу приватна детективна (розшукова) діяльність визнана на державному рівні, врегульована законами й оптимально використовується задля збільшення можливості громадян та юридичних осіб у захисті своїх законних прав та інтересів. Цивілізаційні потреби сучасного суспільства спонукають до пошуків шляхів удосконалення організаційної системи, структури і функції національних суб’єктів приватної детективної діяльності, у тому числі і через використання новітніх детективних технологій та передового досвіду приватної детективної діяльності інших країн, що визнаються й сприймаються Всесвітньою Асоціацією Детективів.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/>
      </p:transition>
    </mc:Choice>
    <mc:Fallback xmlns="">
      <p:transition spd="fast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asted-image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1551886" y="1733549"/>
            <a:ext cx="4135228" cy="6286501"/>
          </a:xfrm>
          <a:prstGeom prst="rect">
            <a:avLst/>
          </a:prstGeom>
          <a:effectLst>
            <a:outerShdw blurRad="254000" dist="412219" dir="10736664" rotWithShape="0">
              <a:srgbClr val="000000">
                <a:alpha val="70000"/>
              </a:srgbClr>
            </a:outerShdw>
          </a:effectLst>
        </p:spPr>
      </p:pic>
      <p:sp>
        <p:nvSpPr>
          <p:cNvPr id="132" name="Shape 132"/>
          <p:cNvSpPr>
            <a:spLocks noGrp="1"/>
          </p:cNvSpPr>
          <p:nvPr>
            <p:ph type="body" sz="half" idx="1"/>
          </p:nvPr>
        </p:nvSpPr>
        <p:spPr>
          <a:xfrm>
            <a:off x="6718300" y="1733550"/>
            <a:ext cx="5334000" cy="6286500"/>
          </a:xfrm>
          <a:prstGeom prst="rect">
            <a:avLst/>
          </a:prstGeom>
        </p:spPr>
        <p:txBody>
          <a:bodyPr/>
          <a:lstStyle/>
          <a:p>
            <a:pPr marL="0" indent="0" algn="just" defTabSz="457200">
              <a:spcBef>
                <a:spcPts val="0"/>
              </a:spcBef>
              <a:buSzTx/>
              <a:buNone/>
              <a:defRPr sz="160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Досвід країн, у яких приватна детективна діяльність законодавчо врегульована, показує, що функціонування приватних детективів, детективних підприємств (агентств) та їх об’єднань значно підвищує відповідальність державної правоохоронної системи за своєчасне і високопрофесійне реагування на потреби громадян і суспільства, звільняє правоохоронців від необхідності виконання багатьох незначних та невластивих їм функцій, сприяє загальному оздоровленню криміногенної ситуації.</a:t>
            </a:r>
          </a:p>
          <a:p>
            <a:pPr marL="0" indent="0" algn="just" defTabSz="457200">
              <a:spcBef>
                <a:spcPts val="0"/>
              </a:spcBef>
              <a:buSzTx/>
              <a:buNone/>
              <a:defRPr sz="160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Так, приватні детективи та приватні детективні підприємства (агентства) надають суттєву допомогу суб’єктам підприємницької діяльності у вивченні репутації та фінансового стану позичальників та інших партнерів, визначенні їх спроможності реально виконувати взяті на себе фінансові зобов’язання, що у значній мірі запобігає укладенню ризикованих угод та ухиленню боржників від сплати заборгованості.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Рисунок 133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390650" y="495300"/>
            <a:ext cx="10210800" cy="6477000"/>
          </a:xfrm>
          <a:prstGeom prst="rect">
            <a:avLst/>
          </a:prstGeom>
          <a:ln w="9525">
            <a:round/>
          </a:ln>
        </p:spPr>
      </p:pic>
      <p:sp>
        <p:nvSpPr>
          <p:cNvPr id="135" name="Shape 135"/>
          <p:cNvSpPr>
            <a:spLocks noGrp="1"/>
          </p:cNvSpPr>
          <p:nvPr>
            <p:ph type="body" sz="half" idx="1"/>
          </p:nvPr>
        </p:nvSpPr>
        <p:spPr>
          <a:xfrm>
            <a:off x="1270000" y="6775214"/>
            <a:ext cx="10464800" cy="2546586"/>
          </a:xfrm>
          <a:prstGeom prst="rect">
            <a:avLst/>
          </a:prstGeom>
        </p:spPr>
        <p:txBody>
          <a:bodyPr/>
          <a:lstStyle/>
          <a:p>
            <a:pPr algn="just" defTabSz="457200">
              <a:defRPr sz="160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Крім того, суб’єкти приватної детективної (розшукової) діяльності </a:t>
            </a:r>
            <a:r>
              <a:rPr b="1"/>
              <a:t>проводять велику роботу</a:t>
            </a:r>
            <a:r>
              <a:t> по пошуку осіб, місце знаходження яких не відоме, розшуку зниклого майна і тварин, виявленню фактів порушень прав інтелектуальної власності, насамперед незаконного використання товарних знаків та інше.</a:t>
            </a:r>
          </a:p>
          <a:p>
            <a:pPr algn="just" defTabSz="457200">
              <a:defRPr sz="160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В Україні на сьогодні такий вид діяльності офіційно не визнаний, а тому і не знайшов поки що свого законодавчого врегулювання, хоча фактично приватною детективною (розшуковою) діяльністю давно та плідно займаються не тільки фізичні особи, а й юридичні.</a:t>
            </a:r>
          </a:p>
          <a:p>
            <a:pPr algn="just" defTabSz="457200">
              <a:defRPr sz="1600" b="1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b="0"/>
              <a:t>За неофіційними даними, </a:t>
            </a:r>
            <a:r>
              <a:t>зараз в усіх регіонах України працює декілька тисяч приватних детективів та приватних детективних агентств</a:t>
            </a:r>
            <a:r>
              <a:rPr b="0"/>
              <a:t>.</a:t>
            </a:r>
          </a:p>
          <a:p>
            <a:pPr algn="just" defTabSz="457200">
              <a:defRPr sz="160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Отже, цілком очевидно, що становлення та функціонування в Україні приватної детективної (розшукової) діяльності є незворотнім процесом.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/>
      </p:transition>
    </mc:Choice>
    <mc:Fallback xmlns="">
      <p:transition spd="fast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asted-image.tiff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2063749" y="3193814"/>
            <a:ext cx="8877302" cy="5918201"/>
          </a:xfrm>
          <a:prstGeom prst="rect">
            <a:avLst/>
          </a:prstGeom>
          <a:ln w="25400">
            <a:solidFill>
              <a:srgbClr val="F3F7F5"/>
            </a:solidFill>
          </a:ln>
          <a:effectLst>
            <a:outerShdw blurRad="749300" dist="192337" dir="3737813" rotWithShape="0">
              <a:srgbClr val="000000">
                <a:alpha val="70000"/>
              </a:srgbClr>
            </a:outerShdw>
          </a:effectLst>
        </p:spPr>
      </p:pic>
      <p:sp>
        <p:nvSpPr>
          <p:cNvPr id="138" name="Shape 138"/>
          <p:cNvSpPr>
            <a:spLocks noGrp="1"/>
          </p:cNvSpPr>
          <p:nvPr>
            <p:ph type="title"/>
          </p:nvPr>
        </p:nvSpPr>
        <p:spPr>
          <a:xfrm>
            <a:off x="1270000" y="757766"/>
            <a:ext cx="10464800" cy="1422401"/>
          </a:xfrm>
          <a:prstGeom prst="rect">
            <a:avLst/>
          </a:prstGeom>
        </p:spPr>
        <p:txBody>
          <a:bodyPr/>
          <a:lstStyle>
            <a:lvl1pPr defTabSz="315468">
              <a:defRPr sz="432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Закріплення статусу приватних детективів у НПА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/>
      </p:transition>
    </mc:Choice>
    <mc:Fallback xmlns="">
      <p:transition spd="fast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asted-image.tiff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2123992" y="65207"/>
            <a:ext cx="10368304" cy="7472652"/>
          </a:xfrm>
          <a:prstGeom prst="rect">
            <a:avLst/>
          </a:prstGeom>
        </p:spPr>
      </p:pic>
      <p:sp>
        <p:nvSpPr>
          <p:cNvPr id="141" name="Shape 141"/>
          <p:cNvSpPr>
            <a:spLocks noGrp="1"/>
          </p:cNvSpPr>
          <p:nvPr>
            <p:ph type="body" sz="half" idx="1"/>
          </p:nvPr>
        </p:nvSpPr>
        <p:spPr>
          <a:xfrm>
            <a:off x="1047221" y="7577196"/>
            <a:ext cx="10910358" cy="4102101"/>
          </a:xfrm>
          <a:prstGeom prst="rect">
            <a:avLst/>
          </a:prstGeom>
        </p:spPr>
        <p:txBody>
          <a:bodyPr/>
          <a:lstStyle/>
          <a:p>
            <a:pPr algn="just" defTabSz="457200">
              <a:defRPr sz="150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Наразі  в інтернет-просторі  можна знайти дуже багато пропозицій (реклами)  детективних агентів (приватних детективів), що пропонують різного роду послуг, від виявлення подружньої невірності – до перевірки персоналу конкретного підприємства. Цінова політика таких детективів різна, можна знайти і багато позитивних відгуків клієнтів.</a:t>
            </a:r>
          </a:p>
          <a:p>
            <a:pPr algn="just" defTabSz="457200">
              <a:defRPr sz="150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Доцільно зауважити, що найчастіше послуги приватних детективів надають колишні співробітники правоохоронних органів, які мають професійні навики проведення розшукової  та оперативної роботи.</a:t>
            </a:r>
          </a:p>
          <a:p>
            <a:pPr algn="just" defTabSz="457200">
              <a:defRPr sz="1500" b="1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Зважаючи на те, що Президент України ветував Закон «Про приватну детективну (розшукову) діяльність», можна проаналізувати чинне правове регулювання такого «детективного бізнесу» в Україні.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/>
      </p:transition>
    </mc:Choice>
    <mc:Fallback xmlns="">
      <p:transition spd="fast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asted-image.tiff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5693" r="5693"/>
          <a:stretch>
            <a:fillRect/>
          </a:stretch>
        </p:blipFill>
        <p:spPr>
          <a:xfrm>
            <a:off x="6718299" y="1947123"/>
            <a:ext cx="5334001" cy="4009858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</p:pic>
      <p:sp>
        <p:nvSpPr>
          <p:cNvPr id="144" name="Shape 144"/>
          <p:cNvSpPr>
            <a:spLocks noGrp="1"/>
          </p:cNvSpPr>
          <p:nvPr>
            <p:ph type="body" sz="half" idx="1"/>
          </p:nvPr>
        </p:nvSpPr>
        <p:spPr>
          <a:xfrm>
            <a:off x="952500" y="1865635"/>
            <a:ext cx="5334000" cy="5622574"/>
          </a:xfrm>
          <a:prstGeom prst="rect">
            <a:avLst/>
          </a:prstGeom>
        </p:spPr>
        <p:txBody>
          <a:bodyPr/>
          <a:lstStyle/>
          <a:p>
            <a:pPr algn="just" defTabSz="457200">
              <a:defRPr sz="150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В ст. 43 </a:t>
            </a:r>
            <a:r>
              <a:rPr b="1"/>
              <a:t>Конституції України</a:t>
            </a:r>
            <a:r>
              <a:t> встановлено: кожен має право на працю, що включає можливість заробляти собі на життя працею, яку він вільно обирає або на яку вільно погоджується.</a:t>
            </a:r>
          </a:p>
          <a:p>
            <a:pPr algn="just" defTabSz="457200">
              <a:defRPr sz="150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Кожен має право на підприємницьку діяльність, яка не заборонена законом, – говориться у ст. 42 </a:t>
            </a:r>
            <a:r>
              <a:rPr b="1"/>
              <a:t>Конституції України</a:t>
            </a:r>
            <a:r>
              <a:t>.</a:t>
            </a:r>
          </a:p>
          <a:p>
            <a:pPr algn="just" defTabSz="457200">
              <a:defRPr sz="150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Відповідно ч.1-2 ст. 3 </a:t>
            </a:r>
            <a:r>
              <a:rPr b="1"/>
              <a:t>Господарського кодексу України</a:t>
            </a:r>
            <a:r>
              <a:t>, під господарською діяльністю розуміється діяльність суб’єктів господарювання у сфері суспільного виробництва, спрямована на виготовлення та реалізацію продукції, виконання робіт чи надання послуг вартісного характеру, що мають цінову визначеність.</a:t>
            </a:r>
          </a:p>
          <a:p>
            <a:pPr algn="just" defTabSz="457200">
              <a:defRPr sz="1500">
                <a:solidFill>
                  <a:srgbClr val="3233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Господарська діяльність, що здійснюється для досягнення економічних і соціальних результатів та з метою одержання прибутку, є підприємництвом, а суб’єкти підприємництва – підприємцями. Господарська діяльність може здійснюватись і без мети одержання прибутку (некомерційна господарська діяльність).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/>
      </p:transition>
    </mc:Choice>
    <mc:Fallback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5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1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2215</Words>
  <Application>Microsoft Office PowerPoint</Application>
  <PresentationFormat>Произвольный</PresentationFormat>
  <Paragraphs>90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Helvetica</vt:lpstr>
      <vt:lpstr>Helvetica Light</vt:lpstr>
      <vt:lpstr>Helvetica Neue</vt:lpstr>
      <vt:lpstr>White</vt:lpstr>
      <vt:lpstr>Правовий статус суб’єктів приватної детективної (розшукової) діяльності</vt:lpstr>
      <vt:lpstr>План</vt:lpstr>
      <vt:lpstr>Детектив у сучасній Україні</vt:lpstr>
      <vt:lpstr>Презентация PowerPoint</vt:lpstr>
      <vt:lpstr>Презентация PowerPoint</vt:lpstr>
      <vt:lpstr>Презентация PowerPoint</vt:lpstr>
      <vt:lpstr>Закріплення статусу приватних детективів у НПА</vt:lpstr>
      <vt:lpstr>Презентация PowerPoint</vt:lpstr>
      <vt:lpstr>Презентация PowerPoint</vt:lpstr>
      <vt:lpstr>Презентация PowerPoint</vt:lpstr>
      <vt:lpstr>Зв’зок з ОРД</vt:lpstr>
      <vt:lpstr>Правова основа приватної детективної (розшукової діяльності)</vt:lpstr>
      <vt:lpstr>Презентация PowerPoint</vt:lpstr>
      <vt:lpstr>Види та правовий статус суб’єктів приватної детективної (розшукової) діяльності</vt:lpstr>
      <vt:lpstr>Суб’єкти приватної детективної (розшукової) діяльності</vt:lpstr>
      <vt:lpstr>Приватний детектив</vt:lpstr>
      <vt:lpstr>Не може бути приватним детективом особа яка:</vt:lpstr>
      <vt:lpstr>Приватний детектив має право:</vt:lpstr>
      <vt:lpstr>Приватному детективу заборонено: </vt:lpstr>
      <vt:lpstr>Приватное детективне агенство (підприємство)</vt:lpstr>
      <vt:lpstr>Презентация PowerPoint</vt:lpstr>
      <vt:lpstr>Презентация PowerPoint</vt:lpstr>
      <vt:lpstr>Висновки</vt:lpstr>
      <vt:lpstr>Презентация PowerPoint</vt:lpstr>
      <vt:lpstr>До плюсів також слід віднести:</vt:lpstr>
      <vt:lpstr>Проте даний законопроект  має і суттєві недоліки:</vt:lpstr>
      <vt:lpstr>Дякую за увагу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Правовий статус суб’єктів приватної детективної (розшукової) діяльності</dc:title>
  <dc:creator>User</dc:creator>
  <cp:lastModifiedBy>Veronika</cp:lastModifiedBy>
  <cp:revision>1</cp:revision>
  <dcterms:modified xsi:type="dcterms:W3CDTF">2024-09-15T14:14:09Z</dcterms:modified>
</cp:coreProperties>
</file>