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9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2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13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5796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86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59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58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55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7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98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9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2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8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4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45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32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E3B64E-28EC-40CB-8AB6-00FB7381B556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59CB-AD21-40AD-93D2-903262C3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11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Комерційне товарознавство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549" y="1759830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2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36" y="77118"/>
            <a:ext cx="12103864" cy="6621137"/>
          </a:xfrm>
        </p:spPr>
        <p:txBody>
          <a:bodyPr>
            <a:normAutofit/>
          </a:bodyPr>
          <a:lstStyle/>
          <a:p>
            <a:r>
              <a:rPr lang="ru-RU" dirty="0" err="1"/>
              <a:t>Однією</a:t>
            </a:r>
            <a:r>
              <a:rPr lang="ru-RU" dirty="0"/>
              <a:t> з умов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в </a:t>
            </a:r>
            <a:r>
              <a:rPr lang="ru-RU" dirty="0" err="1"/>
              <a:t>комерційній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організацію</a:t>
            </a:r>
            <a:r>
              <a:rPr lang="ru-RU" dirty="0"/>
              <a:t>,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форми</a:t>
            </a:r>
            <a:r>
              <a:rPr lang="ru-RU" dirty="0"/>
              <a:t> і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дисципліна</a:t>
            </a:r>
            <a:r>
              <a:rPr lang="ru-RU" dirty="0"/>
              <a:t> «</a:t>
            </a:r>
            <a:r>
              <a:rPr lang="ru-RU" dirty="0" err="1"/>
              <a:t>Комерц</a:t>
            </a:r>
            <a:r>
              <a:rPr lang="uk-UA" dirty="0"/>
              <a:t>і</a:t>
            </a:r>
            <a:r>
              <a:rPr lang="ru-RU" dirty="0" err="1"/>
              <a:t>йне</a:t>
            </a:r>
            <a:r>
              <a:rPr lang="ru-RU" dirty="0"/>
              <a:t> </a:t>
            </a:r>
            <a:r>
              <a:rPr lang="ru-RU" dirty="0" err="1"/>
              <a:t>товарознавство</a:t>
            </a:r>
            <a:r>
              <a:rPr lang="ru-RU" dirty="0"/>
              <a:t>»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і практику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 </a:t>
            </a:r>
            <a:r>
              <a:rPr lang="ru-RU" dirty="0" err="1"/>
              <a:t>посередницьких</a:t>
            </a:r>
            <a:r>
              <a:rPr lang="ru-RU" dirty="0"/>
              <a:t> структур з </a:t>
            </a:r>
            <a:r>
              <a:rPr lang="ru-RU" dirty="0" err="1"/>
              <a:t>виробниками</a:t>
            </a:r>
            <a:r>
              <a:rPr lang="ru-RU" dirty="0"/>
              <a:t> і </a:t>
            </a:r>
            <a:r>
              <a:rPr lang="ru-RU" dirty="0" err="1"/>
              <a:t>споживачами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і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/>
              <a:t>. Предметом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  <a:r>
              <a:rPr lang="ru-RU" dirty="0" err="1"/>
              <a:t>взаємовідносини</a:t>
            </a:r>
            <a:r>
              <a:rPr lang="ru-RU" dirty="0"/>
              <a:t> </a:t>
            </a:r>
            <a:r>
              <a:rPr lang="ru-RU" dirty="0" err="1"/>
              <a:t>посередницьких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товарного ринку.</a:t>
            </a:r>
          </a:p>
          <a:p>
            <a:pPr marL="0" indent="0">
              <a:buNone/>
            </a:pPr>
            <a:r>
              <a:rPr lang="ru-RU" b="1" dirty="0"/>
              <a:t>ЦІЛІ КУРСУ 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курсу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таких </a:t>
            </a:r>
            <a:r>
              <a:rPr lang="ru-RU" dirty="0" err="1"/>
              <a:t>цілей</a:t>
            </a:r>
            <a:r>
              <a:rPr lang="ru-RU" dirty="0"/>
              <a:t>:</a:t>
            </a:r>
          </a:p>
          <a:p>
            <a:r>
              <a:rPr lang="ru-RU" dirty="0"/>
              <a:t> –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мету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/>
              <a:t>;</a:t>
            </a:r>
          </a:p>
          <a:p>
            <a:r>
              <a:rPr lang="ru-RU" dirty="0"/>
              <a:t> – </a:t>
            </a:r>
            <a:r>
              <a:rPr lang="ru-RU" dirty="0" err="1"/>
              <a:t>забезпечення</a:t>
            </a:r>
            <a:r>
              <a:rPr lang="ru-RU" dirty="0"/>
              <a:t> студентам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інтегрувати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з практикою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посередницьких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здобути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запланованих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стану і контролю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посередницьких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20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36" y="297455"/>
            <a:ext cx="11898217" cy="64669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курсу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b="1" dirty="0"/>
              <a:t>знати:</a:t>
            </a:r>
            <a:endParaRPr lang="ru-RU" dirty="0"/>
          </a:p>
          <a:p>
            <a:r>
              <a:rPr lang="ru-RU" dirty="0"/>
              <a:t> –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 –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і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 – </a:t>
            </a:r>
            <a:r>
              <a:rPr lang="ru-RU" dirty="0" err="1"/>
              <a:t>сучасну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посередницьких</a:t>
            </a:r>
            <a:r>
              <a:rPr lang="ru-RU" dirty="0"/>
              <a:t> структур; </a:t>
            </a:r>
          </a:p>
          <a:p>
            <a:r>
              <a:rPr lang="ru-RU" dirty="0"/>
              <a:t>–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 та </a:t>
            </a:r>
            <a:r>
              <a:rPr lang="ru-RU" dirty="0" err="1"/>
              <a:t>договірних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посередницькими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комерційні</a:t>
            </a:r>
            <a:r>
              <a:rPr lang="ru-RU" dirty="0"/>
              <a:t> засади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закупівлі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конкуренція</a:t>
            </a:r>
            <a:r>
              <a:rPr lang="ru-RU" dirty="0"/>
              <a:t>, попит, </a:t>
            </a:r>
            <a:r>
              <a:rPr lang="ru-RU" dirty="0" err="1"/>
              <a:t>пропозиція</a:t>
            </a:r>
            <a:r>
              <a:rPr lang="ru-RU" dirty="0"/>
              <a:t>, </a:t>
            </a:r>
            <a:r>
              <a:rPr lang="ru-RU" dirty="0" err="1"/>
              <a:t>обмін</a:t>
            </a:r>
            <a:r>
              <a:rPr lang="ru-RU" dirty="0"/>
              <a:t>, товар, </a:t>
            </a:r>
            <a:r>
              <a:rPr lang="ru-RU" dirty="0" err="1"/>
              <a:t>послуга</a:t>
            </a:r>
            <a:r>
              <a:rPr lang="ru-RU" dirty="0"/>
              <a:t>, </a:t>
            </a:r>
            <a:r>
              <a:rPr lang="ru-RU" dirty="0" err="1"/>
              <a:t>посередництво</a:t>
            </a:r>
            <a:r>
              <a:rPr lang="ru-RU" dirty="0"/>
              <a:t>, </a:t>
            </a:r>
            <a:r>
              <a:rPr lang="ru-RU" dirty="0" err="1"/>
              <a:t>підприємництво</a:t>
            </a:r>
            <a:r>
              <a:rPr lang="ru-RU" dirty="0"/>
              <a:t>, </a:t>
            </a:r>
            <a:r>
              <a:rPr lang="ru-RU" dirty="0" err="1"/>
              <a:t>комерція</a:t>
            </a:r>
            <a:r>
              <a:rPr lang="ru-RU" dirty="0"/>
              <a:t>, </a:t>
            </a:r>
            <a:r>
              <a:rPr lang="ru-RU" dirty="0" err="1"/>
              <a:t>бізнес</a:t>
            </a:r>
            <a:r>
              <a:rPr lang="ru-RU" dirty="0"/>
              <a:t>, </a:t>
            </a:r>
            <a:r>
              <a:rPr lang="ru-RU" dirty="0" err="1"/>
              <a:t>торгові</a:t>
            </a:r>
            <a:r>
              <a:rPr lang="ru-RU" dirty="0"/>
              <a:t> </a:t>
            </a:r>
            <a:r>
              <a:rPr lang="ru-RU" dirty="0" err="1"/>
              <a:t>посередники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</a:p>
          <a:p>
            <a:r>
              <a:rPr lang="ru-RU" dirty="0"/>
              <a:t>– засади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ціноутворення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забез</a:t>
            </a:r>
            <a:r>
              <a:rPr lang="ru-RU" dirty="0"/>
              <a:t>- </a:t>
            </a:r>
            <a:r>
              <a:rPr lang="ru-RU" dirty="0" err="1"/>
              <a:t>печення</a:t>
            </a:r>
            <a:r>
              <a:rPr lang="ru-RU" dirty="0"/>
              <a:t> </a:t>
            </a:r>
            <a:r>
              <a:rPr lang="ru-RU" dirty="0" err="1"/>
              <a:t>вигідності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b="1" dirty="0" err="1"/>
              <a:t>вміти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 – 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заходи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закупівлю</a:t>
            </a:r>
            <a:r>
              <a:rPr lang="ru-RU" dirty="0"/>
              <a:t>, продаж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розбиратися</a:t>
            </a:r>
            <a:r>
              <a:rPr lang="ru-RU" dirty="0"/>
              <a:t> у договорах </a:t>
            </a:r>
            <a:r>
              <a:rPr lang="ru-RU" dirty="0" err="1"/>
              <a:t>купівлі</a:t>
            </a:r>
            <a:r>
              <a:rPr lang="ru-RU" dirty="0"/>
              <a:t>-продажу, </a:t>
            </a:r>
            <a:r>
              <a:rPr lang="ru-RU" dirty="0" err="1"/>
              <a:t>постачання</a:t>
            </a:r>
            <a:r>
              <a:rPr lang="ru-RU" dirty="0"/>
              <a:t>, </a:t>
            </a:r>
            <a:r>
              <a:rPr lang="ru-RU" dirty="0" err="1" smtClean="0"/>
              <a:t>консигнації</a:t>
            </a:r>
            <a:r>
              <a:rPr lang="ru-RU" dirty="0" smtClean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угоди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та мету </a:t>
            </a:r>
            <a:r>
              <a:rPr lang="ru-RU" dirty="0" err="1"/>
              <a:t>кон’юнктурного</a:t>
            </a:r>
            <a:r>
              <a:rPr lang="ru-RU" dirty="0"/>
              <a:t> </a:t>
            </a:r>
            <a:r>
              <a:rPr lang="ru-RU" dirty="0" err="1"/>
              <a:t>дослід</a:t>
            </a:r>
            <a:r>
              <a:rPr lang="ru-RU" dirty="0"/>
              <a:t>- </a:t>
            </a:r>
            <a:r>
              <a:rPr lang="ru-RU" dirty="0" err="1"/>
              <a:t>ження</a:t>
            </a:r>
            <a:r>
              <a:rPr lang="ru-RU" dirty="0"/>
              <a:t> ринку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виявити</a:t>
            </a:r>
            <a:r>
              <a:rPr lang="ru-RU" dirty="0"/>
              <a:t> й </a:t>
            </a:r>
            <a:r>
              <a:rPr lang="ru-RU" dirty="0" err="1"/>
              <a:t>проаналізувати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та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- </a:t>
            </a:r>
            <a:r>
              <a:rPr lang="ru-RU" dirty="0" err="1"/>
              <a:t>партнерів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та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провести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47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Бланк И.А. Торговый менеджмент. – К.: УФИМБ, 1997. – 405с. </a:t>
            </a:r>
          </a:p>
          <a:p>
            <a:pPr lvl="0"/>
            <a:r>
              <a:rPr lang="ru-RU" dirty="0" err="1"/>
              <a:t>Варналій</a:t>
            </a:r>
            <a:r>
              <a:rPr lang="ru-RU" dirty="0"/>
              <a:t> З.С.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– 2-е вид., </a:t>
            </a:r>
            <a:r>
              <a:rPr lang="ru-RU" dirty="0" err="1"/>
              <a:t>випр</a:t>
            </a:r>
            <a:r>
              <a:rPr lang="ru-RU" dirty="0"/>
              <a:t>. І доп. – К.: </a:t>
            </a:r>
            <a:r>
              <a:rPr lang="ru-RU" dirty="0" err="1"/>
              <a:t>Знання</a:t>
            </a:r>
            <a:r>
              <a:rPr lang="ru-RU" dirty="0"/>
              <a:t> – </a:t>
            </a:r>
            <a:r>
              <a:rPr lang="ru-RU" dirty="0" err="1"/>
              <a:t>Прес</a:t>
            </a:r>
            <a:r>
              <a:rPr lang="ru-RU" dirty="0"/>
              <a:t>, 2003, -285с. </a:t>
            </a:r>
          </a:p>
          <a:p>
            <a:pPr lvl="0"/>
            <a:r>
              <a:rPr lang="ru-RU" dirty="0" err="1"/>
              <a:t>Виноградська</a:t>
            </a:r>
            <a:r>
              <a:rPr lang="ru-RU" dirty="0"/>
              <a:t> А.М.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підприємництво</a:t>
            </a:r>
            <a:r>
              <a:rPr lang="ru-RU" dirty="0"/>
              <a:t>: </a:t>
            </a:r>
            <a:r>
              <a:rPr lang="ru-RU" dirty="0" err="1"/>
              <a:t>сучасний</a:t>
            </a:r>
            <a:r>
              <a:rPr lang="ru-RU" dirty="0"/>
              <a:t> стан,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: </a:t>
            </a:r>
            <a:r>
              <a:rPr lang="ru-RU" dirty="0" err="1"/>
              <a:t>монографія</a:t>
            </a:r>
            <a:r>
              <a:rPr lang="ru-RU" dirty="0"/>
              <a:t>. – </a:t>
            </a:r>
            <a:r>
              <a:rPr lang="ru-RU" dirty="0" err="1"/>
              <a:t>Київ</a:t>
            </a:r>
            <a:r>
              <a:rPr lang="ru-RU" dirty="0"/>
              <a:t>: Центра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2004. – 807 с. </a:t>
            </a:r>
          </a:p>
          <a:p>
            <a:pPr lvl="0"/>
            <a:r>
              <a:rPr lang="ru-RU" dirty="0" err="1"/>
              <a:t>Войчак</a:t>
            </a:r>
            <a:r>
              <a:rPr lang="ru-RU" dirty="0"/>
              <a:t> А. В. </a:t>
            </a:r>
            <a:r>
              <a:rPr lang="ru-RU" dirty="0" err="1"/>
              <a:t>Маркетинговий</a:t>
            </a:r>
            <a:r>
              <a:rPr lang="ru-RU" dirty="0"/>
              <a:t> менеджмент: </a:t>
            </a:r>
            <a:r>
              <a:rPr lang="ru-RU" dirty="0" err="1"/>
              <a:t>Підруч</a:t>
            </a:r>
            <a:r>
              <a:rPr lang="ru-RU" dirty="0"/>
              <a:t>. – К.: КНЕУ, 1998. – 268 с. </a:t>
            </a:r>
          </a:p>
          <a:p>
            <a:pPr lvl="0"/>
            <a:r>
              <a:rPr lang="ru-RU" dirty="0"/>
              <a:t>Г. А. Черчилль Маркетинговые исследования. – СПб.: Питер, 2002. – 752 с. </a:t>
            </a:r>
          </a:p>
          <a:p>
            <a:pPr lvl="0"/>
            <a:r>
              <a:rPr lang="ru-RU" dirty="0" err="1"/>
              <a:t>Котлер</a:t>
            </a:r>
            <a:r>
              <a:rPr lang="ru-RU" dirty="0"/>
              <a:t> Ф., </a:t>
            </a:r>
            <a:r>
              <a:rPr lang="ru-RU" dirty="0" err="1"/>
              <a:t>Армстронг</a:t>
            </a:r>
            <a:r>
              <a:rPr lang="ru-RU" dirty="0"/>
              <a:t> Г., </a:t>
            </a:r>
            <a:r>
              <a:rPr lang="ru-RU" dirty="0" err="1"/>
              <a:t>Сондерс</a:t>
            </a:r>
            <a:r>
              <a:rPr lang="ru-RU" dirty="0"/>
              <a:t> Дж., Вонг В. Основы маркетинга: Пер. с англ. – 2-е </a:t>
            </a:r>
            <a:r>
              <a:rPr lang="ru-RU" dirty="0" err="1"/>
              <a:t>европ</a:t>
            </a:r>
            <a:r>
              <a:rPr lang="ru-RU" dirty="0"/>
              <a:t>. изд. – Киев; М.; СПб.: </a:t>
            </a:r>
            <a:r>
              <a:rPr lang="ru-RU" dirty="0" err="1"/>
              <a:t>Издат</a:t>
            </a:r>
            <a:r>
              <a:rPr lang="ru-RU" dirty="0"/>
              <a:t>. дом “Вильямс”, 1998. – 1056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031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522</Words>
  <Application>Microsoft Office PowerPoint</Application>
  <PresentationFormat>Широкоэкранный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Комерційне товарознавство</vt:lpstr>
      <vt:lpstr>Презентация PowerPoint</vt:lpstr>
      <vt:lpstr>Презентация PowerPoint</vt:lpstr>
      <vt:lpstr>Рекомендована література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Комерційне товарознавство</dc:title>
  <dc:creator>user</dc:creator>
  <cp:lastModifiedBy>user</cp:lastModifiedBy>
  <cp:revision>1</cp:revision>
  <dcterms:created xsi:type="dcterms:W3CDTF">2016-12-19T18:41:35Z</dcterms:created>
  <dcterms:modified xsi:type="dcterms:W3CDTF">2016-12-19T18:48:28Z</dcterms:modified>
</cp:coreProperties>
</file>