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89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58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9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1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7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07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932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4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566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3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51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33A94B-1421-448A-A991-88CA753A55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0378" y="1698037"/>
            <a:ext cx="9711244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Презентація курсу</a:t>
            </a:r>
            <a:br>
              <a:rPr lang="uk-UA" dirty="0"/>
            </a:br>
            <a:r>
              <a:rPr lang="uk-UA" dirty="0"/>
              <a:t>«МІЖНАРОДНІ СТРАТЕГІЇ ЕКОНОМІЧНОГО РОЗВИТКУ»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16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32E918-8C75-4218-8467-B72EFC8FA2F9}"/>
              </a:ext>
            </a:extLst>
          </p:cNvPr>
          <p:cNvSpPr txBox="1"/>
          <p:nvPr/>
        </p:nvSpPr>
        <p:spPr>
          <a:xfrm>
            <a:off x="1017037" y="0"/>
            <a:ext cx="8500187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uk-UA" sz="28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Міжнародні стратегії економічного розвитку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підготовки магістра 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денної та заочної форм здобуття освіти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 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освітньо-професійна програма «Економіка та управління ринком землі»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спеціальності  051 «Економіка»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галузі знань 05 «Соціальні та поведінкові науки»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10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endParaRPr lang="ru-RU" sz="16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just"/>
            <a:r>
              <a:rPr lang="uk-UA" sz="3200" b="1" kern="100" cap="all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викладач</a:t>
            </a:r>
            <a:r>
              <a:rPr lang="uk-UA" sz="32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: </a:t>
            </a:r>
            <a:r>
              <a:rPr lang="uk-UA" sz="32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Селіщева</a:t>
            </a:r>
            <a:r>
              <a:rPr lang="uk-UA" sz="32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Анна Василівна, </a:t>
            </a:r>
            <a:r>
              <a:rPr lang="uk-UA" sz="32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д.е.н</a:t>
            </a:r>
            <a:r>
              <a:rPr lang="uk-UA" sz="32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., професор, професор кафедри міжнародної економіки, природних ресурсів та економіки міжнародного туризму</a:t>
            </a:r>
            <a:endParaRPr lang="ru-RU" sz="3200" kern="100" dirty="0">
              <a:effectLst/>
              <a:latin typeface="Liberation Serif"/>
              <a:ea typeface="Droid Sans Fallback"/>
              <a:cs typeface="FreeSans"/>
            </a:endParaRPr>
          </a:p>
          <a:p>
            <a:r>
              <a:rPr lang="uk-UA" sz="1600" b="1" kern="100" baseline="300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 </a:t>
            </a:r>
            <a:endParaRPr lang="ru-RU" sz="3200" kern="100" dirty="0">
              <a:effectLst/>
              <a:latin typeface="Liberation Serif"/>
              <a:ea typeface="Droid Sans Fallback"/>
              <a:cs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322285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21A6AB5-3A55-4547-9480-4A5B9C8EB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62" y="793101"/>
            <a:ext cx="8649478" cy="525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12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B69C57-8979-410D-9A64-A5C5D59DA7C0}"/>
              </a:ext>
            </a:extLst>
          </p:cNvPr>
          <p:cNvSpPr txBox="1"/>
          <p:nvPr/>
        </p:nvSpPr>
        <p:spPr>
          <a:xfrm>
            <a:off x="1015482" y="455970"/>
            <a:ext cx="1016103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Метою вивчення навчальної дисципліни є засвоєння знань про проблеми та методи розробки і реалізації міжнародних 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макростратегій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економічного розвитку, вироблення навичок їх практичного застосування. Об'єктом вивчення міжнародних стратегій економічного розвитку є середовища формування сучасних стратегій розвитку та його ключових компонентів, а також сутності, умов, проблем і перспектив глобалізації економіки, її впливу на національні стратегії, економічні аспекти розвитку окремих цивілізацій та 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міжцивілізаційної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взаємодії. </a:t>
            </a:r>
            <a:endParaRPr lang="ru-RU" sz="2800" kern="100" dirty="0">
              <a:effectLst/>
              <a:latin typeface="Liberation Serif"/>
              <a:ea typeface="Droid Sans Fallback"/>
              <a:cs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10170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BC04B7C-F1FA-45E3-AFA8-B69D2334B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150394"/>
              </p:ext>
            </p:extLst>
          </p:nvPr>
        </p:nvGraphicFramePr>
        <p:xfrm>
          <a:off x="1455576" y="289249"/>
          <a:ext cx="10067730" cy="55867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5906">
                  <a:extLst>
                    <a:ext uri="{9D8B030D-6E8A-4147-A177-3AD203B41FA5}">
                      <a16:colId xmlns:a16="http://schemas.microsoft.com/office/drawing/2014/main" val="352446371"/>
                    </a:ext>
                  </a:extLst>
                </a:gridCol>
                <a:gridCol w="3455912">
                  <a:extLst>
                    <a:ext uri="{9D8B030D-6E8A-4147-A177-3AD203B41FA5}">
                      <a16:colId xmlns:a16="http://schemas.microsoft.com/office/drawing/2014/main" val="1855751903"/>
                    </a:ext>
                  </a:extLst>
                </a:gridCol>
                <a:gridCol w="3455912">
                  <a:extLst>
                    <a:ext uri="{9D8B030D-6E8A-4147-A177-3AD203B41FA5}">
                      <a16:colId xmlns:a16="http://schemas.microsoft.com/office/drawing/2014/main" val="2422273659"/>
                    </a:ext>
                  </a:extLst>
                </a:gridCol>
              </a:tblGrid>
              <a:tr h="711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900" kern="100">
                          <a:effectLst/>
                        </a:rPr>
                        <a:t>Нормативні показники 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000" kern="100">
                          <a:effectLst/>
                        </a:rPr>
                        <a:t>денна форма здобуття освіти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000" kern="100">
                          <a:effectLst/>
                        </a:rPr>
                        <a:t>заочна форма здобуття освіти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extLst>
                  <a:ext uri="{0D108BD9-81ED-4DB2-BD59-A6C34878D82A}">
                    <a16:rowId xmlns:a16="http://schemas.microsoft.com/office/drawing/2014/main" val="1899694584"/>
                  </a:ext>
                </a:extLst>
              </a:tr>
              <a:tr h="154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700" kern="100">
                          <a:effectLst/>
                        </a:rPr>
                        <a:t>1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700" kern="100">
                          <a:effectLst/>
                        </a:rPr>
                        <a:t>2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700" kern="100">
                          <a:effectLst/>
                        </a:rPr>
                        <a:t>3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extLst>
                  <a:ext uri="{0D108BD9-81ED-4DB2-BD59-A6C34878D82A}">
                    <a16:rowId xmlns:a16="http://schemas.microsoft.com/office/drawing/2014/main" val="959111063"/>
                  </a:ext>
                </a:extLst>
              </a:tr>
              <a:tr h="295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100" kern="100">
                          <a:effectLst/>
                        </a:rPr>
                        <a:t>Статус дисципліни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300" kern="100">
                          <a:effectLst/>
                        </a:rPr>
                        <a:t>Обов’язкова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968009"/>
                  </a:ext>
                </a:extLst>
              </a:tr>
              <a:tr h="250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100" kern="100">
                          <a:effectLst/>
                        </a:rPr>
                        <a:t>Семестр 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1-й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100" kern="100">
                          <a:effectLst/>
                        </a:rPr>
                        <a:t>1</a:t>
                      </a:r>
                      <a:r>
                        <a:rPr lang="uk-UA" sz="1100" kern="100">
                          <a:effectLst/>
                        </a:rPr>
                        <a:t>-й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extLst>
                  <a:ext uri="{0D108BD9-81ED-4DB2-BD59-A6C34878D82A}">
                    <a16:rowId xmlns:a16="http://schemas.microsoft.com/office/drawing/2014/main" val="1691471694"/>
                  </a:ext>
                </a:extLst>
              </a:tr>
              <a:tr h="512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100" kern="100">
                          <a:effectLst/>
                        </a:rPr>
                        <a:t>Кількість кредитів ECTS 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3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6403"/>
                  </a:ext>
                </a:extLst>
              </a:tr>
              <a:tr h="293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100" kern="100">
                          <a:effectLst/>
                        </a:rPr>
                        <a:t>Кількість годин 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90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225475"/>
                  </a:ext>
                </a:extLst>
              </a:tr>
              <a:tr h="250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Лекційні заняття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14 год.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4 год.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extLst>
                  <a:ext uri="{0D108BD9-81ED-4DB2-BD59-A6C34878D82A}">
                    <a16:rowId xmlns:a16="http://schemas.microsoft.com/office/drawing/2014/main" val="854481198"/>
                  </a:ext>
                </a:extLst>
              </a:tr>
              <a:tr h="547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Практичні заняття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14 год.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4 год.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extLst>
                  <a:ext uri="{0D108BD9-81ED-4DB2-BD59-A6C34878D82A}">
                    <a16:rowId xmlns:a16="http://schemas.microsoft.com/office/drawing/2014/main" val="663771094"/>
                  </a:ext>
                </a:extLst>
              </a:tr>
              <a:tr h="255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Самостійна робота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62 год.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82 год.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extLst>
                  <a:ext uri="{0D108BD9-81ED-4DB2-BD59-A6C34878D82A}">
                    <a16:rowId xmlns:a16="http://schemas.microsoft.com/office/drawing/2014/main" val="2293712573"/>
                  </a:ext>
                </a:extLst>
              </a:tr>
              <a:tr h="488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Консультації 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100" kern="100">
                          <a:effectLst/>
                        </a:rPr>
                        <a:t>дистанційно, Zoom, понеділок 11.25-12-45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196430"/>
                  </a:ext>
                </a:extLst>
              </a:tr>
              <a:tr h="779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Вид підсумкового семестрового контролю: 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300" kern="100">
                          <a:effectLst/>
                        </a:rPr>
                        <a:t>залік 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979111"/>
                  </a:ext>
                </a:extLst>
              </a:tr>
              <a:tr h="1046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Посилання на електронний курс у СЕЗН ЗНУ (платформа Moodle)</a:t>
                      </a:r>
                      <a:endParaRPr lang="ru-RU" sz="11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 dirty="0">
                          <a:effectLst/>
                        </a:rPr>
                        <a:t>https://moodle.znu.edu.ua/course/view.php?id=16062</a:t>
                      </a:r>
                      <a:endParaRPr lang="ru-RU" sz="11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2821" marR="6282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955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0E8D5-C90C-4658-831B-212F86CF7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099" y="277154"/>
            <a:ext cx="7766936" cy="402633"/>
          </a:xfrm>
        </p:spPr>
        <p:txBody>
          <a:bodyPr>
            <a:normAutofit fontScale="90000"/>
          </a:bodyPr>
          <a:lstStyle/>
          <a:p>
            <a:r>
              <a:rPr lang="uk-UA" sz="3200" dirty="0"/>
              <a:t>Компетентності та результати навчання</a:t>
            </a:r>
            <a:endParaRPr lang="ru-RU" sz="3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6C0692F-C696-4CC8-ABB2-F90E5AD9C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126417"/>
              </p:ext>
            </p:extLst>
          </p:nvPr>
        </p:nvGraphicFramePr>
        <p:xfrm>
          <a:off x="923731" y="679787"/>
          <a:ext cx="8724122" cy="4647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4122">
                  <a:extLst>
                    <a:ext uri="{9D8B030D-6E8A-4147-A177-3AD203B41FA5}">
                      <a16:colId xmlns:a16="http://schemas.microsoft.com/office/drawing/2014/main" val="1982795945"/>
                    </a:ext>
                  </a:extLst>
                </a:gridCol>
              </a:tblGrid>
              <a:tr h="3881437">
                <a:tc>
                  <a:txBody>
                    <a:bodyPr/>
                    <a:lstStyle/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ЗК-01 Здатність генерувати нові ідеї (креативність).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ЗК-06 Здатність розробляти та управляти </a:t>
                      </a:r>
                      <a:r>
                        <a:rPr lang="uk-UA" sz="1400" kern="100" dirty="0" err="1">
                          <a:effectLst/>
                        </a:rPr>
                        <a:t>проєктами</a:t>
                      </a:r>
                      <a:r>
                        <a:rPr lang="uk-UA" sz="1400" kern="100" dirty="0">
                          <a:effectLst/>
                        </a:rPr>
                        <a:t>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СК-01 Здатність застосовувати науковий, аналітичний, методичний інструментарій для обґрунтування стратегії розвитку економічних суб'єктів та пов’язаних з цим управлінських рішень.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СК-05 Здатність визначати ключові тренди соціально-економічного та людського розвитку.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СК-10 Здатність до розробки сценаріїв і стратегій розвитку соціально-економічних систем.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СК-13 Здатність застосовувати поглиблені знання, теорії та принципи, засоби, інструменти реалізації зовнішньоекономічної політики в умовах міжнародного середовища.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СК-15 Здатність здійснювати повномасштабні дослідження та управляти змінами в міжнародному бізнесі.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СК-16 Здатність здійснювати дослідження та отримувати науково-практичні результати, що сприятимуть розв’язанню важливої теоретичної або прикладної проблеми в сфері міжнародної економіки.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ПРН-09 Приймати ефективні рішення за невизначених умов і вимог, що потребують застосування нових підходів, методів та інструментарію соціально-економічних досліджень.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ПРН-11 Визначати та критично оцінювати стан та тенденції соціально-економічного розвитку, формувати та аналізувати моделі економічних систем та процесів.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ПРН-14 Розробляти сценарії і стратегії розвитку соціально-економічних систем.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ПРН-17 Досліджувати економічне, політико-правове, соціально-культурне середовище міжнародних економічних відносин, його структуризацію і особливості; системи міжнародних економічних відносин, суб’єктів, форм та рівнів, з урахуванням процесів глобалізації, інтелектуалізації, інформатизації та екологізації.</a:t>
                      </a:r>
                    </a:p>
                  </a:txBody>
                  <a:tcPr marL="16174" marR="16174" marT="0" marB="0"/>
                </a:tc>
                <a:extLst>
                  <a:ext uri="{0D108BD9-81ED-4DB2-BD59-A6C34878D82A}">
                    <a16:rowId xmlns:a16="http://schemas.microsoft.com/office/drawing/2014/main" val="423692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929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0E8D5-C90C-4658-831B-212F86CF7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099" y="277154"/>
            <a:ext cx="7766936" cy="40263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/>
              <a:t>Змістові модулі</a:t>
            </a:r>
            <a:endParaRPr lang="ru-RU" sz="3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6C0692F-C696-4CC8-ABB2-F90E5AD9C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423844"/>
              </p:ext>
            </p:extLst>
          </p:nvPr>
        </p:nvGraphicFramePr>
        <p:xfrm>
          <a:off x="289250" y="679787"/>
          <a:ext cx="11625942" cy="5138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5942">
                  <a:extLst>
                    <a:ext uri="{9D8B030D-6E8A-4147-A177-3AD203B41FA5}">
                      <a16:colId xmlns:a16="http://schemas.microsoft.com/office/drawing/2014/main" val="1982795945"/>
                    </a:ext>
                  </a:extLst>
                </a:gridCol>
              </a:tblGrid>
              <a:tr h="3881437">
                <a:tc>
                  <a:txBody>
                    <a:bodyPr/>
                    <a:lstStyle/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2000" kern="100" dirty="0">
                          <a:effectLst/>
                        </a:rPr>
                        <a:t>Змістовий модуль 1. Середовище формування стратегій економічного розвитку і сутність поняття.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2000" kern="100" dirty="0">
                          <a:effectLst/>
                        </a:rPr>
                        <a:t>Зміст поняття «стратегія економічного розвитку». Середовище формування стратегій економічного розвитку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2000" kern="100" dirty="0">
                          <a:effectLst/>
                        </a:rPr>
                        <a:t>Змістовий модуль 2. Моделі розвитку країн світу та їх інтеграційних об’єднань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2000" kern="100" dirty="0">
                          <a:effectLst/>
                        </a:rPr>
                        <a:t>Моделі розвитку економічно розвинених країн світу. Особливості інтеграційних стратегій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2000" kern="100" dirty="0">
                          <a:effectLst/>
                        </a:rPr>
                        <a:t>Змістовий модуль 3. Основні соціально-економічні тенденції і моделі трансформації світової економіки в сучасних умовах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2000" kern="100" dirty="0">
                          <a:effectLst/>
                        </a:rPr>
                        <a:t>Глобальні трансформації в системі міжнародних економічних відносин. Сутність та принципи сучасних макроекономічних стратегій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endParaRPr lang="uk-UA" sz="2000" kern="100" dirty="0">
                        <a:effectLst/>
                      </a:endParaRP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2000" kern="100" dirty="0">
                          <a:effectLst/>
                        </a:rPr>
                        <a:t>Змістовий модуль 4. Проблеми, принципи й напрями формування стратегії економічного розвитку України.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2000" kern="100" dirty="0">
                          <a:effectLst/>
                        </a:rPr>
                        <a:t>Проблеми, принципи й напрями формування стратегії економічного розвитку України.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endParaRPr lang="uk-UA" sz="2000" kern="100" dirty="0">
                        <a:effectLst/>
                      </a:endParaRP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endParaRPr lang="uk-UA" sz="1400" kern="100" dirty="0">
                        <a:effectLst/>
                      </a:endParaRPr>
                    </a:p>
                  </a:txBody>
                  <a:tcPr marL="16174" marR="16174" marT="0" marB="0"/>
                </a:tc>
                <a:extLst>
                  <a:ext uri="{0D108BD9-81ED-4DB2-BD59-A6C34878D82A}">
                    <a16:rowId xmlns:a16="http://schemas.microsoft.com/office/drawing/2014/main" val="423692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4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68DCAF-09AE-45DA-ABE9-BEF5805F3E6E}"/>
              </a:ext>
            </a:extLst>
          </p:cNvPr>
          <p:cNvSpPr txBox="1"/>
          <p:nvPr/>
        </p:nvSpPr>
        <p:spPr>
          <a:xfrm>
            <a:off x="1194319" y="65314"/>
            <a:ext cx="963852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Рекомендована література</a:t>
            </a:r>
            <a:endParaRPr lang="ru-RU" sz="12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Міжнародні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стратегії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економічного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розвитку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навч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посібник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/ О.В.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Бервено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А.О.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Москвіна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; за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заг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ред. О. В.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Бервено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; Харк. нац. ун-т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міськ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госп-ва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ім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О. М. Бекетова.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Харків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ХНУМГ, 2021. 262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Грінько І. М. Глобальна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економіка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підручник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Київ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КПІ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ім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Ігоря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Сікорського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2020. 111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Рогач О.І.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Багатонаціональні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підприємства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та глобальна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економіка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Київ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Центр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учбової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літератури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2020. 368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Bob de Wit. Strategy: An International Perspective. UK : Cengage Learning EMEA, 2020. 848 p.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Peng M. W. Global Strategy. UK : Cengage Learning, 2021, 562 p.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Конкурентні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стратегії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безпеки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розвитку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України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у глобальному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середовищі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монографія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За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заг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ред. А. І.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Мокія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Львів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ДУ «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Інститут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регіональних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досліджень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імені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М. І.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Долішнього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НАН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України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», 2019. 872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Гуткевич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С.О.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Міжнародна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економіка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підручник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Київ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Діса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Плюс, 2021. 428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400" ker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Pereverzieva</a:t>
            </a:r>
            <a:r>
              <a:rPr lang="en-US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A., Volkov V. Project-time resource distribution of socio-economic systems. Turkish Journal of Computer and Mathematics Education (TURCOMAT). 2021. Vol. 12, No. 6. P. 4321-4330.</a:t>
            </a:r>
          </a:p>
        </p:txBody>
      </p:sp>
    </p:spTree>
    <p:extLst>
      <p:ext uri="{BB962C8B-B14F-4D97-AF65-F5344CB8AC3E}">
        <p14:creationId xmlns:p14="http://schemas.microsoft.com/office/powerpoint/2010/main" val="125935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CDBC6-4945-4E9A-8605-CB259FD46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77861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</TotalTime>
  <Words>794</Words>
  <Application>Microsoft Office PowerPoint</Application>
  <PresentationFormat>Широкоэкранный</PresentationFormat>
  <Paragraphs>75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Liberation Serif</vt:lpstr>
      <vt:lpstr>Times New Roman</vt:lpstr>
      <vt:lpstr>Ретро</vt:lpstr>
      <vt:lpstr>Презентація курсу «МІЖНАРОДНІ СТРАТЕГІЇ ЕКОНОМІЧНОГО РОЗВИТКУ»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Компетентності та результати навчання</vt:lpstr>
      <vt:lpstr>Змістові модулі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«Економіка довкілля і природокористування</dc:title>
  <dc:creator>Пользователь</dc:creator>
  <cp:lastModifiedBy>Пользователь</cp:lastModifiedBy>
  <cp:revision>3</cp:revision>
  <dcterms:created xsi:type="dcterms:W3CDTF">2024-09-04T12:54:56Z</dcterms:created>
  <dcterms:modified xsi:type="dcterms:W3CDTF">2024-10-07T12:57:00Z</dcterms:modified>
</cp:coreProperties>
</file>