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9" r:id="rId5"/>
    <p:sldId id="258" r:id="rId6"/>
    <p:sldId id="261" r:id="rId7"/>
    <p:sldId id="262" r:id="rId8"/>
    <p:sldId id="265" r:id="rId9"/>
    <p:sldId id="263" r:id="rId10"/>
    <p:sldId id="264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FD1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CB21F-4407-44B9-AB2E-E3EF102BB14E}" type="doc">
      <dgm:prSet loTypeId="matrix" loCatId="matrix" qsTypeId="urn:microsoft.com/office/officeart/2005/8/quickstyle/simple2" qsCatId="simple" csTypeId="urn:microsoft.com/office/officeart/2005/8/colors/colorful5" csCatId="accent1" phldr="0"/>
      <dgm:spPr/>
      <dgm:t>
        <a:bodyPr/>
        <a:p>
          <a:endParaRPr lang="en-US"/>
        </a:p>
      </dgm:t>
    </dgm:pt>
    <dgm:pt modelId="{584E2EFC-4BAA-456A-8377-2A4841D92655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b="1">
              <a:latin typeface="Calibri" panose="020F0502020204030204" charset="0"/>
              <a:cs typeface="Calibri" panose="020F0502020204030204" charset="0"/>
            </a:rPr>
            <a:t>Завдання медичної екології</a:t>
          </a:r>
          <a:r>
            <a:rPr lang="en-US" altLang="en-US" b="1">
              <a:latin typeface="Calibri" panose="020F0502020204030204" charset="0"/>
              <a:cs typeface="Calibri" panose="020F0502020204030204" charset="0"/>
            </a:rPr>
            <a:t/>
          </a:r>
          <a:endParaRPr lang="en-US" altLang="en-US" b="1">
            <a:latin typeface="Calibri" panose="020F0502020204030204" charset="0"/>
            <a:cs typeface="Calibri" panose="020F0502020204030204" charset="0"/>
          </a:endParaRPr>
        </a:p>
      </dgm:t>
    </dgm:pt>
    <dgm:pt modelId="{D6B69770-7BE3-4E0F-A882-E369A79C6A03}" cxnId="{21BD40B2-975A-4268-8DBE-1160B0AD32E5}" type="parTrans">
      <dgm:prSet/>
      <dgm:spPr/>
      <dgm:t>
        <a:bodyPr/>
        <a:p>
          <a:endParaRPr lang="en-US"/>
        </a:p>
      </dgm:t>
    </dgm:pt>
    <dgm:pt modelId="{08FF8C2B-E3BD-42B2-95E8-633DACB4656E}" cxnId="{21BD40B2-975A-4268-8DBE-1160B0AD32E5}" type="sibTrans">
      <dgm:prSet/>
      <dgm:spPr/>
      <dgm:t>
        <a:bodyPr/>
        <a:p>
          <a:endParaRPr lang="en-US"/>
        </a:p>
      </dgm:t>
    </dgm:pt>
    <dgm:pt modelId="{07AC599A-41D3-41C4-BC17-E75B7A2D3122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>
              <a:latin typeface="Calibri" panose="020F0502020204030204" charset="0"/>
              <a:cs typeface="Calibri" panose="020F0502020204030204" charset="0"/>
              <a:sym typeface="+mn-ea"/>
            </a:rPr>
            <a:t>Діагностика, лікування та профілактика захворювань екологічного профілю та біогеохімічних патологій</a:t>
          </a:r>
          <a:r>
            <a:rPr lang="en-US" altLang="en-US">
              <a:latin typeface="Calibri" panose="020F0502020204030204" charset="0"/>
              <a:cs typeface="Calibri" panose="020F0502020204030204" charset="0"/>
            </a:rPr>
            <a:t/>
          </a:r>
          <a:endParaRPr lang="en-US" altLang="en-US">
            <a:latin typeface="Calibri" panose="020F0502020204030204" charset="0"/>
            <a:cs typeface="Calibri" panose="020F0502020204030204" charset="0"/>
          </a:endParaRPr>
        </a:p>
      </dgm:t>
    </dgm:pt>
    <dgm:pt modelId="{562D7F28-8BC7-4D0C-BE2B-FEB2BD3BE247}" cxnId="{6D29B449-E091-441C-82CC-2E134D321A41}" type="parTrans">
      <dgm:prSet/>
      <dgm:spPr/>
      <dgm:t>
        <a:bodyPr/>
        <a:p>
          <a:endParaRPr lang="en-US"/>
        </a:p>
      </dgm:t>
    </dgm:pt>
    <dgm:pt modelId="{5904B8F7-B6CC-453A-A9F3-C94ABE2FE713}" cxnId="{6D29B449-E091-441C-82CC-2E134D321A41}" type="sibTrans">
      <dgm:prSet/>
      <dgm:spPr/>
      <dgm:t>
        <a:bodyPr/>
        <a:p>
          <a:endParaRPr lang="en-US"/>
        </a:p>
      </dgm:t>
    </dgm:pt>
    <dgm:pt modelId="{F7EF5031-3FDF-4982-A6DC-AF3F72BAF783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>
              <a:latin typeface="Calibri" panose="020F0502020204030204" charset="0"/>
              <a:cs typeface="Calibri" panose="020F0502020204030204" charset="0"/>
            </a:rPr>
            <a:t>Екологічна безпека</a:t>
          </a:r>
          <a:r>
            <a:rPr lang="en-US" altLang="en-US">
              <a:latin typeface="Calibri" panose="020F0502020204030204" charset="0"/>
              <a:cs typeface="Calibri" panose="020F0502020204030204" charset="0"/>
            </a:rPr>
            <a:t/>
          </a:r>
          <a:endParaRPr lang="en-US" altLang="en-US">
            <a:latin typeface="Calibri" panose="020F0502020204030204" charset="0"/>
            <a:cs typeface="Calibri" panose="020F0502020204030204" charset="0"/>
          </a:endParaRPr>
        </a:p>
      </dgm:t>
    </dgm:pt>
    <dgm:pt modelId="{9D6C5A3D-4668-40E6-8011-5C66D79B93DB}" cxnId="{CF2F39A9-8205-405F-856D-0DA35636EA60}" type="parTrans">
      <dgm:prSet/>
      <dgm:spPr/>
      <dgm:t>
        <a:bodyPr/>
        <a:p>
          <a:endParaRPr lang="en-US"/>
        </a:p>
      </dgm:t>
    </dgm:pt>
    <dgm:pt modelId="{2E6C5309-4271-4FB9-89FC-47ED936E6268}" cxnId="{CF2F39A9-8205-405F-856D-0DA35636EA60}" type="sibTrans">
      <dgm:prSet/>
      <dgm:spPr/>
      <dgm:t>
        <a:bodyPr/>
        <a:p>
          <a:endParaRPr lang="en-US"/>
        </a:p>
      </dgm:t>
    </dgm:pt>
    <dgm:pt modelId="{3600573B-3408-4B7A-B364-1A4373D7FF12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latin typeface="Calibri" panose="020F0502020204030204" charset="0"/>
              <a:cs typeface="Calibri" panose="020F0502020204030204" charset="0"/>
            </a:rPr>
            <a:t>Вирішення глобальних екологічних питань</a:t>
          </a:r>
          <a:r>
            <a:rPr lang="en-US">
              <a:latin typeface="Calibri" panose="020F0502020204030204" charset="0"/>
              <a:cs typeface="Calibri" panose="020F0502020204030204" charset="0"/>
            </a:rPr>
            <a:t/>
          </a:r>
          <a:endParaRPr lang="en-US">
            <a:latin typeface="Calibri" panose="020F0502020204030204" charset="0"/>
            <a:cs typeface="Calibri" panose="020F0502020204030204" charset="0"/>
          </a:endParaRPr>
        </a:p>
      </dgm:t>
    </dgm:pt>
    <dgm:pt modelId="{1255DA58-A873-4C0C-8513-FBC4FAC47491}" cxnId="{2B2BD952-B10A-4FA2-A37F-628214678333}" type="parTrans">
      <dgm:prSet/>
      <dgm:spPr/>
      <dgm:t>
        <a:bodyPr/>
        <a:p>
          <a:endParaRPr lang="en-US"/>
        </a:p>
      </dgm:t>
    </dgm:pt>
    <dgm:pt modelId="{BEF2AB4B-68CB-44B5-BBED-F1B3F93801ED}" cxnId="{2B2BD952-B10A-4FA2-A37F-628214678333}" type="sibTrans">
      <dgm:prSet/>
      <dgm:spPr/>
      <dgm:t>
        <a:bodyPr/>
        <a:p>
          <a:endParaRPr lang="en-US"/>
        </a:p>
      </dgm:t>
    </dgm:pt>
    <dgm:pt modelId="{0777222B-C5EF-4EEC-9B10-A9689AAAF709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В</a:t>
          </a:r>
          <a:r>
            <a:rPr lang="en-US" altLang="en-US">
              <a:latin typeface="Calibri" panose="020F0502020204030204" charset="0"/>
              <a:cs typeface="Calibri" panose="020F0502020204030204" charset="0"/>
              <a:sym typeface="+mn-ea"/>
            </a:rPr>
            <a:t>изначення ризику, техногенного навантаження</a:t>
          </a:r>
          <a:r>
            <a:rPr lang="en-US" altLang="en-US">
              <a:latin typeface="Calibri" panose="020F0502020204030204" charset="0"/>
              <a:cs typeface="Calibri" panose="020F0502020204030204" charset="0"/>
            </a:rPr>
            <a:t/>
          </a:r>
          <a:endParaRPr lang="en-US" altLang="en-US">
            <a:latin typeface="Calibri" panose="020F0502020204030204" charset="0"/>
            <a:cs typeface="Calibri" panose="020F0502020204030204" charset="0"/>
          </a:endParaRPr>
        </a:p>
      </dgm:t>
    </dgm:pt>
    <dgm:pt modelId="{DEBFF4A5-5C9E-41D9-9B9F-F9C6EB9CA05F}" cxnId="{D5EA97A8-05A8-47CF-B3C9-894E7B49F9C8}" type="parTrans">
      <dgm:prSet/>
      <dgm:spPr/>
      <dgm:t>
        <a:bodyPr/>
        <a:p>
          <a:endParaRPr lang="en-US"/>
        </a:p>
      </dgm:t>
    </dgm:pt>
    <dgm:pt modelId="{8C298325-DC6B-41BF-91A8-244A155D3589}" cxnId="{D5EA97A8-05A8-47CF-B3C9-894E7B49F9C8}" type="sibTrans">
      <dgm:prSet/>
      <dgm:spPr/>
      <dgm:t>
        <a:bodyPr/>
        <a:p>
          <a:endParaRPr lang="en-US"/>
        </a:p>
      </dgm:t>
    </dgm:pt>
    <dgm:pt modelId="{A79A14FB-C4CA-484B-9EC0-7D118FD97147}" type="pres">
      <dgm:prSet presAssocID="{61ECB21F-4407-44B9-AB2E-E3EF102BB14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85003DD-7E3D-42F3-A78D-60B72C8E2FBC}" type="pres">
      <dgm:prSet presAssocID="{61ECB21F-4407-44B9-AB2E-E3EF102BB14E}" presName="matrix" presStyleCnt="0"/>
      <dgm:spPr/>
    </dgm:pt>
    <dgm:pt modelId="{B1BFD8B5-6CF9-4B52-A6FD-4E32C8B42DD0}" type="pres">
      <dgm:prSet presAssocID="{61ECB21F-4407-44B9-AB2E-E3EF102BB14E}" presName="tile1" presStyleLbl="node1" presStyleIdx="0" presStyleCnt="4"/>
      <dgm:spPr/>
    </dgm:pt>
    <dgm:pt modelId="{8FFEBF0B-5E5D-449C-A914-53FD89338039}" type="pres">
      <dgm:prSet presAssocID="{61ECB21F-4407-44B9-AB2E-E3EF102BB14E}" presName="tile1text" presStyleCnt="0">
        <dgm:presLayoutVars>
          <dgm:chMax val="0"/>
          <dgm:chPref val="0"/>
          <dgm:bulletEnabled val="1"/>
        </dgm:presLayoutVars>
      </dgm:prSet>
      <dgm:spPr/>
    </dgm:pt>
    <dgm:pt modelId="{97AE02B1-131E-4D76-8495-C710475CA3F5}" type="pres">
      <dgm:prSet presAssocID="{61ECB21F-4407-44B9-AB2E-E3EF102BB14E}" presName="tile2" presStyleLbl="node1" presStyleIdx="1" presStyleCnt="4"/>
      <dgm:spPr/>
    </dgm:pt>
    <dgm:pt modelId="{B09A33FE-C5A3-434B-B11E-5C5785AFDB00}" type="pres">
      <dgm:prSet presAssocID="{61ECB21F-4407-44B9-AB2E-E3EF102BB14E}" presName="tile2text" presStyleCnt="0">
        <dgm:presLayoutVars>
          <dgm:chMax val="0"/>
          <dgm:chPref val="0"/>
          <dgm:bulletEnabled val="1"/>
        </dgm:presLayoutVars>
      </dgm:prSet>
      <dgm:spPr/>
    </dgm:pt>
    <dgm:pt modelId="{E9423DCB-0F58-4AB8-A9AB-FA09BF248D4C}" type="pres">
      <dgm:prSet presAssocID="{61ECB21F-4407-44B9-AB2E-E3EF102BB14E}" presName="tile3" presStyleLbl="node1" presStyleIdx="2" presStyleCnt="4"/>
      <dgm:spPr/>
    </dgm:pt>
    <dgm:pt modelId="{C72F99E5-142D-4358-A387-FE2B565392FC}" type="pres">
      <dgm:prSet presAssocID="{61ECB21F-4407-44B9-AB2E-E3EF102BB14E}" presName="tile3text" presStyleCnt="0">
        <dgm:presLayoutVars>
          <dgm:chMax val="0"/>
          <dgm:chPref val="0"/>
          <dgm:bulletEnabled val="1"/>
        </dgm:presLayoutVars>
      </dgm:prSet>
      <dgm:spPr/>
    </dgm:pt>
    <dgm:pt modelId="{9528372C-7B29-4DDD-98C9-64AE00BAEDAF}" type="pres">
      <dgm:prSet presAssocID="{61ECB21F-4407-44B9-AB2E-E3EF102BB14E}" presName="tile4" presStyleLbl="node1" presStyleIdx="3" presStyleCnt="4"/>
      <dgm:spPr/>
    </dgm:pt>
    <dgm:pt modelId="{D0641572-000E-4E20-BC51-97648E176446}" type="pres">
      <dgm:prSet presAssocID="{61ECB21F-4407-44B9-AB2E-E3EF102BB14E}" presName="tile4text" presStyleCnt="0">
        <dgm:presLayoutVars>
          <dgm:chMax val="0"/>
          <dgm:chPref val="0"/>
          <dgm:bulletEnabled val="1"/>
        </dgm:presLayoutVars>
      </dgm:prSet>
      <dgm:spPr/>
    </dgm:pt>
    <dgm:pt modelId="{5F404160-09B3-4383-B293-CADF417D25C2}" type="pres">
      <dgm:prSet presAssocID="{61ECB21F-4407-44B9-AB2E-E3EF102BB14E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1BD40B2-975A-4268-8DBE-1160B0AD32E5}" srcId="{61ECB21F-4407-44B9-AB2E-E3EF102BB14E}" destId="{584E2EFC-4BAA-456A-8377-2A4841D92655}" srcOrd="0" destOrd="0" parTransId="{D6B69770-7BE3-4E0F-A882-E369A79C6A03}" sibTransId="{08FF8C2B-E3BD-42B2-95E8-633DACB4656E}"/>
    <dgm:cxn modelId="{6D29B449-E091-441C-82CC-2E134D321A41}" srcId="{584E2EFC-4BAA-456A-8377-2A4841D92655}" destId="{07AC599A-41D3-41C4-BC17-E75B7A2D3122}" srcOrd="0" destOrd="0" parTransId="{562D7F28-8BC7-4D0C-BE2B-FEB2BD3BE247}" sibTransId="{5904B8F7-B6CC-453A-A9F3-C94ABE2FE713}"/>
    <dgm:cxn modelId="{CF2F39A9-8205-405F-856D-0DA35636EA60}" srcId="{584E2EFC-4BAA-456A-8377-2A4841D92655}" destId="{F7EF5031-3FDF-4982-A6DC-AF3F72BAF783}" srcOrd="1" destOrd="0" parTransId="{9D6C5A3D-4668-40E6-8011-5C66D79B93DB}" sibTransId="{2E6C5309-4271-4FB9-89FC-47ED936E6268}"/>
    <dgm:cxn modelId="{2B2BD952-B10A-4FA2-A37F-628214678333}" srcId="{584E2EFC-4BAA-456A-8377-2A4841D92655}" destId="{3600573B-3408-4B7A-B364-1A4373D7FF12}" srcOrd="2" destOrd="0" parTransId="{1255DA58-A873-4C0C-8513-FBC4FAC47491}" sibTransId="{BEF2AB4B-68CB-44B5-BBED-F1B3F93801ED}"/>
    <dgm:cxn modelId="{D5EA97A8-05A8-47CF-B3C9-894E7B49F9C8}" srcId="{584E2EFC-4BAA-456A-8377-2A4841D92655}" destId="{0777222B-C5EF-4EEC-9B10-A9689AAAF709}" srcOrd="3" destOrd="0" parTransId="{DEBFF4A5-5C9E-41D9-9B9F-F9C6EB9CA05F}" sibTransId="{8C298325-DC6B-41BF-91A8-244A155D3589}"/>
    <dgm:cxn modelId="{D422F8FE-CD03-405B-87DB-A0C157538360}" type="presOf" srcId="{61ECB21F-4407-44B9-AB2E-E3EF102BB14E}" destId="{A79A14FB-C4CA-484B-9EC0-7D118FD97147}" srcOrd="0" destOrd="0" presId="urn:microsoft.com/office/officeart/2005/8/layout/matrix1"/>
    <dgm:cxn modelId="{0190F436-854C-4369-B6DB-71080225F26F}" type="presParOf" srcId="{A79A14FB-C4CA-484B-9EC0-7D118FD97147}" destId="{985003DD-7E3D-42F3-A78D-60B72C8E2FBC}" srcOrd="0" destOrd="0" presId="urn:microsoft.com/office/officeart/2005/8/layout/matrix1"/>
    <dgm:cxn modelId="{3D1BBCCD-0370-44D8-9E54-B6DC620A01B8}" type="presParOf" srcId="{985003DD-7E3D-42F3-A78D-60B72C8E2FBC}" destId="{B1BFD8B5-6CF9-4B52-A6FD-4E32C8B42DD0}" srcOrd="0" destOrd="0" presId="urn:microsoft.com/office/officeart/2005/8/layout/matrix1"/>
    <dgm:cxn modelId="{D54FA8D5-BA94-493B-A3A9-303EE44C4736}" type="presOf" srcId="{07AC599A-41D3-41C4-BC17-E75B7A2D3122}" destId="{B1BFD8B5-6CF9-4B52-A6FD-4E32C8B42DD0}" srcOrd="0" destOrd="0" presId="urn:microsoft.com/office/officeart/2005/8/layout/matrix1"/>
    <dgm:cxn modelId="{2125D2A2-664A-4F7A-87F9-852A8EB8D012}" type="presParOf" srcId="{985003DD-7E3D-42F3-A78D-60B72C8E2FBC}" destId="{8FFEBF0B-5E5D-449C-A914-53FD89338039}" srcOrd="1" destOrd="0" presId="urn:microsoft.com/office/officeart/2005/8/layout/matrix1"/>
    <dgm:cxn modelId="{7989B251-2145-42CB-B64B-30CC4317EC2B}" type="presOf" srcId="{07AC599A-41D3-41C4-BC17-E75B7A2D3122}" destId="{8FFEBF0B-5E5D-449C-A914-53FD89338039}" srcOrd="1" destOrd="0" presId="urn:microsoft.com/office/officeart/2005/8/layout/matrix1"/>
    <dgm:cxn modelId="{95E61058-19F3-4A1E-B00B-2E7326EF095E}" type="presParOf" srcId="{985003DD-7E3D-42F3-A78D-60B72C8E2FBC}" destId="{97AE02B1-131E-4D76-8495-C710475CA3F5}" srcOrd="2" destOrd="0" presId="urn:microsoft.com/office/officeart/2005/8/layout/matrix1"/>
    <dgm:cxn modelId="{71C0C884-DB59-4C33-A735-EDBA59BC779E}" type="presOf" srcId="{F7EF5031-3FDF-4982-A6DC-AF3F72BAF783}" destId="{97AE02B1-131E-4D76-8495-C710475CA3F5}" srcOrd="0" destOrd="0" presId="urn:microsoft.com/office/officeart/2005/8/layout/matrix1"/>
    <dgm:cxn modelId="{A54DEF36-BCEF-4ED0-BCE2-783C3B5C1273}" type="presParOf" srcId="{985003DD-7E3D-42F3-A78D-60B72C8E2FBC}" destId="{B09A33FE-C5A3-434B-B11E-5C5785AFDB00}" srcOrd="3" destOrd="0" presId="urn:microsoft.com/office/officeart/2005/8/layout/matrix1"/>
    <dgm:cxn modelId="{BDBFB6F9-4B83-4B23-A029-72FF1D1934A1}" type="presOf" srcId="{F7EF5031-3FDF-4982-A6DC-AF3F72BAF783}" destId="{B09A33FE-C5A3-434B-B11E-5C5785AFDB00}" srcOrd="1" destOrd="0" presId="urn:microsoft.com/office/officeart/2005/8/layout/matrix1"/>
    <dgm:cxn modelId="{B68F2DF0-8ACE-4CE8-BB8D-8963A32EDD8D}" type="presParOf" srcId="{985003DD-7E3D-42F3-A78D-60B72C8E2FBC}" destId="{E9423DCB-0F58-4AB8-A9AB-FA09BF248D4C}" srcOrd="4" destOrd="0" presId="urn:microsoft.com/office/officeart/2005/8/layout/matrix1"/>
    <dgm:cxn modelId="{370FA0F5-4F3D-4599-BA6E-CE617BF17630}" type="presOf" srcId="{3600573B-3408-4B7A-B364-1A4373D7FF12}" destId="{E9423DCB-0F58-4AB8-A9AB-FA09BF248D4C}" srcOrd="0" destOrd="0" presId="urn:microsoft.com/office/officeart/2005/8/layout/matrix1"/>
    <dgm:cxn modelId="{C4D6F21A-6C71-47B0-98EA-7A00AB3FB631}" type="presParOf" srcId="{985003DD-7E3D-42F3-A78D-60B72C8E2FBC}" destId="{C72F99E5-142D-4358-A387-FE2B565392FC}" srcOrd="5" destOrd="0" presId="urn:microsoft.com/office/officeart/2005/8/layout/matrix1"/>
    <dgm:cxn modelId="{5AA5DD5E-7685-4EF1-8B19-4462148A2E08}" type="presOf" srcId="{3600573B-3408-4B7A-B364-1A4373D7FF12}" destId="{C72F99E5-142D-4358-A387-FE2B565392FC}" srcOrd="1" destOrd="0" presId="urn:microsoft.com/office/officeart/2005/8/layout/matrix1"/>
    <dgm:cxn modelId="{19E92648-4391-4CEF-A9BC-64B56F639E22}" type="presParOf" srcId="{985003DD-7E3D-42F3-A78D-60B72C8E2FBC}" destId="{9528372C-7B29-4DDD-98C9-64AE00BAEDAF}" srcOrd="6" destOrd="0" presId="urn:microsoft.com/office/officeart/2005/8/layout/matrix1"/>
    <dgm:cxn modelId="{57EF25C4-8248-4A79-A711-074937EDCD8C}" type="presOf" srcId="{0777222B-C5EF-4EEC-9B10-A9689AAAF709}" destId="{9528372C-7B29-4DDD-98C9-64AE00BAEDAF}" srcOrd="0" destOrd="0" presId="urn:microsoft.com/office/officeart/2005/8/layout/matrix1"/>
    <dgm:cxn modelId="{62CE76A9-53A5-470E-AAAA-AF610A1F1362}" type="presParOf" srcId="{985003DD-7E3D-42F3-A78D-60B72C8E2FBC}" destId="{D0641572-000E-4E20-BC51-97648E176446}" srcOrd="7" destOrd="0" presId="urn:microsoft.com/office/officeart/2005/8/layout/matrix1"/>
    <dgm:cxn modelId="{7ED726F2-97DB-4D9C-8AC9-252EC022C319}" type="presOf" srcId="{0777222B-C5EF-4EEC-9B10-A9689AAAF709}" destId="{D0641572-000E-4E20-BC51-97648E176446}" srcOrd="1" destOrd="0" presId="urn:microsoft.com/office/officeart/2005/8/layout/matrix1"/>
    <dgm:cxn modelId="{69838438-1CE6-4907-BD4C-61CB962A456E}" type="presParOf" srcId="{A79A14FB-C4CA-484B-9EC0-7D118FD97147}" destId="{5F404160-09B3-4383-B293-CADF417D25C2}" srcOrd="1" destOrd="0" presId="urn:microsoft.com/office/officeart/2005/8/layout/matrix1"/>
    <dgm:cxn modelId="{93DA7653-7FF3-45B7-B7FC-0C9A86E1EC47}" type="presOf" srcId="{584E2EFC-4BAA-456A-8377-2A4841D92655}" destId="{5F404160-09B3-4383-B293-CADF417D25C2}" srcOrd="0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810500" cy="4834890"/>
        <a:chOff x="0" y="0"/>
        <a:chExt cx="7810500" cy="4834890"/>
      </a:xfrm>
    </dsp:grpSpPr>
    <dsp:sp modelId="{B1BFD8B5-6CF9-4B52-A6FD-4E32C8B42DD0}">
      <dsp:nvSpPr>
        <dsp:cNvPr id="3" name="Round Single Corner Rectangle 2"/>
        <dsp:cNvSpPr/>
      </dsp:nvSpPr>
      <dsp:spPr bwMode="white">
        <a:xfrm rot="16200000">
          <a:off x="743903" y="-743902"/>
          <a:ext cx="2417445" cy="3905250"/>
        </a:xfrm>
        <a:prstGeom prst="round1Rect">
          <a:avLst/>
        </a:prstGeom>
      </dsp:spPr>
      <dsp:style>
        <a:lnRef idx="3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5400000" vert="horz" wrap="square" lIns="142240" tIns="142240" rIns="142240" bIns="14224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/>
            <a:t>Визначення ризику, техногенного навантаження</a:t>
          </a:r>
          <a:endParaRPr lang="" altLang="en-US"/>
        </a:p>
      </dsp:txBody>
      <dsp:txXfrm rot="16200000">
        <a:off x="743903" y="-743902"/>
        <a:ext cx="2417445" cy="3905250"/>
      </dsp:txXfrm>
    </dsp:sp>
    <dsp:sp modelId="{97AE02B1-131E-4D76-8495-C710475CA3F5}">
      <dsp:nvSpPr>
        <dsp:cNvPr id="4" name="Round Single Corner Rectangle 3"/>
        <dsp:cNvSpPr/>
      </dsp:nvSpPr>
      <dsp:spPr bwMode="white">
        <a:xfrm>
          <a:off x="3905250" y="0"/>
          <a:ext cx="3905250" cy="2417445"/>
        </a:xfrm>
        <a:prstGeom prst="round1Rect">
          <a:avLst/>
        </a:prstGeom>
      </dsp:spPr>
      <dsp:style>
        <a:lnRef idx="3">
          <a:schemeClr val="lt1"/>
        </a:lnRef>
        <a:fillRef idx="1">
          <a:schemeClr val="accent5">
            <a:hueOff val="-7100000"/>
            <a:satOff val="4052"/>
            <a:lumOff val="-3398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142240" tIns="142240" rIns="142240" bIns="14224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/>
            <a:t>Екологічна безпека</a:t>
          </a:r>
          <a:endParaRPr lang="" altLang="en-US"/>
        </a:p>
      </dsp:txBody>
      <dsp:txXfrm>
        <a:off x="3905250" y="0"/>
        <a:ext cx="3905250" cy="2417445"/>
      </dsp:txXfrm>
    </dsp:sp>
    <dsp:sp modelId="{E9423DCB-0F58-4AB8-A9AB-FA09BF248D4C}">
      <dsp:nvSpPr>
        <dsp:cNvPr id="5" name="Round Single Corner Rectangle 4"/>
        <dsp:cNvSpPr/>
      </dsp:nvSpPr>
      <dsp:spPr bwMode="white">
        <a:xfrm rot="10800000">
          <a:off x="0" y="2417445"/>
          <a:ext cx="3905250" cy="2417445"/>
        </a:xfrm>
        <a:prstGeom prst="round1Rect">
          <a:avLst/>
        </a:prstGeom>
      </dsp:spPr>
      <dsp:style>
        <a:lnRef idx="3">
          <a:schemeClr val="lt1"/>
        </a:lnRef>
        <a:fillRef idx="1">
          <a:schemeClr val="accent5">
            <a:hueOff val="-14200000"/>
            <a:satOff val="8105"/>
            <a:lumOff val="-6796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10800000" vert="horz" wrap="square" lIns="142240" tIns="142240" rIns="142240" bIns="14224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/>
            <a:t>Вирішення глобальних екологічних питань</a:t>
          </a:r>
          <a:endParaRPr lang=""/>
        </a:p>
      </dsp:txBody>
      <dsp:txXfrm rot="10800000">
        <a:off x="0" y="2417445"/>
        <a:ext cx="3905250" cy="2417445"/>
      </dsp:txXfrm>
    </dsp:sp>
    <dsp:sp modelId="{9528372C-7B29-4DDD-98C9-64AE00BAEDAF}">
      <dsp:nvSpPr>
        <dsp:cNvPr id="6" name="Round Single Corner Rectangle 5"/>
        <dsp:cNvSpPr/>
      </dsp:nvSpPr>
      <dsp:spPr bwMode="white">
        <a:xfrm rot="5400000">
          <a:off x="4649153" y="1673543"/>
          <a:ext cx="2417445" cy="3905250"/>
        </a:xfrm>
        <a:prstGeom prst="round1Rect">
          <a:avLst/>
        </a:prstGeom>
      </dsp:spPr>
      <dsp:style>
        <a:lnRef idx="3">
          <a:schemeClr val="lt1"/>
        </a:lnRef>
        <a:fillRef idx="1">
          <a:schemeClr val="accent5">
            <a:hueOff val="-21300000"/>
            <a:satOff val="12157"/>
            <a:lumOff val="-10195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vert="horz" wrap="square" lIns="142240" tIns="142240" rIns="142240" bIns="14224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/>
            <a:t>Діагностика, лікування та профілактика захворювань екологічного профілю та біогеохімічних (ендемічних) патологій</a:t>
          </a:r>
          <a:endParaRPr lang="en-US"/>
        </a:p>
      </dsp:txBody>
      <dsp:txXfrm rot="5400000">
        <a:off x="4649153" y="1673543"/>
        <a:ext cx="2417445" cy="3905250"/>
      </dsp:txXfrm>
    </dsp:sp>
    <dsp:sp modelId="{5F404160-09B3-4383-B293-CADF417D25C2}">
      <dsp:nvSpPr>
        <dsp:cNvPr id="7" name="Rounded Rectangle 6"/>
        <dsp:cNvSpPr/>
      </dsp:nvSpPr>
      <dsp:spPr bwMode="white">
        <a:xfrm>
          <a:off x="2733675" y="1813084"/>
          <a:ext cx="2343150" cy="1208723"/>
        </a:xfrm>
        <a:prstGeom prst="roundRect">
          <a:avLst/>
        </a:prstGeom>
      </dsp:spPr>
      <dsp:style>
        <a:lnRef idx="3">
          <a:schemeClr val="lt1"/>
        </a:lnRef>
        <a:fillRef idx="1">
          <a:schemeClr val="accent5">
            <a:tint val="40000"/>
          </a:schemeClr>
        </a:fillRef>
        <a:effectRef idx="1">
          <a:scrgbClr r="0" g="0" b="0"/>
        </a:effectRef>
        <a:fontRef idx="minor"/>
      </dsp:style>
      <dsp:txBody>
        <a:bodyPr vert="horz" wrap="square"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b="1">
              <a:solidFill>
                <a:schemeClr val="dk1"/>
              </a:solidFill>
            </a:rPr>
            <a:t>Завдання медичної екології</a:t>
          </a:r>
          <a:endParaRPr lang="" altLang="en-US" b="1">
            <a:solidFill>
              <a:schemeClr val="dk1"/>
            </a:solidFill>
          </a:endParaRPr>
        </a:p>
      </dsp:txBody>
      <dsp:txXfrm>
        <a:off x="2733675" y="1813084"/>
        <a:ext cx="2343150" cy="1208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type="round1Rect" r:blip="" rot="270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type="rect" r:blip="" rot="270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type="round1Rect" r:blip="" rot="180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type="rect" r:blip="" rot="180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type="round1Rect" r:blip="" rot="90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type="rect" r:blip="" rot="90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SimSun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SimSun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9722A4-B7DD-4972-B8CF-0A4F6863DCF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SimSun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SimSun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SimSun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9722A4-B7DD-4972-B8CF-0A4F6863DCF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SimSun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80604020202020204" pitchFamily="34" charset="0"/>
          <a:ea typeface="SimSun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80604020202020204" pitchFamily="34" charset="0"/>
          <a:ea typeface="SimSun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80604020202020204" pitchFamily="34" charset="0"/>
          <a:ea typeface="SimSun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80604020202020204" pitchFamily="34" charset="0"/>
          <a:ea typeface="SimSun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80604020202020204" pitchFamily="34" charset="0"/>
          <a:ea typeface="SimSun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80604020202020204" pitchFamily="34" charset="0"/>
          <a:ea typeface="SimSun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80604020202020204" pitchFamily="34" charset="0"/>
          <a:ea typeface="SimSun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80604020202020204" pitchFamily="34" charset="0"/>
          <a:ea typeface="SimSun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media" Target="/home/yehor/&#1044;&#1086;&#1082;&#1091;&#1084;&#1077;&#1085;&#1090;&#1099;/&#1050;&#1040;&#1060;&#1045;&#1044;&#1056;&#1040;/&#1053;&#1072;&#1074;&#1095;&#1072;&#1083;&#1100;&#1085;&#1086;-&#1084;&#1077;&#1090;&#1086;&#1076;&#1080;&#1095;&#1085;&#1072;%20&#1088;&#1086;&#1073;&#1086;&#1090;&#1072;/&#1054;&#1090;&#1088;&#1072;&#1074;&#1083;&#1077;&#1085;&#1080;&#1077;%20&#1088;&#1077;&#1073;&#1077;&#1085;&#1082;&#1072;%20&#1085;&#1080;&#1090;&#1088;&#1072;&#1090;&#1072;&#1084;&#1080;_%20&#1082;&#1072;&#1082;%20&#1086;&#1073;&#1099;&#1095;&#1085;&#1072;&#1103;%20&#1074;&#1086;&#1076;&#1072;%20&#1080;&#1079;%20&#1082;&#1086;&#1083;&#1086;&#1076;&#1094;&#1072;%20&#1095;&#1091;&#1090;&#1100;%20&#1085;&#1077;%20&#1089;&#1090;&#1072;&#1083;&#1072;%20&#1089;&#1084;&#1077;&#1088;&#1090;&#1077;&#1083;&#1100;.mp4" TargetMode="External"/><Relationship Id="rId1" Type="http://schemas.openxmlformats.org/officeDocument/2006/relationships/video" Target="/home/yehor/&#1044;&#1086;&#1082;&#1091;&#1084;&#1077;&#1085;&#1090;&#1099;/&#1050;&#1040;&#1060;&#1045;&#1044;&#1056;&#1040;/&#1053;&#1072;&#1074;&#1095;&#1072;&#1083;&#1100;&#1085;&#1086;-&#1084;&#1077;&#1090;&#1086;&#1076;&#1080;&#1095;&#1085;&#1072;%20&#1088;&#1086;&#1073;&#1086;&#1090;&#1072;/&#1054;&#1090;&#1088;&#1072;&#1074;&#1083;&#1077;&#1085;&#1080;&#1077;%20&#1088;&#1077;&#1073;&#1077;&#1085;&#1082;&#1072;%20&#1085;&#1080;&#1090;&#1088;&#1072;&#1090;&#1072;&#1084;&#1080;_%20&#1082;&#1072;&#1082;%20&#1086;&#1073;&#1099;&#1095;&#1085;&#1072;&#1103;%20&#1074;&#1086;&#1076;&#1072;%20&#1080;&#1079;%20&#1082;&#1086;&#1083;&#1086;&#1076;&#1094;&#1072;%20&#1095;&#1091;&#1090;&#1100;%20&#1085;&#1077;%20&#1089;&#1090;&#1072;&#1083;&#1072;%20&#1089;&#1084;&#1077;&#1088;&#1090;&#1077;&#1083;&#1100;.mp4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media" Target="/home/yehor/&#1044;&#1086;&#1082;&#1091;&#1084;&#1077;&#1085;&#1090;&#1099;/&#1050;&#1040;&#1060;&#1045;&#1044;&#1056;&#1040;/&#1053;&#1072;&#1074;&#1095;&#1072;&#1083;&#1100;&#1085;&#1086;-&#1084;&#1077;&#1090;&#1086;&#1076;&#1080;&#1095;&#1085;&#1072;%20&#1088;&#1086;&#1073;&#1086;&#1090;&#1072;/&#1041;&#1086;&#1083;&#1077;&#1079;&#1085;&#1100;%20&#1052;&#1080;&#1085;&#1072;&#1084;&#1072;&#1090;&#1072;%20&#1074;%20&#1071;&#1087;&#1086;&#1085;&#1080;&#1080;_%20&#1078;&#1077;&#1088;&#1090;&#1074;&#1099;%20&#1093;&#1080;&#1084;&#1080;&#1095;&#1077;&#1089;&#1082;&#1086;&#1075;&#1086;%20&#1086;&#1090;&#1088;&#1072;&#1074;&#1083;&#1077;&#1085;&#1080;&#1103;%20&#1087;&#1088;&#1080;&#1079;&#1099;&#1074;&#1072;&#1102;&#1090;%20&#1080;&#1093;%20&#1085;&#1077;%20&#1079;&#1072;&#1073;&#1099;&#1074;&#1072;&#1090;.mp4" TargetMode="External"/><Relationship Id="rId1" Type="http://schemas.openxmlformats.org/officeDocument/2006/relationships/video" Target="/home/yehor/&#1044;&#1086;&#1082;&#1091;&#1084;&#1077;&#1085;&#1090;&#1099;/&#1050;&#1040;&#1060;&#1045;&#1044;&#1056;&#1040;/&#1053;&#1072;&#1074;&#1095;&#1072;&#1083;&#1100;&#1085;&#1086;-&#1084;&#1077;&#1090;&#1086;&#1076;&#1080;&#1095;&#1085;&#1072;%20&#1088;&#1086;&#1073;&#1086;&#1090;&#1072;/&#1041;&#1086;&#1083;&#1077;&#1079;&#1085;&#1100;%20&#1052;&#1080;&#1085;&#1072;&#1084;&#1072;&#1090;&#1072;%20&#1074;%20&#1071;&#1087;&#1086;&#1085;&#1080;&#1080;_%20&#1078;&#1077;&#1088;&#1090;&#1074;&#1099;%20&#1093;&#1080;&#1084;&#1080;&#1095;&#1077;&#1089;&#1082;&#1086;&#1075;&#1086;%20&#1086;&#1090;&#1088;&#1072;&#1074;&#1083;&#1077;&#1085;&#1080;&#1103;%20&#1087;&#1088;&#1080;&#1079;&#1099;&#1074;&#1072;&#1102;&#1090;%20&#1080;&#1093;%20&#1085;&#1077;%20&#1079;&#1072;&#1073;&#1099;&#1074;&#1072;&#1090;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ru-RU" altLang="en-US" sz="5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Медична екологія та ендоекологія</a:t>
            </a:r>
            <a:endParaRPr lang="ru-RU" altLang="en-US" sz="5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 sz="240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r>
              <a:rPr lang="ru-RU" altLang="en-US" sz="240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презентація навчальної дисципліни</a:t>
            </a:r>
            <a:endParaRPr lang="ru-RU" altLang="en-US" sz="240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4300220" cy="4953000"/>
          </a:xfrm>
        </p:spPr>
        <p:txBody>
          <a:bodyPr/>
          <a:p>
            <a:pPr marL="0" indent="0" algn="just">
              <a:buNone/>
            </a:pPr>
            <a:r>
              <a:rPr lang="en-US" sz="2000" b="1">
                <a:solidFill>
                  <a:srgbClr val="0B5FD1"/>
                </a:solidFill>
                <a:latin typeface="Calibri" panose="020F0502020204030204" charset="0"/>
                <a:cs typeface="Calibri" panose="020F0502020204030204" charset="0"/>
              </a:rPr>
              <a:t>Медична екологія</a:t>
            </a:r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 - комплексна наукова дисципліна, яка </a:t>
            </a:r>
            <a:r>
              <a:rPr lang="ru-RU" altLang="en-US" sz="2000">
                <a:latin typeface="Calibri" panose="020F0502020204030204" charset="0"/>
                <a:cs typeface="Calibri" panose="020F0502020204030204" charset="0"/>
              </a:rPr>
              <a:t>вивчає </a:t>
            </a:r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всі аспекти впливу </a:t>
            </a:r>
            <a:r>
              <a:rPr lang="en-US" sz="2000">
                <a:latin typeface="Calibri" panose="020F0502020204030204" charset="0"/>
                <a:cs typeface="Calibri" panose="020F0502020204030204" charset="0"/>
                <a:sym typeface="+mn-ea"/>
              </a:rPr>
              <a:t>навколишнього природного, соціального та техногенного середовища</a:t>
            </a:r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 на здоров'я населення з центром уваги на середовищних захворюваннях</a:t>
            </a:r>
            <a:r>
              <a:rPr lang="ru-RU" altLang="en-US" sz="2000">
                <a:latin typeface="Calibri" panose="020F0502020204030204" charset="0"/>
                <a:cs typeface="Calibri" panose="020F0502020204030204" charset="0"/>
              </a:rPr>
              <a:t>.</a:t>
            </a:r>
            <a:endParaRPr lang="ru-RU" altLang="en-US" sz="2000">
              <a:latin typeface="Calibri" panose="020F0502020204030204" charset="0"/>
              <a:cs typeface="Calibri" panose="020F0502020204030204" charset="0"/>
            </a:endParaRPr>
          </a:p>
          <a:p>
            <a:pPr marL="0" indent="0" algn="just">
              <a:buNone/>
            </a:pPr>
            <a:endParaRPr lang="en-US" sz="2000">
              <a:latin typeface="Calibri" panose="020F0502020204030204" charset="0"/>
              <a:cs typeface="Calibri" panose="020F0502020204030204" charset="0"/>
            </a:endParaRPr>
          </a:p>
          <a:p>
            <a:pPr marL="0" indent="0" algn="just">
              <a:buNone/>
            </a:pPr>
            <a:r>
              <a:rPr lang="en-US" sz="2000" b="1">
                <a:solidFill>
                  <a:srgbClr val="0B5FD1"/>
                </a:solidFill>
                <a:latin typeface="Calibri" panose="020F0502020204030204" charset="0"/>
                <a:cs typeface="Calibri" panose="020F0502020204030204" charset="0"/>
              </a:rPr>
              <a:t>Об'єктом вивчення </a:t>
            </a:r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екологічної медицини є екологічно обумовлені і екологічно залежні захворювання.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" name="Content Placeholder 6" descr="Word Art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317490" y="1660525"/>
            <a:ext cx="6264910" cy="3147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4300220" cy="4953000"/>
          </a:xfrm>
        </p:spPr>
        <p:txBody>
          <a:bodyPr/>
          <a:p>
            <a:pPr marL="0" indent="0" algn="just">
              <a:buNone/>
            </a:pPr>
            <a:r>
              <a:rPr sz="2000">
                <a:latin typeface="Calibri" panose="020F0502020204030204" charset="0"/>
                <a:cs typeface="Calibri" panose="020F0502020204030204" charset="0"/>
              </a:rPr>
              <a:t>Медична екологія, як наука, </a:t>
            </a:r>
            <a:r>
              <a:rPr lang="ru-RU" sz="2000">
                <a:latin typeface="Calibri" panose="020F0502020204030204" charset="0"/>
                <a:cs typeface="Calibri" panose="020F0502020204030204" charset="0"/>
              </a:rPr>
              <a:t>виникла у</a:t>
            </a:r>
            <a:r>
              <a:rPr sz="2000">
                <a:latin typeface="Calibri" panose="020F0502020204030204" charset="0"/>
                <a:cs typeface="Calibri" panose="020F0502020204030204" charset="0"/>
              </a:rPr>
              <a:t> 60-70-х роках минулого століття </a:t>
            </a:r>
            <a:r>
              <a:rPr lang="ru-RU" sz="2000">
                <a:latin typeface="Calibri" panose="020F0502020204030204" charset="0"/>
                <a:cs typeface="Calibri" panose="020F0502020204030204" charset="0"/>
              </a:rPr>
              <a:t>внаслідок швидкої </a:t>
            </a:r>
            <a:r>
              <a:rPr sz="2000">
                <a:latin typeface="Calibri" panose="020F0502020204030204" charset="0"/>
                <a:cs typeface="Calibri" panose="020F0502020204030204" charset="0"/>
              </a:rPr>
              <a:t> індустріалізації суспільства і збільшення вплив</a:t>
            </a:r>
            <a:r>
              <a:rPr lang="ru-RU" sz="2000">
                <a:latin typeface="Calibri" panose="020F0502020204030204" charset="0"/>
                <a:cs typeface="Calibri" panose="020F0502020204030204" charset="0"/>
              </a:rPr>
              <a:t>у</a:t>
            </a:r>
            <a:r>
              <a:rPr sz="2000">
                <a:latin typeface="Calibri" panose="020F0502020204030204" charset="0"/>
                <a:cs typeface="Calibri" panose="020F0502020204030204" charset="0"/>
              </a:rPr>
              <a:t> техногенн</a:t>
            </a:r>
            <a:r>
              <a:rPr lang="ru-RU" sz="2000">
                <a:latin typeface="Calibri" panose="020F0502020204030204" charset="0"/>
                <a:cs typeface="Calibri" panose="020F0502020204030204" charset="0"/>
              </a:rPr>
              <a:t>их</a:t>
            </a:r>
            <a:r>
              <a:rPr sz="2000">
                <a:latin typeface="Calibri" panose="020F0502020204030204" charset="0"/>
                <a:cs typeface="Calibri" panose="020F0502020204030204" charset="0"/>
              </a:rPr>
              <a:t> фактор</a:t>
            </a:r>
            <a:r>
              <a:rPr lang="ru-RU" sz="2000">
                <a:latin typeface="Calibri" panose="020F0502020204030204" charset="0"/>
                <a:cs typeface="Calibri" panose="020F0502020204030204" charset="0"/>
              </a:rPr>
              <a:t>ів</a:t>
            </a:r>
            <a:r>
              <a:rPr sz="2000">
                <a:latin typeface="Calibri" panose="020F0502020204030204" charset="0"/>
                <a:cs typeface="Calibri" panose="020F0502020204030204" charset="0"/>
              </a:rPr>
              <a:t> на стан навколишнього середовища. </a:t>
            </a:r>
            <a:endParaRPr sz="2000">
              <a:latin typeface="Calibri" panose="020F0502020204030204" charset="0"/>
              <a:cs typeface="Calibri" panose="020F0502020204030204" charset="0"/>
            </a:endParaRPr>
          </a:p>
          <a:p>
            <a:pPr marL="0" indent="0" algn="just">
              <a:buNone/>
            </a:pPr>
            <a:endParaRPr sz="2000">
              <a:latin typeface="Calibri" panose="020F0502020204030204" charset="0"/>
              <a:cs typeface="Calibri" panose="020F0502020204030204" charset="0"/>
            </a:endParaRPr>
          </a:p>
          <a:p>
            <a:pPr marL="0" indent="0" algn="just">
              <a:buNone/>
            </a:pPr>
            <a:r>
              <a:rPr sz="2000">
                <a:latin typeface="Calibri" panose="020F0502020204030204" charset="0"/>
                <a:cs typeface="Calibri" panose="020F0502020204030204" charset="0"/>
              </a:rPr>
              <a:t>Вперше термін </a:t>
            </a:r>
            <a:r>
              <a:rPr lang="ru-RU" sz="2000">
                <a:latin typeface="Calibri" panose="020F0502020204030204" charset="0"/>
                <a:cs typeface="Calibri" panose="020F0502020204030204" charset="0"/>
              </a:rPr>
              <a:t>“м</a:t>
            </a:r>
            <a:r>
              <a:rPr sz="2000">
                <a:latin typeface="Calibri" panose="020F0502020204030204" charset="0"/>
                <a:cs typeface="Calibri" panose="020F0502020204030204" charset="0"/>
                <a:sym typeface="+mn-ea"/>
              </a:rPr>
              <a:t>едична екологія</a:t>
            </a:r>
            <a:r>
              <a:rPr lang="ru-RU" sz="2000">
                <a:latin typeface="Calibri" panose="020F0502020204030204" charset="0"/>
                <a:cs typeface="Calibri" panose="020F0502020204030204" charset="0"/>
              </a:rPr>
              <a:t>”</a:t>
            </a:r>
            <a:r>
              <a:rPr sz="2000">
                <a:latin typeface="Calibri" panose="020F0502020204030204" charset="0"/>
                <a:cs typeface="Calibri" panose="020F0502020204030204" charset="0"/>
              </a:rPr>
              <a:t> вжив відомий американський учений-мікробіолог </a:t>
            </a:r>
            <a:r>
              <a:rPr sz="2000" b="1">
                <a:solidFill>
                  <a:srgbClr val="0B5FD1"/>
                </a:solidFill>
                <a:latin typeface="Calibri" panose="020F0502020204030204" charset="0"/>
                <a:cs typeface="Calibri" panose="020F0502020204030204" charset="0"/>
              </a:rPr>
              <a:t>Рене Дюбо</a:t>
            </a:r>
            <a:r>
              <a:rPr sz="2000">
                <a:latin typeface="Calibri" panose="020F0502020204030204" charset="0"/>
                <a:cs typeface="Calibri" panose="020F0502020204030204" charset="0"/>
              </a:rPr>
              <a:t>. </a:t>
            </a:r>
            <a:endParaRPr sz="20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" name="Content Placeholder 2" descr="1-rene-dubos-science-source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759575" y="1668145"/>
            <a:ext cx="4259580" cy="39662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 Box 5"/>
          <p:cNvSpPr txBox="1"/>
          <p:nvPr/>
        </p:nvSpPr>
        <p:spPr>
          <a:xfrm>
            <a:off x="6758940" y="5885815"/>
            <a:ext cx="42602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i="1"/>
              <a:t>Рене Дюбо  (1901–1982)</a:t>
            </a:r>
            <a:endParaRPr lang="ru-RU" altLang="en-US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" name="Diagram 8"/>
          <p:cNvGraphicFramePr/>
          <p:nvPr/>
        </p:nvGraphicFramePr>
        <p:xfrm>
          <a:off x="2190750" y="1292860"/>
          <a:ext cx="7810500" cy="483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">
                <a:latin typeface="Calibri" panose="020F0502020204030204" charset="0"/>
                <a:cs typeface="Calibri" panose="020F0502020204030204" charset="0"/>
              </a:rPr>
              <a:t>Біогеохімічні патології людини</a:t>
            </a:r>
            <a:endParaRPr lang="ru-RU" altLang="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461135"/>
            <a:ext cx="4788535" cy="31870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0" y="1461135"/>
            <a:ext cx="4434840" cy="3187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Текстовое поле 5"/>
          <p:cNvSpPr txBox="1"/>
          <p:nvPr/>
        </p:nvSpPr>
        <p:spPr>
          <a:xfrm>
            <a:off x="610235" y="5406390"/>
            <a:ext cx="4787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i="1">
                <a:latin typeface="Calibri" panose="020F0502020204030204" charset="0"/>
                <a:cs typeface="Calibri" panose="020F0502020204030204" charset="0"/>
              </a:rPr>
              <a:t>Флюороз емалі зубів</a:t>
            </a:r>
            <a:endParaRPr lang="ru-RU" altLang="en-US" sz="2400" i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971030" y="5406390"/>
            <a:ext cx="4787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" altLang="ru-RU" sz="2400" i="1">
                <a:latin typeface="Calibri" panose="020F0502020204030204" charset="0"/>
                <a:cs typeface="Calibri" panose="020F0502020204030204" charset="0"/>
              </a:rPr>
              <a:t>Ендемічний зоб</a:t>
            </a:r>
            <a:endParaRPr lang="" altLang="ru-RU" sz="2400" i="1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latin typeface="Calibri" panose="020F0502020204030204" charset="0"/>
                <a:cs typeface="Calibri" panose="020F0502020204030204" charset="0"/>
              </a:rPr>
              <a:t>Біогеохімічні патології людини</a:t>
            </a:r>
            <a:endParaRPr lang="ru-RU" alt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10235" y="5406390"/>
            <a:ext cx="47872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i="1">
                <a:latin typeface="Calibri" panose="020F0502020204030204" charset="0"/>
                <a:cs typeface="Calibri" panose="020F0502020204030204" charset="0"/>
              </a:rPr>
              <a:t>Хвороба Кашина-Бека</a:t>
            </a:r>
            <a:endParaRPr lang="ru-RU" altLang="en-US" i="1"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ru-RU" altLang="en-US" i="1">
                <a:latin typeface="Calibri" panose="020F0502020204030204" charset="0"/>
                <a:cs typeface="Calibri" panose="020F0502020204030204" charset="0"/>
              </a:rPr>
              <a:t>(ендемічний деформуючий остеорартроз)</a:t>
            </a:r>
            <a:endParaRPr lang="ru-RU" altLang="en-US" i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012305" y="5406390"/>
            <a:ext cx="47872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i="1">
                <a:latin typeface="Calibri" panose="020F0502020204030204" charset="0"/>
                <a:cs typeface="Calibri" panose="020F0502020204030204" charset="0"/>
              </a:rPr>
              <a:t>Водно-</a:t>
            </a:r>
            <a:r>
              <a:rPr lang="" altLang="ru-RU" sz="2400" i="1">
                <a:latin typeface="Calibri" panose="020F0502020204030204" charset="0"/>
                <a:cs typeface="Calibri" panose="020F0502020204030204" charset="0"/>
              </a:rPr>
              <a:t>нитратна </a:t>
            </a:r>
            <a:r>
              <a:rPr lang="ru-RU" altLang="en-US" sz="2400" i="1">
                <a:latin typeface="Calibri" panose="020F0502020204030204" charset="0"/>
                <a:cs typeface="Calibri" panose="020F0502020204030204" charset="0"/>
              </a:rPr>
              <a:t>метгемоглобінемія</a:t>
            </a:r>
            <a:endParaRPr lang="ru-RU" altLang="en-US" sz="2400" i="1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461135"/>
            <a:ext cx="4811395" cy="3187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475" y="1461135"/>
            <a:ext cx="4352925" cy="32645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Отравление ребенка нитратами_ как обычная вода из колодца чуть не стала смертель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744470" y="1209040"/>
            <a:ext cx="7068820" cy="39763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Текстовое поле 4"/>
          <p:cNvSpPr txBox="1"/>
          <p:nvPr/>
        </p:nvSpPr>
        <p:spPr>
          <a:xfrm>
            <a:off x="2743835" y="5295900"/>
            <a:ext cx="706945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2400" i="1">
                <a:latin typeface="Calibri" panose="020F0502020204030204" charset="0"/>
                <a:cs typeface="Calibri" panose="020F0502020204030204" charset="0"/>
              </a:rPr>
              <a:t>Отруєння дитини нітратами: як звичайна вода з колодязя майже не стала смертельною</a:t>
            </a:r>
            <a:endParaRPr lang="ru-RU" altLang="en-US" i="1"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ru-RU" altLang="en-US" i="1">
                <a:latin typeface="Calibri" panose="020F0502020204030204" charset="0"/>
                <a:cs typeface="Calibri" panose="020F0502020204030204" charset="0"/>
              </a:rPr>
              <a:t>(випадок на Харківщині, 03.04.2019)</a:t>
            </a:r>
            <a:endParaRPr lang="ru-RU" altLang="en-US" i="1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">
                <a:latin typeface="Calibri" panose="020F0502020204030204" charset="0"/>
                <a:cs typeface="Calibri" panose="020F0502020204030204" charset="0"/>
              </a:rPr>
              <a:t>Захворювання екологічного профілю</a:t>
            </a:r>
            <a:endParaRPr lang="ru-RU" altLang="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Болезнь Минамата в Японии_ жертвы химического отравления призывают их не забыват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779395" y="1355090"/>
            <a:ext cx="6633845" cy="39154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Текстовое поле 4"/>
          <p:cNvSpPr txBox="1"/>
          <p:nvPr/>
        </p:nvSpPr>
        <p:spPr>
          <a:xfrm>
            <a:off x="3048000" y="5434965"/>
            <a:ext cx="60966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" altLang="ru-RU" sz="2400" i="1">
                <a:latin typeface="Calibri" panose="020F0502020204030204" charset="0"/>
                <a:cs typeface="Calibri" panose="020F0502020204030204" charset="0"/>
              </a:rPr>
              <a:t>Хвороба Мінамата</a:t>
            </a:r>
            <a:endParaRPr lang="" altLang="ru-RU" sz="2400" i="1"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" altLang="ru-RU" i="1">
                <a:latin typeface="Calibri" panose="020F0502020204030204" charset="0"/>
                <a:cs typeface="Calibri" panose="020F0502020204030204" charset="0"/>
              </a:rPr>
              <a:t>(хронічне отруєння метилртуттю)</a:t>
            </a:r>
            <a:endParaRPr lang="" altLang="ru-RU" i="1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latin typeface="Calibri" panose="020F0502020204030204" charset="0"/>
                <a:cs typeface="Calibri" panose="020F0502020204030204" charset="0"/>
              </a:rPr>
              <a:t>Захворювання екологічного профілю</a:t>
            </a:r>
            <a:endParaRPr lang="ru-RU" alt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None/>
            </a:pPr>
            <a:r>
              <a:rPr lang="ru-RU" altLang="en-US" sz="2400">
                <a:latin typeface="Calibri" panose="020F0502020204030204" charset="0"/>
                <a:cs typeface="Calibri" panose="020F0502020204030204" charset="0"/>
              </a:rPr>
              <a:t>Фактори, що впливають на виникнення екологічних захворювань наступні: ксенобіотики, токсиканти, радіонуклєїди, що містяться в повітрі, тютюновому димі, смолі, сажі, продуктах харчування, та яким притаманні мутагенні, тератогенні і канцерогенні ефекти. </a:t>
            </a:r>
            <a:endParaRPr lang="ru-RU" altLang="en-US" sz="2400">
              <a:latin typeface="Calibri" panose="020F0502020204030204" charset="0"/>
              <a:cs typeface="Calibri" panose="020F0502020204030204" charset="0"/>
            </a:endParaRPr>
          </a:p>
          <a:p>
            <a:pPr marL="0" indent="0" algn="just">
              <a:buNone/>
            </a:pPr>
            <a:r>
              <a:rPr lang="ru-RU" altLang="en-US" sz="2400">
                <a:latin typeface="Calibri" panose="020F0502020204030204" charset="0"/>
                <a:cs typeface="Calibri" panose="020F0502020204030204" charset="0"/>
              </a:rPr>
              <a:t>При наростанні концентрацій ксенобіотиків, тривалості їх впливу, швидкість біотрансформації речовин в організмі людини не може бути скомпенсирована і, як наслідок, у людини виникає екологічно-зумовлене захворювання.</a:t>
            </a:r>
            <a:endParaRPr lang="ru-RU" altLang="en-US" sz="2400">
              <a:latin typeface="Calibri" panose="020F0502020204030204" charset="0"/>
              <a:cs typeface="Calibri" panose="020F0502020204030204" charset="0"/>
            </a:endParaRPr>
          </a:p>
          <a:p>
            <a:pPr marL="0" indent="0" algn="just">
              <a:buNone/>
            </a:pPr>
            <a:endParaRPr lang="ru-RU" altLang="en-US" sz="2400">
              <a:latin typeface="Calibri" panose="020F0502020204030204" charset="0"/>
              <a:cs typeface="Calibri" panose="020F0502020204030204" charset="0"/>
            </a:endParaRPr>
          </a:p>
          <a:p>
            <a:pPr marL="0" indent="0" algn="just">
              <a:buNone/>
            </a:pPr>
            <a:r>
              <a:rPr lang="ru-RU" altLang="en-US" sz="2400" b="1">
                <a:solidFill>
                  <a:srgbClr val="0B5FD1"/>
                </a:solidFill>
                <a:latin typeface="Calibri" panose="020F0502020204030204" charset="0"/>
                <a:cs typeface="Calibri" panose="020F0502020204030204" charset="0"/>
              </a:rPr>
              <a:t>Отже, головна мета медичної екології полягає у вивченні механізмів впливу небезпечних факторів довкілля на організм людини з метою попередження розвитку захворювань екологічного профілю.</a:t>
            </a:r>
            <a:endParaRPr lang="ru-RU" altLang="en-US" sz="2400" b="1">
              <a:solidFill>
                <a:srgbClr val="0B5FD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unications and Dialogues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80604020202020204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80604020202020204" pitchFamily="34" charset="0"/>
            <a:ea typeface="SimSun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1744</Words>
  <Application>WPS Presentation</Application>
  <PresentationFormat>宽屏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Droid Sans [1ASC]</vt:lpstr>
      <vt:lpstr>微软雅黑</vt:lpstr>
      <vt:lpstr>Arial Unicode MS</vt:lpstr>
      <vt:lpstr>SimSun</vt:lpstr>
      <vt:lpstr>Pothana2000</vt:lpstr>
      <vt:lpstr>Bitstream Vera Sans Mono</vt:lpstr>
      <vt:lpstr>Calibri</vt:lpstr>
      <vt:lpstr>Communications and Dialogues</vt:lpstr>
      <vt:lpstr>Медична екологія та ендоекологія</vt:lpstr>
      <vt:lpstr>PowerPoint 演示文稿</vt:lpstr>
      <vt:lpstr>PowerPoint 演示文稿</vt:lpstr>
      <vt:lpstr>PowerPoint 演示文稿</vt:lpstr>
      <vt:lpstr>PowerPoint 演示文稿</vt:lpstr>
      <vt:lpstr>Біогеохімічні патології людини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yehor</dc:creator>
  <cp:lastModifiedBy>yehor</cp:lastModifiedBy>
  <cp:revision>10</cp:revision>
  <dcterms:created xsi:type="dcterms:W3CDTF">2020-09-03T08:33:22Z</dcterms:created>
  <dcterms:modified xsi:type="dcterms:W3CDTF">2020-09-03T08:33:22Z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1049-11.1.0.9505</vt:lpwstr>
  </property>
</Properties>
</file>