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3" autoAdjust="0"/>
    <p:restoredTop sz="94660"/>
  </p:normalViewPr>
  <p:slideViewPr>
    <p:cSldViewPr snapToGrid="0">
      <p:cViewPr varScale="1">
        <p:scale>
          <a:sx n="57" d="100"/>
          <a:sy n="57" d="100"/>
        </p:scale>
        <p:origin x="102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E0D04-956A-433A-B786-2788BC886AD0}" type="datetimeFigureOut">
              <a:rPr lang="ru-RU" smtClean="0"/>
              <a:t>08.01.2022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3F24B-4A15-48B7-B1F8-A65A632D253D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7572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E0D04-956A-433A-B786-2788BC886AD0}" type="datetimeFigureOut">
              <a:rPr lang="ru-RU" smtClean="0"/>
              <a:t>08.01.2022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3F24B-4A15-48B7-B1F8-A65A632D2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5083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E0D04-956A-433A-B786-2788BC886AD0}" type="datetimeFigureOut">
              <a:rPr lang="ru-RU" smtClean="0"/>
              <a:t>08.01.2022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3F24B-4A15-48B7-B1F8-A65A632D2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4718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E0D04-956A-433A-B786-2788BC886AD0}" type="datetimeFigureOut">
              <a:rPr lang="ru-RU" smtClean="0"/>
              <a:t>08.01.2022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3F24B-4A15-48B7-B1F8-A65A632D2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1740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E0D04-956A-433A-B786-2788BC886AD0}" type="datetimeFigureOut">
              <a:rPr lang="ru-RU" smtClean="0"/>
              <a:t>08.01.2022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3F24B-4A15-48B7-B1F8-A65A632D253D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9955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E0D04-956A-433A-B786-2788BC886AD0}" type="datetimeFigureOut">
              <a:rPr lang="ru-RU" smtClean="0"/>
              <a:t>08.01.2022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3F24B-4A15-48B7-B1F8-A65A632D2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1325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E0D04-956A-433A-B786-2788BC886AD0}" type="datetimeFigureOut">
              <a:rPr lang="ru-RU" smtClean="0"/>
              <a:t>08.01.2022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3F24B-4A15-48B7-B1F8-A65A632D2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1460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E0D04-956A-433A-B786-2788BC886AD0}" type="datetimeFigureOut">
              <a:rPr lang="ru-RU" smtClean="0"/>
              <a:t>08.01.2022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3F24B-4A15-48B7-B1F8-A65A632D2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339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E0D04-956A-433A-B786-2788BC886AD0}" type="datetimeFigureOut">
              <a:rPr lang="ru-RU" smtClean="0"/>
              <a:t>08.01.2022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3F24B-4A15-48B7-B1F8-A65A632D2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707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11E0D04-956A-433A-B786-2788BC886AD0}" type="datetimeFigureOut">
              <a:rPr lang="ru-RU" smtClean="0"/>
              <a:t>08.01.2022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693F24B-4A15-48B7-B1F8-A65A632D2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319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E0D04-956A-433A-B786-2788BC886AD0}" type="datetimeFigureOut">
              <a:rPr lang="ru-RU" smtClean="0"/>
              <a:t>08.01.2022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3F24B-4A15-48B7-B1F8-A65A632D2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4098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11E0D04-956A-433A-B786-2788BC886AD0}" type="datetimeFigureOut">
              <a:rPr lang="ru-RU" smtClean="0"/>
              <a:t>08.01.2022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693F24B-4A15-48B7-B1F8-A65A632D253D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8328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image" Target="../media/image11.png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629878" y="2361397"/>
            <a:ext cx="13452910" cy="3566160"/>
          </a:xfrm>
        </p:spPr>
        <p:txBody>
          <a:bodyPr>
            <a:normAutofit/>
          </a:bodyPr>
          <a:lstStyle/>
          <a:p>
            <a:pPr indent="449580" algn="r">
              <a:lnSpc>
                <a:spcPct val="100000"/>
              </a:lnSpc>
              <a:spcAft>
                <a:spcPts val="0"/>
              </a:spcAft>
              <a:tabLst>
                <a:tab pos="1933575" algn="l"/>
                <a:tab pos="3465195" algn="ctr"/>
              </a:tabLst>
            </a:pPr>
            <a:r>
              <a:rPr lang="uk-UA" sz="72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Основні поняття надійності</a:t>
            </a:r>
            <a:endParaRPr lang="ru-RU" sz="72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pic>
        <p:nvPicPr>
          <p:cNvPr id="7172" name="Picture 4" descr="H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2780" y="119726"/>
            <a:ext cx="6043026" cy="4024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757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462" y="153503"/>
            <a:ext cx="7122696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uk-UA" sz="20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Працездатною</a:t>
            </a:r>
            <a:r>
              <a:rPr lang="uk-UA" sz="2000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називають апаратуру, що виконує у</a:t>
            </a:r>
            <a:r>
              <a:rPr lang="uk-UA" sz="2000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сі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функції, на які вона розрахована. Якщо ж вона перестає нормально виконувати хоч би одну з функцій, це вважають втратою працездатності.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uk-UA" sz="20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Відмовою</a:t>
            </a:r>
            <a:r>
              <a:rPr lang="uk-UA" sz="2000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називають такий стан приладу, при якому повністю або частково порушена його працездатність.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uk-UA" sz="20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Безвідмовністю</a:t>
            </a:r>
            <a:r>
              <a:rPr lang="uk-UA" sz="2000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напівпровідникового приладу називають його властивість зберігати працездатність протягом заданого часу в певних умовах експлуатації, без вимушених перерв.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Властивість напівпровідникового приладу виконувати задані функції, зберігаючи свої експлуатаційні показники в заданих межах протягом необхідного проміжку часу або необхідного напрацювання називається його </a:t>
            </a:r>
            <a:r>
              <a:rPr lang="uk-UA" sz="20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надійністю</a:t>
            </a:r>
            <a:r>
              <a:rPr lang="uk-UA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8194" name="Picture 2" descr="Основные элементы электроники. Радиодетали классификация электронных  компонентов. Электронно-дырочный р-n переход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0002" y="946483"/>
            <a:ext cx="4681998" cy="4154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571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70021" y="390144"/>
            <a:ext cx="8903368" cy="3349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uk-UA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 характеру зміни основних параметрів в часі відмови напівпровідникових приладів можуть бути двох видів:</a:t>
            </a:r>
            <a:endParaRPr lang="ru-RU" sz="2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а) раптові відмови, що виникають в результаті стрибкоподібної зміни значень одного або декількох основних параметрів.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б) поступові відмови, що виникають в результаті плавної зміни значень основних параметрів.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9218" name="Picture 2" descr="Комп&amp;#39;ютерна електроні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0736" y="3090096"/>
            <a:ext cx="5371264" cy="3767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334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05796" y="167149"/>
            <a:ext cx="60694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Кількісні показники надійності</a:t>
            </a:r>
            <a:endParaRPr lang="ru-RU" sz="3200" b="1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/>
          </p:nvPr>
        </p:nvGraphicFramePr>
        <p:xfrm>
          <a:off x="521275" y="786980"/>
          <a:ext cx="1906805" cy="8059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926698" imgH="393529" progId="Equation.3">
                  <p:embed/>
                </p:oleObj>
              </mc:Choice>
              <mc:Fallback>
                <p:oleObj name="Equation" r:id="rId3" imgW="926698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275" y="786980"/>
                        <a:ext cx="1906805" cy="80596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/>
          </p:nvPr>
        </p:nvGraphicFramePr>
        <p:xfrm>
          <a:off x="747730" y="1841899"/>
          <a:ext cx="1807229" cy="10356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5" imgW="851269" imgH="482810" progId="Equation.3">
                  <p:embed/>
                </p:oleObj>
              </mc:Choice>
              <mc:Fallback>
                <p:oleObj name="Equation" r:id="rId5" imgW="851269" imgH="48281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730" y="1841899"/>
                        <a:ext cx="1807229" cy="103560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991771" y="270144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/>
          </p:nvPr>
        </p:nvGraphicFramePr>
        <p:xfrm>
          <a:off x="747731" y="2790850"/>
          <a:ext cx="1680350" cy="9850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7" imgW="825500" imgH="482600" progId="Equation.3">
                  <p:embed/>
                </p:oleObj>
              </mc:Choice>
              <mc:Fallback>
                <p:oleObj name="Equation" r:id="rId7" imgW="825500" imgH="4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731" y="2790850"/>
                        <a:ext cx="1680350" cy="9850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2600129" y="889310"/>
            <a:ext cx="36758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закон розподілу відмов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799000" y="2431131"/>
            <a:ext cx="46717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середній час безвідмовної роботи </a:t>
            </a:r>
            <a:endParaRPr lang="ru-RU" sz="2400" dirty="0"/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>
            <p:extLst/>
          </p:nvPr>
        </p:nvGraphicFramePr>
        <p:xfrm>
          <a:off x="747730" y="4149273"/>
          <a:ext cx="1851479" cy="8770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9" imgW="901700" imgH="431800" progId="Equation.3">
                  <p:embed/>
                </p:oleObj>
              </mc:Choice>
              <mc:Fallback>
                <p:oleObj name="Equation" r:id="rId9" imgW="9017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730" y="4149273"/>
                        <a:ext cx="1851479" cy="8770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>
            <p:extLst/>
          </p:nvPr>
        </p:nvGraphicFramePr>
        <p:xfrm>
          <a:off x="880896" y="5214692"/>
          <a:ext cx="1547184" cy="8813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11" imgW="748975" imgH="431613" progId="Equation.3">
                  <p:embed/>
                </p:oleObj>
              </mc:Choice>
              <mc:Fallback>
                <p:oleObj name="Equation" r:id="rId11" imgW="748975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0896" y="5214692"/>
                        <a:ext cx="1547184" cy="8813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3091225" y="4818120"/>
            <a:ext cx="30171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інтенсивність відмов </a:t>
            </a:r>
            <a:endParaRPr lang="ru-RU" sz="2400" dirty="0"/>
          </a:p>
        </p:txBody>
      </p:sp>
      <p:graphicFrame>
        <p:nvGraphicFramePr>
          <p:cNvPr id="17" name="Объект 16"/>
          <p:cNvGraphicFramePr>
            <a:graphicFrameLocks noChangeAspect="1"/>
          </p:cNvGraphicFramePr>
          <p:nvPr>
            <p:extLst/>
          </p:nvPr>
        </p:nvGraphicFramePr>
        <p:xfrm>
          <a:off x="8143319" y="1183844"/>
          <a:ext cx="2063918" cy="10014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13" imgW="1002960" imgH="482400" progId="Equation.3">
                  <p:embed/>
                </p:oleObj>
              </mc:Choice>
              <mc:Fallback>
                <p:oleObj name="Equation" r:id="rId13" imgW="10029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43319" y="1183844"/>
                        <a:ext cx="2063918" cy="100145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4" name="Рисунок 23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087771" y="2923646"/>
            <a:ext cx="4914640" cy="3328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86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4563" y="2796299"/>
            <a:ext cx="10870131" cy="3566160"/>
          </a:xfrm>
        </p:spPr>
        <p:txBody>
          <a:bodyPr>
            <a:normAutofit/>
          </a:bodyPr>
          <a:lstStyle/>
          <a:p>
            <a:pPr algn="ctr"/>
            <a:r>
              <a:rPr lang="ru-RU" sz="7200" b="1" dirty="0" err="1"/>
              <a:t>Основні</a:t>
            </a:r>
            <a:r>
              <a:rPr lang="ru-RU" sz="7200" b="1" dirty="0"/>
              <a:t> характеристики </a:t>
            </a:r>
            <a:r>
              <a:rPr lang="ru-RU" sz="7200" b="1" dirty="0" err="1"/>
              <a:t>процесу</a:t>
            </a:r>
            <a:r>
              <a:rPr lang="ru-RU" sz="7200" b="1" dirty="0"/>
              <a:t> </a:t>
            </a:r>
            <a:r>
              <a:rPr lang="ru-RU" sz="7200" b="1" dirty="0" err="1"/>
              <a:t>виміру</a:t>
            </a:r>
            <a:endParaRPr lang="ru-RU" sz="7200" b="1" dirty="0"/>
          </a:p>
        </p:txBody>
      </p:sp>
      <p:pic>
        <p:nvPicPr>
          <p:cNvPr id="14338" name="Picture 2" descr="Тема 2 похибки вимірювань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0072" y="751722"/>
            <a:ext cx="7440949" cy="3199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657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0841" y="279738"/>
            <a:ext cx="116786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Похибка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це відхилення результату виміру від істинного значення вхідної величини. 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0841" y="926069"/>
            <a:ext cx="110369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інструментальна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залежить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похибки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вимірів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методична, (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залежить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методики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вимірювань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6706" y="2367029"/>
            <a:ext cx="6542788" cy="361667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20841" y="2151280"/>
            <a:ext cx="513586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Абсолютна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похибка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(∆)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виражається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одиницях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вхідної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приладу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∆=</a:t>
            </a:r>
            <a:r>
              <a:rPr lang="ru-RU" sz="2400" dirty="0" smtClean="0"/>
              <a:t> Х - </a:t>
            </a:r>
            <a:r>
              <a:rPr lang="ru-RU" sz="2400" dirty="0" err="1" smtClean="0"/>
              <a:t>Хі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 </a:t>
            </a:r>
            <a:r>
              <a:rPr lang="ru-RU" sz="2400" dirty="0" smtClean="0"/>
              <a:t>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свідчення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приладу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0841" y="4621490"/>
            <a:ext cx="477384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Відносна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похибка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визначається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рівнянням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ctr">
              <a:lnSpc>
                <a:spcPct val="150000"/>
              </a:lnSpc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ẟ=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∆/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)·100%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68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225</Words>
  <Application>Microsoft Office PowerPoint</Application>
  <PresentationFormat>Широкоэкранный</PresentationFormat>
  <Paragraphs>21</Paragraphs>
  <Slides>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Ретро</vt:lpstr>
      <vt:lpstr>Equation</vt:lpstr>
      <vt:lpstr>Основні поняття надійності</vt:lpstr>
      <vt:lpstr>Презентация PowerPoint</vt:lpstr>
      <vt:lpstr>Презентация PowerPoint</vt:lpstr>
      <vt:lpstr>Презентация PowerPoint</vt:lpstr>
      <vt:lpstr>Основні характеристики процесу виміру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Основні поняття надійності</dc:title>
  <dc:creator>User</dc:creator>
  <cp:lastModifiedBy>User</cp:lastModifiedBy>
  <cp:revision>1</cp:revision>
  <dcterms:created xsi:type="dcterms:W3CDTF">2022-01-08T12:20:40Z</dcterms:created>
  <dcterms:modified xsi:type="dcterms:W3CDTF">2022-01-08T12:21:40Z</dcterms:modified>
</cp:coreProperties>
</file>