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AE91AD-89FC-48AC-9D1F-CE30DC882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CA0FA4F-3BFF-47D4-93A1-4F7FB480D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2EB170A-B3C3-45CE-A81C-DE9830C9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64C94D8-B6E4-44C8-B860-4688E43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9781B5-1278-4FD9-831A-BC864F13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2389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7D1541-51CF-4277-A9D0-8F7D0B93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77AC05A-CCD4-40D9-B2E3-9D8667D7C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BC65E54-3586-45C2-B61D-572545F98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4B713B-15CE-4C5B-AC5F-7D9443F3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FD11230-E32F-41A2-BE94-3B263086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37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EDD0562-BD7B-4505-9899-971907FA6D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B9BDCE4-2A96-4696-B2BA-AE8E77F3C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B1422CB-0CA2-4A78-8014-17A534E1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1357313-1BE6-4F9B-B3AF-721FEB65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5AFFAD-2053-47D5-97D1-B604BA56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3930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8DC24B-3DD2-4D54-9CDD-FA648C2C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7AEE1D-4DF7-47F3-A220-A24CA8B0F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257648A-20C5-403A-9BF8-34DFDDA8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98E8334-CDB4-49F5-8CD2-88D05B34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1A8A4D-9FFB-46B5-86C6-59DAE78E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7855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4C8082-C4C8-46ED-81F1-FE0A1AF1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07F56D8-4E17-448E-887A-10DA1C9ED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0F1BC7-471B-4379-B724-520606CC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24A6D4-5F66-4C61-BEFC-63F43BD6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DF16895-51F2-4DB5-B9B7-2001F5C4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974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B81FCE-D604-433A-97AA-3EEFDC63C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88BE50-B058-4689-9228-2FEBEED15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2A6D7BA-4F63-4CDD-A72D-466CAA13E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944C064-D9DD-4FCF-AE5C-405DC93E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0946DF4-3DDA-4DCD-88A5-CA3E2A1A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9F12E13-B4CA-4BDA-A8BE-02C2C6FD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3987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A0FC5A-9E5E-4CC9-AF54-3851AA233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5367CC2-F733-44EA-87A6-88D19CA91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6D82FCE-B0BD-4136-9C48-4A69F0627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E1E61AC-68E3-462C-A8A5-16DB496C7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576F43A-1782-45CD-9211-4F305A979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6CA9333-06F8-4143-96E7-5C5A5D3B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3F207E4-F0F0-4B0F-833A-E5A2DEA3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1587D89-26C2-412E-A02B-3B7CA778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0845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59E2B0-822E-4615-B2CE-2634E567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8320831-7101-4004-8BD5-EA727E1A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A2809C4-839C-4B2C-8241-F3C7E23A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370325C-18CD-413E-9A79-7DC10975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4179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C43FAEF-F811-4A70-8E0B-9F5E6BE9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8111896-6310-4A88-B74F-532C00E1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1F8464-BBCF-4B48-BF31-43C097A24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7531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7F5956-1CB4-47D2-802C-ACF671B19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D5B78B2-6581-4A69-A5EF-B27FA227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E242BF9-0B85-4E0B-AA6F-52F0EB831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E292A0D-A7D7-4756-890F-CE1D577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3AB2B2A-B16C-48DD-A7CB-6CF00CD7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AD59DB9-D34C-4F18-B95E-54DB4C5B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8913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345757-AFCC-4AB1-B3B7-25AEA8FD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1B4E9B7-6CFB-41AC-AA96-7DDF1F2B8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66B4D64-41BA-4ABB-A790-62FFAF2C2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EC55CBA-7E4D-4170-8D8E-E9F91FC5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0B570E5-B1EF-4681-AA67-7AE9B9A2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C0EDC7-ED55-4319-8F23-DBF7CB34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882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A8BD39-AA9E-41A3-828A-B0CD08CF4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04C5D78-A8EF-4C76-8EB9-061B903A2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9EEE68-E8A0-45E9-BD35-A3D4BEE62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A1DEA-4C14-4D59-BCD5-2DDA109E8DDB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7C25F1-04E7-40B2-AED0-AB4640EA5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1ADE49-6323-4E94-B54B-F0DD51D16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5754-077E-4AD9-9415-B981D51E25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44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6E074C-FA52-4B4C-8584-57779A80F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8005"/>
            <a:ext cx="9144000" cy="2387600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Заняття 4</a:t>
            </a:r>
          </a:p>
        </p:txBody>
      </p:sp>
    </p:spTree>
    <p:extLst>
      <p:ext uri="{BB962C8B-B14F-4D97-AF65-F5344CB8AC3E}">
        <p14:creationId xmlns="" xmlns:p14="http://schemas.microsoft.com/office/powerpoint/2010/main" val="119445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3B08565-8499-4833-A595-16A392FAA14A}"/>
              </a:ext>
            </a:extLst>
          </p:cNvPr>
          <p:cNvSpPr txBox="1"/>
          <p:nvPr/>
        </p:nvSpPr>
        <p:spPr>
          <a:xfrm>
            <a:off x="569627" y="389745"/>
            <a:ext cx="11092721" cy="2610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ще в нас є гарна порада для тебе. Запам’ятай: на хвилювання витрачається стільки ж енергії, та так само активується твоя нервова система, як і при цікавості до чогось. Отже, перетвори твою тривожність і хвилювання на великий інтерес до того, що тебе лякає. У ситуації з Василем, його хвилювання можна замінити на пізнавальний інтерес і цікавість на цей конкурс, як він відбуватиметься, які учасники візьмуть учать, які роботи будуть представлені? Орієнтація на процес, а не на результат принесе масу задоволення Василю від цієї події. А ти так зможеш спробувати?</a:t>
            </a:r>
            <a:endParaRPr lang="uk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B4E288A-E401-4561-8EC0-54B0015599BF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610" y="3072984"/>
            <a:ext cx="4766871" cy="356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81814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C2B20BB-F746-4404-8DF0-57CC145BE9F6}"/>
              </a:ext>
            </a:extLst>
          </p:cNvPr>
          <p:cNvSpPr txBox="1"/>
          <p:nvPr/>
        </p:nvSpPr>
        <p:spPr>
          <a:xfrm>
            <a:off x="569626" y="389483"/>
            <a:ext cx="11077732" cy="2477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Отже,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твоїм домашнім завданням до наступного тижня буде: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Спробуй відстежувати свої думки і переживання, у ситуаціях, коли твій настрій погіршується і заповнюй таблицю, як ми робили сьогодні. Важливо це робити письмово, оскільки саме тоді ти зможеш точніше сформулювати уточнюючу думку.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ми розглянемо ще одну релаксаційну вправу, ти можеш почати зараз. Повторюй цю вправу вдвічі на день, упродовж тижня і помічай, як ти змінюєш своє життя! Нагадуємо тобі також, аби ти робив деякі активності у своєму житті усвідомлено.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7566711-25EE-41A8-BF4F-9AFCD9F88A3F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078" y="2994285"/>
            <a:ext cx="6843637" cy="3571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2079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121F4B-75E3-4F66-B84D-A035764BDDE3}"/>
              </a:ext>
            </a:extLst>
          </p:cNvPr>
          <p:cNvSpPr txBox="1"/>
          <p:nvPr/>
        </p:nvSpPr>
        <p:spPr>
          <a:xfrm>
            <a:off x="584616" y="359764"/>
            <a:ext cx="11017771" cy="3732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Друже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вітаю. Сподіваюся, тобі вдалися наші вправи на усвідомлення тіла, і ти почав/</a:t>
            </a:r>
            <a:r>
              <a:rPr lang="uk-UA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відчувати зміни у своєму житті.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вдавалося відмовитися від ситуацій уникнення чи додаткового захисту у вигляді перевірки і контролю ситуацій? Які твої переживання стосовно цього? Чи покращується поступово твій стан, ми, сподіваємося, що так. Тому й надалі стеж за цими ситуаціями й своєю поведінкою, не уникаючи цих ситуацій, наближаючись до них, але не контролюючи їх.  Тепер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згадаємо Василя із попереднього нашого заняття. Чи ти пам’ятаєш, що він боявся подавати свою роботу на конкурс.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5261BE8-F7B9-4259-BF30-A93775473C9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7736" y="3747540"/>
            <a:ext cx="6385809" cy="288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4010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9B4067-FCB5-4C91-9097-B9345AD4EB7F}"/>
              </a:ext>
            </a:extLst>
          </p:cNvPr>
          <p:cNvSpPr txBox="1"/>
          <p:nvPr/>
        </p:nvSpPr>
        <p:spPr>
          <a:xfrm>
            <a:off x="629587" y="4770818"/>
            <a:ext cx="10957810" cy="1673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Ось як виглядала таблиця із ситуацією, його думками і переживаннями. Ти, мабуть, пам’ятаєш. Сьогодні ми спробуємо доповнити цю таблицю ще кількома стовпчиками, які мають альтернативні думки, і тоді ми спробуємо виробити уточнюючу, більш об’єктивну думку.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CCAEA9-5F39-46BB-AE85-1CF88E5CC63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0974" y="496342"/>
            <a:ext cx="7067762" cy="39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9359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601938A-14C4-45A5-A659-8DB47EA4E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9274613"/>
              </p:ext>
            </p:extLst>
          </p:nvPr>
        </p:nvGraphicFramePr>
        <p:xfrm>
          <a:off x="569626" y="464696"/>
          <a:ext cx="11047751" cy="61165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3476">
                  <a:extLst>
                    <a:ext uri="{9D8B030D-6E8A-4147-A177-3AD203B41FA5}">
                      <a16:colId xmlns="" xmlns:a16="http://schemas.microsoft.com/office/drawing/2014/main" val="82283040"/>
                    </a:ext>
                  </a:extLst>
                </a:gridCol>
                <a:gridCol w="1579523">
                  <a:extLst>
                    <a:ext uri="{9D8B030D-6E8A-4147-A177-3AD203B41FA5}">
                      <a16:colId xmlns="" xmlns:a16="http://schemas.microsoft.com/office/drawing/2014/main" val="790082470"/>
                    </a:ext>
                  </a:extLst>
                </a:gridCol>
                <a:gridCol w="1736584">
                  <a:extLst>
                    <a:ext uri="{9D8B030D-6E8A-4147-A177-3AD203B41FA5}">
                      <a16:colId xmlns="" xmlns:a16="http://schemas.microsoft.com/office/drawing/2014/main" val="1679351171"/>
                    </a:ext>
                  </a:extLst>
                </a:gridCol>
                <a:gridCol w="1736584">
                  <a:extLst>
                    <a:ext uri="{9D8B030D-6E8A-4147-A177-3AD203B41FA5}">
                      <a16:colId xmlns="" xmlns:a16="http://schemas.microsoft.com/office/drawing/2014/main" val="678396873"/>
                    </a:ext>
                  </a:extLst>
                </a:gridCol>
                <a:gridCol w="2052936">
                  <a:extLst>
                    <a:ext uri="{9D8B030D-6E8A-4147-A177-3AD203B41FA5}">
                      <a16:colId xmlns="" xmlns:a16="http://schemas.microsoft.com/office/drawing/2014/main" val="1318486858"/>
                    </a:ext>
                  </a:extLst>
                </a:gridCol>
                <a:gridCol w="2558648">
                  <a:extLst>
                    <a:ext uri="{9D8B030D-6E8A-4147-A177-3AD203B41FA5}">
                      <a16:colId xmlns="" xmlns:a16="http://schemas.microsoft.com/office/drawing/2014/main" val="1299481837"/>
                    </a:ext>
                  </a:extLst>
                </a:gridCol>
              </a:tblGrid>
              <a:tr h="2642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Ситуація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Емоція (оціни її інтенсивність від 0 до 100%)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Думка (оціни її інтенсивність від 0 до 100%)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 для тебе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означитиме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 все, якщо справді усі твої страхи справдяться (0 до 100%)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Альтернативні думки: Чи є якісь докази того, що ти не невдаха?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Можливо, тобі щось колись вдавалося в житті? Чи щось таке було зроблено тобою успішно? Якби в тебе поруч був друг, якби він переконував тебе, що ти – не повний невдаха.</a:t>
                      </a:r>
                      <a:endParaRPr lang="uk-UA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Переглянь ще раз думки в останньому стовпчику, яку б тепер можна зробити уточнюючу думку замість «я- нікчема»</a:t>
                      </a:r>
                      <a:endParaRPr lang="uk-UA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extLst>
                  <a:ext uri="{0D108BD9-81ED-4DB2-BD59-A6C34878D82A}">
                    <a16:rowId xmlns="" xmlns:a16="http://schemas.microsoft.com/office/drawing/2014/main" val="2359994569"/>
                  </a:ext>
                </a:extLst>
              </a:tr>
              <a:tr h="3473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Подання роботи на студентський конкурс наукових робіт</a:t>
                      </a:r>
                      <a:endParaRPr lang="uk-UA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Тривожність (80%)</a:t>
                      </a:r>
                      <a:endParaRPr lang="uk-UA" sz="14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 запитають щось, а я не знатиму відповіді (90%)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Моя робота буде за слабка (90%)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– невдаха (90%)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Я колись отримав відмінно на іспиті, і найвищий бал із ЗНО з біології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Я отримую стипендію за навчання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При вступі в університет здобув бюджетне місце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Деколи мені в житті вдавалося дещо досягти. Тому я не є невдахою. Я можу не отримати призове місце, але це не означає, що я нікчема, життя – це синусоїда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перемог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поразок. Це нормально. Немає людини, яка отримує лише одні перемоги, це неприродньо. Але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якшо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 не візьму участі, я так ніколи і не дізнаюся, чи можна було б цей конкурс виграти.</a:t>
                      </a:r>
                      <a:endParaRPr lang="uk-UA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6630" marR="26630" marT="0" marB="0" anchor="ctr"/>
                </a:tc>
                <a:extLst>
                  <a:ext uri="{0D108BD9-81ED-4DB2-BD59-A6C34878D82A}">
                    <a16:rowId xmlns="" xmlns:a16="http://schemas.microsoft.com/office/drawing/2014/main" val="1428307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B619EA1-9C94-4621-855F-9CFA9F5D34F8}"/>
              </a:ext>
            </a:extLst>
          </p:cNvPr>
          <p:cNvSpPr txBox="1"/>
          <p:nvPr/>
        </p:nvSpPr>
        <p:spPr>
          <a:xfrm>
            <a:off x="389744" y="419724"/>
            <a:ext cx="11197654" cy="882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 про свої ситуації і спробуй їх записати.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 тобі допоможу. Пам’ятай, що емоцію ти можеш назвати лише одним словом, а думка – це речення.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364F20B-207B-4BB6-A37D-B013B143F85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6183" y="2826706"/>
            <a:ext cx="6671332" cy="37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1ADC9F-4ABF-4794-8888-8B5AC6A68985}"/>
              </a:ext>
            </a:extLst>
          </p:cNvPr>
          <p:cNvSpPr txBox="1"/>
          <p:nvPr/>
        </p:nvSpPr>
        <p:spPr>
          <a:xfrm>
            <a:off x="258777" y="1274165"/>
            <a:ext cx="11694695" cy="1878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 ти маєш здійснити такі кроки.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Крок 1.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Фіксуй, якщо у тебе раптом змінився настрій, про що ти думаєш? Які образи у тебе  в голові? Обов’язково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їх.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84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7D941F1-25CA-4EA3-B747-0FD3BAA3E086}"/>
              </a:ext>
            </a:extLst>
          </p:cNvPr>
          <p:cNvSpPr txBox="1"/>
          <p:nvPr/>
        </p:nvSpPr>
        <p:spPr>
          <a:xfrm>
            <a:off x="554636" y="524657"/>
            <a:ext cx="10957810" cy="5829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Крок 2. </a:t>
            </a:r>
            <a:endParaRPr lang="uk-UA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 думки. Для цього замислись над такими питаннями: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докази (тільки факти, а не емоції) свідчать про те, що дійсно твоя думка правильна. Наприклад, у Василя не було доказів, що він нікчема, адже було багато позитивних досягнень у його житті. Окрім цього – це чорно-біле мислення. Більшість людей, в одних ситуаціях є переможцями, а в інших – зазнають поразки, це нормальна ситуація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Пошукай альтернативні думки. Пам’ятай, що твоя думка – це лише один зі способів подивитися на світ, подумай, чи є ще способи, як можна ще це пояснити? Щоб могла подумати інша людина? Щоб ти сказав твоєму другові, який би опинився у такій ситуації і мав такі б само думки і переживання, яку б пораду ти б йому дав/ла? Щоб ти подумав/ла іншим разом, якби настрій був краще?</a:t>
            </a:r>
          </a:p>
        </p:txBody>
      </p:sp>
    </p:spTree>
    <p:extLst>
      <p:ext uri="{BB962C8B-B14F-4D97-AF65-F5344CB8AC3E}">
        <p14:creationId xmlns="" xmlns:p14="http://schemas.microsoft.com/office/powerpoint/2010/main" val="26534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4596A0F7-EB14-4FDF-AC24-245DD88B7BC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2019" y="3098185"/>
            <a:ext cx="6226931" cy="351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1BDE9E6-74B4-4CAB-B6FB-09E5E49E7F7F}"/>
              </a:ext>
            </a:extLst>
          </p:cNvPr>
          <p:cNvSpPr txBox="1"/>
          <p:nvPr/>
        </p:nvSpPr>
        <p:spPr>
          <a:xfrm>
            <a:off x="569627" y="509310"/>
            <a:ext cx="10972800" cy="2463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 startAt="3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Подумай, чи твоє мислення має певні викривлення, наприклад, тільки чорне або тільки біле мислення, все або нічого, наприклад, тільки І-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місце або тоді ніяке.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Подумай, які наслідки має таке мислення? Чи є ці думки є дружніми для тебе? Чи вони приносять користь? Чи можуть вони допомогти тобі чи комусь іншому? Чи вони навпаки засмучують тебе і інших?</a:t>
            </a:r>
          </a:p>
        </p:txBody>
      </p:sp>
    </p:spTree>
    <p:extLst>
      <p:ext uri="{BB962C8B-B14F-4D97-AF65-F5344CB8AC3E}">
        <p14:creationId xmlns="" xmlns:p14="http://schemas.microsoft.com/office/powerpoint/2010/main" val="380992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F2AD945-B357-4DFC-A39F-3C8EA4C932B2}"/>
              </a:ext>
            </a:extLst>
          </p:cNvPr>
          <p:cNvSpPr txBox="1"/>
          <p:nvPr/>
        </p:nvSpPr>
        <p:spPr>
          <a:xfrm>
            <a:off x="494675" y="494675"/>
            <a:ext cx="11092722" cy="2858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твоя думка не була корисною і помічною, чи може бути якась інша думка, більш помічна натомість. Яким би міг бути більш адекватний погляд на цю ситуацію? Яка думка була б більш точною і об’єктивною? Наприклад, чим більше я буду брати участь у конкурсах, тим менше є буду хвилюватися, а навпаки здобувати навички, Це дасть змогу мені в майбутньому брати участь в різних публічних подіях. Тому важливою для мене я участь як вдосконалення моїх вмінь, а не перемога.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6FB294A-82DB-4E80-9BE8-57D94413DB6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2255" y="3015626"/>
            <a:ext cx="6430624" cy="363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2094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FFF11E5-F4D7-4406-BC02-49C9A17E7CA0}"/>
              </a:ext>
            </a:extLst>
          </p:cNvPr>
          <p:cNvSpPr txBox="1"/>
          <p:nvPr/>
        </p:nvSpPr>
        <p:spPr>
          <a:xfrm>
            <a:off x="479685" y="539646"/>
            <a:ext cx="11107712" cy="4439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buFont typeface="+mj-lt"/>
              <a:buAutoNum type="arabicPeriod" startAt="6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того, як ми розібрали цю ситуацію, що ти можеш застосувати у наступній подібній ситуації? Чи можеш ти знов вловити свої негативні прогнози і з ними попрацювати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 startAt="6"/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дії зробити краще у такій ситуації? Пам’ятай, що уникнення – це лише короткострокове полегшення,  а не вирішення проблеми. Наближення до ситуації із багаторазовою перевіркою і контролем дуже виснажує. Тому з допомогою збалансованих думок наближайся до ситуації, але не виснажуй себе багаторазовими повтореннями і контролем.  Наприклад, у ситуації з Василем, найкраще прийняти рішення – взяти участь у конкурсі, але надмірно не контролювати свою ситуацію.</a:t>
            </a:r>
          </a:p>
        </p:txBody>
      </p:sp>
    </p:spTree>
    <p:extLst>
      <p:ext uri="{BB962C8B-B14F-4D97-AF65-F5344CB8AC3E}">
        <p14:creationId xmlns="" xmlns:p14="http://schemas.microsoft.com/office/powerpoint/2010/main" val="672425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1094</Words>
  <Application>Microsoft Office PowerPoint</Application>
  <PresentationFormat>Произвольный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Заняття 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Заняття 4</dc:title>
  <dc:creator>vlad232362@gmail.com</dc:creator>
  <cp:lastModifiedBy>Home_PC</cp:lastModifiedBy>
  <cp:revision>6</cp:revision>
  <dcterms:created xsi:type="dcterms:W3CDTF">2021-04-29T06:42:04Z</dcterms:created>
  <dcterms:modified xsi:type="dcterms:W3CDTF">2021-05-12T13:32:33Z</dcterms:modified>
</cp:coreProperties>
</file>