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6" r:id="rId21"/>
    <p:sldId id="277" r:id="rId22"/>
    <p:sldId id="275" r:id="rId23"/>
    <p:sldId id="279" r:id="rId24"/>
    <p:sldId id="26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F2C12-5862-49A6-9498-825C894F398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12B16B-3410-4481-8EF5-CC58C4A01408}">
      <dgm:prSet phldrT="[Текст]" custT="1"/>
      <dgm:spPr/>
      <dgm:t>
        <a:bodyPr/>
        <a:lstStyle/>
        <a:p>
          <a:r>
            <a:rPr lang="uk-UA" sz="1400" dirty="0" smtClean="0"/>
            <a:t>Строк та місце проведення біржових операцій</a:t>
          </a:r>
          <a:endParaRPr lang="ru-RU" sz="1400" dirty="0"/>
        </a:p>
      </dgm:t>
    </dgm:pt>
    <dgm:pt modelId="{2F221DB2-FB55-43CE-A079-01C9ACF0AE1E}" type="parTrans" cxnId="{2AF0528E-E2AE-429B-8B85-41A1567E6DE9}">
      <dgm:prSet/>
      <dgm:spPr/>
      <dgm:t>
        <a:bodyPr/>
        <a:lstStyle/>
        <a:p>
          <a:endParaRPr lang="ru-RU" sz="2000"/>
        </a:p>
      </dgm:t>
    </dgm:pt>
    <dgm:pt modelId="{0C7C659E-60DB-452E-AAB3-EB0B5ED804A4}" type="sibTrans" cxnId="{2AF0528E-E2AE-429B-8B85-41A1567E6DE9}">
      <dgm:prSet/>
      <dgm:spPr/>
      <dgm:t>
        <a:bodyPr/>
        <a:lstStyle/>
        <a:p>
          <a:endParaRPr lang="ru-RU" sz="2000"/>
        </a:p>
      </dgm:t>
    </dgm:pt>
    <dgm:pt modelId="{7C384D8A-3EF6-408C-9848-D3D50DE853A0}">
      <dgm:prSet custT="1"/>
      <dgm:spPr/>
      <dgm:t>
        <a:bodyPr/>
        <a:lstStyle/>
        <a:p>
          <a:r>
            <a:rPr lang="uk-UA" sz="1400" dirty="0" smtClean="0"/>
            <a:t>Склад учасників біржових торгів   і   сукупність   вимог, що ставляться до них</a:t>
          </a:r>
          <a:endParaRPr lang="ru-RU" sz="1400" dirty="0"/>
        </a:p>
      </dgm:t>
    </dgm:pt>
    <dgm:pt modelId="{71DF4619-C332-40DD-935D-F4315D0A2357}" type="parTrans" cxnId="{F74C5E88-6C6F-4066-9F60-ED95069D874F}">
      <dgm:prSet/>
      <dgm:spPr/>
      <dgm:t>
        <a:bodyPr/>
        <a:lstStyle/>
        <a:p>
          <a:endParaRPr lang="ru-RU" sz="2000"/>
        </a:p>
      </dgm:t>
    </dgm:pt>
    <dgm:pt modelId="{00B9B901-A5C5-4822-B4DA-0B819596A773}" type="sibTrans" cxnId="{F74C5E88-6C6F-4066-9F60-ED95069D874F}">
      <dgm:prSet/>
      <dgm:spPr/>
      <dgm:t>
        <a:bodyPr/>
        <a:lstStyle/>
        <a:p>
          <a:endParaRPr lang="ru-RU" sz="2000"/>
        </a:p>
      </dgm:t>
    </dgm:pt>
    <dgm:pt modelId="{DAD0647B-9340-4234-ACEA-94797605D85B}">
      <dgm:prSet custT="1"/>
      <dgm:spPr/>
      <dgm:t>
        <a:bodyPr/>
        <a:lstStyle/>
        <a:p>
          <a:r>
            <a:rPr lang="uk-UA" sz="1400" dirty="0" smtClean="0"/>
            <a:t>Порядок здійснення та реєстрації біржових операцій</a:t>
          </a:r>
          <a:endParaRPr lang="ru-RU" sz="1400" dirty="0"/>
        </a:p>
      </dgm:t>
    </dgm:pt>
    <dgm:pt modelId="{61A44304-61BC-4074-8A21-6A43A28BC1AD}" type="parTrans" cxnId="{7C54FFAA-C97F-4A76-8B54-11C870E98DD6}">
      <dgm:prSet/>
      <dgm:spPr/>
      <dgm:t>
        <a:bodyPr/>
        <a:lstStyle/>
        <a:p>
          <a:endParaRPr lang="ru-RU" sz="2000"/>
        </a:p>
      </dgm:t>
    </dgm:pt>
    <dgm:pt modelId="{A97A1F99-2A6E-4A42-9B72-64F9ADAE1385}" type="sibTrans" cxnId="{7C54FFAA-C97F-4A76-8B54-11C870E98DD6}">
      <dgm:prSet/>
      <dgm:spPr/>
      <dgm:t>
        <a:bodyPr/>
        <a:lstStyle/>
        <a:p>
          <a:endParaRPr lang="ru-RU" sz="2000"/>
        </a:p>
      </dgm:t>
    </dgm:pt>
    <dgm:pt modelId="{A19894BF-5A6B-4E1E-90F3-028D90F2D05B}">
      <dgm:prSet custT="1"/>
      <dgm:spPr/>
      <dgm:t>
        <a:bodyPr/>
        <a:lstStyle/>
        <a:p>
          <a:r>
            <a:rPr lang="uk-UA" sz="1400" dirty="0" smtClean="0"/>
            <a:t>Порядок визначення	та розмір	плати	за користування послугами біржі</a:t>
          </a:r>
          <a:endParaRPr lang="ru-RU" sz="1400" dirty="0"/>
        </a:p>
      </dgm:t>
    </dgm:pt>
    <dgm:pt modelId="{CE6248CD-B5FB-4E1A-90CA-6B93E6ED0FFC}" type="parTrans" cxnId="{91A360B4-4EC6-4119-96E5-16A91DDF6B03}">
      <dgm:prSet/>
      <dgm:spPr/>
      <dgm:t>
        <a:bodyPr/>
        <a:lstStyle/>
        <a:p>
          <a:endParaRPr lang="ru-RU" sz="2000"/>
        </a:p>
      </dgm:t>
    </dgm:pt>
    <dgm:pt modelId="{D29D750B-7466-4D69-91F3-410A32F051EC}" type="sibTrans" cxnId="{91A360B4-4EC6-4119-96E5-16A91DDF6B03}">
      <dgm:prSet/>
      <dgm:spPr/>
      <dgm:t>
        <a:bodyPr/>
        <a:lstStyle/>
        <a:p>
          <a:endParaRPr lang="ru-RU" sz="2000"/>
        </a:p>
      </dgm:t>
    </dgm:pt>
    <dgm:pt modelId="{3C6A5D42-29EE-44FF-A1D0-1D5570E3AE51}">
      <dgm:prSet custT="1"/>
      <dgm:spPr/>
      <dgm:t>
        <a:bodyPr/>
        <a:lstStyle/>
        <a:p>
          <a:r>
            <a:rPr lang="uk-UA" sz="1400" dirty="0" smtClean="0"/>
            <a:t>Відповідальність	учасників	та працівників	біржі за невиконання або неналежне виконання правил біржової торгівлі</a:t>
          </a:r>
          <a:endParaRPr lang="ru-RU" sz="1400" dirty="0"/>
        </a:p>
      </dgm:t>
    </dgm:pt>
    <dgm:pt modelId="{165509C5-F097-4CE1-97E9-FF95CF49250D}" type="parTrans" cxnId="{762EE9AC-CCB2-43EB-902B-73AC87F1A591}">
      <dgm:prSet/>
      <dgm:spPr/>
      <dgm:t>
        <a:bodyPr/>
        <a:lstStyle/>
        <a:p>
          <a:endParaRPr lang="ru-RU" sz="2000"/>
        </a:p>
      </dgm:t>
    </dgm:pt>
    <dgm:pt modelId="{40C1510B-A8B7-4FF2-B0C7-74487E683B21}" type="sibTrans" cxnId="{762EE9AC-CCB2-43EB-902B-73AC87F1A591}">
      <dgm:prSet/>
      <dgm:spPr/>
      <dgm:t>
        <a:bodyPr/>
        <a:lstStyle/>
        <a:p>
          <a:endParaRPr lang="ru-RU" sz="2000"/>
        </a:p>
      </dgm:t>
    </dgm:pt>
    <dgm:pt modelId="{E529D6C3-1BA8-4E2C-A926-681A4D7585C6}">
      <dgm:prSet custT="1"/>
      <dgm:spPr/>
      <dgm:t>
        <a:bodyPr/>
        <a:lstStyle/>
        <a:p>
          <a:r>
            <a:rPr lang="uk-UA" sz="1400" dirty="0" smtClean="0"/>
            <a:t>Інші положення, встановлені органами управління біржі</a:t>
          </a:r>
          <a:endParaRPr lang="ru-RU" sz="1400" dirty="0"/>
        </a:p>
      </dgm:t>
    </dgm:pt>
    <dgm:pt modelId="{F0548BB4-82B2-4E68-A0B1-22BEF9F2B460}" type="parTrans" cxnId="{A925A230-6475-4DAC-B1D7-0A1FF242FB0E}">
      <dgm:prSet/>
      <dgm:spPr/>
      <dgm:t>
        <a:bodyPr/>
        <a:lstStyle/>
        <a:p>
          <a:endParaRPr lang="ru-RU" sz="2000"/>
        </a:p>
      </dgm:t>
    </dgm:pt>
    <dgm:pt modelId="{9E988859-AAD1-432B-AE46-FC9521BCAE60}" type="sibTrans" cxnId="{A925A230-6475-4DAC-B1D7-0A1FF242FB0E}">
      <dgm:prSet/>
      <dgm:spPr/>
      <dgm:t>
        <a:bodyPr/>
        <a:lstStyle/>
        <a:p>
          <a:endParaRPr lang="ru-RU" sz="2000"/>
        </a:p>
      </dgm:t>
    </dgm:pt>
    <dgm:pt modelId="{61792D27-D978-4182-94CD-9278097DE989}" type="pres">
      <dgm:prSet presAssocID="{86FF2C12-5862-49A6-9498-825C894F39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7CDAAC-0499-4A34-8204-49ADF3E834E9}" type="pres">
      <dgm:prSet presAssocID="{8112B16B-3410-4481-8EF5-CC58C4A0140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12103-C892-4379-B125-8BFDC85D67B7}" type="pres">
      <dgm:prSet presAssocID="{0C7C659E-60DB-452E-AAB3-EB0B5ED804A4}" presName="sibTrans" presStyleCnt="0"/>
      <dgm:spPr/>
    </dgm:pt>
    <dgm:pt modelId="{AEFD0D16-2DA7-488F-BE37-E40F12180792}" type="pres">
      <dgm:prSet presAssocID="{7C384D8A-3EF6-408C-9848-D3D50DE853A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24578-ACF6-4EAD-B5C5-550738BF5EAF}" type="pres">
      <dgm:prSet presAssocID="{00B9B901-A5C5-4822-B4DA-0B819596A773}" presName="sibTrans" presStyleCnt="0"/>
      <dgm:spPr/>
    </dgm:pt>
    <dgm:pt modelId="{948B77F5-2D44-474A-899C-ACC6A0228A37}" type="pres">
      <dgm:prSet presAssocID="{DAD0647B-9340-4234-ACEA-94797605D85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60C4D-5180-4B76-87BD-9E190E770DD3}" type="pres">
      <dgm:prSet presAssocID="{A97A1F99-2A6E-4A42-9B72-64F9ADAE1385}" presName="sibTrans" presStyleCnt="0"/>
      <dgm:spPr/>
    </dgm:pt>
    <dgm:pt modelId="{791A049C-975C-426B-90DF-CF468AE354A9}" type="pres">
      <dgm:prSet presAssocID="{A19894BF-5A6B-4E1E-90F3-028D90F2D05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B7D7E-D654-4410-BB53-808E3ABE44FB}" type="pres">
      <dgm:prSet presAssocID="{D29D750B-7466-4D69-91F3-410A32F051EC}" presName="sibTrans" presStyleCnt="0"/>
      <dgm:spPr/>
    </dgm:pt>
    <dgm:pt modelId="{CF1B8AE7-40B4-4933-AD43-D4419036AB25}" type="pres">
      <dgm:prSet presAssocID="{3C6A5D42-29EE-44FF-A1D0-1D5570E3AE5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A9E2A-9AB1-4485-B45F-E6E27C6DE5E2}" type="pres">
      <dgm:prSet presAssocID="{40C1510B-A8B7-4FF2-B0C7-74487E683B21}" presName="sibTrans" presStyleCnt="0"/>
      <dgm:spPr/>
    </dgm:pt>
    <dgm:pt modelId="{6DEDDDCE-2FD4-4071-9E74-897FF69B8083}" type="pres">
      <dgm:prSet presAssocID="{E529D6C3-1BA8-4E2C-A926-681A4D7585C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F0528E-E2AE-429B-8B85-41A1567E6DE9}" srcId="{86FF2C12-5862-49A6-9498-825C894F3987}" destId="{8112B16B-3410-4481-8EF5-CC58C4A01408}" srcOrd="0" destOrd="0" parTransId="{2F221DB2-FB55-43CE-A079-01C9ACF0AE1E}" sibTransId="{0C7C659E-60DB-452E-AAB3-EB0B5ED804A4}"/>
    <dgm:cxn modelId="{770E705C-096C-4113-89A1-E54F0722661A}" type="presOf" srcId="{DAD0647B-9340-4234-ACEA-94797605D85B}" destId="{948B77F5-2D44-474A-899C-ACC6A0228A37}" srcOrd="0" destOrd="0" presId="urn:microsoft.com/office/officeart/2005/8/layout/default"/>
    <dgm:cxn modelId="{ABC75311-40AA-49AC-BDD1-7B07CED74B08}" type="presOf" srcId="{3C6A5D42-29EE-44FF-A1D0-1D5570E3AE51}" destId="{CF1B8AE7-40B4-4933-AD43-D4419036AB25}" srcOrd="0" destOrd="0" presId="urn:microsoft.com/office/officeart/2005/8/layout/default"/>
    <dgm:cxn modelId="{F1AB4592-DFD4-47A5-9662-9B307C7ECEDF}" type="presOf" srcId="{7C384D8A-3EF6-408C-9848-D3D50DE853A0}" destId="{AEFD0D16-2DA7-488F-BE37-E40F12180792}" srcOrd="0" destOrd="0" presId="urn:microsoft.com/office/officeart/2005/8/layout/default"/>
    <dgm:cxn modelId="{AF6F35DC-5A7B-43A8-98BC-1178513DD699}" type="presOf" srcId="{E529D6C3-1BA8-4E2C-A926-681A4D7585C6}" destId="{6DEDDDCE-2FD4-4071-9E74-897FF69B8083}" srcOrd="0" destOrd="0" presId="urn:microsoft.com/office/officeart/2005/8/layout/default"/>
    <dgm:cxn modelId="{85CB7CDA-CE4F-4F45-82FB-041B381AD8DD}" type="presOf" srcId="{A19894BF-5A6B-4E1E-90F3-028D90F2D05B}" destId="{791A049C-975C-426B-90DF-CF468AE354A9}" srcOrd="0" destOrd="0" presId="urn:microsoft.com/office/officeart/2005/8/layout/default"/>
    <dgm:cxn modelId="{762EE9AC-CCB2-43EB-902B-73AC87F1A591}" srcId="{86FF2C12-5862-49A6-9498-825C894F3987}" destId="{3C6A5D42-29EE-44FF-A1D0-1D5570E3AE51}" srcOrd="4" destOrd="0" parTransId="{165509C5-F097-4CE1-97E9-FF95CF49250D}" sibTransId="{40C1510B-A8B7-4FF2-B0C7-74487E683B21}"/>
    <dgm:cxn modelId="{A925A230-6475-4DAC-B1D7-0A1FF242FB0E}" srcId="{86FF2C12-5862-49A6-9498-825C894F3987}" destId="{E529D6C3-1BA8-4E2C-A926-681A4D7585C6}" srcOrd="5" destOrd="0" parTransId="{F0548BB4-82B2-4E68-A0B1-22BEF9F2B460}" sibTransId="{9E988859-AAD1-432B-AE46-FC9521BCAE60}"/>
    <dgm:cxn modelId="{BB3373AC-EC93-4E2F-8717-DF57EFC8853A}" type="presOf" srcId="{8112B16B-3410-4481-8EF5-CC58C4A01408}" destId="{897CDAAC-0499-4A34-8204-49ADF3E834E9}" srcOrd="0" destOrd="0" presId="urn:microsoft.com/office/officeart/2005/8/layout/default"/>
    <dgm:cxn modelId="{C3C984BC-95B8-4D34-B8B9-EBF0CE3747A1}" type="presOf" srcId="{86FF2C12-5862-49A6-9498-825C894F3987}" destId="{61792D27-D978-4182-94CD-9278097DE989}" srcOrd="0" destOrd="0" presId="urn:microsoft.com/office/officeart/2005/8/layout/default"/>
    <dgm:cxn modelId="{7C54FFAA-C97F-4A76-8B54-11C870E98DD6}" srcId="{86FF2C12-5862-49A6-9498-825C894F3987}" destId="{DAD0647B-9340-4234-ACEA-94797605D85B}" srcOrd="2" destOrd="0" parTransId="{61A44304-61BC-4074-8A21-6A43A28BC1AD}" sibTransId="{A97A1F99-2A6E-4A42-9B72-64F9ADAE1385}"/>
    <dgm:cxn modelId="{91A360B4-4EC6-4119-96E5-16A91DDF6B03}" srcId="{86FF2C12-5862-49A6-9498-825C894F3987}" destId="{A19894BF-5A6B-4E1E-90F3-028D90F2D05B}" srcOrd="3" destOrd="0" parTransId="{CE6248CD-B5FB-4E1A-90CA-6B93E6ED0FFC}" sibTransId="{D29D750B-7466-4D69-91F3-410A32F051EC}"/>
    <dgm:cxn modelId="{F74C5E88-6C6F-4066-9F60-ED95069D874F}" srcId="{86FF2C12-5862-49A6-9498-825C894F3987}" destId="{7C384D8A-3EF6-408C-9848-D3D50DE853A0}" srcOrd="1" destOrd="0" parTransId="{71DF4619-C332-40DD-935D-F4315D0A2357}" sibTransId="{00B9B901-A5C5-4822-B4DA-0B819596A773}"/>
    <dgm:cxn modelId="{A5E8470F-3900-4923-8B04-D867DAA8E0F8}" type="presParOf" srcId="{61792D27-D978-4182-94CD-9278097DE989}" destId="{897CDAAC-0499-4A34-8204-49ADF3E834E9}" srcOrd="0" destOrd="0" presId="urn:microsoft.com/office/officeart/2005/8/layout/default"/>
    <dgm:cxn modelId="{5708A080-C2A1-4A00-A176-B4871476B8AD}" type="presParOf" srcId="{61792D27-D978-4182-94CD-9278097DE989}" destId="{DD512103-C892-4379-B125-8BFDC85D67B7}" srcOrd="1" destOrd="0" presId="urn:microsoft.com/office/officeart/2005/8/layout/default"/>
    <dgm:cxn modelId="{9A27FC50-A37F-4DE8-AA8A-DCE040B284F9}" type="presParOf" srcId="{61792D27-D978-4182-94CD-9278097DE989}" destId="{AEFD0D16-2DA7-488F-BE37-E40F12180792}" srcOrd="2" destOrd="0" presId="urn:microsoft.com/office/officeart/2005/8/layout/default"/>
    <dgm:cxn modelId="{24E7CACF-1CAD-4289-B849-8CEDE5368B3B}" type="presParOf" srcId="{61792D27-D978-4182-94CD-9278097DE989}" destId="{47B24578-ACF6-4EAD-B5C5-550738BF5EAF}" srcOrd="3" destOrd="0" presId="urn:microsoft.com/office/officeart/2005/8/layout/default"/>
    <dgm:cxn modelId="{F89825C8-84E7-4A1E-A7B1-62F874DC4F26}" type="presParOf" srcId="{61792D27-D978-4182-94CD-9278097DE989}" destId="{948B77F5-2D44-474A-899C-ACC6A0228A37}" srcOrd="4" destOrd="0" presId="urn:microsoft.com/office/officeart/2005/8/layout/default"/>
    <dgm:cxn modelId="{395A8561-D759-4572-AA51-7D55F86813DB}" type="presParOf" srcId="{61792D27-D978-4182-94CD-9278097DE989}" destId="{C9160C4D-5180-4B76-87BD-9E190E770DD3}" srcOrd="5" destOrd="0" presId="urn:microsoft.com/office/officeart/2005/8/layout/default"/>
    <dgm:cxn modelId="{602A3F0D-9671-4241-B9F7-D235E5FE667A}" type="presParOf" srcId="{61792D27-D978-4182-94CD-9278097DE989}" destId="{791A049C-975C-426B-90DF-CF468AE354A9}" srcOrd="6" destOrd="0" presId="urn:microsoft.com/office/officeart/2005/8/layout/default"/>
    <dgm:cxn modelId="{2B66EA9E-EC80-4981-9963-266331C22F81}" type="presParOf" srcId="{61792D27-D978-4182-94CD-9278097DE989}" destId="{B1EB7D7E-D654-4410-BB53-808E3ABE44FB}" srcOrd="7" destOrd="0" presId="urn:microsoft.com/office/officeart/2005/8/layout/default"/>
    <dgm:cxn modelId="{324218E2-805B-44CA-9611-02692693E6FD}" type="presParOf" srcId="{61792D27-D978-4182-94CD-9278097DE989}" destId="{CF1B8AE7-40B4-4933-AD43-D4419036AB25}" srcOrd="8" destOrd="0" presId="urn:microsoft.com/office/officeart/2005/8/layout/default"/>
    <dgm:cxn modelId="{6BB0AC36-1F41-4CD0-9F3D-188C0D86DB6E}" type="presParOf" srcId="{61792D27-D978-4182-94CD-9278097DE989}" destId="{7EEA9E2A-9AB1-4485-B45F-E6E27C6DE5E2}" srcOrd="9" destOrd="0" presId="urn:microsoft.com/office/officeart/2005/8/layout/default"/>
    <dgm:cxn modelId="{DCBB07EB-490D-4C96-AF09-A57648256423}" type="presParOf" srcId="{61792D27-D978-4182-94CD-9278097DE989}" destId="{6DEDDDCE-2FD4-4071-9E74-897FF69B808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CDAAC-0499-4A34-8204-49ADF3E834E9}">
      <dsp:nvSpPr>
        <dsp:cNvPr id="0" name=""/>
        <dsp:cNvSpPr/>
      </dsp:nvSpPr>
      <dsp:spPr>
        <a:xfrm>
          <a:off x="0" y="850465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Строк та місце проведення біржових операцій</a:t>
          </a:r>
          <a:endParaRPr lang="ru-RU" sz="1400" kern="1200" dirty="0"/>
        </a:p>
      </dsp:txBody>
      <dsp:txXfrm>
        <a:off x="0" y="850465"/>
        <a:ext cx="2571749" cy="1543050"/>
      </dsp:txXfrm>
    </dsp:sp>
    <dsp:sp modelId="{AEFD0D16-2DA7-488F-BE37-E40F12180792}">
      <dsp:nvSpPr>
        <dsp:cNvPr id="0" name=""/>
        <dsp:cNvSpPr/>
      </dsp:nvSpPr>
      <dsp:spPr>
        <a:xfrm>
          <a:off x="2828925" y="850465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Склад учасників біржових торгів   і   сукупність   вимог, що ставляться до них</a:t>
          </a:r>
          <a:endParaRPr lang="ru-RU" sz="1400" kern="1200" dirty="0"/>
        </a:p>
      </dsp:txBody>
      <dsp:txXfrm>
        <a:off x="2828925" y="850465"/>
        <a:ext cx="2571749" cy="1543050"/>
      </dsp:txXfrm>
    </dsp:sp>
    <dsp:sp modelId="{948B77F5-2D44-474A-899C-ACC6A0228A37}">
      <dsp:nvSpPr>
        <dsp:cNvPr id="0" name=""/>
        <dsp:cNvSpPr/>
      </dsp:nvSpPr>
      <dsp:spPr>
        <a:xfrm>
          <a:off x="5657849" y="850465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Порядок здійснення та реєстрації біржових операцій</a:t>
          </a:r>
          <a:endParaRPr lang="ru-RU" sz="1400" kern="1200" dirty="0"/>
        </a:p>
      </dsp:txBody>
      <dsp:txXfrm>
        <a:off x="5657849" y="850465"/>
        <a:ext cx="2571749" cy="1543050"/>
      </dsp:txXfrm>
    </dsp:sp>
    <dsp:sp modelId="{791A049C-975C-426B-90DF-CF468AE354A9}">
      <dsp:nvSpPr>
        <dsp:cNvPr id="0" name=""/>
        <dsp:cNvSpPr/>
      </dsp:nvSpPr>
      <dsp:spPr>
        <a:xfrm>
          <a:off x="0" y="265069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Порядок визначення	та розмір	плати	за користування послугами біржі</a:t>
          </a:r>
          <a:endParaRPr lang="ru-RU" sz="1400" kern="1200" dirty="0"/>
        </a:p>
      </dsp:txBody>
      <dsp:txXfrm>
        <a:off x="0" y="2650690"/>
        <a:ext cx="2571749" cy="1543050"/>
      </dsp:txXfrm>
    </dsp:sp>
    <dsp:sp modelId="{CF1B8AE7-40B4-4933-AD43-D4419036AB25}">
      <dsp:nvSpPr>
        <dsp:cNvPr id="0" name=""/>
        <dsp:cNvSpPr/>
      </dsp:nvSpPr>
      <dsp:spPr>
        <a:xfrm>
          <a:off x="2828925" y="265069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Відповідальність	учасників	та працівників	біржі за невиконання або неналежне виконання правил біржової торгівлі</a:t>
          </a:r>
          <a:endParaRPr lang="ru-RU" sz="1400" kern="1200" dirty="0"/>
        </a:p>
      </dsp:txBody>
      <dsp:txXfrm>
        <a:off x="2828925" y="2650690"/>
        <a:ext cx="2571749" cy="1543050"/>
      </dsp:txXfrm>
    </dsp:sp>
    <dsp:sp modelId="{6DEDDDCE-2FD4-4071-9E74-897FF69B8083}">
      <dsp:nvSpPr>
        <dsp:cNvPr id="0" name=""/>
        <dsp:cNvSpPr/>
      </dsp:nvSpPr>
      <dsp:spPr>
        <a:xfrm>
          <a:off x="5657849" y="265069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Інші положення, встановлені органами управління біржі</a:t>
          </a:r>
          <a:endParaRPr lang="ru-RU" sz="1400" kern="1200" dirty="0"/>
        </a:p>
      </dsp:txBody>
      <dsp:txXfrm>
        <a:off x="5657849" y="2650690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71AD4-B593-4EDA-8E6A-A51E64325973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295D3-D0A8-4CBC-9A27-A6CF0F7ED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7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295D3-D0A8-4CBC-9A27-A6CF0F7EDC2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901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45650"/>
          </a:xfrm>
        </p:spPr>
        <p:txBody>
          <a:bodyPr>
            <a:normAutofit/>
          </a:bodyPr>
          <a:lstStyle/>
          <a:p>
            <a:r>
              <a:rPr lang="uk-UA" dirty="0">
                <a:effectLst/>
              </a:rPr>
              <a:t>ПРАВИЛА БІРЖОВИХ ТОРГІВ ТА ТЕХНОЛОГІЯ ЇХ </a:t>
            </a:r>
            <a:r>
              <a:rPr lang="uk-UA" dirty="0" smtClean="0">
                <a:effectLst/>
              </a:rPr>
              <a:t>ПРОВЕДЕННЯ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401569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uk-UA" dirty="0"/>
              <a:t>Зміст</a:t>
            </a:r>
            <a:r>
              <a:rPr lang="uk-UA" dirty="0" smtClean="0"/>
              <a:t>: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dirty="0" smtClean="0"/>
              <a:t>Правила </a:t>
            </a:r>
            <a:r>
              <a:rPr lang="uk-UA" dirty="0"/>
              <a:t>біржової торгівлі</a:t>
            </a:r>
            <a:r>
              <a:rPr lang="uk-UA" dirty="0" smtClean="0"/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dirty="0" smtClean="0"/>
              <a:t>Процес </a:t>
            </a:r>
            <a:r>
              <a:rPr lang="uk-UA" dirty="0"/>
              <a:t>біржової торгівлі</a:t>
            </a:r>
            <a:r>
              <a:rPr lang="uk-UA" dirty="0" smtClean="0"/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dirty="0" smtClean="0"/>
              <a:t>Порядок </a:t>
            </a:r>
            <a:r>
              <a:rPr lang="uk-UA" dirty="0"/>
              <a:t>виставлення товарів на біржові торги і їх зняття. Лістинг і </a:t>
            </a:r>
            <a:r>
              <a:rPr lang="uk-UA" dirty="0" err="1"/>
              <a:t>делістинг</a:t>
            </a:r>
            <a:r>
              <a:rPr lang="uk-UA" dirty="0"/>
              <a:t> цінних паперів</a:t>
            </a:r>
            <a:r>
              <a:rPr lang="uk-UA" dirty="0" smtClean="0"/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dirty="0" smtClean="0"/>
              <a:t>Особливості </a:t>
            </a:r>
            <a:r>
              <a:rPr lang="uk-UA" dirty="0"/>
              <a:t>біржової мови жестів та жаргону.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3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dirty="0" smtClean="0"/>
              <a:t>вивчення </a:t>
            </a:r>
            <a:r>
              <a:rPr lang="uk-UA" dirty="0"/>
              <a:t>попиту та пропозиції товару за межами біржі і вихід брокера на біржу;</a:t>
            </a:r>
            <a:endParaRPr lang="ru-RU" dirty="0"/>
          </a:p>
          <a:p>
            <a:pPr lvl="0"/>
            <a:r>
              <a:rPr lang="uk-UA" dirty="0"/>
              <a:t>узгодження     умов     угоди     між     брокером-продавцем і брокером-покупцем, укладання біржової угоди в процесі біржового торгу;</a:t>
            </a:r>
            <a:endParaRPr lang="ru-RU" dirty="0"/>
          </a:p>
          <a:p>
            <a:pPr lvl="0"/>
            <a:r>
              <a:rPr lang="uk-UA" dirty="0"/>
              <a:t>оформлення та реєстрація біржової угоди, біржового контракту і розрахунок з біржою;</a:t>
            </a:r>
            <a:endParaRPr lang="ru-RU" dirty="0"/>
          </a:p>
          <a:p>
            <a:pPr lvl="0"/>
            <a:r>
              <a:rPr lang="uk-UA" dirty="0"/>
              <a:t>розрахунок клієнта з брокером за здійснену біржову угоду;</a:t>
            </a:r>
            <a:endParaRPr lang="ru-RU" dirty="0"/>
          </a:p>
          <a:p>
            <a:pPr lvl="0"/>
            <a:r>
              <a:rPr lang="uk-UA" dirty="0"/>
              <a:t>поставка та одержання товару, розрахунок за нього між клієнтами брокерів.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i="1" dirty="0"/>
              <a:t>Процес </a:t>
            </a:r>
            <a:r>
              <a:rPr lang="uk-UA" sz="3100" i="1" dirty="0" smtClean="0"/>
              <a:t>біржової торгівлі </a:t>
            </a:r>
            <a:r>
              <a:rPr lang="uk-UA" sz="3100" i="1" dirty="0"/>
              <a:t>зазвичай об’єднує п’ять основних операцій, що виконуються в такій послідовності</a:t>
            </a:r>
            <a:r>
              <a:rPr lang="uk-UA" sz="3100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68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>
                <a:effectLst/>
              </a:rPr>
              <a:t>Біржова яма</a:t>
            </a: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86" y="1412776"/>
            <a:ext cx="7704856" cy="489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3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9" t="12090" r="7257" b="19048"/>
          <a:stretch/>
        </p:blipFill>
        <p:spPr bwMode="auto">
          <a:xfrm>
            <a:off x="1" y="1196752"/>
            <a:ext cx="9144000" cy="429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/>
              </a:rPr>
              <a:t>електронна торгова система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спосіб </a:t>
            </a:r>
            <a:r>
              <a:rPr lang="uk-UA" dirty="0"/>
              <a:t>доступу до торгів на валютній, фондовій або товарній біржах з використанням Інтернету як засобу зв’язку через онлайн-брокера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Інтернет-трейдинг</a:t>
            </a:r>
            <a:r>
              <a:rPr lang="uk-UA" dirty="0"/>
              <a:t> –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5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8648" r="9215" b="4508"/>
          <a:stretch/>
        </p:blipFill>
        <p:spPr bwMode="auto">
          <a:xfrm>
            <a:off x="184877" y="548680"/>
            <a:ext cx="8964488" cy="54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7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трейдер </a:t>
            </a:r>
            <a:r>
              <a:rPr lang="ru-RU" dirty="0" err="1"/>
              <a:t>отримує</a:t>
            </a:r>
            <a:r>
              <a:rPr lang="ru-RU" dirty="0"/>
              <a:t> онлайн доступ на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біржові</a:t>
            </a:r>
            <a:r>
              <a:rPr lang="ru-RU" dirty="0"/>
              <a:t> та </a:t>
            </a:r>
            <a:r>
              <a:rPr lang="ru-RU" dirty="0" err="1"/>
              <a:t>позабіржові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ринки. </a:t>
            </a:r>
            <a:r>
              <a:rPr lang="ru-RU" dirty="0" err="1"/>
              <a:t>Посередником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ринком і трейдером є брокер, </a:t>
            </a:r>
            <a:r>
              <a:rPr lang="ru-RU" dirty="0" err="1"/>
              <a:t>торгова</a:t>
            </a:r>
            <a:r>
              <a:rPr lang="ru-RU" dirty="0"/>
              <a:t> платформа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 брокера,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трейдеру 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та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 smtClean="0"/>
              <a:t>.</a:t>
            </a:r>
          </a:p>
          <a:p>
            <a:endParaRPr lang="uk-UA" dirty="0"/>
          </a:p>
          <a:p>
            <a:r>
              <a:rPr lang="de-DE" dirty="0"/>
              <a:t>https://tradersunion.com/ua/interesting-articles/najkrashi-torgovi-platformi/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Торгова</a:t>
            </a:r>
            <a:r>
              <a:rPr lang="ru-RU" dirty="0"/>
              <a:t> платформа – </a:t>
            </a:r>
          </a:p>
        </p:txBody>
      </p:sp>
    </p:spTree>
    <p:extLst>
      <p:ext uri="{BB962C8B-B14F-4D97-AF65-F5344CB8AC3E}">
        <p14:creationId xmlns:p14="http://schemas.microsoft.com/office/powerpoint/2010/main" val="39837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4" t="27588" r="28570" b="18519"/>
          <a:stretch/>
        </p:blipFill>
        <p:spPr bwMode="auto">
          <a:xfrm>
            <a:off x="467543" y="260648"/>
            <a:ext cx="840166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3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uk-UA" dirty="0" smtClean="0"/>
              <a:t>Не </a:t>
            </a:r>
            <a:r>
              <a:rPr lang="uk-UA" dirty="0"/>
              <a:t>пізніше, ніж за два дні до початку торгів брокерські контори подають в Інформаційно-довідковий відділ заявку, тобто пропозицію на продаж товару.</a:t>
            </a:r>
            <a:endParaRPr lang="ru-RU" dirty="0"/>
          </a:p>
          <a:p>
            <a:pPr lvl="0"/>
            <a:r>
              <a:rPr lang="uk-UA" dirty="0"/>
              <a:t>При виставленні товару на торги його вартість вказують без урахування суми податку з продажу.</a:t>
            </a:r>
            <a:endParaRPr lang="ru-RU" dirty="0"/>
          </a:p>
          <a:p>
            <a:pPr lvl="0"/>
            <a:r>
              <a:rPr lang="uk-UA" dirty="0"/>
              <a:t>Інформація про товари, які виставляються на наступні торги, оприлюднюються на стенді за 24 години до їх початку.</a:t>
            </a:r>
            <a:endParaRPr lang="ru-RU" dirty="0"/>
          </a:p>
          <a:p>
            <a:pPr lvl="0"/>
            <a:r>
              <a:rPr lang="uk-UA" dirty="0"/>
              <a:t>Інформація про товари, які виставляються, не на найближчі торги, котирується кожні три дні.</a:t>
            </a:r>
            <a:endParaRPr lang="ru-RU" dirty="0"/>
          </a:p>
          <a:p>
            <a:pPr lvl="0"/>
            <a:r>
              <a:rPr lang="uk-UA" dirty="0"/>
              <a:t>Товари, інформація про які не була подана у встановлений строк Інформаційно-довідковим відділом,   до найближчих   торгів не допускаються.</a:t>
            </a:r>
            <a:endParaRPr lang="ru-RU" dirty="0"/>
          </a:p>
          <a:p>
            <a:pPr lvl="0"/>
            <a:r>
              <a:rPr lang="uk-UA" dirty="0"/>
              <a:t>Зміна   інформації,   яка   вказана   в   заявці,   здійснюється у торговій залі біржі відразу після закінчення обговорення </a:t>
            </a:r>
            <a:r>
              <a:rPr lang="uk-UA" dirty="0" smtClean="0"/>
              <a:t>пропозиції або </a:t>
            </a:r>
            <a:r>
              <a:rPr lang="uk-UA" dirty="0"/>
              <a:t>протягом трьох годин після закінчення торгів (маклеру повідомляється ціна, з якої </a:t>
            </a:r>
            <a:r>
              <a:rPr lang="uk-UA" dirty="0" err="1"/>
              <a:t>почнуться</a:t>
            </a:r>
            <a:r>
              <a:rPr lang="uk-UA" dirty="0"/>
              <a:t> торги на наступний біржовий день).</a:t>
            </a:r>
            <a:endParaRPr lang="ru-RU" dirty="0"/>
          </a:p>
          <a:p>
            <a:pPr lvl="0"/>
            <a:r>
              <a:rPr lang="uk-UA" dirty="0"/>
              <a:t>Заявка на </a:t>
            </a:r>
            <a:r>
              <a:rPr lang="uk-UA" dirty="0" smtClean="0"/>
              <a:t>продаж товару </a:t>
            </a:r>
            <a:r>
              <a:rPr lang="uk-UA" dirty="0"/>
              <a:t>вилучається з інформаційного табло без згоди брокера після 10-ти торгів за участю вказаного в ній товару.</a:t>
            </a:r>
            <a:endParaRPr lang="ru-RU" dirty="0"/>
          </a:p>
          <a:p>
            <a:pPr lvl="0"/>
            <a:r>
              <a:rPr lang="uk-UA" dirty="0"/>
              <a:t>За день до початку торгів або при вході до торгової зали біржі кожний брокер отримує інформаційний листок, який має перелік видів товарів, що виставлені на торги, у даний біржовий день із вказаними ціною та кількістю пропозицій, номерами брокерських контор, місцями знаходження, умовами розрахунків і строків поставки товарів за кожним пунктом.</a:t>
            </a:r>
            <a:endParaRPr lang="ru-RU" dirty="0"/>
          </a:p>
          <a:p>
            <a:pPr lvl="0"/>
            <a:r>
              <a:rPr lang="uk-UA" dirty="0"/>
              <a:t>Брокер, який виявив, що в інформаційному листку неправильно вказаний його товар, повинен до початку торгів повідомити про це маклера, який обслуговує торги, і </a:t>
            </a:r>
            <a:r>
              <a:rPr lang="uk-UA" dirty="0" err="1"/>
              <a:t>внести</a:t>
            </a:r>
            <a:r>
              <a:rPr lang="uk-UA" dirty="0"/>
              <a:t> необхідну поправку.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i="1" dirty="0"/>
              <a:t>Порядок виставлення і зняття товарів з біржових торгів наступний</a:t>
            </a:r>
            <a:r>
              <a:rPr lang="uk-UA" sz="3600" i="1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1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027792"/>
          </a:xfrm>
        </p:spPr>
        <p:txBody>
          <a:bodyPr/>
          <a:lstStyle/>
          <a:p>
            <a:r>
              <a:rPr lang="uk-UA" dirty="0" smtClean="0"/>
              <a:t>сукупність </a:t>
            </a:r>
            <a:r>
              <a:rPr lang="uk-UA" dirty="0"/>
              <a:t>процедур   включення цінних   паперів у біржовий список (список цінних паперів, допущених до біржових торгів), здійснення контролю за відповідністю цінних паперів встановленим біржою умовам і вимогам. Лістингом часто називають сам біржовий список.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Лістинг   –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4725144"/>
            <a:ext cx="612068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err="1"/>
              <a:t>Делістинг</a:t>
            </a:r>
            <a:r>
              <a:rPr lang="ru-RU" sz="3200" dirty="0"/>
              <a:t> –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виключення</a:t>
            </a:r>
            <a:r>
              <a:rPr lang="ru-RU" sz="3200" dirty="0"/>
              <a:t> </a:t>
            </a:r>
            <a:r>
              <a:rPr lang="ru-RU" sz="3200" dirty="0" err="1"/>
              <a:t>цінних</a:t>
            </a:r>
            <a:r>
              <a:rPr lang="ru-RU" sz="3200" dirty="0"/>
              <a:t> </a:t>
            </a:r>
            <a:r>
              <a:rPr lang="ru-RU" sz="3200" dirty="0" err="1"/>
              <a:t>паперів</a:t>
            </a:r>
            <a:r>
              <a:rPr lang="ru-RU" sz="3200" dirty="0"/>
              <a:t> 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err="1"/>
              <a:t>біржового</a:t>
            </a:r>
            <a:r>
              <a:rPr lang="ru-RU" sz="3200" dirty="0"/>
              <a:t> списку.</a:t>
            </a:r>
          </a:p>
        </p:txBody>
      </p:sp>
    </p:spTree>
    <p:extLst>
      <p:ext uri="{BB962C8B-B14F-4D97-AF65-F5344CB8AC3E}">
        <p14:creationId xmlns:p14="http://schemas.microsoft.com/office/powerpoint/2010/main" val="1341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Унесення</a:t>
            </a:r>
            <a:r>
              <a:rPr lang="ru-RU" dirty="0"/>
              <a:t> та </a:t>
            </a:r>
            <a:r>
              <a:rPr lang="ru-RU" dirty="0" err="1"/>
              <a:t>перебування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 у </a:t>
            </a:r>
            <a:r>
              <a:rPr lang="ru-RU" dirty="0" err="1"/>
              <a:t>біржовому</a:t>
            </a:r>
            <a:r>
              <a:rPr lang="ru-RU" dirty="0"/>
              <a:t> </a:t>
            </a:r>
            <a:r>
              <a:rPr lang="ru-RU" dirty="0" err="1"/>
              <a:t>реєстрі</a:t>
            </a:r>
            <a:r>
              <a:rPr lang="ru-RU" dirty="0"/>
              <a:t> </a:t>
            </a:r>
            <a:r>
              <a:rPr lang="ru-RU" dirty="0" err="1" smtClean="0"/>
              <a:t>здійснюються</a:t>
            </a:r>
            <a:r>
              <a:rPr lang="ru-RU" dirty="0" smtClean="0"/>
              <a:t>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відповідності</a:t>
            </a:r>
            <a:r>
              <a:rPr lang="ru-RU" dirty="0"/>
              <a:t> </a:t>
            </a:r>
            <a:r>
              <a:rPr lang="ru-RU" dirty="0" err="1" smtClean="0"/>
              <a:t>мінімальним</a:t>
            </a:r>
            <a:r>
              <a:rPr lang="ru-RU" dirty="0" smtClean="0"/>
              <a:t> </a:t>
            </a:r>
            <a:r>
              <a:rPr lang="ru-RU" dirty="0" err="1" smtClean="0"/>
              <a:t>вимогам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затверджені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b="1" dirty="0" err="1" smtClean="0"/>
              <a:t>Положенням</a:t>
            </a:r>
            <a:r>
              <a:rPr lang="ru-RU" b="1" dirty="0" smtClean="0"/>
              <a:t> про </a:t>
            </a:r>
            <a:r>
              <a:rPr lang="ru-RU" b="1" dirty="0" err="1"/>
              <a:t>функціонування</a:t>
            </a:r>
            <a:r>
              <a:rPr lang="ru-RU" b="1" dirty="0"/>
              <a:t> </a:t>
            </a:r>
            <a:r>
              <a:rPr lang="ru-RU" b="1" dirty="0" err="1"/>
              <a:t>фондових</a:t>
            </a:r>
            <a:r>
              <a:rPr lang="ru-RU" b="1" dirty="0"/>
              <a:t> </a:t>
            </a:r>
            <a:r>
              <a:rPr lang="ru-RU" b="1" dirty="0" err="1" smtClean="0"/>
              <a:t>бірж</a:t>
            </a:r>
            <a:r>
              <a:rPr lang="ru-RU" b="1" dirty="0"/>
              <a:t>»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 з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 та фондового ринку 22.11.2012 № 1688</a:t>
            </a:r>
          </a:p>
        </p:txBody>
      </p:sp>
    </p:spTree>
    <p:extLst>
      <p:ext uri="{BB962C8B-B14F-4D97-AF65-F5344CB8AC3E}">
        <p14:creationId xmlns:p14="http://schemas.microsoft.com/office/powerpoint/2010/main" val="23803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875663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розробляються     відповідно до законодавства і є основним документом, який регламентує порядок здійснення     біржових     операцій,     ведення     біржової     торгівлі та розв’язання спорів з цих питань.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effectLst/>
              </a:rPr>
              <a:t>Правила    біржової    </a:t>
            </a:r>
            <a:r>
              <a:rPr lang="uk-UA" dirty="0" smtClean="0">
                <a:effectLst/>
              </a:rPr>
              <a:t>торгівлі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429000"/>
            <a:ext cx="396044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Біржовими</a:t>
            </a:r>
            <a:r>
              <a:rPr lang="ru-RU" dirty="0"/>
              <a:t> торгами є торги,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публічно</a:t>
            </a:r>
            <a:r>
              <a:rPr lang="ru-RU" dirty="0"/>
              <a:t> і гласно </a:t>
            </a:r>
            <a:r>
              <a:rPr lang="ru-RU" dirty="0" err="1"/>
              <a:t>проводяться</a:t>
            </a:r>
            <a:r>
              <a:rPr lang="ru-RU" dirty="0"/>
              <a:t> в </a:t>
            </a:r>
            <a:r>
              <a:rPr lang="ru-RU" dirty="0" err="1"/>
              <a:t>торговельних</a:t>
            </a:r>
            <a:r>
              <a:rPr lang="ru-RU" dirty="0"/>
              <a:t> залах </a:t>
            </a:r>
            <a:r>
              <a:rPr lang="ru-RU" dirty="0" err="1"/>
              <a:t>біржі</a:t>
            </a:r>
            <a:r>
              <a:rPr lang="ru-RU" dirty="0"/>
              <a:t>, у </a:t>
            </a:r>
            <a:r>
              <a:rPr lang="ru-RU" dirty="0" err="1"/>
              <a:t>т.ч</a:t>
            </a:r>
            <a:r>
              <a:rPr lang="ru-RU" dirty="0"/>
              <a:t>. через онлайн-</a:t>
            </a:r>
            <a:r>
              <a:rPr lang="ru-RU" dirty="0" err="1"/>
              <a:t>платформи</a:t>
            </a:r>
            <a:r>
              <a:rPr lang="ru-RU" dirty="0"/>
              <a:t>, за </a:t>
            </a:r>
            <a:r>
              <a:rPr lang="ru-RU" dirty="0" err="1"/>
              <a:t>участю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біржі</a:t>
            </a:r>
            <a:r>
              <a:rPr lang="ru-RU" dirty="0"/>
              <a:t> за товарами, </a:t>
            </a:r>
            <a:r>
              <a:rPr lang="ru-RU" dirty="0" err="1"/>
              <a:t>допущених</a:t>
            </a:r>
            <a:r>
              <a:rPr lang="ru-RU" dirty="0"/>
              <a:t> до </a:t>
            </a:r>
            <a:r>
              <a:rPr lang="ru-RU" dirty="0" err="1"/>
              <a:t>реалізації</a:t>
            </a:r>
            <a:r>
              <a:rPr lang="ru-RU" dirty="0"/>
              <a:t> на </a:t>
            </a:r>
            <a:r>
              <a:rPr lang="ru-RU" dirty="0" err="1"/>
              <a:t>біржі</a:t>
            </a:r>
            <a:r>
              <a:rPr lang="ru-RU" dirty="0"/>
              <a:t> в порядку, </a:t>
            </a:r>
            <a:r>
              <a:rPr lang="ru-RU" dirty="0" err="1"/>
              <a:t>встановленому</a:t>
            </a:r>
            <a:r>
              <a:rPr lang="ru-RU" dirty="0"/>
              <a:t> Правилами </a:t>
            </a:r>
            <a:r>
              <a:rPr lang="ru-RU" dirty="0" err="1"/>
              <a:t>біржової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3429000"/>
            <a:ext cx="394493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Правила </a:t>
            </a:r>
            <a:r>
              <a:rPr lang="ru-RU" dirty="0" err="1"/>
              <a:t>біржової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біржами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і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різними</a:t>
            </a:r>
            <a:r>
              <a:rPr lang="ru-RU" dirty="0"/>
              <a:t> на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біржах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є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  </a:t>
            </a:r>
            <a:r>
              <a:rPr lang="ru-RU" dirty="0" err="1"/>
              <a:t>біржової</a:t>
            </a:r>
            <a:r>
              <a:rPr lang="ru-RU" dirty="0"/>
              <a:t>   </a:t>
            </a:r>
            <a:r>
              <a:rPr lang="ru-RU" dirty="0" err="1"/>
              <a:t>торгівлі</a:t>
            </a:r>
            <a:r>
              <a:rPr lang="ru-RU" dirty="0"/>
              <a:t>,   </a:t>
            </a:r>
            <a:r>
              <a:rPr lang="ru-RU" dirty="0" err="1"/>
              <a:t>які</a:t>
            </a:r>
            <a:r>
              <a:rPr lang="ru-RU" dirty="0"/>
              <a:t>   </a:t>
            </a:r>
            <a:r>
              <a:rPr lang="ru-RU" dirty="0" err="1"/>
              <a:t>визначаються</a:t>
            </a:r>
            <a:r>
              <a:rPr lang="ru-RU" dirty="0"/>
              <a:t>   </a:t>
            </a:r>
            <a:r>
              <a:rPr lang="ru-RU" dirty="0" err="1"/>
              <a:t>законодавством</a:t>
            </a:r>
            <a:r>
              <a:rPr lang="ru-RU" dirty="0"/>
              <a:t> і </a:t>
            </a:r>
            <a:r>
              <a:rPr lang="ru-RU" dirty="0" err="1"/>
              <a:t>загальні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бірж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17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емітент</a:t>
            </a:r>
            <a:r>
              <a:rPr lang="ru-RU" dirty="0" smtClean="0"/>
              <a:t> </a:t>
            </a:r>
            <a:r>
              <a:rPr lang="ru-RU" dirty="0" err="1"/>
              <a:t>існує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;</a:t>
            </a:r>
          </a:p>
          <a:p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капітал</a:t>
            </a:r>
            <a:r>
              <a:rPr lang="ru-RU" dirty="0"/>
              <a:t> </a:t>
            </a:r>
            <a:r>
              <a:rPr lang="ru-RU" dirty="0" err="1"/>
              <a:t>емітента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300 000 000 </a:t>
            </a:r>
            <a:r>
              <a:rPr lang="ru-RU" dirty="0" err="1"/>
              <a:t>грн</a:t>
            </a:r>
            <a:r>
              <a:rPr lang="ru-RU" dirty="0"/>
              <a:t>;</a:t>
            </a:r>
          </a:p>
          <a:p>
            <a:r>
              <a:rPr lang="ru-RU" dirty="0" err="1"/>
              <a:t>річний</a:t>
            </a:r>
            <a:r>
              <a:rPr lang="ru-RU" dirty="0"/>
              <a:t> </a:t>
            </a:r>
            <a:r>
              <a:rPr lang="ru-RU" dirty="0" err="1"/>
              <a:t>чистий</a:t>
            </a:r>
            <a:r>
              <a:rPr lang="ru-RU" dirty="0"/>
              <a:t> </a:t>
            </a:r>
            <a:r>
              <a:rPr lang="ru-RU" dirty="0" err="1"/>
              <a:t>дохід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послуг</a:t>
            </a:r>
            <a:r>
              <a:rPr lang="ru-RU" dirty="0"/>
              <a:t> за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фінансовий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становить не </a:t>
            </a:r>
            <a:r>
              <a:rPr lang="ru-RU" dirty="0" err="1"/>
              <a:t>менше</a:t>
            </a:r>
            <a:r>
              <a:rPr lang="ru-RU" dirty="0"/>
              <a:t> 300 000 000 </a:t>
            </a:r>
            <a:r>
              <a:rPr lang="ru-RU" dirty="0" err="1"/>
              <a:t>грн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);</a:t>
            </a:r>
          </a:p>
          <a:p>
            <a:r>
              <a:rPr lang="ru-RU" dirty="0" err="1"/>
              <a:t>середнє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ринкової</a:t>
            </a:r>
            <a:r>
              <a:rPr lang="ru-RU" dirty="0"/>
              <a:t> </a:t>
            </a:r>
            <a:r>
              <a:rPr lang="ru-RU" dirty="0" err="1"/>
              <a:t>капіталізації</a:t>
            </a:r>
            <a:r>
              <a:rPr lang="ru-RU" dirty="0"/>
              <a:t> </a:t>
            </a:r>
            <a:r>
              <a:rPr lang="ru-RU" dirty="0" err="1"/>
              <a:t>емітента</a:t>
            </a:r>
            <a:r>
              <a:rPr lang="ru-RU" dirty="0"/>
              <a:t> становить не </a:t>
            </a:r>
            <a:r>
              <a:rPr lang="ru-RU" dirty="0" err="1"/>
              <a:t>менше</a:t>
            </a:r>
            <a:r>
              <a:rPr lang="ru-RU" dirty="0"/>
              <a:t> 100 000 000 </a:t>
            </a:r>
            <a:r>
              <a:rPr lang="ru-RU" dirty="0" err="1"/>
              <a:t>грн</a:t>
            </a:r>
            <a:r>
              <a:rPr lang="ru-RU" dirty="0"/>
              <a:t>;</a:t>
            </a:r>
          </a:p>
          <a:p>
            <a:r>
              <a:rPr lang="ru-RU" dirty="0" err="1"/>
              <a:t>мінімальна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акцій</a:t>
            </a:r>
            <a:r>
              <a:rPr lang="ru-RU" dirty="0"/>
              <a:t> у </a:t>
            </a:r>
            <a:r>
              <a:rPr lang="ru-RU" dirty="0" err="1"/>
              <a:t>вільному</a:t>
            </a:r>
            <a:r>
              <a:rPr lang="ru-RU" dirty="0"/>
              <a:t> </a:t>
            </a:r>
            <a:r>
              <a:rPr lang="ru-RU" dirty="0" err="1"/>
              <a:t>обігу</a:t>
            </a:r>
            <a:r>
              <a:rPr lang="ru-RU" dirty="0"/>
              <a:t> становить не </a:t>
            </a:r>
            <a:r>
              <a:rPr lang="ru-RU" dirty="0" err="1"/>
              <a:t>менше</a:t>
            </a:r>
            <a:r>
              <a:rPr lang="ru-RU" dirty="0"/>
              <a:t> 10 </a:t>
            </a:r>
            <a:r>
              <a:rPr lang="ru-RU" dirty="0" err="1"/>
              <a:t>відсотків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75 000 000 </a:t>
            </a:r>
            <a:r>
              <a:rPr lang="ru-RU" dirty="0" err="1"/>
              <a:t>грн</a:t>
            </a:r>
            <a:r>
              <a:rPr lang="ru-RU" dirty="0"/>
              <a:t> і </a:t>
            </a:r>
            <a:r>
              <a:rPr lang="ru-RU" dirty="0" err="1"/>
              <a:t>більше</a:t>
            </a:r>
            <a:r>
              <a:rPr lang="ru-RU" dirty="0"/>
              <a:t>;</a:t>
            </a:r>
          </a:p>
          <a:p>
            <a:r>
              <a:rPr lang="ru-RU" dirty="0" err="1"/>
              <a:t>кількісний</a:t>
            </a:r>
            <a:r>
              <a:rPr lang="ru-RU" dirty="0"/>
              <a:t> склад </a:t>
            </a:r>
            <a:r>
              <a:rPr lang="ru-RU" dirty="0" err="1"/>
              <a:t>акціонерів</a:t>
            </a:r>
            <a:r>
              <a:rPr lang="ru-RU" dirty="0"/>
              <a:t> </a:t>
            </a:r>
            <a:r>
              <a:rPr lang="ru-RU" dirty="0" err="1"/>
              <a:t>емітента</a:t>
            </a:r>
            <a:r>
              <a:rPr lang="ru-RU" dirty="0"/>
              <a:t> - не </a:t>
            </a:r>
            <a:r>
              <a:rPr lang="ru-RU" dirty="0" err="1"/>
              <a:t>менше</a:t>
            </a:r>
            <a:r>
              <a:rPr lang="ru-RU" dirty="0"/>
              <a:t> 150 </a:t>
            </a:r>
            <a:r>
              <a:rPr lang="ru-RU" dirty="0" err="1"/>
              <a:t>акціонерів</a:t>
            </a:r>
            <a:r>
              <a:rPr lang="ru-RU" dirty="0"/>
              <a:t>;</a:t>
            </a:r>
          </a:p>
          <a:p>
            <a:r>
              <a:rPr lang="ru-RU" dirty="0"/>
              <a:t>у </a:t>
            </a:r>
            <a:r>
              <a:rPr lang="ru-RU" dirty="0" err="1"/>
              <a:t>емітента</a:t>
            </a:r>
            <a:r>
              <a:rPr lang="ru-RU" dirty="0"/>
              <a:t> </a:t>
            </a:r>
            <a:r>
              <a:rPr lang="ru-RU" dirty="0" err="1"/>
              <a:t>запроваджено</a:t>
            </a:r>
            <a:r>
              <a:rPr lang="ru-RU" dirty="0"/>
              <a:t> посаду корпоративного секретаря;</a:t>
            </a:r>
          </a:p>
          <a:p>
            <a:r>
              <a:rPr lang="ru-RU" dirty="0" err="1"/>
              <a:t>емітент</a:t>
            </a:r>
            <a:r>
              <a:rPr lang="ru-RU" dirty="0"/>
              <a:t> проводить </a:t>
            </a:r>
            <a:r>
              <a:rPr lang="ru-RU" dirty="0" err="1"/>
              <a:t>щорічну</a:t>
            </a:r>
            <a:r>
              <a:rPr lang="ru-RU" dirty="0"/>
              <a:t> </a:t>
            </a:r>
            <a:r>
              <a:rPr lang="ru-RU" dirty="0" err="1"/>
              <a:t>аудиторську</a:t>
            </a:r>
            <a:r>
              <a:rPr lang="ru-RU" dirty="0"/>
              <a:t> </a:t>
            </a:r>
            <a:r>
              <a:rPr lang="ru-RU" dirty="0" err="1"/>
              <a:t>перевірку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 аудиту за </a:t>
            </a:r>
            <a:r>
              <a:rPr lang="ru-RU" dirty="0" err="1"/>
              <a:t>участю</a:t>
            </a:r>
            <a:r>
              <a:rPr lang="ru-RU" dirty="0"/>
              <a:t> </a:t>
            </a:r>
            <a:r>
              <a:rPr lang="ru-RU" dirty="0" err="1"/>
              <a:t>незалежного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аудитора (не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акцій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5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емітент</a:t>
            </a:r>
            <a:r>
              <a:rPr lang="ru-RU" dirty="0" smtClean="0"/>
              <a:t> </a:t>
            </a:r>
            <a:r>
              <a:rPr lang="ru-RU" dirty="0" err="1"/>
              <a:t>існує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емітента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є </a:t>
            </a:r>
            <a:r>
              <a:rPr lang="ru-RU" dirty="0" err="1"/>
              <a:t>дочірнім</a:t>
            </a:r>
            <a:r>
              <a:rPr lang="ru-RU" dirty="0"/>
              <a:t> </a:t>
            </a:r>
            <a:r>
              <a:rPr lang="ru-RU" dirty="0" err="1"/>
              <a:t>підприємством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емітента</a:t>
            </a:r>
            <a:r>
              <a:rPr lang="ru-RU" dirty="0"/>
              <a:t>, </a:t>
            </a:r>
            <a:r>
              <a:rPr lang="ru-RU" dirty="0" err="1"/>
              <a:t>цінні</a:t>
            </a:r>
            <a:r>
              <a:rPr lang="ru-RU" dirty="0"/>
              <a:t> </a:t>
            </a:r>
            <a:r>
              <a:rPr lang="ru-RU" dirty="0" err="1"/>
              <a:t>папери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у </a:t>
            </a:r>
            <a:r>
              <a:rPr lang="ru-RU" dirty="0" err="1"/>
              <a:t>біржовому</a:t>
            </a:r>
            <a:r>
              <a:rPr lang="ru-RU" dirty="0"/>
              <a:t> </a:t>
            </a:r>
            <a:r>
              <a:rPr lang="ru-RU" dirty="0" err="1"/>
              <a:t>реєстрі</a:t>
            </a:r>
            <a:r>
              <a:rPr lang="ru-RU" dirty="0"/>
              <a:t>);</a:t>
            </a:r>
          </a:p>
          <a:p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чистих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</a:t>
            </a:r>
            <a:r>
              <a:rPr lang="ru-RU" dirty="0" err="1"/>
              <a:t>емітента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особи (</a:t>
            </a:r>
            <a:r>
              <a:rPr lang="ru-RU" dirty="0" err="1"/>
              <a:t>осіб</a:t>
            </a:r>
            <a:r>
              <a:rPr lang="ru-RU" dirty="0"/>
              <a:t>), яка (</a:t>
            </a:r>
            <a:r>
              <a:rPr lang="ru-RU" dirty="0" err="1"/>
              <a:t>які</a:t>
            </a:r>
            <a:r>
              <a:rPr lang="ru-RU" dirty="0"/>
              <a:t>) </a:t>
            </a:r>
            <a:r>
              <a:rPr lang="ru-RU" dirty="0" err="1"/>
              <a:t>надає</a:t>
            </a:r>
            <a:r>
              <a:rPr lang="ru-RU" dirty="0"/>
              <a:t>(</a:t>
            </a:r>
            <a:r>
              <a:rPr lang="ru-RU" dirty="0" err="1"/>
              <a:t>ють</a:t>
            </a:r>
            <a:r>
              <a:rPr lang="ru-RU" dirty="0"/>
              <a:t>)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зобов’язань</a:t>
            </a:r>
            <a:r>
              <a:rPr lang="ru-RU" dirty="0"/>
              <a:t> за </a:t>
            </a:r>
            <a:r>
              <a:rPr lang="ru-RU" dirty="0" err="1"/>
              <a:t>випуском</a:t>
            </a:r>
            <a:r>
              <a:rPr lang="ru-RU" dirty="0"/>
              <a:t>, становить не </a:t>
            </a:r>
            <a:r>
              <a:rPr lang="ru-RU" dirty="0" err="1"/>
              <a:t>менше</a:t>
            </a:r>
            <a:r>
              <a:rPr lang="ru-RU" dirty="0"/>
              <a:t> 300 000 000 </a:t>
            </a:r>
            <a:r>
              <a:rPr lang="ru-RU" dirty="0" err="1"/>
              <a:t>грн</a:t>
            </a:r>
            <a:r>
              <a:rPr lang="ru-RU" dirty="0"/>
              <a:t>;</a:t>
            </a:r>
          </a:p>
          <a:p>
            <a:r>
              <a:rPr lang="ru-RU" dirty="0" err="1" smtClean="0"/>
              <a:t>річний</a:t>
            </a:r>
            <a:r>
              <a:rPr lang="ru-RU" dirty="0" smtClean="0"/>
              <a:t> </a:t>
            </a:r>
            <a:r>
              <a:rPr lang="ru-RU" dirty="0" err="1"/>
              <a:t>чистий</a:t>
            </a:r>
            <a:r>
              <a:rPr lang="ru-RU" dirty="0"/>
              <a:t> </a:t>
            </a:r>
            <a:r>
              <a:rPr lang="ru-RU" dirty="0" err="1"/>
              <a:t>дохід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емітента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особи (</a:t>
            </a:r>
            <a:r>
              <a:rPr lang="ru-RU" dirty="0" err="1"/>
              <a:t>осіб</a:t>
            </a:r>
            <a:r>
              <a:rPr lang="ru-RU" dirty="0"/>
              <a:t>), яка (</a:t>
            </a:r>
            <a:r>
              <a:rPr lang="ru-RU" dirty="0" err="1"/>
              <a:t>які</a:t>
            </a:r>
            <a:r>
              <a:rPr lang="ru-RU" dirty="0"/>
              <a:t>) </a:t>
            </a:r>
            <a:r>
              <a:rPr lang="ru-RU" dirty="0" err="1"/>
              <a:t>надає</a:t>
            </a:r>
            <a:r>
              <a:rPr lang="ru-RU" dirty="0"/>
              <a:t>(</a:t>
            </a:r>
            <a:r>
              <a:rPr lang="ru-RU" dirty="0" err="1"/>
              <a:t>ють</a:t>
            </a:r>
            <a:r>
              <a:rPr lang="ru-RU" dirty="0"/>
              <a:t>)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зобов’язань</a:t>
            </a:r>
            <a:r>
              <a:rPr lang="ru-RU" dirty="0"/>
              <a:t> за </a:t>
            </a:r>
            <a:r>
              <a:rPr lang="ru-RU" dirty="0" err="1"/>
              <a:t>випуском</a:t>
            </a:r>
            <a:r>
              <a:rPr lang="ru-RU" dirty="0"/>
              <a:t>, за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фінансовий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становить не </a:t>
            </a:r>
            <a:r>
              <a:rPr lang="ru-RU" dirty="0" err="1"/>
              <a:t>менше</a:t>
            </a:r>
            <a:r>
              <a:rPr lang="ru-RU" dirty="0"/>
              <a:t> 300 000 000 </a:t>
            </a:r>
            <a:r>
              <a:rPr lang="ru-RU" dirty="0" err="1"/>
              <a:t>грн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);</a:t>
            </a:r>
          </a:p>
          <a:p>
            <a:r>
              <a:rPr lang="ru-RU" dirty="0" err="1" smtClean="0"/>
              <a:t>відсутні</a:t>
            </a:r>
            <a:r>
              <a:rPr lang="ru-RU" dirty="0" smtClean="0"/>
              <a:t> </a:t>
            </a:r>
            <a:r>
              <a:rPr lang="ru-RU" dirty="0" err="1"/>
              <a:t>збитки</a:t>
            </a:r>
            <a:r>
              <a:rPr lang="ru-RU" dirty="0"/>
              <a:t> в </a:t>
            </a:r>
            <a:r>
              <a:rPr lang="ru-RU" dirty="0" err="1"/>
              <a:t>емітента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особи, яка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зобов'язань</a:t>
            </a:r>
            <a:r>
              <a:rPr lang="ru-RU" dirty="0"/>
              <a:t> за </a:t>
            </a:r>
            <a:r>
              <a:rPr lang="ru-RU" dirty="0" err="1"/>
              <a:t>випуском</a:t>
            </a:r>
            <a:r>
              <a:rPr lang="ru-RU" dirty="0"/>
              <a:t>, за </a:t>
            </a:r>
            <a:r>
              <a:rPr lang="ru-RU" dirty="0" err="1"/>
              <a:t>підсумками</a:t>
            </a:r>
            <a:r>
              <a:rPr lang="ru-RU" dirty="0"/>
              <a:t> </a:t>
            </a:r>
            <a:r>
              <a:rPr lang="ru-RU" dirty="0" err="1"/>
              <a:t>останнього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року</a:t>
            </a:r>
            <a:r>
              <a:rPr lang="ru-RU" b="1" baseline="30000" dirty="0"/>
              <a:t>-2</a:t>
            </a:r>
            <a:r>
              <a:rPr lang="ru-RU" dirty="0"/>
              <a:t>;</a:t>
            </a:r>
          </a:p>
          <a:p>
            <a:r>
              <a:rPr lang="ru-RU" dirty="0" err="1" smtClean="0"/>
              <a:t>номінальна</a:t>
            </a:r>
            <a:r>
              <a:rPr lang="ru-RU" dirty="0" smtClean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серії</a:t>
            </a:r>
            <a:r>
              <a:rPr lang="ru-RU" dirty="0"/>
              <a:t> </a:t>
            </a:r>
            <a:r>
              <a:rPr lang="ru-RU" dirty="0" err="1"/>
              <a:t>випуску</a:t>
            </a:r>
            <a:r>
              <a:rPr lang="ru-RU" dirty="0"/>
              <a:t> </a:t>
            </a:r>
            <a:r>
              <a:rPr lang="ru-RU" dirty="0" err="1"/>
              <a:t>облігацій</a:t>
            </a:r>
            <a:r>
              <a:rPr lang="ru-RU" dirty="0"/>
              <a:t> становить не </a:t>
            </a:r>
            <a:r>
              <a:rPr lang="ru-RU" dirty="0" err="1"/>
              <a:t>менше</a:t>
            </a:r>
            <a:r>
              <a:rPr lang="ru-RU" dirty="0"/>
              <a:t> 100 000 000 грн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</a:t>
            </a:r>
            <a:r>
              <a:rPr lang="ru-RU" dirty="0" err="1"/>
              <a:t>облігацій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1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16624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/>
              <a:t>Консолідація </a:t>
            </a:r>
            <a:r>
              <a:rPr lang="uk-UA" dirty="0"/>
              <a:t>– зміцнення, об’єднання, інтеграція, згуртування чого-небудь (осіб, груп, організацій, рухів та іншого).</a:t>
            </a:r>
            <a:endParaRPr lang="ru-RU" dirty="0"/>
          </a:p>
          <a:p>
            <a:r>
              <a:rPr lang="uk-UA" b="1" dirty="0"/>
              <a:t>Мажоритарний акціонер </a:t>
            </a:r>
            <a:r>
              <a:rPr lang="uk-UA" dirty="0"/>
              <a:t>(</a:t>
            </a:r>
            <a:r>
              <a:rPr lang="uk-UA" dirty="0" err="1"/>
              <a:t>мажоритарій</a:t>
            </a:r>
            <a:r>
              <a:rPr lang="uk-UA" dirty="0"/>
              <a:t>) – це фізична або юридична особа, яка володіє контрольним пакетом акцій підприємства, що надає їй можливість керувати цим підприємством.</a:t>
            </a:r>
            <a:endParaRPr lang="ru-RU" dirty="0"/>
          </a:p>
          <a:p>
            <a:r>
              <a:rPr lang="uk-UA" b="1" dirty="0"/>
              <a:t>Міноритарний акціонер </a:t>
            </a:r>
            <a:r>
              <a:rPr lang="uk-UA" dirty="0"/>
              <a:t>(міноритарій) – акціонер компанії (фізична або юридична особа), розмір пакету акцій якого не дозволяє йому безпосередньо брати участь в управлінні компанією (наприклад, шляхом формування ради директорів). Такий пакет акцій називається «неконтролюючим».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9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1960" y="114293"/>
            <a:ext cx="4321810" cy="663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 Час </a:t>
            </a:r>
            <a:r>
              <a:rPr lang="ru-RU" b="1" dirty="0" err="1"/>
              <a:t>роботи</a:t>
            </a:r>
            <a:r>
              <a:rPr lang="ru-RU" b="1" dirty="0"/>
              <a:t> </a:t>
            </a:r>
            <a:r>
              <a:rPr lang="ru-RU" b="1" dirty="0" err="1"/>
              <a:t>бірж</a:t>
            </a:r>
            <a:r>
              <a:rPr lang="ru-RU" b="1" dirty="0"/>
              <a:t>. </a:t>
            </a:r>
            <a:r>
              <a:rPr lang="ru-RU" b="1" dirty="0" err="1"/>
              <a:t>Розклад</a:t>
            </a:r>
            <a:r>
              <a:rPr lang="ru-RU" b="1" dirty="0"/>
              <a:t> </a:t>
            </a:r>
            <a:r>
              <a:rPr lang="ru-RU" b="1" dirty="0" err="1"/>
              <a:t>торгових</a:t>
            </a:r>
            <a:r>
              <a:rPr lang="ru-RU" b="1" dirty="0"/>
              <a:t> </a:t>
            </a:r>
            <a:r>
              <a:rPr lang="ru-RU" b="1" dirty="0" err="1" smtClean="0"/>
              <a:t>сесій</a:t>
            </a:r>
            <a:endParaRPr lang="ru-RU" b="1" dirty="0" smtClean="0"/>
          </a:p>
          <a:p>
            <a:r>
              <a:rPr lang="uk-UA" b="1" dirty="0" smtClean="0"/>
              <a:t>2. Біржовий арбітраж</a:t>
            </a:r>
            <a:endParaRPr lang="en-US" b="1" dirty="0" smtClean="0"/>
          </a:p>
          <a:p>
            <a:r>
              <a:rPr lang="en-US" b="1" dirty="0" smtClean="0"/>
              <a:t>3. </a:t>
            </a:r>
            <a:r>
              <a:rPr lang="uk-UA" b="1" dirty="0" smtClean="0"/>
              <a:t>Біржова мова жестів та жаргону</a:t>
            </a:r>
          </a:p>
          <a:p>
            <a:endParaRPr lang="uk-UA" b="1" dirty="0"/>
          </a:p>
          <a:p>
            <a:r>
              <a:rPr lang="uk-UA" b="1" dirty="0" smtClean="0"/>
              <a:t>Подивитися фільми про торгівлю на біржі, </a:t>
            </a:r>
          </a:p>
          <a:p>
            <a:r>
              <a:rPr lang="uk-UA" b="1" dirty="0" smtClean="0"/>
              <a:t>Наприклад «</a:t>
            </a:r>
            <a:r>
              <a:rPr lang="ru-RU" b="1" dirty="0" smtClean="0"/>
              <a:t>В </a:t>
            </a:r>
            <a:r>
              <a:rPr lang="ru-RU" b="1" dirty="0" err="1" smtClean="0"/>
              <a:t>біржовій</a:t>
            </a:r>
            <a:r>
              <a:rPr lang="ru-RU" b="1" dirty="0" smtClean="0"/>
              <a:t> </a:t>
            </a:r>
            <a:r>
              <a:rPr lang="ru-RU" b="1" dirty="0" err="1" smtClean="0"/>
              <a:t>ямі</a:t>
            </a:r>
            <a:r>
              <a:rPr lang="ru-RU" b="1" dirty="0" smtClean="0"/>
              <a:t> </a:t>
            </a:r>
            <a:r>
              <a:rPr lang="ru-RU" b="1" dirty="0"/>
              <a:t>(</a:t>
            </a:r>
            <a:r>
              <a:rPr lang="ru-RU" b="1" dirty="0" err="1"/>
              <a:t>Floored</a:t>
            </a:r>
            <a:r>
              <a:rPr lang="ru-RU" b="1" dirty="0" smtClean="0"/>
              <a:t>)»,2009</a:t>
            </a:r>
          </a:p>
          <a:p>
            <a:r>
              <a:rPr lang="uk-UA" b="1" dirty="0"/>
              <a:t>«Вовк з Уолл-</a:t>
            </a:r>
            <a:r>
              <a:rPr lang="uk-UA" b="1" dirty="0" err="1"/>
              <a:t>стріт</a:t>
            </a:r>
            <a:r>
              <a:rPr lang="uk-UA" b="1" dirty="0" smtClean="0"/>
              <a:t>», 2013</a:t>
            </a:r>
          </a:p>
          <a:p>
            <a:r>
              <a:rPr lang="uk-UA" b="1" dirty="0" smtClean="0"/>
              <a:t>«Уолл-</a:t>
            </a:r>
            <a:r>
              <a:rPr lang="uk-UA" b="1" dirty="0" err="1" smtClean="0"/>
              <a:t>стріт</a:t>
            </a:r>
            <a:r>
              <a:rPr lang="uk-UA" b="1" dirty="0" smtClean="0"/>
              <a:t>», 1987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2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409645"/>
              </p:ext>
            </p:extLst>
          </p:nvPr>
        </p:nvGraphicFramePr>
        <p:xfrm>
          <a:off x="457200" y="1481138"/>
          <a:ext cx="8229600" cy="5044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effectLst/>
              </a:rPr>
              <a:t>У Правилах біржової торгівлі визначається</a:t>
            </a:r>
            <a:r>
              <a:rPr lang="uk-UA" b="0" dirty="0" smtClean="0">
                <a:effectLst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5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03590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uk-UA" dirty="0" smtClean="0"/>
              <a:t>порядок </a:t>
            </a:r>
            <a:r>
              <a:rPr lang="uk-UA" dirty="0"/>
              <a:t>проведення біржових сесій;</a:t>
            </a:r>
            <a:endParaRPr lang="ru-RU" dirty="0"/>
          </a:p>
          <a:p>
            <a:pPr lvl="0"/>
            <a:r>
              <a:rPr lang="uk-UA" dirty="0"/>
              <a:t>види біржових угод і порядок їх укладення;</a:t>
            </a:r>
            <a:endParaRPr lang="ru-RU" dirty="0"/>
          </a:p>
          <a:p>
            <a:pPr lvl="0"/>
            <a:r>
              <a:rPr lang="uk-UA" dirty="0"/>
              <a:t>перелік	</a:t>
            </a:r>
            <a:r>
              <a:rPr lang="uk-UA" dirty="0" smtClean="0"/>
              <a:t>основних структурних</a:t>
            </a:r>
            <a:r>
              <a:rPr lang="uk-UA" dirty="0"/>
              <a:t>	</a:t>
            </a:r>
            <a:r>
              <a:rPr lang="uk-UA" dirty="0" smtClean="0"/>
              <a:t> підрозділів</a:t>
            </a:r>
            <a:r>
              <a:rPr lang="uk-UA" dirty="0"/>
              <a:t> </a:t>
            </a:r>
            <a:r>
              <a:rPr lang="uk-UA" dirty="0" smtClean="0"/>
              <a:t>біржі </a:t>
            </a:r>
            <a:r>
              <a:rPr lang="uk-UA" dirty="0"/>
              <a:t>та їх функції;</a:t>
            </a:r>
            <a:endParaRPr lang="ru-RU" dirty="0"/>
          </a:p>
          <a:p>
            <a:pPr lvl="0"/>
            <a:r>
              <a:rPr lang="uk-UA" dirty="0"/>
              <a:t>порядок розрахунків за укладеними угодами;</a:t>
            </a:r>
            <a:endParaRPr lang="ru-RU" dirty="0"/>
          </a:p>
          <a:p>
            <a:pPr lvl="0"/>
            <a:r>
              <a:rPr lang="uk-UA" dirty="0"/>
              <a:t>порядок котирування цін;</a:t>
            </a:r>
            <a:endParaRPr lang="ru-RU" dirty="0"/>
          </a:p>
          <a:p>
            <a:pPr lvl="0"/>
            <a:r>
              <a:rPr lang="uk-UA" dirty="0"/>
              <a:t>заходи контролю над ціноутворенням з метою недопущення різких коливань цін, встановлення їх верхньої і нижньої меж;</a:t>
            </a:r>
            <a:endParaRPr lang="ru-RU" dirty="0"/>
          </a:p>
          <a:p>
            <a:pPr lvl="0"/>
            <a:r>
              <a:rPr lang="uk-UA" dirty="0"/>
              <a:t>розміри зборів за послуги біржі;</a:t>
            </a:r>
            <a:endParaRPr lang="ru-RU" dirty="0"/>
          </a:p>
          <a:p>
            <a:pPr lvl="0"/>
            <a:r>
              <a:rPr lang="uk-UA" dirty="0"/>
              <a:t>відповідальність за порушення правил біржової торгівлі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/>
              <a:t>Біржові Правила складаються з наступних розділів</a:t>
            </a:r>
            <a:r>
              <a:rPr lang="uk-UA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5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1" y="404664"/>
            <a:ext cx="816367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Біржовими (торговими)   сесіями   зазвичай   називають   торги в офіційно відведений адміністрацією біржі час, протягом якого учасники біржі мають право укладати угоди.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0676" y="1844824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Торгова сесія ділиться на:</a:t>
            </a:r>
          </a:p>
          <a:p>
            <a:endParaRPr lang="uk-UA" sz="1400" dirty="0" smtClean="0"/>
          </a:p>
          <a:p>
            <a:r>
              <a:rPr lang="uk-UA" sz="1400" dirty="0" smtClean="0"/>
              <a:t>Пре-маркет - дозволяє </a:t>
            </a:r>
            <a:r>
              <a:rPr lang="uk-UA" sz="1400" dirty="0" err="1" smtClean="0"/>
              <a:t>трейдерам</a:t>
            </a:r>
            <a:r>
              <a:rPr lang="uk-UA" sz="1400" dirty="0" smtClean="0"/>
              <a:t> купувати бажані акції за найбільш вигідною ціною на спеціальному торговому аукціоні. Емітенти цих акцій, в свою чергу, можуть очікувати стрибок інтересу до них на початку торгової сесії, так як на пре-маркеті створюється основний розклад початку торгової сесії.</a:t>
            </a:r>
          </a:p>
          <a:p>
            <a:endParaRPr lang="uk-UA" sz="1400" dirty="0" smtClean="0"/>
          </a:p>
          <a:p>
            <a:r>
              <a:rPr lang="uk-UA" sz="1400" dirty="0" smtClean="0"/>
              <a:t>Основна торгова сесія - головний час роботи біржі.</a:t>
            </a:r>
          </a:p>
          <a:p>
            <a:endParaRPr lang="uk-UA" sz="1400" dirty="0" smtClean="0"/>
          </a:p>
          <a:p>
            <a:r>
              <a:rPr lang="uk-UA" sz="1400" dirty="0" smtClean="0"/>
              <a:t>Пост-маркет - дає можливість аналітикам зібрати необхідні дані після торгового дня і зробити попередні прогнози на наступний торговий день. Ті учасники ринку, які не вийшли з торгів під час торгового дня, можуть використовувати час пост-маркету і торговий аукціон, що на ньому проводиться для цієї можливості.</a:t>
            </a:r>
          </a:p>
          <a:p>
            <a:endParaRPr lang="uk-UA" sz="1400" dirty="0" smtClean="0"/>
          </a:p>
          <a:p>
            <a:r>
              <a:rPr lang="uk-UA" sz="1400" dirty="0" smtClean="0"/>
              <a:t>Тривалість пре-маркету і пост-маркету визначаються самою </a:t>
            </a:r>
            <a:r>
              <a:rPr lang="uk-UA" sz="1400" dirty="0" err="1" smtClean="0"/>
              <a:t>біржею</a:t>
            </a:r>
            <a:r>
              <a:rPr lang="uk-UA" sz="1400" dirty="0" smtClean="0"/>
              <a:t> і залежить від того, де проходять. Їх тривалість варіюється від 15 хвилин до години.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26855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3" t="22485" r="15563" b="13427"/>
          <a:stretch/>
        </p:blipFill>
        <p:spPr bwMode="auto">
          <a:xfrm>
            <a:off x="323528" y="923617"/>
            <a:ext cx="8700463" cy="445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5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Арбітраж </a:t>
            </a:r>
            <a:r>
              <a:rPr lang="uk-UA" dirty="0"/>
              <a:t>–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кілька </a:t>
            </a:r>
            <a:r>
              <a:rPr lang="uk-UA" dirty="0" err="1"/>
              <a:t>логічно</a:t>
            </a:r>
            <a:r>
              <a:rPr lang="uk-UA" dirty="0"/>
              <a:t> пов’язаних угод, спрямованих на отримання прибутку з різниці в цінах на однакові або пов’язані активи в один і той же час на різних ринках (просторовий арбітраж), або на одному і тому ж ринку в різні моменти часу (часовий арбітраж).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0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uk-UA" dirty="0" smtClean="0"/>
              <a:t>приховування</a:t>
            </a:r>
            <a:r>
              <a:rPr lang="uk-UA" dirty="0"/>
              <a:t>, перетримування членом біржі від відкритого ринку будь-якого розпорядження (доручення) на угоду чи її частину на свою користь або на користь іншої особи;</a:t>
            </a:r>
            <a:endParaRPr lang="ru-RU" dirty="0"/>
          </a:p>
          <a:p>
            <a:pPr lvl="0"/>
            <a:r>
              <a:rPr lang="uk-UA" dirty="0"/>
              <a:t>торгівля з самим собою без зміни права власності;</a:t>
            </a:r>
            <a:endParaRPr lang="ru-RU" dirty="0"/>
          </a:p>
          <a:p>
            <a:pPr lvl="0"/>
            <a:r>
              <a:rPr lang="uk-UA" dirty="0"/>
              <a:t>торгівля   брокером    за    свій    рахунок    до    виконання розпорядження клієнта;</a:t>
            </a:r>
            <a:endParaRPr lang="ru-RU" dirty="0"/>
          </a:p>
          <a:p>
            <a:pPr lvl="0"/>
            <a:r>
              <a:rPr lang="uk-UA" dirty="0"/>
              <a:t>порушення	черговості	виконання	</a:t>
            </a:r>
            <a:r>
              <a:rPr lang="uk-UA" dirty="0" smtClean="0"/>
              <a:t>замовлень клієнтів</a:t>
            </a:r>
            <a:r>
              <a:rPr lang="uk-UA" dirty="0"/>
              <a:t>, що мають рівні умови придбання товару.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i="1" dirty="0"/>
              <a:t>Біржовими Правилами забороняються наступні дії учасників- </a:t>
            </a:r>
            <a:r>
              <a:rPr lang="uk-UA" sz="2800" i="1" dirty="0" smtClean="0"/>
              <a:t>членів </a:t>
            </a:r>
            <a:r>
              <a:rPr lang="uk-UA" sz="2800" i="1" dirty="0"/>
              <a:t>біржі</a:t>
            </a:r>
            <a:r>
              <a:rPr lang="uk-UA" sz="2800" dirty="0" smtClean="0"/>
              <a:t>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8776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/>
          <a:lstStyle/>
          <a:p>
            <a:pPr lvl="0"/>
            <a:r>
              <a:rPr lang="uk-UA" dirty="0" smtClean="0"/>
              <a:t>відмови </a:t>
            </a:r>
            <a:r>
              <a:rPr lang="uk-UA" dirty="0"/>
              <a:t>від письмового оформлення угоди;</a:t>
            </a:r>
            <a:endParaRPr lang="ru-RU" dirty="0"/>
          </a:p>
          <a:p>
            <a:pPr lvl="0"/>
            <a:r>
              <a:rPr lang="uk-UA" dirty="0"/>
              <a:t>надання недостовірної інформації;</a:t>
            </a:r>
            <a:endParaRPr lang="ru-RU" dirty="0"/>
          </a:p>
          <a:p>
            <a:pPr lvl="0"/>
            <a:r>
              <a:rPr lang="uk-UA" dirty="0"/>
              <a:t>невиконання біржового контракту;</a:t>
            </a:r>
            <a:endParaRPr lang="ru-RU" dirty="0"/>
          </a:p>
          <a:p>
            <a:pPr lvl="0"/>
            <a:r>
              <a:rPr lang="uk-UA" dirty="0"/>
              <a:t>несплати оформленого біржового контракту;</a:t>
            </a:r>
            <a:endParaRPr lang="ru-RU" dirty="0"/>
          </a:p>
          <a:p>
            <a:pPr lvl="0"/>
            <a:r>
              <a:rPr lang="uk-UA" dirty="0"/>
              <a:t>перешкоджання веденню торгів;</a:t>
            </a:r>
            <a:endParaRPr lang="ru-RU" dirty="0"/>
          </a:p>
          <a:p>
            <a:pPr lvl="0"/>
            <a:r>
              <a:rPr lang="uk-UA" dirty="0"/>
              <a:t>неявка на торги, коли заявка подана.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i="1" dirty="0"/>
              <a:t>До	учасників-членів	біржі	можуть	застосовуватися	санкції у разі</a:t>
            </a:r>
            <a:r>
              <a:rPr lang="uk-UA" sz="3100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17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474</TotalTime>
  <Words>1382</Words>
  <Application>Microsoft Office PowerPoint</Application>
  <PresentationFormat>Экран (4:3)</PresentationFormat>
  <Paragraphs>105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ПРАВИЛА БІРЖОВИХ ТОРГІВ ТА ТЕХНОЛОГІЯ ЇХ ПРОВЕДЕННЯ</vt:lpstr>
      <vt:lpstr>Правила    біржової    торгівлі</vt:lpstr>
      <vt:lpstr>У Правилах біржової торгівлі визначається:</vt:lpstr>
      <vt:lpstr>Біржові Правила складаються з наступних розділів:</vt:lpstr>
      <vt:lpstr>Презентация PowerPoint</vt:lpstr>
      <vt:lpstr>Презентация PowerPoint</vt:lpstr>
      <vt:lpstr>Арбітраж – </vt:lpstr>
      <vt:lpstr>Біржовими Правилами забороняються наступні дії учасників- членів біржі:</vt:lpstr>
      <vt:lpstr>До учасників-членів біржі можуть застосовуватися санкції у разі:</vt:lpstr>
      <vt:lpstr>Процес біржової торгівлі зазвичай об’єднує п’ять основних операцій, що виконуються в такій послідовності:</vt:lpstr>
      <vt:lpstr>Біржова яма</vt:lpstr>
      <vt:lpstr>електронна торгова система</vt:lpstr>
      <vt:lpstr>Інтернет-трейдинг – </vt:lpstr>
      <vt:lpstr>Презентация PowerPoint</vt:lpstr>
      <vt:lpstr>Торгова платформа – </vt:lpstr>
      <vt:lpstr>Презентация PowerPoint</vt:lpstr>
      <vt:lpstr>Порядок виставлення і зняття товарів з біржових торгів наступний:</vt:lpstr>
      <vt:lpstr>Лістинг   – </vt:lpstr>
      <vt:lpstr>Презентация PowerPoint</vt:lpstr>
      <vt:lpstr>Для акцій</vt:lpstr>
      <vt:lpstr>Для облігацій підприємств: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БІРЖОВИХ ТОРГІВ ТА ТЕХНОЛОГІЯ ЇХ ПРОВЕДЕННЯ</dc:title>
  <dc:creator>Viktoria Holomb</dc:creator>
  <cp:lastModifiedBy>Viktoria Holomb</cp:lastModifiedBy>
  <cp:revision>20</cp:revision>
  <dcterms:created xsi:type="dcterms:W3CDTF">2023-04-04T07:45:07Z</dcterms:created>
  <dcterms:modified xsi:type="dcterms:W3CDTF">2023-04-20T12:45:54Z</dcterms:modified>
</cp:coreProperties>
</file>