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047D264-6A47-4D08-B75A-387C73C4145D}">
          <p14:sldIdLst>
            <p14:sldId id="256"/>
            <p14:sldId id="257"/>
          </p14:sldIdLst>
        </p14:section>
        <p14:section name="Раздел без заголовка" id="{8385C6C5-0A3C-488E-A490-05C8402BF491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1A10"/>
    <a:srgbClr val="170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4" d="100"/>
          <a:sy n="124" d="100"/>
        </p:scale>
        <p:origin x="-330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%2B1" TargetMode="External"/><Relationship Id="rId13" Type="http://schemas.openxmlformats.org/officeDocument/2006/relationships/hyperlink" Target="https://uk.wikipedia.org/wiki/%D0%9B%D1%83%D1%86%D1%8C%D0%BA%D0%B8%D0%B9_%D0%A0%D0%BE%D0%BC%D0%B0%D0%BD_%D0%9C%D0%B8%D1%85%D0%B0%D0%B9%D0%BB%D0%BE%D0%B2%D0%B8%D1%87" TargetMode="External"/><Relationship Id="rId18" Type="http://schemas.openxmlformats.org/officeDocument/2006/relationships/hyperlink" Target="https://uk.wikipedia.org/wiki/%D0%97%D0%B0%D0%B3%D0%BE%D1%80%D1%81%D1%8C%D0%BA%D0%B0_%D0%9B%D1%8E%D0%B4%D0%BC%D0%B8%D0%BB%D0%B0_%D0%9C%D0%B8%D1%85%D0%B0%D0%B9%D0%BB%D1%96%D0%B2%D0%BD%D0%B0" TargetMode="External"/><Relationship Id="rId3" Type="http://schemas.openxmlformats.org/officeDocument/2006/relationships/image" Target="../media/image10.jpeg"/><Relationship Id="rId21" Type="http://schemas.openxmlformats.org/officeDocument/2006/relationships/hyperlink" Target="https://uk.wikipedia.org/w/index.php?title=%D0%9F%D0%BE%D0%BF%D0%BE%D0%B2_%D0%9E%D0%BB%D0%B5%D0%BA%D1%81%D0%B0%D0%BD%D0%B4%D1%80_%D0%9C%D0%B8%D0%BA%D0%BE%D0%BB%D0%B0%D0%B9%D0%BE%D0%B2%D0%B8%D1%87&amp;action=edit&amp;redlink=1" TargetMode="External"/><Relationship Id="rId7" Type="http://schemas.openxmlformats.org/officeDocument/2006/relationships/hyperlink" Target="https://uk.wikipedia.org/wiki/%D0%9B%D0%B8%D1%81_%D0%92%D0%BE%D0%BB%D0%BE%D0%B4%D0%B8%D0%BC%D0%B8%D1%80_%D0%A1%D0%B0%D0%B2%D0%BE%D0%B2%D0%B8%D1%87" TargetMode="External"/><Relationship Id="rId12" Type="http://schemas.openxmlformats.org/officeDocument/2006/relationships/hyperlink" Target="https://uk.wikipedia.org/wiki/%D0%A1%D0%BE%D0%BB%D0%BE%D0%B2%D1%96%D0%B9_%D0%A5%D1%80%D0%B8%D1%81%D1%82%D0%B8%D0%BD%D0%B0_%D0%86%D0%B2%D0%B0%D0%BD%D1%96%D0%B2%D0%BD%D0%B0" TargetMode="External"/><Relationship Id="rId17" Type="http://schemas.openxmlformats.org/officeDocument/2006/relationships/hyperlink" Target="https://uk.wikipedia.org/w/index.php?title=%D0%9F%D0%B5%D1%87%D0%B5%D1%80%D0%B8%D1%86%D1%8F_%D0%9E%D0%BB%D0%B5%D0%BA%D1%81%D0%B0%D0%BD%D0%B4%D1%80_%D0%9E%D0%BB%D0%B5%D0%BA%D1%81%D0%B0%D0%BD%D0%B4%D1%80%D0%BE%D0%B2%D0%B8%D1%87&amp;action=edit&amp;redlink=1" TargetMode="External"/><Relationship Id="rId2" Type="http://schemas.openxmlformats.org/officeDocument/2006/relationships/image" Target="../media/image9.jpeg"/><Relationship Id="rId16" Type="http://schemas.openxmlformats.org/officeDocument/2006/relationships/hyperlink" Target="https://uk.wikipedia.org/wiki/%D0%94%D0%BE%D0%BB%D1%8F_%D0%9D%D0%B0%D1%82%D0%B0%D0%BB%D1%8F_%D0%9A%D0%BE%D1%81%D1%82%D1%8F%D0%BD%D1%82%D0%B8%D0%BD%D1%96%D0%B2%D0%BD%D0%B0" TargetMode="External"/><Relationship Id="rId20" Type="http://schemas.openxmlformats.org/officeDocument/2006/relationships/hyperlink" Target="https://uk.wikipedia.org/wiki/%D0%9D%D0%B0%D1%82%D0%B0%D0%BB%D1%96%D1%8F_%D0%94%D0%B5%D0%BD%D0%B8%D1%81%D0%B5%D0%BD%D0%BA%D0%B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A1%D1%82%D0%BE%D0%BB%D1%96%D1%82%D1%82%D1%8F_%D0%AF%D0%BA%D0%BE%D0%B2%D0%B0" TargetMode="External"/><Relationship Id="rId11" Type="http://schemas.openxmlformats.org/officeDocument/2006/relationships/hyperlink" Target="https://uk.wikipedia.org/wiki/%D0%9D%D0%B5_%D0%B9%D0%B4%D0%B8_(%D0%BF%D1%96%D1%81%D0%BD%D1%8F_%D0%9E%D0%BA%D0%B5%D0%B0%D0%BD%D1%83_%D0%95%D0%BB%D1%8C%D0%B7%D0%B8)" TargetMode="External"/><Relationship Id="rId5" Type="http://schemas.openxmlformats.org/officeDocument/2006/relationships/image" Target="../media/image12.jpeg"/><Relationship Id="rId15" Type="http://schemas.openxmlformats.org/officeDocument/2006/relationships/hyperlink" Target="https://uk.wikipedia.org/wiki/%D0%A2%D0%BE%D0%BF%D1%87%D1%96%D0%B9_%D0%93%D0%B0%D0%BD%D0%BD%D0%B0_%D0%90%D0%BD%D0%B0%D1%82%D0%BE%D0%BB%D1%96%D1%97%D0%B2%D0%BD%D0%B0" TargetMode="External"/><Relationship Id="rId10" Type="http://schemas.openxmlformats.org/officeDocument/2006/relationships/hyperlink" Target="https://uk.wikipedia.org/wiki/%D0%9C%D0%B0%D0%BA%D0%B0%D1%80%D1%96%D0%B2%D1%81%D1%8C%D0%BA%D0%B8%D0%B9_%D1%80%D0%B0%D0%B9%D0%BE%D0%BD" TargetMode="External"/><Relationship Id="rId19" Type="http://schemas.openxmlformats.org/officeDocument/2006/relationships/hyperlink" Target="https://uk.wikipedia.org/w/index.php?title=%D0%9C%D0%BE%D1%80%D0%BE%D0%B7%D0%BE%D0%B2%D0%B0_%D0%A2%D0%B0%D0%BC%D0%B0%D1%80%D0%B0_%D0%92%D0%B0%D1%81%D0%B8%D0%BB%D1%96%D0%B2%D0%BD%D0%B0&amp;action=edit&amp;redlink=1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uk.wikipedia.org/wiki/%D0%91%D0%BE%D1%80%D0%B8%D1%81%D0%BF%D1%96%D0%BB%D1%8C%D1%81%D1%8C%D0%BA%D0%B8%D0%B9_%D1%80%D0%B0%D0%B9%D0%BE%D0%BD" TargetMode="External"/><Relationship Id="rId14" Type="http://schemas.openxmlformats.org/officeDocument/2006/relationships/hyperlink" Target="https://uk.wikipedia.org/wiki/%D0%91%D0%BE%D0%BA%D0%BB%D0%B0%D0%BD_%D0%A1%D1%82%D0%B0%D0%BD%D1%96%D1%81%D0%BB%D0%B0%D0%B2_%D0%92%D0%BE%D0%BB%D0%BE%D0%B4%D0%B8%D0%BC%D0%B8%D1%80%D0%BE%D0%B2%D0%B8%D1%87" TargetMode="External"/><Relationship Id="rId22" Type="http://schemas.openxmlformats.org/officeDocument/2006/relationships/hyperlink" Target="https://uk.wikipedia.org/wiki/%D0%A1%D0%B0%D0%BC%D1%96%D0%BD%D1%96%D0%BD_%D0%90%D0%BD%D0%B4%D1%80%D1%96%D0%B9_%D0%9C%D0%B8%D0%BA%D0%BE%D0%BB%D0%B0%D0%B9%D0%BE%D0%B2%D0%B8%D1%8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life.pravda.com.ua/book/2010/11/4/64823/view_print/" TargetMode="External"/><Relationship Id="rId7" Type="http://schemas.openxmlformats.org/officeDocument/2006/relationships/hyperlink" Target="http://pohlyad.com/index.php?id=26&amp;no_cache=1&amp;tx_ttnews%5bpointer%5d=9&amp;tx_ttnews%5btt_news%5d=3644&amp;tx_ttnews%5bbackPid%5d=14&amp;cHash=8e21d56219" TargetMode="External"/><Relationship Id="rId2" Type="http://schemas.openxmlformats.org/officeDocument/2006/relationships/hyperlink" Target="http://litgazeta.com.ua/articles/roman-pisnya-volodymyra-lysa-ztsilennya-svitlym%20-bolem-nepromynalnoyi-lyubov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itakcent.com/2011/05/06/stolittja-prychetnosti/" TargetMode="External"/><Relationship Id="rId5" Type="http://schemas.openxmlformats.org/officeDocument/2006/relationships/hyperlink" Target="http://www.volyn.com.ua/?rub=5&amp;article=0&amp;arch=916" TargetMode="External"/><Relationship Id="rId4" Type="http://schemas.openxmlformats.org/officeDocument/2006/relationships/hyperlink" Target="http://www.bdpu.org/scientific_published/articles/gorbach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atr.volyn.ua/artist/2" TargetMode="External"/><Relationship Id="rId13" Type="http://schemas.openxmlformats.org/officeDocument/2006/relationships/hyperlink" Target="http://www.teatr.volyn.ua/artist/53" TargetMode="External"/><Relationship Id="rId18" Type="http://schemas.openxmlformats.org/officeDocument/2006/relationships/hyperlink" Target="http://www.teatr.volyn.ua/artist/22" TargetMode="External"/><Relationship Id="rId26" Type="http://schemas.openxmlformats.org/officeDocument/2006/relationships/hyperlink" Target="http://www.teatr.volyn.ua/artist/68" TargetMode="External"/><Relationship Id="rId3" Type="http://schemas.openxmlformats.org/officeDocument/2006/relationships/hyperlink" Target="http://www.teatr.volyn.ua/" TargetMode="External"/><Relationship Id="rId21" Type="http://schemas.openxmlformats.org/officeDocument/2006/relationships/hyperlink" Target="http://www.teatr.volyn.ua/artist/19" TargetMode="External"/><Relationship Id="rId7" Type="http://schemas.openxmlformats.org/officeDocument/2006/relationships/hyperlink" Target="http://www.teatr.volyn.ua/artist/67" TargetMode="External"/><Relationship Id="rId12" Type="http://schemas.openxmlformats.org/officeDocument/2006/relationships/hyperlink" Target="http://www.teatr.volyn.ua/artist/50" TargetMode="External"/><Relationship Id="rId17" Type="http://schemas.openxmlformats.org/officeDocument/2006/relationships/hyperlink" Target="http://www.teatr.volyn.ua/artist/31" TargetMode="External"/><Relationship Id="rId25" Type="http://schemas.openxmlformats.org/officeDocument/2006/relationships/hyperlink" Target="http://www.teatr.volyn.ua/artist/61" TargetMode="External"/><Relationship Id="rId2" Type="http://schemas.openxmlformats.org/officeDocument/2006/relationships/image" Target="../media/image6.jpeg"/><Relationship Id="rId16" Type="http://schemas.openxmlformats.org/officeDocument/2006/relationships/hyperlink" Target="http://www.teatr.volyn.ua/artist/24" TargetMode="External"/><Relationship Id="rId20" Type="http://schemas.openxmlformats.org/officeDocument/2006/relationships/hyperlink" Target="http://www.teatr.volyn.ua/artist/9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atr.volyn.ua/artist/7" TargetMode="External"/><Relationship Id="rId11" Type="http://schemas.openxmlformats.org/officeDocument/2006/relationships/hyperlink" Target="http://www.teatr.volyn.ua/artist/25" TargetMode="External"/><Relationship Id="rId24" Type="http://schemas.openxmlformats.org/officeDocument/2006/relationships/hyperlink" Target="http://www.teatr.volyn.ua/artist/16" TargetMode="External"/><Relationship Id="rId5" Type="http://schemas.openxmlformats.org/officeDocument/2006/relationships/hyperlink" Target="http://www.teatr.volyn.ua/artist/55" TargetMode="External"/><Relationship Id="rId15" Type="http://schemas.openxmlformats.org/officeDocument/2006/relationships/hyperlink" Target="http://www.teatr.volyn.ua/artist/48" TargetMode="External"/><Relationship Id="rId23" Type="http://schemas.openxmlformats.org/officeDocument/2006/relationships/hyperlink" Target="http://www.teatr.volyn.ua/artist/28" TargetMode="External"/><Relationship Id="rId10" Type="http://schemas.openxmlformats.org/officeDocument/2006/relationships/hyperlink" Target="http://www.teatr.volyn.ua/artist/57" TargetMode="External"/><Relationship Id="rId19" Type="http://schemas.openxmlformats.org/officeDocument/2006/relationships/hyperlink" Target="http://www.teatr.volyn.ua/artist/51" TargetMode="External"/><Relationship Id="rId4" Type="http://schemas.openxmlformats.org/officeDocument/2006/relationships/hyperlink" Target="http://www.teatr.volyn.ua/artist/64" TargetMode="External"/><Relationship Id="rId9" Type="http://schemas.openxmlformats.org/officeDocument/2006/relationships/hyperlink" Target="http://www.teatr.volyn.ua/artist/59" TargetMode="External"/><Relationship Id="rId14" Type="http://schemas.openxmlformats.org/officeDocument/2006/relationships/hyperlink" Target="http://www.teatr.volyn.ua/artist/15" TargetMode="External"/><Relationship Id="rId22" Type="http://schemas.openxmlformats.org/officeDocument/2006/relationships/hyperlink" Target="http://www.teatr.volyn.ua/artist/17" TargetMode="External"/><Relationship Id="rId27" Type="http://schemas.openxmlformats.org/officeDocument/2006/relationships/hyperlink" Target="http://www.teatr.volyn.ua/artist/7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5439080" cy="2301240"/>
          </a:xfrm>
        </p:spPr>
        <p:txBody>
          <a:bodyPr>
            <a:normAutofit fontScale="90000"/>
          </a:bodyPr>
          <a:lstStyle/>
          <a:p>
            <a:pPr lvl="0" algn="just"/>
            <a:r>
              <a:rPr lang="uk-UA" sz="2000" b="0" i="1" dirty="0" smtClean="0">
                <a:effectLst/>
                <a:latin typeface="Verdana" pitchFamily="34" charset="0"/>
                <a:ea typeface="Verdana" pitchFamily="34" charset="0"/>
              </a:rPr>
              <a:t>-  Знайомство </a:t>
            </a:r>
            <a:r>
              <a:rPr lang="uk-UA" sz="2000" b="0" i="1" dirty="0">
                <a:effectLst/>
                <a:latin typeface="Verdana" pitchFamily="34" charset="0"/>
                <a:ea typeface="Verdana" pitchFamily="34" charset="0"/>
              </a:rPr>
              <a:t>з </a:t>
            </a:r>
            <a:r>
              <a:rPr lang="uk-UA" sz="2000" b="0" i="1" dirty="0" smtClean="0">
                <a:effectLst/>
                <a:latin typeface="Verdana" pitchFamily="34" charset="0"/>
                <a:ea typeface="Verdana" pitchFamily="34" charset="0"/>
              </a:rPr>
              <a:t>письменником.</a:t>
            </a:r>
            <a: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  <a:t/>
            </a:r>
            <a:b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</a:br>
            <a: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  <a:t/>
            </a:r>
            <a:b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</a:br>
            <a:r>
              <a:rPr lang="ru-RU" sz="2000" b="0" i="1" dirty="0" smtClean="0">
                <a:effectLst/>
                <a:latin typeface="Verdana" pitchFamily="34" charset="0"/>
                <a:ea typeface="Verdana" pitchFamily="34" charset="0"/>
              </a:rPr>
              <a:t>- </a:t>
            </a:r>
            <a:r>
              <a:rPr lang="uk-UA" sz="2000" b="0" i="1" dirty="0" smtClean="0">
                <a:effectLst/>
                <a:latin typeface="Verdana" pitchFamily="34" charset="0"/>
                <a:ea typeface="Verdana" pitchFamily="34" charset="0"/>
              </a:rPr>
              <a:t>Художні </a:t>
            </a:r>
            <a:r>
              <a:rPr lang="uk-UA" sz="2000" b="0" i="1" dirty="0">
                <a:effectLst/>
                <a:latin typeface="Verdana" pitchFamily="34" charset="0"/>
                <a:ea typeface="Verdana" pitchFamily="34" charset="0"/>
              </a:rPr>
              <a:t>виміри роману.</a:t>
            </a:r>
            <a: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  <a:t/>
            </a:r>
            <a:b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</a:br>
            <a: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  <a:t/>
            </a:r>
            <a:b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</a:br>
            <a:r>
              <a:rPr lang="ru-RU" sz="2000" b="0" i="1" dirty="0" smtClean="0">
                <a:effectLst/>
                <a:latin typeface="Verdana" pitchFamily="34" charset="0"/>
                <a:ea typeface="Verdana" pitchFamily="34" charset="0"/>
              </a:rPr>
              <a:t>-     </a:t>
            </a:r>
            <a:r>
              <a:rPr lang="uk-UA" sz="2000" b="0" i="1" dirty="0" smtClean="0">
                <a:effectLst/>
                <a:latin typeface="Verdana" pitchFamily="34" charset="0"/>
                <a:ea typeface="Verdana" pitchFamily="34" charset="0"/>
              </a:rPr>
              <a:t>Роман </a:t>
            </a:r>
            <a:r>
              <a:rPr lang="uk-UA" sz="2000" b="0" i="1" dirty="0">
                <a:effectLst/>
                <a:latin typeface="Verdana" pitchFamily="34" charset="0"/>
                <a:ea typeface="Verdana" pitchFamily="34" charset="0"/>
              </a:rPr>
              <a:t>В</a:t>
            </a:r>
            <a:r>
              <a:rPr lang="uk-UA" sz="2000" b="0" i="1" dirty="0" smtClean="0">
                <a:effectLst/>
                <a:latin typeface="Verdana" pitchFamily="34" charset="0"/>
                <a:ea typeface="Verdana" pitchFamily="34" charset="0"/>
              </a:rPr>
              <a:t>. Лиса </a:t>
            </a:r>
            <a:r>
              <a:rPr lang="uk-UA" sz="2000" b="0" i="1" dirty="0">
                <a:effectLst/>
                <a:latin typeface="Verdana" pitchFamily="34" charset="0"/>
                <a:ea typeface="Verdana" pitchFamily="34" charset="0"/>
              </a:rPr>
              <a:t>«Століття Якова</a:t>
            </a:r>
            <a:r>
              <a:rPr lang="uk-UA" sz="2000" b="0" i="1" dirty="0" smtClean="0">
                <a:effectLst/>
                <a:latin typeface="Verdana" pitchFamily="34" charset="0"/>
                <a:ea typeface="Verdana" pitchFamily="34" charset="0"/>
              </a:rPr>
              <a:t>»</a:t>
            </a:r>
            <a:br>
              <a:rPr lang="uk-UA" sz="2000" b="0" i="1" dirty="0" smtClean="0">
                <a:effectLst/>
                <a:latin typeface="Verdana" pitchFamily="34" charset="0"/>
                <a:ea typeface="Verdana" pitchFamily="34" charset="0"/>
              </a:rPr>
            </a:br>
            <a:r>
              <a:rPr lang="uk-UA" sz="2000" b="0" i="1" dirty="0" smtClean="0">
                <a:effectLst/>
                <a:latin typeface="Verdana" pitchFamily="34" charset="0"/>
                <a:ea typeface="Verdana" pitchFamily="34" charset="0"/>
              </a:rPr>
              <a:t> </a:t>
            </a:r>
            <a:r>
              <a:rPr lang="uk-UA" sz="2000" b="0" i="1" dirty="0">
                <a:effectLst/>
                <a:latin typeface="Verdana" pitchFamily="34" charset="0"/>
                <a:ea typeface="Verdana" pitchFamily="34" charset="0"/>
              </a:rPr>
              <a:t>в театрі і кіно.</a:t>
            </a:r>
            <a: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  <a:t/>
            </a:r>
            <a:br>
              <a:rPr lang="ru-RU" sz="2000" b="0" i="1" dirty="0">
                <a:effectLst/>
                <a:latin typeface="Verdana" pitchFamily="34" charset="0"/>
                <a:ea typeface="Verdana" pitchFamily="34" charset="0"/>
              </a:rPr>
            </a:br>
            <a:r>
              <a:rPr lang="uk-UA" sz="2000" dirty="0">
                <a:effectLst/>
              </a:rPr>
              <a:t> 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496944" cy="208823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 smtClean="0">
                <a:latin typeface="Verdana" pitchFamily="34" charset="0"/>
                <a:ea typeface="Verdana" pitchFamily="34" charset="0"/>
                <a:cs typeface="Times New Roman"/>
              </a:rPr>
              <a:t>Український бестселер: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 smtClean="0">
                <a:latin typeface="Verdana" pitchFamily="34" charset="0"/>
                <a:ea typeface="Verdana" pitchFamily="34" charset="0"/>
                <a:cs typeface="Times New Roman"/>
              </a:rPr>
              <a:t>роман В</a:t>
            </a:r>
            <a:r>
              <a:rPr lang="uk-UA" sz="2400" b="1" i="1" dirty="0">
                <a:latin typeface="Verdana" pitchFamily="34" charset="0"/>
                <a:ea typeface="Verdana" pitchFamily="34" charset="0"/>
                <a:cs typeface="Times New Roman"/>
              </a:rPr>
              <a:t>. Лиса «Століття Якова</a:t>
            </a:r>
            <a:r>
              <a:rPr lang="uk-UA" sz="2400" b="1" i="1" dirty="0" smtClean="0">
                <a:latin typeface="Verdana" pitchFamily="34" charset="0"/>
                <a:ea typeface="Verdana" pitchFamily="34" charset="0"/>
                <a:cs typeface="Times New Roman"/>
              </a:rPr>
              <a:t>» </a:t>
            </a:r>
            <a:endParaRPr lang="ru-RU" sz="2400" i="1" dirty="0">
              <a:latin typeface="Verdana" pitchFamily="34" charset="0"/>
              <a:ea typeface="Verdana" pitchFamily="34" charset="0"/>
              <a:cs typeface="Times New Roman"/>
            </a:endParaRPr>
          </a:p>
          <a:p>
            <a:endParaRPr lang="ru-RU" sz="2400" i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026" name="Picture 2" descr="D:\Users\Валя\Desktop\Старый стол\Дисципліни\СТОЛІТТЯ\2ОБКЛАДИНКИ\сТОЛІТТЯ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75" y="1052736"/>
            <a:ext cx="245456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64096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Режисер-постановник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-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Микола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Яремків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художник-сценограф –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Микола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Костюшко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художник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з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костюмів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– Богдана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Бочкай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композитор,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аранжувальник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Микола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Седлярук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хормейстр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–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Микола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Седлярук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балетмейстер –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заслужений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діяч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мистецтв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України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Володимир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Замлинний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,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асистент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режисера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–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народний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артист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України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Анатолій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Романюк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помічник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режисера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– Ольга Шульга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300360"/>
              </p:ext>
            </p:extLst>
          </p:nvPr>
        </p:nvGraphicFramePr>
        <p:xfrm>
          <a:off x="899592" y="3429000"/>
          <a:ext cx="174466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Об’єкт оболонки Пакувальника" showAsIcon="1" r:id="rId3" imgW="1744920" imgH="464400" progId="Package">
                  <p:embed/>
                </p:oleObj>
              </mc:Choice>
              <mc:Fallback>
                <p:oleObj name="Об’єкт оболонки Пакувальника" showAsIcon="1" r:id="rId3" imgW="1744920" imgH="464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3429000"/>
                        <a:ext cx="1744663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3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Users\Валя\Desktop\Століття_Якова_(постер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Валя\Desktop\завантаженн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0" y="1835577"/>
            <a:ext cx="2724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Валя\Desktop\завантаження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" y="3480294"/>
            <a:ext cx="269531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Валя\Desktop\завантаження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0" y="0"/>
            <a:ext cx="2724150" cy="18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Валя\Desktop\завантаження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9" y="5080494"/>
            <a:ext cx="2724150" cy="17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44625"/>
            <a:ext cx="63001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dirty="0" smtClean="0"/>
              <a:t>  </a:t>
            </a:r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 smtClean="0"/>
              <a:t>історичний</a:t>
            </a:r>
            <a:r>
              <a:rPr lang="ru-RU" dirty="0" smtClean="0"/>
              <a:t> </a:t>
            </a:r>
            <a:r>
              <a:rPr lang="ru-RU" dirty="0" err="1" smtClean="0"/>
              <a:t>мінісеріал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>
                <a:latin typeface="Bahnschrift Condensed" pitchFamily="34" charset="0"/>
              </a:rPr>
              <a:t>з 4-х </a:t>
            </a:r>
            <a:r>
              <a:rPr lang="ru-RU" dirty="0" err="1">
                <a:latin typeface="Bahnschrift Condensed" pitchFamily="34" charset="0"/>
              </a:rPr>
              <a:t>серій</a:t>
            </a:r>
            <a:r>
              <a:rPr lang="ru-RU" dirty="0">
                <a:latin typeface="Bahnschrift Condensed" pitchFamily="34" charset="0"/>
              </a:rPr>
              <a:t> за мотивами </a:t>
            </a:r>
            <a:r>
              <a:rPr lang="ru-RU" dirty="0">
                <a:latin typeface="Bahnschrift Condensed" pitchFamily="34" charset="0"/>
                <a:hlinkClick r:id="rId6" tooltip="Століття Якова"/>
              </a:rPr>
              <a:t>роману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  <a:hlinkClick r:id="rId7" tooltip="Лис Володимир Савович"/>
              </a:rPr>
              <a:t>Володимира</a:t>
            </a:r>
            <a:r>
              <a:rPr lang="ru-RU" dirty="0">
                <a:latin typeface="Bahnschrift Condensed" pitchFamily="34" charset="0"/>
                <a:hlinkClick r:id="rId7" tooltip="Лис Володимир Савович"/>
              </a:rPr>
              <a:t> Лиса</a:t>
            </a:r>
            <a:r>
              <a:rPr lang="ru-RU" dirty="0">
                <a:latin typeface="Bahnschrift Condensed" pitchFamily="34" charset="0"/>
              </a:rPr>
              <a:t> «</a:t>
            </a:r>
            <a:r>
              <a:rPr lang="ru-RU" dirty="0" err="1">
                <a:latin typeface="Bahnschrift Condensed" pitchFamily="34" charset="0"/>
              </a:rPr>
              <a:t>Століття</a:t>
            </a:r>
            <a:r>
              <a:rPr lang="ru-RU" dirty="0">
                <a:latin typeface="Bahnschrift Condensed" pitchFamily="34" charset="0"/>
              </a:rPr>
              <a:t> Якова»  </a:t>
            </a:r>
            <a:r>
              <a:rPr lang="ru-RU" dirty="0" smtClean="0">
                <a:latin typeface="Bahnschrift Condensed" pitchFamily="34" charset="0"/>
              </a:rPr>
              <a:t>створено </a:t>
            </a:r>
            <a:r>
              <a:rPr lang="ru-RU" dirty="0">
                <a:latin typeface="Bahnschrift Condensed" pitchFamily="34" charset="0"/>
              </a:rPr>
              <a:t>телеканалом </a:t>
            </a:r>
            <a:r>
              <a:rPr lang="ru-RU" dirty="0">
                <a:latin typeface="Bahnschrift Condensed" pitchFamily="34" charset="0"/>
                <a:hlinkClick r:id="rId8" tooltip="1+1"/>
              </a:rPr>
              <a:t>«1+1</a:t>
            </a:r>
            <a:r>
              <a:rPr lang="ru-RU" dirty="0" smtClean="0">
                <a:latin typeface="Bahnschrift Condensed" pitchFamily="34" charset="0"/>
                <a:hlinkClick r:id="rId8" tooltip="1+1"/>
              </a:rPr>
              <a:t>»</a:t>
            </a:r>
            <a:endParaRPr lang="ru-RU" dirty="0" smtClean="0"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Bahnschrift Condensed" pitchFamily="34" charset="0"/>
              </a:rPr>
              <a:t>  </a:t>
            </a:r>
            <a:r>
              <a:rPr lang="ru-RU" dirty="0" err="1" smtClean="0">
                <a:latin typeface="Bahnschrift Condensed" pitchFamily="34" charset="0"/>
              </a:rPr>
              <a:t>зйомки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фільму</a:t>
            </a:r>
            <a:r>
              <a:rPr lang="ru-RU" dirty="0">
                <a:latin typeface="Bahnschrift Condensed" pitchFamily="34" charset="0"/>
              </a:rPr>
              <a:t> «</a:t>
            </a:r>
            <a:r>
              <a:rPr lang="ru-RU" dirty="0" err="1">
                <a:latin typeface="Bahnschrift Condensed" pitchFamily="34" charset="0"/>
              </a:rPr>
              <a:t>Століття</a:t>
            </a:r>
            <a:r>
              <a:rPr lang="ru-RU" dirty="0">
                <a:latin typeface="Bahnschrift Condensed" pitchFamily="34" charset="0"/>
              </a:rPr>
              <a:t> Якова</a:t>
            </a:r>
            <a:r>
              <a:rPr lang="ru-RU" dirty="0" smtClean="0">
                <a:latin typeface="Bahnschrift Condensed" pitchFamily="34" charset="0"/>
              </a:rPr>
              <a:t>» </a:t>
            </a:r>
            <a:r>
              <a:rPr lang="ru-RU" dirty="0" err="1" smtClean="0">
                <a:latin typeface="Bahnschrift Condensed" pitchFamily="34" charset="0"/>
              </a:rPr>
              <a:t>відбувалися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навколо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Києва</a:t>
            </a:r>
            <a:r>
              <a:rPr lang="ru-RU" dirty="0">
                <a:latin typeface="Bahnschrift Condensed" pitchFamily="34" charset="0"/>
              </a:rPr>
              <a:t>, у </a:t>
            </a:r>
            <a:r>
              <a:rPr lang="ru-RU" dirty="0" err="1">
                <a:latin typeface="Bahnschrift Condensed" pitchFamily="34" charset="0"/>
                <a:hlinkClick r:id="rId9" tooltip="Бориспільський район"/>
              </a:rPr>
              <a:t>Бориспільському</a:t>
            </a:r>
            <a:r>
              <a:rPr lang="ru-RU" dirty="0">
                <a:latin typeface="Bahnschrift Condensed" pitchFamily="34" charset="0"/>
              </a:rPr>
              <a:t> та </a:t>
            </a:r>
            <a:r>
              <a:rPr lang="ru-RU" dirty="0" err="1">
                <a:latin typeface="Bahnschrift Condensed" pitchFamily="34" charset="0"/>
                <a:hlinkClick r:id="rId10" tooltip="Макарівський район"/>
              </a:rPr>
              <a:t>Макарівському</a:t>
            </a:r>
            <a:r>
              <a:rPr lang="ru-RU" dirty="0">
                <a:latin typeface="Bahnschrift Condensed" pitchFamily="34" charset="0"/>
              </a:rPr>
              <a:t> районах </a:t>
            </a:r>
            <a:r>
              <a:rPr lang="ru-RU" dirty="0" err="1">
                <a:latin typeface="Bahnschrift Condensed" pitchFamily="34" charset="0"/>
              </a:rPr>
              <a:t>упродовж</a:t>
            </a:r>
            <a:r>
              <a:rPr lang="ru-RU" dirty="0">
                <a:latin typeface="Bahnschrift Condensed" pitchFamily="34" charset="0"/>
              </a:rPr>
              <a:t> 22 </a:t>
            </a:r>
            <a:r>
              <a:rPr lang="ru-RU" dirty="0" err="1" smtClean="0">
                <a:latin typeface="Bahnschrift Condensed" pitchFamily="34" charset="0"/>
              </a:rPr>
              <a:t>днів</a:t>
            </a:r>
            <a:endParaRPr lang="ru-RU" dirty="0"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dirty="0" smtClean="0">
                <a:latin typeface="Bahnschrift Condensed" pitchFamily="34" charset="0"/>
              </a:rPr>
              <a:t>  до </a:t>
            </a:r>
            <a:r>
              <a:rPr lang="uk-UA" dirty="0" err="1">
                <a:latin typeface="Bahnschrift Condensed" pitchFamily="34" charset="0"/>
              </a:rPr>
              <a:t>саундтреків</a:t>
            </a:r>
            <a:r>
              <a:rPr lang="uk-UA" dirty="0">
                <a:latin typeface="Bahnschrift Condensed" pitchFamily="34" charset="0"/>
              </a:rPr>
              <a:t> фільму увійшли пісні «Океану Ельзи» </a:t>
            </a:r>
            <a:r>
              <a:rPr lang="uk-UA" dirty="0">
                <a:latin typeface="Bahnschrift Condensed" pitchFamily="34" charset="0"/>
                <a:hlinkClick r:id="rId11" tooltip="Не йди (пісня Океану Ельзи)"/>
              </a:rPr>
              <a:t>«Не йди»</a:t>
            </a:r>
            <a:r>
              <a:rPr lang="uk-UA" dirty="0">
                <a:latin typeface="Bahnschrift Condensed" pitchFamily="34" charset="0"/>
              </a:rPr>
              <a:t> та </a:t>
            </a:r>
            <a:r>
              <a:rPr lang="uk-UA" dirty="0">
                <a:latin typeface="Bahnschrift Condensed" pitchFamily="34" charset="0"/>
                <a:hlinkClick r:id="rId12" tooltip="Соловій Христина Іванівна"/>
              </a:rPr>
              <a:t>Христини Соловій</a:t>
            </a:r>
            <a:r>
              <a:rPr lang="uk-UA" dirty="0">
                <a:latin typeface="Bahnschrift Condensed" pitchFamily="34" charset="0"/>
              </a:rPr>
              <a:t> «Під </a:t>
            </a:r>
            <a:r>
              <a:rPr lang="uk-UA" dirty="0" err="1">
                <a:latin typeface="Bahnschrift Condensed" pitchFamily="34" charset="0"/>
              </a:rPr>
              <a:t>облачком</a:t>
            </a:r>
            <a:r>
              <a:rPr lang="uk-UA" dirty="0">
                <a:latin typeface="Bahnschrift Condensed" pitchFamily="34" charset="0"/>
              </a:rPr>
              <a:t>», лемківську пісню у виконанні фіналістки конкурсу «Голос країни» (до речі, підопічної Святослава Вакарчука). </a:t>
            </a:r>
            <a:endParaRPr lang="ru-RU" dirty="0"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b="1" dirty="0" smtClean="0">
                <a:latin typeface="Bahnschrift Condensed" pitchFamily="34" charset="0"/>
              </a:rPr>
              <a:t>   ролі </a:t>
            </a:r>
            <a:r>
              <a:rPr lang="uk-UA" b="1" dirty="0">
                <a:latin typeface="Bahnschrift Condensed" pitchFamily="34" charset="0"/>
              </a:rPr>
              <a:t>виконували</a:t>
            </a:r>
            <a:r>
              <a:rPr lang="uk-UA" dirty="0">
                <a:latin typeface="Bahnschrift Condensed" pitchFamily="34" charset="0"/>
              </a:rPr>
              <a:t>: </a:t>
            </a:r>
            <a:r>
              <a:rPr lang="uk-UA" dirty="0">
                <a:latin typeface="Bahnschrift Condensed" pitchFamily="34" charset="0"/>
                <a:hlinkClick r:id="rId13" tooltip="Луцький Роман Михайлович"/>
              </a:rPr>
              <a:t>Роман </a:t>
            </a:r>
            <a:r>
              <a:rPr lang="uk-UA" dirty="0" err="1" smtClean="0">
                <a:latin typeface="Bahnschrift Condensed" pitchFamily="34" charset="0"/>
                <a:hlinkClick r:id="rId13" tooltip="Луцький Роман Михайлович"/>
              </a:rPr>
              <a:t>Луцький</a:t>
            </a:r>
            <a:r>
              <a:rPr lang="uk-UA" b="1" dirty="0" err="1">
                <a:latin typeface="Bahnschrift Condensed" pitchFamily="34" charset="0"/>
              </a:rPr>
              <a:t>Ролі</a:t>
            </a:r>
            <a:r>
              <a:rPr lang="uk-UA" b="1" dirty="0">
                <a:latin typeface="Bahnschrift Condensed" pitchFamily="34" charset="0"/>
              </a:rPr>
              <a:t> виконували</a:t>
            </a:r>
            <a:r>
              <a:rPr lang="uk-UA" dirty="0">
                <a:latin typeface="Bahnschrift Condensed" pitchFamily="34" charset="0"/>
              </a:rPr>
              <a:t>: </a:t>
            </a:r>
            <a:r>
              <a:rPr lang="uk-UA" dirty="0">
                <a:latin typeface="Bahnschrift Condensed" pitchFamily="34" charset="0"/>
                <a:hlinkClick r:id="rId13" tooltip="Луцький Роман Михайлович"/>
              </a:rPr>
              <a:t>Роман Луцький</a:t>
            </a:r>
            <a:r>
              <a:rPr lang="uk-UA" dirty="0">
                <a:latin typeface="Bahnschrift Condensed" pitchFamily="34" charset="0"/>
              </a:rPr>
              <a:t> (молодий Яків </a:t>
            </a:r>
            <a:r>
              <a:rPr lang="uk-UA" dirty="0" err="1">
                <a:latin typeface="Bahnschrift Condensed" pitchFamily="34" charset="0"/>
              </a:rPr>
              <a:t>Мех</a:t>
            </a:r>
            <a:r>
              <a:rPr lang="uk-UA" dirty="0">
                <a:latin typeface="Bahnschrift Condensed" pitchFamily="34" charset="0"/>
              </a:rPr>
              <a:t>), </a:t>
            </a:r>
            <a:r>
              <a:rPr lang="uk-UA" dirty="0">
                <a:latin typeface="Bahnschrift Condensed" pitchFamily="34" charset="0"/>
                <a:hlinkClick r:id="rId14" tooltip="Боклан Станіслав Володимирович"/>
              </a:rPr>
              <a:t>Станіслав </a:t>
            </a:r>
            <a:r>
              <a:rPr lang="uk-UA" dirty="0" err="1">
                <a:latin typeface="Bahnschrift Condensed" pitchFamily="34" charset="0"/>
                <a:hlinkClick r:id="rId14" tooltip="Боклан Станіслав Володимирович"/>
              </a:rPr>
              <a:t>Боклан</a:t>
            </a:r>
            <a:r>
              <a:rPr lang="uk-UA" dirty="0">
                <a:latin typeface="Bahnschrift Condensed" pitchFamily="34" charset="0"/>
              </a:rPr>
              <a:t> (старий Яків), </a:t>
            </a:r>
            <a:r>
              <a:rPr lang="uk-UA" dirty="0">
                <a:latin typeface="Bahnschrift Condensed" pitchFamily="34" charset="0"/>
                <a:hlinkClick r:id="rId15" tooltip="Топчій Ганна Анатоліївна"/>
              </a:rPr>
              <a:t>Ганна Топчій</a:t>
            </a:r>
            <a:r>
              <a:rPr lang="uk-UA" dirty="0">
                <a:latin typeface="Bahnschrift Condensed" pitchFamily="34" charset="0"/>
              </a:rPr>
              <a:t> (молода Уляна), </a:t>
            </a:r>
            <a:r>
              <a:rPr lang="uk-UA" dirty="0">
                <a:latin typeface="Bahnschrift Condensed" pitchFamily="34" charset="0"/>
                <a:hlinkClick r:id="rId16" tooltip="Доля Наталя Костянтинівна"/>
              </a:rPr>
              <a:t>Наталя Доля</a:t>
            </a:r>
            <a:r>
              <a:rPr lang="uk-UA" dirty="0">
                <a:latin typeface="Bahnschrift Condensed" pitchFamily="34" charset="0"/>
              </a:rPr>
              <a:t> (літня Уляна), </a:t>
            </a:r>
            <a:r>
              <a:rPr lang="uk-UA" dirty="0">
                <a:latin typeface="Bahnschrift Condensed" pitchFamily="34" charset="0"/>
                <a:hlinkClick r:id="rId17" tooltip="Печериця Олександр Олександрович (ще не написана)"/>
              </a:rPr>
              <a:t>Олександр Печериця</a:t>
            </a:r>
            <a:r>
              <a:rPr lang="uk-UA" dirty="0">
                <a:latin typeface="Bahnschrift Condensed" pitchFamily="34" charset="0"/>
              </a:rPr>
              <a:t> (</a:t>
            </a:r>
            <a:r>
              <a:rPr lang="uk-UA" dirty="0" err="1">
                <a:latin typeface="Bahnschrift Condensed" pitchFamily="34" charset="0"/>
              </a:rPr>
              <a:t>Тиміш</a:t>
            </a:r>
            <a:r>
              <a:rPr lang="uk-UA" dirty="0">
                <a:latin typeface="Bahnschrift Condensed" pitchFamily="34" charset="0"/>
              </a:rPr>
              <a:t>), </a:t>
            </a:r>
            <a:r>
              <a:rPr lang="uk-UA" dirty="0">
                <a:latin typeface="Bahnschrift Condensed" pitchFamily="34" charset="0"/>
                <a:hlinkClick r:id="rId18" tooltip="Загорська Людмила Михайлівна"/>
              </a:rPr>
              <a:t>Людмила Загорська</a:t>
            </a:r>
            <a:r>
              <a:rPr lang="uk-UA" dirty="0">
                <a:latin typeface="Bahnschrift Condensed" pitchFamily="34" charset="0"/>
              </a:rPr>
              <a:t> (Зося), </a:t>
            </a:r>
            <a:r>
              <a:rPr lang="ru-RU" dirty="0">
                <a:latin typeface="Bahnschrift Condensed" pitchFamily="34" charset="0"/>
                <a:hlinkClick r:id="rId19" tooltip="Морозова Тамара Василівна (ще не написана)"/>
              </a:rPr>
              <a:t>Тамара Морозова</a:t>
            </a:r>
            <a:r>
              <a:rPr lang="uk-UA" dirty="0">
                <a:latin typeface="Bahnschrift Condensed" pitchFamily="34" charset="0"/>
              </a:rPr>
              <a:t> (</a:t>
            </a:r>
            <a:r>
              <a:rPr lang="uk-UA" dirty="0" err="1">
                <a:latin typeface="Bahnschrift Condensed" pitchFamily="34" charset="0"/>
              </a:rPr>
              <a:t>Олька</a:t>
            </a:r>
            <a:r>
              <a:rPr lang="uk-UA" dirty="0">
                <a:latin typeface="Bahnschrift Condensed" pitchFamily="34" charset="0"/>
              </a:rPr>
              <a:t>), </a:t>
            </a:r>
            <a:r>
              <a:rPr lang="ru-RU" dirty="0">
                <a:latin typeface="Bahnschrift Condensed" pitchFamily="34" charset="0"/>
                <a:hlinkClick r:id="rId20" tooltip="Наталія Денисенко"/>
              </a:rPr>
              <a:t>Наталка Денисенко</a:t>
            </a:r>
            <a:r>
              <a:rPr lang="uk-UA" dirty="0">
                <a:latin typeface="Bahnschrift Condensed" pitchFamily="34" charset="0"/>
              </a:rPr>
              <a:t> (Оленка), </a:t>
            </a:r>
            <a:r>
              <a:rPr lang="ru-RU" dirty="0" err="1">
                <a:latin typeface="Bahnschrift Condensed" pitchFamily="34" charset="0"/>
                <a:hlinkClick r:id="rId21" tooltip="Попов Олександр Миколайович (ще не написана)"/>
              </a:rPr>
              <a:t>Олександр</a:t>
            </a:r>
            <a:r>
              <a:rPr lang="ru-RU" dirty="0">
                <a:latin typeface="Bahnschrift Condensed" pitchFamily="34" charset="0"/>
                <a:hlinkClick r:id="rId21" tooltip="Попов Олександр Миколайович (ще не написана)"/>
              </a:rPr>
              <a:t> Попов</a:t>
            </a:r>
            <a:r>
              <a:rPr lang="uk-UA" dirty="0">
                <a:latin typeface="Bahnschrift Condensed" pitchFamily="34" charset="0"/>
              </a:rPr>
              <a:t> (Роман), </a:t>
            </a:r>
            <a:r>
              <a:rPr lang="ru-RU" dirty="0" err="1">
                <a:latin typeface="Bahnschrift Condensed" pitchFamily="34" charset="0"/>
                <a:hlinkClick r:id="rId21" tooltip="Попов Олександр Миколайович (ще не написана)"/>
              </a:rPr>
              <a:t>Олександр</a:t>
            </a:r>
            <a:r>
              <a:rPr lang="ru-RU" dirty="0">
                <a:latin typeface="Bahnschrift Condensed" pitchFamily="34" charset="0"/>
                <a:hlinkClick r:id="rId21" tooltip="Попов Олександр Миколайович (ще не написана)"/>
              </a:rPr>
              <a:t> Попов</a:t>
            </a:r>
            <a:r>
              <a:rPr lang="uk-UA" dirty="0">
                <a:latin typeface="Bahnschrift Condensed" pitchFamily="34" charset="0"/>
              </a:rPr>
              <a:t> (свекор Уляни), </a:t>
            </a:r>
            <a:r>
              <a:rPr lang="ru-RU" dirty="0" err="1">
                <a:latin typeface="Bahnschrift Condensed" pitchFamily="34" charset="0"/>
                <a:hlinkClick r:id="rId22" tooltip="Самінін Андрій Миколайович"/>
              </a:rPr>
              <a:t>Андрій</a:t>
            </a:r>
            <a:r>
              <a:rPr lang="ru-RU" dirty="0">
                <a:latin typeface="Bahnschrift Condensed" pitchFamily="34" charset="0"/>
                <a:hlinkClick r:id="rId22" tooltip="Самінін Андрій Миколайович"/>
              </a:rPr>
              <a:t> </a:t>
            </a:r>
            <a:r>
              <a:rPr lang="ru-RU" dirty="0" err="1">
                <a:latin typeface="Bahnschrift Condensed" pitchFamily="34" charset="0"/>
                <a:hlinkClick r:id="rId22" tooltip="Самінін Андрій Миколайович"/>
              </a:rPr>
              <a:t>Самінін</a:t>
            </a:r>
            <a:r>
              <a:rPr lang="uk-UA" dirty="0">
                <a:latin typeface="Bahnschrift Condensed" pitchFamily="34" charset="0"/>
              </a:rPr>
              <a:t> (Кшиштоф), </a:t>
            </a:r>
            <a:r>
              <a:rPr lang="ru-RU" dirty="0" err="1">
                <a:latin typeface="Bahnschrift Condensed" pitchFamily="34" charset="0"/>
              </a:rPr>
              <a:t>Олексій</a:t>
            </a:r>
            <a:r>
              <a:rPr lang="ru-RU" dirty="0">
                <a:latin typeface="Bahnschrift Condensed" pitchFamily="34" charset="0"/>
              </a:rPr>
              <a:t> Череватенко</a:t>
            </a:r>
            <a:r>
              <a:rPr lang="uk-UA" dirty="0">
                <a:latin typeface="Bahnschrift Condensed" pitchFamily="34" charset="0"/>
              </a:rPr>
              <a:t> (Ростислав</a:t>
            </a:r>
            <a:r>
              <a:rPr lang="uk-UA" dirty="0" smtClean="0">
                <a:latin typeface="Bahnschrift Condensed" pitchFamily="34" charset="0"/>
              </a:rPr>
              <a:t>)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smtClean="0">
                <a:latin typeface="Bahnschrift Condensed" pitchFamily="34" charset="0"/>
              </a:rPr>
              <a:t> автор </a:t>
            </a:r>
            <a:r>
              <a:rPr lang="ru-RU" dirty="0" err="1">
                <a:latin typeface="Bahnschrift Condensed" pitchFamily="34" charset="0"/>
              </a:rPr>
              <a:t>сценарію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Андрій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Кокотюха</a:t>
            </a:r>
            <a:r>
              <a:rPr lang="ru-RU" dirty="0">
                <a:latin typeface="Bahnschrift Condensed" pitchFamily="34" charset="0"/>
              </a:rPr>
              <a:t>, за </a:t>
            </a:r>
            <a:r>
              <a:rPr lang="ru-RU" dirty="0" err="1">
                <a:latin typeface="Bahnschrift Condensed" pitchFamily="34" charset="0"/>
              </a:rPr>
              <a:t>сценаріями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якого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вже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знято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чи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знімаються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українські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детективи</a:t>
            </a:r>
            <a:r>
              <a:rPr lang="ru-RU" dirty="0">
                <a:latin typeface="Bahnschrift Condensed" pitchFamily="34" charset="0"/>
              </a:rPr>
              <a:t> та </a:t>
            </a:r>
            <a:r>
              <a:rPr lang="ru-RU" dirty="0" err="1">
                <a:latin typeface="Bahnschrift Condensed" pitchFamily="34" charset="0"/>
              </a:rPr>
              <a:t>історичні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фільми</a:t>
            </a:r>
            <a:r>
              <a:rPr lang="ru-RU" dirty="0">
                <a:latin typeface="Bahnschrift Condensed" pitchFamily="34" charset="0"/>
              </a:rPr>
              <a:t>. </a:t>
            </a:r>
            <a:r>
              <a:rPr lang="ru-RU" dirty="0" err="1">
                <a:latin typeface="Bahnschrift Condensed" pitchFamily="34" charset="0"/>
              </a:rPr>
              <a:t>Режисером-постановником</a:t>
            </a:r>
            <a:r>
              <a:rPr lang="ru-RU" dirty="0">
                <a:latin typeface="Bahnschrift Condensed" pitchFamily="34" charset="0"/>
              </a:rPr>
              <a:t> став ударник-</a:t>
            </a:r>
            <a:r>
              <a:rPr lang="ru-RU" dirty="0" err="1">
                <a:latin typeface="Bahnschrift Condensed" pitchFamily="34" charset="0"/>
              </a:rPr>
              <a:t>серіальник</a:t>
            </a:r>
            <a:r>
              <a:rPr lang="ru-RU" dirty="0">
                <a:latin typeface="Bahnschrift Condensed" pitchFamily="34" charset="0"/>
              </a:rPr>
              <a:t> Бата </a:t>
            </a:r>
            <a:r>
              <a:rPr lang="ru-RU" dirty="0" err="1" smtClean="0">
                <a:latin typeface="Bahnschrift Condensed" pitchFamily="34" charset="0"/>
              </a:rPr>
              <a:t>Недіч</a:t>
            </a:r>
            <a:endParaRPr lang="ru-RU" dirty="0" smtClean="0"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dirty="0">
                <a:latin typeface="Bahnschrift Condensed" pitchFamily="34" charset="0"/>
              </a:rPr>
              <a:t> </a:t>
            </a:r>
            <a:r>
              <a:rPr lang="uk-UA" dirty="0" smtClean="0">
                <a:latin typeface="Bahnschrift Condensed" pitchFamily="34" charset="0"/>
              </a:rPr>
              <a:t> </a:t>
            </a:r>
            <a:r>
              <a:rPr lang="uk-UA" dirty="0" err="1" smtClean="0">
                <a:latin typeface="Bahnschrift Condensed" pitchFamily="34" charset="0"/>
              </a:rPr>
              <a:t>прем</a:t>
            </a:r>
            <a:r>
              <a:rPr lang="en-US" dirty="0" smtClean="0">
                <a:latin typeface="Bahnschrift Condensed" pitchFamily="34" charset="0"/>
              </a:rPr>
              <a:t>’</a:t>
            </a:r>
            <a:r>
              <a:rPr lang="uk-UA" dirty="0" err="1" smtClean="0">
                <a:latin typeface="Bahnschrift Condensed" pitchFamily="34" charset="0"/>
              </a:rPr>
              <a:t>єра</a:t>
            </a:r>
            <a:r>
              <a:rPr lang="uk-UA" dirty="0" smtClean="0">
                <a:latin typeface="Bahnschrift Condensed" pitchFamily="34" charset="0"/>
              </a:rPr>
              <a:t>: </a:t>
            </a:r>
            <a:r>
              <a:rPr lang="ru-RU" dirty="0">
                <a:latin typeface="Bahnschrift Condensed" pitchFamily="34" charset="0"/>
              </a:rPr>
              <a:t>30 </a:t>
            </a:r>
            <a:r>
              <a:rPr lang="ru-RU" dirty="0" err="1">
                <a:latin typeface="Bahnschrift Condensed" pitchFamily="34" charset="0"/>
              </a:rPr>
              <a:t>вересня</a:t>
            </a:r>
            <a:r>
              <a:rPr lang="ru-RU" dirty="0">
                <a:latin typeface="Bahnschrift Condensed" pitchFamily="34" charset="0"/>
              </a:rPr>
              <a:t> 2016 року </a:t>
            </a:r>
            <a:endParaRPr lang="ru-RU" dirty="0" smtClean="0">
              <a:latin typeface="Bahnschrift Condensed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650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>
                <a:latin typeface="+mj-lt"/>
                <a:ea typeface="Times New Roman"/>
                <a:cs typeface="Times New Roman"/>
              </a:rPr>
              <a:t>Агєєва В. Професор УКМА, експерт </a:t>
            </a:r>
            <a:r>
              <a:rPr lang="uk-UA" sz="1400" dirty="0" err="1">
                <a:latin typeface="+mj-lt"/>
                <a:ea typeface="Times New Roman"/>
                <a:cs typeface="Times New Roman"/>
              </a:rPr>
              <a:t>Бі-Бі-Сі</a:t>
            </a:r>
            <a:r>
              <a:rPr lang="uk-UA" sz="1400" dirty="0">
                <a:latin typeface="+mj-lt"/>
                <a:ea typeface="Times New Roman"/>
                <a:cs typeface="Times New Roman"/>
              </a:rPr>
              <a:t> Віра Агєєва – </a:t>
            </a:r>
            <a:r>
              <a:rPr lang="ru-RU" sz="1400" dirty="0">
                <a:latin typeface="+mj-lt"/>
                <a:ea typeface="Times New Roman"/>
                <a:cs typeface="Times New Roman"/>
              </a:rPr>
              <a:t>про роман «</a:t>
            </a:r>
            <a:r>
              <a:rPr lang="ru-RU" sz="1400" dirty="0" err="1">
                <a:latin typeface="+mj-lt"/>
                <a:ea typeface="Times New Roman"/>
                <a:cs typeface="Times New Roman"/>
              </a:rPr>
              <a:t>Століття</a:t>
            </a:r>
            <a:r>
              <a:rPr lang="ru-RU" sz="1400" dirty="0">
                <a:latin typeface="+mj-lt"/>
                <a:ea typeface="Times New Roman"/>
                <a:cs typeface="Times New Roman"/>
              </a:rPr>
              <a:t> Якова»</a:t>
            </a:r>
            <a:r>
              <a:rPr lang="uk-UA" sz="1400" dirty="0">
                <a:latin typeface="+mj-lt"/>
                <a:ea typeface="Times New Roman"/>
                <a:cs typeface="Times New Roman"/>
              </a:rPr>
              <a:t>. </a:t>
            </a:r>
            <a:r>
              <a:rPr lang="uk-UA" sz="1400" i="1" dirty="0">
                <a:latin typeface="+mj-lt"/>
                <a:ea typeface="Times New Roman"/>
                <a:cs typeface="Times New Roman"/>
              </a:rPr>
              <a:t>Українська правда</a:t>
            </a:r>
            <a:r>
              <a:rPr lang="uk-UA" sz="1400" dirty="0">
                <a:latin typeface="+mj-lt"/>
                <a:ea typeface="Times New Roman"/>
                <a:cs typeface="Times New Roman"/>
              </a:rPr>
              <a:t>. 2012. 15 лип.</a:t>
            </a:r>
            <a:endParaRPr lang="ru-RU" sz="1400" dirty="0">
              <a:latin typeface="+mj-l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err="1">
                <a:latin typeface="+mj-lt"/>
                <a:ea typeface="Times New Roman"/>
                <a:cs typeface="Times New Roman"/>
              </a:rPr>
              <a:t>Вербич</a:t>
            </a:r>
            <a:r>
              <a:rPr lang="uk-UA" sz="1400" dirty="0">
                <a:latin typeface="+mj-lt"/>
                <a:ea typeface="Times New Roman"/>
                <a:cs typeface="Times New Roman"/>
              </a:rPr>
              <a:t> В. Роман-пісня Володимира Лиса: зцілення світлим болем </a:t>
            </a:r>
            <a:r>
              <a:rPr lang="uk-UA" sz="1400" dirty="0" err="1">
                <a:latin typeface="+mj-lt"/>
                <a:ea typeface="Times New Roman"/>
                <a:cs typeface="Times New Roman"/>
              </a:rPr>
              <a:t>непроминальної</a:t>
            </a:r>
            <a:r>
              <a:rPr lang="uk-UA" sz="1400" dirty="0">
                <a:latin typeface="+mj-lt"/>
                <a:ea typeface="Times New Roman"/>
                <a:cs typeface="Times New Roman"/>
              </a:rPr>
              <a:t> любові. </a:t>
            </a:r>
            <a:r>
              <a:rPr lang="en-US" sz="1400" dirty="0">
                <a:latin typeface="+mj-lt"/>
                <a:ea typeface="Times New Roman"/>
                <a:cs typeface="Times New Roman"/>
              </a:rPr>
              <a:t>URL</a:t>
            </a:r>
            <a:r>
              <a:rPr lang="uk-UA" sz="1400" dirty="0">
                <a:latin typeface="+mj-lt"/>
                <a:ea typeface="Times New Roman"/>
                <a:cs typeface="Times New Roman"/>
              </a:rPr>
              <a:t>: </a:t>
            </a:r>
            <a:r>
              <a:rPr lang="uk-UA" sz="1400" spc="-20" dirty="0">
                <a:solidFill>
                  <a:srgbClr val="0000FF"/>
                </a:solidFill>
                <a:latin typeface="+mj-lt"/>
                <a:ea typeface="Times New Roman"/>
                <a:cs typeface="Times New Roman"/>
                <a:hlinkClick r:id="rId2"/>
              </a:rPr>
              <a:t>http://litgazeta.com.ua/articles/roman-pisnya-volodymyra-lysa-ztsilennya-svitlym -</a:t>
            </a:r>
            <a:r>
              <a:rPr lang="uk-UA" sz="1400" spc="-20" dirty="0" smtClean="0">
                <a:solidFill>
                  <a:srgbClr val="0000FF"/>
                </a:solidFill>
                <a:latin typeface="+mj-lt"/>
                <a:ea typeface="Times New Roman"/>
                <a:cs typeface="Times New Roman"/>
                <a:hlinkClick r:id="rId2"/>
              </a:rPr>
              <a:t>bolem-nepromynalnoyi-lyubovi/</a:t>
            </a:r>
            <a:endParaRPr lang="uk-UA" sz="1400" spc="-20" dirty="0">
              <a:solidFill>
                <a:srgbClr val="0000FF"/>
              </a:solidFill>
              <a:latin typeface="+mj-l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smtClean="0">
                <a:latin typeface="+mj-lt"/>
              </a:rPr>
              <a:t>Лис </a:t>
            </a:r>
            <a:r>
              <a:rPr lang="uk-UA" sz="1400" dirty="0">
                <a:latin typeface="+mj-lt"/>
              </a:rPr>
              <a:t>В. Століття Якова: роман. Харків: Книжковий Клуб «</a:t>
            </a:r>
            <a:r>
              <a:rPr lang="uk-UA" sz="1400" dirty="0" err="1">
                <a:latin typeface="+mj-lt"/>
              </a:rPr>
              <a:t>Клуб</a:t>
            </a:r>
            <a:r>
              <a:rPr lang="uk-UA" sz="1400" dirty="0">
                <a:latin typeface="+mj-lt"/>
              </a:rPr>
              <a:t> Сімейного Дозвілля», 2010. 236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smtClean="0">
                <a:latin typeface="+mj-lt"/>
              </a:rPr>
              <a:t>с.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err="1" smtClean="0">
                <a:latin typeface="+mj-lt"/>
              </a:rPr>
              <a:t>Пухонська</a:t>
            </a:r>
            <a:r>
              <a:rPr lang="uk-UA" sz="1400" dirty="0" smtClean="0">
                <a:latin typeface="+mj-lt"/>
              </a:rPr>
              <a:t> </a:t>
            </a:r>
            <a:r>
              <a:rPr lang="uk-UA" sz="1400" dirty="0">
                <a:latin typeface="+mj-lt"/>
              </a:rPr>
              <a:t>О. Сучасна рецепція посттоталітарної пам’яті: український виміру країна. </a:t>
            </a:r>
            <a:r>
              <a:rPr lang="ru-RU" sz="1400" i="1" dirty="0" err="1">
                <a:latin typeface="+mj-lt"/>
              </a:rPr>
              <a:t>Європейський</a:t>
            </a:r>
            <a:r>
              <a:rPr lang="ru-RU" sz="1400" i="1" dirty="0">
                <a:latin typeface="+mj-lt"/>
              </a:rPr>
              <a:t> Союз: </a:t>
            </a:r>
            <a:r>
              <a:rPr lang="ru-RU" sz="1400" i="1" dirty="0" err="1">
                <a:latin typeface="+mj-lt"/>
              </a:rPr>
              <a:t>від</a:t>
            </a:r>
            <a:r>
              <a:rPr lang="ru-RU" sz="1400" i="1" dirty="0">
                <a:latin typeface="+mj-lt"/>
              </a:rPr>
              <a:t> партнерства до </a:t>
            </a:r>
            <a:r>
              <a:rPr lang="ru-RU" sz="1400" i="1" dirty="0" err="1" smtClean="0">
                <a:latin typeface="+mj-lt"/>
              </a:rPr>
              <a:t>асоціації</a:t>
            </a:r>
            <a:r>
              <a:rPr lang="ru-RU" sz="1400" i="1" dirty="0" smtClean="0">
                <a:latin typeface="+mj-lt"/>
              </a:rPr>
              <a:t> :</a:t>
            </a:r>
            <a:r>
              <a:rPr lang="ru-RU" sz="1400" dirty="0" smtClean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Український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Щорічник</a:t>
            </a:r>
            <a:r>
              <a:rPr lang="ru-RU" sz="1400" dirty="0">
                <a:latin typeface="+mj-lt"/>
              </a:rPr>
              <a:t> з </a:t>
            </a:r>
            <a:r>
              <a:rPr lang="ru-RU" sz="1400" dirty="0" err="1">
                <a:latin typeface="+mj-lt"/>
              </a:rPr>
              <a:t>Європейських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Інтеграційних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Студій</a:t>
            </a:r>
            <a:r>
              <a:rPr lang="ru-RU" sz="1400" dirty="0">
                <a:latin typeface="+mj-lt"/>
              </a:rPr>
              <a:t>. </a:t>
            </a:r>
            <a:r>
              <a:rPr lang="ru-RU" sz="1400" dirty="0" err="1">
                <a:latin typeface="+mj-lt"/>
              </a:rPr>
              <a:t>Вип</a:t>
            </a:r>
            <a:r>
              <a:rPr lang="ru-RU" sz="1400" dirty="0">
                <a:latin typeface="+mj-lt"/>
              </a:rPr>
              <a:t>. ІІ. </a:t>
            </a:r>
            <a:r>
              <a:rPr lang="ru-RU" sz="1400" dirty="0" err="1">
                <a:latin typeface="+mj-lt"/>
              </a:rPr>
              <a:t>Луцьк</a:t>
            </a:r>
            <a:r>
              <a:rPr lang="ru-RU" sz="1400" dirty="0">
                <a:latin typeface="+mj-lt"/>
              </a:rPr>
              <a:t>, </a:t>
            </a:r>
            <a:r>
              <a:rPr lang="ru-RU" sz="1400" dirty="0" err="1">
                <a:latin typeface="+mj-lt"/>
              </a:rPr>
              <a:t>Терен</a:t>
            </a:r>
            <a:r>
              <a:rPr lang="ru-RU" sz="1400" dirty="0">
                <a:latin typeface="+mj-lt"/>
              </a:rPr>
              <a:t>, 2019. С. 300-310</a:t>
            </a:r>
            <a:r>
              <a:rPr lang="uk-UA" sz="1400" dirty="0" smtClean="0">
                <a:latin typeface="+mj-lt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err="1" smtClean="0">
                <a:latin typeface="+mj-lt"/>
              </a:rPr>
              <a:t>Агеєва</a:t>
            </a:r>
            <a:r>
              <a:rPr lang="uk-UA" sz="1400" dirty="0" smtClean="0">
                <a:latin typeface="+mj-lt"/>
              </a:rPr>
              <a:t> </a:t>
            </a:r>
            <a:r>
              <a:rPr lang="uk-UA" sz="1400" dirty="0">
                <a:latin typeface="+mj-lt"/>
              </a:rPr>
              <a:t>В. Володимир Лис. Століття Якова. </a:t>
            </a:r>
            <a:r>
              <a:rPr lang="en-US" sz="1400" dirty="0">
                <a:latin typeface="+mj-lt"/>
              </a:rPr>
              <a:t>URL</a:t>
            </a:r>
            <a:r>
              <a:rPr lang="uk-UA" sz="1400" dirty="0">
                <a:latin typeface="+mj-lt"/>
              </a:rPr>
              <a:t>: </a:t>
            </a:r>
            <a:r>
              <a:rPr lang="uk-UA" sz="1400" dirty="0">
                <a:latin typeface="+mj-lt"/>
                <a:hlinkClick r:id="rId3"/>
              </a:rPr>
              <a:t>http://</a:t>
            </a:r>
            <a:r>
              <a:rPr lang="uk-UA" sz="1400" dirty="0" smtClean="0">
                <a:latin typeface="+mj-lt"/>
                <a:hlinkClick r:id="rId3"/>
              </a:rPr>
              <a:t>life.pravda.com.ua/book/2010/11/4/64823/view_print/</a:t>
            </a:r>
            <a:endParaRPr lang="ru-RU" sz="1400" dirty="0">
              <a:latin typeface="+mj-lt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smtClean="0">
                <a:latin typeface="+mj-lt"/>
              </a:rPr>
              <a:t>Горбач </a:t>
            </a:r>
            <a:r>
              <a:rPr lang="uk-UA" sz="1400" dirty="0">
                <a:latin typeface="+mj-lt"/>
              </a:rPr>
              <a:t>Н. Моральна імперативність епіграфів у романі В. Лиса «Століття Якова». </a:t>
            </a:r>
            <a:r>
              <a:rPr lang="en-US" sz="1400" dirty="0">
                <a:latin typeface="+mj-lt"/>
              </a:rPr>
              <a:t>URL</a:t>
            </a:r>
            <a:r>
              <a:rPr lang="uk-UA" sz="1400" dirty="0">
                <a:latin typeface="+mj-lt"/>
              </a:rPr>
              <a:t>: </a:t>
            </a:r>
            <a:r>
              <a:rPr lang="uk-UA" sz="1400" dirty="0">
                <a:latin typeface="+mj-lt"/>
                <a:hlinkClick r:id="rId4"/>
              </a:rPr>
              <a:t>http://</a:t>
            </a:r>
            <a:r>
              <a:rPr lang="uk-UA" sz="1400" dirty="0" smtClean="0">
                <a:latin typeface="+mj-lt"/>
                <a:hlinkClick r:id="rId4"/>
              </a:rPr>
              <a:t>www.bdpu.org/scientific_published/articles/gorbach.doc</a:t>
            </a:r>
            <a:endParaRPr lang="ru-RU" sz="1400" dirty="0">
              <a:latin typeface="+mj-lt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smtClean="0">
                <a:latin typeface="+mj-lt"/>
              </a:rPr>
              <a:t>Лис </a:t>
            </a:r>
            <a:r>
              <a:rPr lang="uk-UA" sz="1400" dirty="0">
                <a:latin typeface="+mj-lt"/>
              </a:rPr>
              <a:t>В. Воїн двох держав, в’язень двох таборів. </a:t>
            </a:r>
            <a:r>
              <a:rPr lang="en-US" sz="1400" dirty="0">
                <a:latin typeface="+mj-lt"/>
              </a:rPr>
              <a:t>URL</a:t>
            </a:r>
            <a:r>
              <a:rPr lang="uk-UA" sz="1400" dirty="0">
                <a:latin typeface="+mj-lt"/>
              </a:rPr>
              <a:t>: </a:t>
            </a:r>
            <a:r>
              <a:rPr lang="uk-UA" sz="1400" dirty="0">
                <a:latin typeface="+mj-lt"/>
                <a:hlinkClick r:id="rId5"/>
              </a:rPr>
              <a:t>http://www.volyn.com.ua/?</a:t>
            </a:r>
            <a:r>
              <a:rPr lang="uk-UA" sz="1400" dirty="0" smtClean="0">
                <a:latin typeface="+mj-lt"/>
                <a:hlinkClick r:id="rId5"/>
              </a:rPr>
              <a:t>rub=5&amp;article=0&amp;arch=916</a:t>
            </a:r>
            <a:endParaRPr lang="ru-RU" sz="1400" dirty="0">
              <a:latin typeface="+mj-lt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smtClean="0">
                <a:latin typeface="+mj-lt"/>
              </a:rPr>
              <a:t>Поліщук </a:t>
            </a:r>
            <a:r>
              <a:rPr lang="uk-UA" sz="1400" dirty="0">
                <a:latin typeface="+mj-lt"/>
              </a:rPr>
              <a:t>Я. Століття причетності. </a:t>
            </a:r>
            <a:r>
              <a:rPr lang="en-US" sz="1400" dirty="0">
                <a:latin typeface="+mj-lt"/>
              </a:rPr>
              <a:t>URL</a:t>
            </a:r>
            <a:r>
              <a:rPr lang="uk-UA" sz="1400" dirty="0">
                <a:latin typeface="+mj-lt"/>
              </a:rPr>
              <a:t>: </a:t>
            </a:r>
            <a:r>
              <a:rPr lang="uk-UA" sz="1400" dirty="0">
                <a:latin typeface="+mj-lt"/>
                <a:hlinkClick r:id="rId6"/>
              </a:rPr>
              <a:t>http://</a:t>
            </a:r>
            <a:r>
              <a:rPr lang="uk-UA" sz="1400" dirty="0" smtClean="0">
                <a:latin typeface="+mj-lt"/>
                <a:hlinkClick r:id="rId6"/>
              </a:rPr>
              <a:t>litakcent.com/2011/05/06/stolittja-prychetnosti/</a:t>
            </a:r>
            <a:endParaRPr lang="ru-RU" sz="1400" dirty="0">
              <a:latin typeface="+mj-lt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smtClean="0">
                <a:latin typeface="+mj-lt"/>
              </a:rPr>
              <a:t>Чоп </a:t>
            </a:r>
            <a:r>
              <a:rPr lang="uk-UA" sz="1400" dirty="0">
                <a:latin typeface="+mj-lt"/>
              </a:rPr>
              <a:t>Г. «Мій герой увібрав у себе ціле ХХ століття». </a:t>
            </a:r>
            <a:r>
              <a:rPr lang="en-US" sz="1400" dirty="0">
                <a:latin typeface="+mj-lt"/>
              </a:rPr>
              <a:t>URL</a:t>
            </a:r>
            <a:r>
              <a:rPr lang="uk-UA" sz="1400" dirty="0">
                <a:latin typeface="+mj-lt"/>
              </a:rPr>
              <a:t>: Режим доступу: </a:t>
            </a:r>
            <a:r>
              <a:rPr lang="uk-UA" sz="1400" dirty="0">
                <a:latin typeface="+mj-lt"/>
                <a:hlinkClick r:id="rId7"/>
              </a:rPr>
              <a:t>http://</a:t>
            </a:r>
            <a:r>
              <a:rPr lang="uk-UA" sz="1400" dirty="0" smtClean="0">
                <a:latin typeface="+mj-lt"/>
                <a:hlinkClick r:id="rId7"/>
              </a:rPr>
              <a:t>pohlyad.com/index.php?id=26&amp;no_cache=1&amp;tx_ttnews%5Bpointer%5D=9&amp;tx_ttnews%5Btt_news%5D=3644&amp;tx_ttnews%5BbackPid%5D=14&amp;cHash=8e21d56219</a:t>
            </a:r>
            <a:endParaRPr lang="ru-RU" sz="1400" dirty="0">
              <a:latin typeface="+mj-lt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400" dirty="0" smtClean="0">
                <a:latin typeface="+mj-lt"/>
              </a:rPr>
              <a:t>Шинкаренко </a:t>
            </a:r>
            <a:r>
              <a:rPr lang="uk-UA" sz="1400" dirty="0">
                <a:latin typeface="+mj-lt"/>
              </a:rPr>
              <a:t>О. Володимир Лис: Треба визначитися, якої України ми хочемо. </a:t>
            </a:r>
            <a:r>
              <a:rPr lang="en-US" sz="1400" dirty="0">
                <a:latin typeface="+mj-lt"/>
              </a:rPr>
              <a:t>URL</a:t>
            </a:r>
            <a:r>
              <a:rPr lang="uk-UA" sz="1400" dirty="0">
                <a:latin typeface="+mj-lt"/>
              </a:rPr>
              <a:t>: </a:t>
            </a:r>
            <a:r>
              <a:rPr lang="uk-UA" sz="1400" dirty="0" err="1">
                <a:latin typeface="+mj-lt"/>
              </a:rPr>
              <a:t>life.pravda.com.ua</a:t>
            </a:r>
            <a:r>
              <a:rPr lang="uk-UA" sz="1400" dirty="0">
                <a:latin typeface="+mj-lt"/>
              </a:rPr>
              <a:t>/</a:t>
            </a:r>
            <a:r>
              <a:rPr lang="uk-UA" sz="1400" dirty="0" err="1">
                <a:latin typeface="+mj-lt"/>
              </a:rPr>
              <a:t>interview</a:t>
            </a:r>
            <a:r>
              <a:rPr lang="uk-UA" sz="1400" dirty="0">
                <a:latin typeface="+mj-lt"/>
              </a:rPr>
              <a:t>/2010/09/16/60143/</a:t>
            </a:r>
            <a:endParaRPr lang="ru-RU" sz="1400" dirty="0">
              <a:latin typeface="+mj-lt"/>
            </a:endParaRPr>
          </a:p>
          <a:p>
            <a:r>
              <a:rPr lang="uk-UA" sz="1400" b="1" dirty="0"/>
              <a:t> </a:t>
            </a:r>
            <a:endParaRPr lang="ru-RU" sz="1400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54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Валя\Desktop\Старый стол\Дисципліни\СТОЛІТТЯ\1фото\лис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7625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052" y="6165304"/>
            <a:ext cx="4691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Verdana" pitchFamily="34" charset="0"/>
                <a:ea typeface="Verdana" pitchFamily="34" charset="0"/>
              </a:rPr>
              <a:t>Володимир</a:t>
            </a:r>
            <a:r>
              <a:rPr lang="ru-RU" sz="1200" i="1" dirty="0">
                <a:latin typeface="Verdana" pitchFamily="34" charset="0"/>
                <a:ea typeface="Verdana" pitchFamily="34" charset="0"/>
              </a:rPr>
              <a:t> </a:t>
            </a:r>
            <a:r>
              <a:rPr lang="ru-RU" sz="1200" i="1" dirty="0" err="1">
                <a:latin typeface="Verdana" pitchFamily="34" charset="0"/>
                <a:ea typeface="Verdana" pitchFamily="34" charset="0"/>
              </a:rPr>
              <a:t>Савович</a:t>
            </a:r>
            <a:r>
              <a:rPr lang="ru-RU" sz="1200" i="1" dirty="0">
                <a:latin typeface="Verdana" pitchFamily="34" charset="0"/>
                <a:ea typeface="Verdana" pitchFamily="34" charset="0"/>
              </a:rPr>
              <a:t> Лис </a:t>
            </a:r>
            <a:r>
              <a:rPr lang="ru-RU" sz="1200" i="1" dirty="0" err="1" smtClean="0">
                <a:latin typeface="Verdana" pitchFamily="34" charset="0"/>
                <a:ea typeface="Verdana" pitchFamily="34" charset="0"/>
              </a:rPr>
              <a:t>журналіст</a:t>
            </a:r>
            <a:r>
              <a:rPr lang="ru-RU" sz="1200" i="1" dirty="0" smtClean="0">
                <a:latin typeface="Verdana" pitchFamily="34" charset="0"/>
                <a:ea typeface="Verdana" pitchFamily="34" charset="0"/>
              </a:rPr>
              <a:t>, драматург</a:t>
            </a:r>
            <a:r>
              <a:rPr lang="ru-RU" sz="1200" i="1" dirty="0">
                <a:latin typeface="Verdana" pitchFamily="34" charset="0"/>
                <a:ea typeface="Verdana" pitchFamily="34" charset="0"/>
              </a:rPr>
              <a:t>, </a:t>
            </a:r>
            <a:endParaRPr lang="ru-RU" sz="1200" i="1" dirty="0" smtClean="0">
              <a:latin typeface="Verdana" pitchFamily="34" charset="0"/>
              <a:ea typeface="Verdana" pitchFamily="34" charset="0"/>
            </a:endParaRPr>
          </a:p>
          <a:p>
            <a:r>
              <a:rPr lang="ru-RU" sz="1200" i="1" dirty="0" err="1" smtClean="0">
                <a:latin typeface="Verdana" pitchFamily="34" charset="0"/>
                <a:ea typeface="Verdana" pitchFamily="34" charset="0"/>
              </a:rPr>
              <a:t>письменник</a:t>
            </a:r>
            <a:r>
              <a:rPr lang="ru-RU" sz="1200" i="1" dirty="0">
                <a:latin typeface="Verdana" pitchFamily="34" charset="0"/>
                <a:ea typeface="Verdana" pitchFamily="34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92088"/>
            <a:ext cx="9036496" cy="824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Дата </a:t>
            </a:r>
            <a:r>
              <a:rPr lang="ru-RU" dirty="0" err="1" smtClean="0"/>
              <a:t>народження</a:t>
            </a:r>
            <a:r>
              <a:rPr lang="ru-RU" dirty="0" smtClean="0"/>
              <a:t>:  </a:t>
            </a:r>
            <a:r>
              <a:rPr lang="ru-RU" i="1" dirty="0" smtClean="0">
                <a:latin typeface="Bahnschrift Condensed" pitchFamily="34" charset="0"/>
              </a:rPr>
              <a:t>26 </a:t>
            </a:r>
            <a:r>
              <a:rPr lang="ru-RU" i="1" dirty="0" err="1">
                <a:latin typeface="Bahnschrift Condensed" pitchFamily="34" charset="0"/>
              </a:rPr>
              <a:t>жовтня</a:t>
            </a:r>
            <a:r>
              <a:rPr lang="ru-RU" i="1" dirty="0">
                <a:latin typeface="Bahnschrift Condensed" pitchFamily="34" charset="0"/>
              </a:rPr>
              <a:t> 1950 </a:t>
            </a:r>
            <a:r>
              <a:rPr lang="ru-RU" i="1" dirty="0" smtClean="0">
                <a:latin typeface="Bahnschrift Condensed" pitchFamily="34" charset="0"/>
              </a:rPr>
              <a:t>р.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народження</a:t>
            </a:r>
            <a:r>
              <a:rPr lang="ru-RU" dirty="0" smtClean="0"/>
              <a:t>: </a:t>
            </a:r>
            <a:r>
              <a:rPr lang="ru-RU" i="1" dirty="0" err="1" smtClean="0">
                <a:latin typeface="Bahnschrift Condensed" pitchFamily="34" charset="0"/>
              </a:rPr>
              <a:t>хутір</a:t>
            </a:r>
            <a:r>
              <a:rPr lang="ru-RU" i="1" dirty="0" smtClean="0">
                <a:latin typeface="Bahnschrift Condensed" pitchFamily="34" charset="0"/>
              </a:rPr>
              <a:t> </a:t>
            </a:r>
            <a:r>
              <a:rPr lang="ru-RU" i="1" dirty="0" err="1" smtClean="0">
                <a:latin typeface="Bahnschrift Condensed" pitchFamily="34" charset="0"/>
              </a:rPr>
              <a:t>Кусий</a:t>
            </a:r>
            <a:r>
              <a:rPr lang="ru-RU" i="1" dirty="0" smtClean="0">
                <a:latin typeface="Bahnschrift Condensed" pitchFamily="34" charset="0"/>
              </a:rPr>
              <a:t> </a:t>
            </a:r>
            <a:r>
              <a:rPr lang="ru-RU" i="1" dirty="0" err="1">
                <a:latin typeface="Bahnschrift Condensed" pitchFamily="34" charset="0"/>
              </a:rPr>
              <a:t>поблизу</a:t>
            </a:r>
            <a:r>
              <a:rPr lang="ru-RU" i="1" dirty="0">
                <a:latin typeface="Bahnschrift Condensed" pitchFamily="34" charset="0"/>
              </a:rPr>
              <a:t> села </a:t>
            </a:r>
            <a:r>
              <a:rPr lang="ru-RU" i="1" dirty="0" err="1">
                <a:latin typeface="Bahnschrift Condensed" pitchFamily="34" charset="0"/>
              </a:rPr>
              <a:t>Згоран</a:t>
            </a:r>
            <a:r>
              <a:rPr lang="ru-RU" i="1" dirty="0">
                <a:latin typeface="Bahnschrift Condensed" pitchFamily="34" charset="0"/>
              </a:rPr>
              <a:t> </a:t>
            </a:r>
            <a:r>
              <a:rPr lang="ru-RU" i="1" dirty="0" smtClean="0">
                <a:latin typeface="Bahnschrift Condensed" pitchFamily="34" charset="0"/>
              </a:rPr>
              <a:t>, </a:t>
            </a:r>
            <a:r>
              <a:rPr lang="ru-RU" i="1" dirty="0" err="1" smtClean="0">
                <a:latin typeface="Bahnschrift Condensed" pitchFamily="34" charset="0"/>
              </a:rPr>
              <a:t>Волиніська</a:t>
            </a:r>
            <a:r>
              <a:rPr lang="ru-RU" i="1" dirty="0" smtClean="0">
                <a:latin typeface="Bahnschrift Condensed" pitchFamily="34" charset="0"/>
              </a:rPr>
              <a:t> обл.</a:t>
            </a:r>
          </a:p>
          <a:p>
            <a:r>
              <a:rPr lang="uk-UA" i="1" dirty="0" smtClean="0">
                <a:latin typeface="+mj-lt"/>
              </a:rPr>
              <a:t>Джерела оптимізму</a:t>
            </a:r>
            <a:r>
              <a:rPr lang="uk-UA" i="1" dirty="0" smtClean="0">
                <a:latin typeface="Bahnschrift Condensed" pitchFamily="34" charset="0"/>
              </a:rPr>
              <a:t>:  родина,  традиції </a:t>
            </a:r>
            <a:endParaRPr lang="ru-RU" i="1" dirty="0" smtClean="0">
              <a:latin typeface="Bahnschrift Condensed" pitchFamily="34" charset="0"/>
            </a:endParaRPr>
          </a:p>
          <a:p>
            <a:pPr algn="just"/>
            <a:r>
              <a:rPr lang="uk-UA" i="1" dirty="0" smtClean="0"/>
              <a:t>Лектура: </a:t>
            </a:r>
            <a:r>
              <a:rPr lang="uk-UA" sz="2000" i="1" dirty="0" smtClean="0">
                <a:latin typeface="Bahnschrift Condensed" pitchFamily="34" charset="0"/>
              </a:rPr>
              <a:t>Є. Гуцало,  Вал. Шевчук, </a:t>
            </a:r>
            <a:r>
              <a:rPr lang="ru-RU" sz="2000" dirty="0" err="1" smtClean="0">
                <a:latin typeface="Bahnschrift Condensed" pitchFamily="34" charset="0"/>
              </a:rPr>
              <a:t>В.Стефаник</a:t>
            </a:r>
            <a:r>
              <a:rPr lang="ru-RU" sz="2000" dirty="0" smtClean="0">
                <a:latin typeface="Bahnschrift Condensed" pitchFamily="34" charset="0"/>
              </a:rPr>
              <a:t>, В. Петров-Домонтович, Р. </a:t>
            </a:r>
            <a:r>
              <a:rPr lang="ru-RU" sz="2000" dirty="0" err="1" smtClean="0">
                <a:latin typeface="Bahnschrift Condensed" pitchFamily="34" charset="0"/>
              </a:rPr>
              <a:t>Андріяшик</a:t>
            </a:r>
            <a:r>
              <a:rPr lang="ru-RU" sz="2000" dirty="0" smtClean="0">
                <a:latin typeface="Bahnschrift Condensed" pitchFamily="34" charset="0"/>
              </a:rPr>
              <a:t>, </a:t>
            </a:r>
            <a:r>
              <a:rPr lang="ru-RU" sz="2000" dirty="0" err="1" smtClean="0">
                <a:latin typeface="Bahnschrift Condensed" pitchFamily="34" charset="0"/>
              </a:rPr>
              <a:t>В.Підмогильний</a:t>
            </a:r>
            <a:r>
              <a:rPr lang="ru-RU" sz="2000" dirty="0" smtClean="0">
                <a:latin typeface="Bahnschrift Condensed" pitchFamily="34" charset="0"/>
              </a:rPr>
              <a:t>, </a:t>
            </a:r>
            <a:r>
              <a:rPr lang="uk-UA" sz="2000" dirty="0" smtClean="0">
                <a:latin typeface="Bahnschrift Condensed" pitchFamily="34" charset="0"/>
              </a:rPr>
              <a:t>Є.</a:t>
            </a:r>
            <a:r>
              <a:rPr lang="uk-UA" sz="2000" dirty="0" err="1" smtClean="0">
                <a:latin typeface="Bahnschrift Condensed" pitchFamily="34" charset="0"/>
              </a:rPr>
              <a:t>Пашковський</a:t>
            </a:r>
            <a:r>
              <a:rPr lang="uk-UA" sz="2000" dirty="0" smtClean="0">
                <a:latin typeface="Bahnschrift Condensed" pitchFamily="34" charset="0"/>
              </a:rPr>
              <a:t>, Б. Грищук, Г.</a:t>
            </a:r>
            <a:r>
              <a:rPr lang="uk-UA" sz="2000" dirty="0" err="1" smtClean="0">
                <a:latin typeface="Bahnschrift Condensed" pitchFamily="34" charset="0"/>
              </a:rPr>
              <a:t>Пагутяк</a:t>
            </a:r>
            <a:r>
              <a:rPr lang="uk-UA" sz="2000" dirty="0" smtClean="0">
                <a:latin typeface="Bahnschrift Condensed" pitchFamily="34" charset="0"/>
              </a:rPr>
              <a:t>, Г. Вдовиченко, О.Жовна, </a:t>
            </a:r>
            <a:r>
              <a:rPr lang="ru-RU" sz="2000" dirty="0" err="1" smtClean="0">
                <a:latin typeface="Bahnschrift Condensed" pitchFamily="34" charset="0"/>
              </a:rPr>
              <a:t>К.Харченко</a:t>
            </a:r>
            <a:r>
              <a:rPr lang="ru-RU" sz="2000" dirty="0" smtClean="0">
                <a:latin typeface="Bahnschrift Condensed" pitchFamily="34" charset="0"/>
              </a:rPr>
              <a:t>, </a:t>
            </a:r>
            <a:r>
              <a:rPr lang="ru-RU" sz="2000" dirty="0" err="1" smtClean="0">
                <a:latin typeface="Bahnschrift Condensed" pitchFamily="34" charset="0"/>
              </a:rPr>
              <a:t>С.Процюк</a:t>
            </a:r>
            <a:r>
              <a:rPr lang="ru-RU" sz="2000" dirty="0" smtClean="0">
                <a:latin typeface="Bahnschrift Condensed" pitchFamily="34" charset="0"/>
              </a:rPr>
              <a:t>, Г. </a:t>
            </a:r>
            <a:r>
              <a:rPr lang="ru-RU" sz="2000" dirty="0" err="1" smtClean="0">
                <a:latin typeface="Bahnschrift Condensed" pitchFamily="34" charset="0"/>
              </a:rPr>
              <a:t>Петрусеняк</a:t>
            </a:r>
            <a:r>
              <a:rPr lang="ru-RU" sz="2000" dirty="0" smtClean="0">
                <a:latin typeface="Bahnschrift Condensed" pitchFamily="34" charset="0"/>
              </a:rPr>
              <a:t>, </a:t>
            </a:r>
            <a:r>
              <a:rPr lang="ru-RU" sz="2000" dirty="0" err="1" smtClean="0">
                <a:latin typeface="Bahnschrift Condensed" pitchFamily="34" charset="0"/>
              </a:rPr>
              <a:t>Л.Кононович</a:t>
            </a:r>
            <a:endParaRPr lang="ru-RU" sz="2000" dirty="0" smtClean="0">
              <a:latin typeface="Bahnschrift Condensed" pitchFamily="34" charset="0"/>
            </a:endParaRPr>
          </a:p>
          <a:p>
            <a:pPr algn="just"/>
            <a:r>
              <a:rPr lang="uk-UA" sz="2000" dirty="0" smtClean="0">
                <a:latin typeface="+mj-lt"/>
              </a:rPr>
              <a:t>Освіта: </a:t>
            </a:r>
            <a:r>
              <a:rPr lang="uk-UA" sz="2000" dirty="0" smtClean="0">
                <a:latin typeface="Bahnschrift Condensed" pitchFamily="34" charset="0"/>
              </a:rPr>
              <a:t>вища: </a:t>
            </a:r>
            <a:r>
              <a:rPr lang="ru-RU" sz="2000" dirty="0" smtClean="0">
                <a:latin typeface="Bahnschrift Condensed" pitchFamily="34" charset="0"/>
              </a:rPr>
              <a:t>факультет </a:t>
            </a:r>
            <a:r>
              <a:rPr lang="ru-RU" sz="2000" dirty="0" err="1" smtClean="0">
                <a:latin typeface="Bahnschrift Condensed" pitchFamily="34" charset="0"/>
              </a:rPr>
              <a:t>журналістики</a:t>
            </a:r>
            <a:r>
              <a:rPr lang="ru-RU" sz="2000" dirty="0" smtClean="0">
                <a:latin typeface="Bahnschrift Condensed" pitchFamily="34" charset="0"/>
              </a:rPr>
              <a:t> </a:t>
            </a:r>
            <a:r>
              <a:rPr lang="ru-RU" sz="2000" dirty="0" err="1" smtClean="0">
                <a:latin typeface="Bahnschrift Condensed" pitchFamily="34" charset="0"/>
              </a:rPr>
              <a:t>Львівського</a:t>
            </a:r>
            <a:r>
              <a:rPr lang="ru-RU" sz="2000" dirty="0" smtClean="0">
                <a:latin typeface="Bahnschrift Condensed" pitchFamily="34" charset="0"/>
              </a:rPr>
              <a:t> державного </a:t>
            </a:r>
            <a:r>
              <a:rPr lang="ru-RU" sz="2000" dirty="0" err="1" smtClean="0">
                <a:latin typeface="Bahnschrift Condensed" pitchFamily="34" charset="0"/>
              </a:rPr>
              <a:t>університету</a:t>
            </a:r>
            <a:r>
              <a:rPr lang="ru-RU" sz="2000" dirty="0" smtClean="0">
                <a:latin typeface="Bahnschrift Condensed" pitchFamily="34" charset="0"/>
              </a:rPr>
              <a:t> </a:t>
            </a:r>
            <a:r>
              <a:rPr lang="ru-RU" sz="2000" dirty="0" err="1" smtClean="0">
                <a:latin typeface="Bahnschrift Condensed" pitchFamily="34" charset="0"/>
              </a:rPr>
              <a:t>імені</a:t>
            </a:r>
            <a:r>
              <a:rPr lang="ru-RU" sz="2000" dirty="0" smtClean="0">
                <a:latin typeface="Bahnschrift Condensed" pitchFamily="34" charset="0"/>
              </a:rPr>
              <a:t> </a:t>
            </a:r>
            <a:r>
              <a:rPr lang="ru-RU" sz="2000" dirty="0" err="1" smtClean="0">
                <a:latin typeface="Bahnschrift Condensed" pitchFamily="34" charset="0"/>
              </a:rPr>
              <a:t>Івана</a:t>
            </a:r>
            <a:r>
              <a:rPr lang="ru-RU" sz="2000" dirty="0" smtClean="0">
                <a:latin typeface="Bahnschrift Condensed" pitchFamily="34" charset="0"/>
              </a:rPr>
              <a:t> Франка</a:t>
            </a:r>
          </a:p>
          <a:p>
            <a:pPr algn="just"/>
            <a:r>
              <a:rPr lang="uk-UA" dirty="0" smtClean="0"/>
              <a:t>Літературна </a:t>
            </a:r>
            <a:r>
              <a:rPr lang="uk-UA" dirty="0" smtClean="0"/>
              <a:t>творчість</a:t>
            </a:r>
            <a:r>
              <a:rPr lang="uk-UA" dirty="0" smtClean="0">
                <a:latin typeface="Bahnschrift Condensed" pitchFamily="34" charset="0"/>
              </a:rPr>
              <a:t>:  дебютував як драматург;</a:t>
            </a:r>
            <a:r>
              <a:rPr lang="ru-RU" dirty="0"/>
              <a:t> </a:t>
            </a:r>
            <a:r>
              <a:rPr lang="ru-RU" dirty="0" smtClean="0">
                <a:latin typeface="Bahnschrift Condensed" pitchFamily="34" charset="0"/>
              </a:rPr>
              <a:t>як </a:t>
            </a:r>
            <a:r>
              <a:rPr lang="ru-RU" dirty="0" err="1" smtClean="0">
                <a:latin typeface="Bahnschrift Condensed" pitchFamily="34" charset="0"/>
              </a:rPr>
              <a:t>прозаїк</a:t>
            </a:r>
            <a:r>
              <a:rPr lang="ru-RU" dirty="0" smtClean="0">
                <a:latin typeface="Bahnschrift Condensed" pitchFamily="34" charset="0"/>
              </a:rPr>
              <a:t> - 1985 р. Член </a:t>
            </a:r>
            <a:r>
              <a:rPr lang="ru-RU" dirty="0" err="1">
                <a:latin typeface="Bahnschrift Condensed" pitchFamily="34" charset="0"/>
              </a:rPr>
              <a:t>Національної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спілки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письменників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України</a:t>
            </a:r>
            <a:r>
              <a:rPr lang="ru-RU" dirty="0">
                <a:latin typeface="Bahnschrift Condensed" pitchFamily="34" charset="0"/>
              </a:rPr>
              <a:t> та </a:t>
            </a:r>
            <a:r>
              <a:rPr lang="ru-RU" dirty="0" err="1">
                <a:latin typeface="Bahnschrift Condensed" pitchFamily="34" charset="0"/>
              </a:rPr>
              <a:t>Асоціації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українських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письменників</a:t>
            </a:r>
            <a:r>
              <a:rPr lang="ru-RU" dirty="0">
                <a:latin typeface="Bahnschrift Condensed" pitchFamily="34" charset="0"/>
              </a:rPr>
              <a:t>. </a:t>
            </a:r>
            <a:endParaRPr lang="uk-UA" dirty="0" smtClean="0">
              <a:latin typeface="Bahnschrift Condensed" pitchFamily="34" charset="0"/>
            </a:endParaRPr>
          </a:p>
          <a:p>
            <a:pPr algn="just"/>
            <a:r>
              <a:rPr lang="uk-UA" dirty="0" smtClean="0"/>
              <a:t>Творчий орієнтир: </a:t>
            </a:r>
            <a:r>
              <a:rPr lang="uk-UA" dirty="0">
                <a:latin typeface="Bahnschrift Condensed" pitchFamily="34" charset="0"/>
              </a:rPr>
              <a:t>«</a:t>
            </a:r>
            <a:r>
              <a:rPr lang="ru-RU" dirty="0">
                <a:latin typeface="Bahnschrift Condensed" pitchFamily="34" charset="0"/>
              </a:rPr>
              <a:t>Нам не треба </a:t>
            </a:r>
            <a:r>
              <a:rPr lang="ru-RU" dirty="0" err="1">
                <a:latin typeface="Bahnschrift Condensed" pitchFamily="34" charset="0"/>
              </a:rPr>
              <a:t>ні</a:t>
            </a:r>
            <a:r>
              <a:rPr lang="ru-RU" dirty="0">
                <a:latin typeface="Bahnschrift Condensed" pitchFamily="34" charset="0"/>
              </a:rPr>
              <a:t> на кого </a:t>
            </a:r>
            <a:r>
              <a:rPr lang="ru-RU" dirty="0" err="1">
                <a:latin typeface="Bahnschrift Condensed" pitchFamily="34" charset="0"/>
              </a:rPr>
              <a:t>рівнятися</a:t>
            </a:r>
            <a:r>
              <a:rPr lang="ru-RU" dirty="0">
                <a:latin typeface="Bahnschrift Condensed" pitchFamily="34" charset="0"/>
              </a:rPr>
              <a:t>, а просто </a:t>
            </a:r>
            <a:r>
              <a:rPr lang="ru-RU" dirty="0" err="1">
                <a:latin typeface="Bahnschrift Condensed" pitchFamily="34" charset="0"/>
              </a:rPr>
              <a:t>творити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оригінальну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літературу</a:t>
            </a:r>
            <a:r>
              <a:rPr lang="ru-RU" dirty="0" smtClean="0">
                <a:latin typeface="Bahnschrift Condensed" pitchFamily="34" charset="0"/>
              </a:rPr>
              <a:t>…»</a:t>
            </a:r>
          </a:p>
          <a:p>
            <a:pPr algn="just"/>
            <a:endParaRPr lang="ru-RU" dirty="0" smtClean="0">
              <a:latin typeface="Bahnschrift Condensed" pitchFamily="34" charset="0"/>
            </a:endParaRPr>
          </a:p>
          <a:p>
            <a:pPr algn="just"/>
            <a:r>
              <a:rPr lang="uk-UA" dirty="0">
                <a:latin typeface="Bahnschrift Condensed" pitchFamily="34" charset="0"/>
              </a:rPr>
              <a:t> </a:t>
            </a:r>
            <a:r>
              <a:rPr lang="uk-UA" dirty="0" smtClean="0">
                <a:latin typeface="Bahnschrift Condensed" pitchFamily="34" charset="0"/>
              </a:rPr>
              <a:t>                                                                                                                                                 </a:t>
            </a:r>
            <a:r>
              <a:rPr lang="uk-UA" dirty="0" smtClean="0"/>
              <a:t>Творчі перемоги й здобутки: </a:t>
            </a:r>
          </a:p>
          <a:p>
            <a:pPr marL="4846638" algn="just"/>
            <a:r>
              <a:rPr lang="uk-UA" dirty="0" smtClean="0">
                <a:latin typeface="Bahnschrift Condensed" pitchFamily="34" charset="0"/>
              </a:rPr>
              <a:t>- перша </a:t>
            </a:r>
            <a:r>
              <a:rPr lang="ru-RU" dirty="0" err="1" smtClean="0">
                <a:latin typeface="Bahnschrift Condensed" pitchFamily="34" charset="0"/>
              </a:rPr>
              <a:t>премія</a:t>
            </a:r>
            <a:r>
              <a:rPr lang="uk-UA" dirty="0" smtClean="0">
                <a:latin typeface="Bahnschrift Condensed" pitchFamily="34" charset="0"/>
              </a:rPr>
              <a:t> республіканського конкурсу для молоді (1985 р. ,  повість  «</a:t>
            </a:r>
            <a:r>
              <a:rPr lang="ru-RU" dirty="0">
                <a:latin typeface="Bahnschrift Condensed" pitchFamily="34" charset="0"/>
              </a:rPr>
              <a:t>Там, за </a:t>
            </a:r>
            <a:r>
              <a:rPr lang="ru-RU" dirty="0" smtClean="0">
                <a:latin typeface="Bahnschrift Condensed" pitchFamily="34" charset="0"/>
              </a:rPr>
              <a:t>порогом»);</a:t>
            </a:r>
          </a:p>
          <a:p>
            <a:pPr marL="4846638" indent="-4846638" algn="just"/>
            <a:r>
              <a:rPr lang="uk-UA" dirty="0">
                <a:latin typeface="Bahnschrift Condensed" pitchFamily="34" charset="0"/>
              </a:rPr>
              <a:t> </a:t>
            </a:r>
            <a:r>
              <a:rPr lang="uk-UA" dirty="0" smtClean="0">
                <a:latin typeface="Bahnschrift Condensed" pitchFamily="34" charset="0"/>
              </a:rPr>
              <a:t>                                                                                                                                                   - </a:t>
            </a:r>
            <a:r>
              <a:rPr lang="ru-RU" dirty="0" smtClean="0">
                <a:latin typeface="Bahnschrift Condensed" pitchFamily="34" charset="0"/>
              </a:rPr>
              <a:t>лауреат  </a:t>
            </a:r>
            <a:r>
              <a:rPr lang="ru-RU" dirty="0">
                <a:latin typeface="Bahnschrift Condensed" pitchFamily="34" charset="0"/>
              </a:rPr>
              <a:t>конкурсу “</a:t>
            </a:r>
            <a:r>
              <a:rPr lang="ru-RU" dirty="0" err="1">
                <a:latin typeface="Bahnschrift Condensed" pitchFamily="34" charset="0"/>
              </a:rPr>
              <a:t>Коронація</a:t>
            </a:r>
            <a:r>
              <a:rPr lang="ru-RU" dirty="0">
                <a:latin typeface="Bahnschrift Condensed" pitchFamily="34" charset="0"/>
              </a:rPr>
              <a:t> слова” </a:t>
            </a:r>
            <a:r>
              <a:rPr lang="ru-RU" dirty="0" smtClean="0">
                <a:latin typeface="Bahnschrift Condensed" pitchFamily="34" charset="0"/>
              </a:rPr>
              <a:t>(2000</a:t>
            </a:r>
            <a:r>
              <a:rPr lang="ru-RU" dirty="0">
                <a:latin typeface="Bahnschrift Condensed" pitchFamily="34" charset="0"/>
              </a:rPr>
              <a:t>, 2001, </a:t>
            </a:r>
            <a:r>
              <a:rPr lang="ru-RU" dirty="0" smtClean="0">
                <a:latin typeface="Bahnschrift Condensed" pitchFamily="34" charset="0"/>
              </a:rPr>
              <a:t>2003; </a:t>
            </a:r>
            <a:r>
              <a:rPr lang="ru-RU" dirty="0" err="1" smtClean="0">
                <a:latin typeface="Bahnschrift Condensed" pitchFamily="34" charset="0"/>
              </a:rPr>
              <a:t>романи</a:t>
            </a:r>
            <a:r>
              <a:rPr lang="ru-RU" dirty="0" smtClean="0">
                <a:latin typeface="Bahnschrift Condensed" pitchFamily="34" charset="0"/>
              </a:rPr>
              <a:t> «Романа», «Маска», «</a:t>
            </a:r>
            <a:r>
              <a:rPr lang="ru-RU" dirty="0" err="1" smtClean="0">
                <a:latin typeface="Bahnschrift Condensed" pitchFamily="34" charset="0"/>
              </a:rPr>
              <a:t>Жінка</a:t>
            </a:r>
            <a:r>
              <a:rPr lang="ru-RU" dirty="0" smtClean="0">
                <a:latin typeface="Bahnschrift Condensed" pitchFamily="34" charset="0"/>
              </a:rPr>
              <a:t> для </a:t>
            </a:r>
            <a:r>
              <a:rPr lang="ru-RU" dirty="0" err="1" smtClean="0">
                <a:latin typeface="Bahnschrift Condensed" pitchFamily="34" charset="0"/>
              </a:rPr>
              <a:t>стіни</a:t>
            </a:r>
            <a:r>
              <a:rPr lang="ru-RU" dirty="0" smtClean="0">
                <a:latin typeface="Bahnschrift Condensed" pitchFamily="34" charset="0"/>
              </a:rPr>
              <a:t>»,  Графиня»); </a:t>
            </a:r>
          </a:p>
          <a:p>
            <a:pPr marL="5132388" indent="-285750" algn="just">
              <a:buFontTx/>
              <a:buChar char="-"/>
            </a:pPr>
            <a:r>
              <a:rPr lang="ru-RU" dirty="0" smtClean="0">
                <a:latin typeface="Bahnschrift Condensed" pitchFamily="34" charset="0"/>
              </a:rPr>
              <a:t>Гран</a:t>
            </a:r>
            <a:r>
              <a:rPr lang="uk-UA" dirty="0">
                <a:latin typeface="Bahnschrift Condensed" pitchFamily="34" charset="0"/>
              </a:rPr>
              <a:t>-</a:t>
            </a:r>
            <a:r>
              <a:rPr lang="ru-RU" dirty="0" err="1">
                <a:latin typeface="Bahnschrift Condensed" pitchFamily="34" charset="0"/>
              </a:rPr>
              <a:t>прі</a:t>
            </a:r>
            <a:r>
              <a:rPr lang="ru-RU" dirty="0">
                <a:latin typeface="Bahnschrift Condensed" pitchFamily="34" charset="0"/>
              </a:rPr>
              <a:t> конкурсу “</a:t>
            </a:r>
            <a:r>
              <a:rPr lang="ru-RU" dirty="0" err="1">
                <a:latin typeface="Bahnschrift Condensed" pitchFamily="34" charset="0"/>
              </a:rPr>
              <a:t>Коронація</a:t>
            </a:r>
            <a:r>
              <a:rPr lang="ru-RU" dirty="0">
                <a:latin typeface="Bahnschrift Condensed" pitchFamily="34" charset="0"/>
              </a:rPr>
              <a:t> слова” </a:t>
            </a:r>
            <a:r>
              <a:rPr lang="ru-RU" dirty="0" smtClean="0">
                <a:latin typeface="Bahnschrift Condensed" pitchFamily="34" charset="0"/>
              </a:rPr>
              <a:t> (2008, роман «</a:t>
            </a:r>
            <a:r>
              <a:rPr lang="ru-RU" dirty="0" err="1" smtClean="0">
                <a:latin typeface="Bahnschrift Condensed" pitchFamily="34" charset="0"/>
              </a:rPr>
              <a:t>Острів</a:t>
            </a:r>
            <a:r>
              <a:rPr lang="ru-RU" dirty="0" smtClean="0">
                <a:latin typeface="Bahnschrift Condensed" pitchFamily="34" charset="0"/>
              </a:rPr>
              <a:t> Сильвестра»);</a:t>
            </a:r>
          </a:p>
          <a:p>
            <a:pPr marL="5132388" indent="-285750" algn="just">
              <a:buFontTx/>
              <a:buChar char="-"/>
            </a:pPr>
            <a:r>
              <a:rPr lang="ru-RU" dirty="0">
                <a:latin typeface="Bahnschrift Condensed" pitchFamily="34" charset="0"/>
              </a:rPr>
              <a:t>конкурс </a:t>
            </a:r>
            <a:r>
              <a:rPr lang="ru-RU" dirty="0" smtClean="0">
                <a:latin typeface="Bahnschrift Condensed" pitchFamily="34" charset="0"/>
              </a:rPr>
              <a:t>«Гранд</a:t>
            </a:r>
            <a:r>
              <a:rPr lang="uk-UA" dirty="0">
                <a:latin typeface="Bahnschrift Condensed" pitchFamily="34" charset="0"/>
              </a:rPr>
              <a:t>-</a:t>
            </a:r>
            <a:r>
              <a:rPr lang="ru-RU" dirty="0" err="1" smtClean="0">
                <a:latin typeface="Bahnschrift Condensed" pitchFamily="34" charset="0"/>
              </a:rPr>
              <a:t>Коронація</a:t>
            </a:r>
            <a:r>
              <a:rPr lang="ru-RU" dirty="0" smtClean="0">
                <a:latin typeface="Bahnschrift Condensed" pitchFamily="34" charset="0"/>
              </a:rPr>
              <a:t>» (2010, роман “</a:t>
            </a:r>
            <a:r>
              <a:rPr lang="ru-RU" dirty="0" err="1" smtClean="0">
                <a:latin typeface="Bahnschrift Condensed" pitchFamily="34" charset="0"/>
              </a:rPr>
              <a:t>Століття</a:t>
            </a:r>
            <a:r>
              <a:rPr lang="ru-RU" dirty="0" smtClean="0">
                <a:latin typeface="Bahnschrift Condensed" pitchFamily="34" charset="0"/>
              </a:rPr>
              <a:t> Якова” (для </a:t>
            </a:r>
            <a:r>
              <a:rPr lang="ru-RU" dirty="0" err="1">
                <a:latin typeface="Bahnschrift Condensed" pitchFamily="34" charset="0"/>
              </a:rPr>
              <a:t>переможців</a:t>
            </a:r>
            <a:r>
              <a:rPr lang="ru-RU" dirty="0">
                <a:latin typeface="Bahnschrift Condensed" pitchFamily="34" charset="0"/>
              </a:rPr>
              <a:t> десяти </a:t>
            </a:r>
            <a:r>
              <a:rPr lang="ru-RU" dirty="0" err="1">
                <a:latin typeface="Bahnschrift Condensed" pitchFamily="34" charset="0"/>
              </a:rPr>
              <a:t>попередніх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конкурсів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uk-UA" dirty="0" smtClean="0">
                <a:latin typeface="Bahnschrift Condensed" pitchFamily="34" charset="0"/>
              </a:rPr>
              <a:t>);</a:t>
            </a:r>
          </a:p>
          <a:p>
            <a:pPr algn="just"/>
            <a:endParaRPr lang="uk-UA" dirty="0" smtClean="0">
              <a:latin typeface="Bahnschrift Condensed" pitchFamily="34" charset="0"/>
            </a:endParaRPr>
          </a:p>
          <a:p>
            <a:pPr algn="just"/>
            <a:endParaRPr lang="uk-UA" dirty="0">
              <a:latin typeface="Bahnschrift Condensed" pitchFamily="34" charset="0"/>
            </a:endParaRPr>
          </a:p>
          <a:p>
            <a:pPr algn="just"/>
            <a:endParaRPr lang="uk-UA" dirty="0" smtClean="0">
              <a:latin typeface="Bahnschrift Condensed" pitchFamily="34" charset="0"/>
            </a:endParaRPr>
          </a:p>
          <a:p>
            <a:pPr algn="just"/>
            <a:endParaRPr lang="uk-UA" dirty="0">
              <a:latin typeface="Bahnschrift Condensed" pitchFamily="34" charset="0"/>
            </a:endParaRPr>
          </a:p>
          <a:p>
            <a:pPr algn="just"/>
            <a:r>
              <a:rPr lang="uk-UA" dirty="0" smtClean="0">
                <a:latin typeface="Bahnschrift Condensed" pitchFamily="34" charset="0"/>
              </a:rPr>
              <a:t>4</a:t>
            </a:r>
            <a:endParaRPr lang="ru-RU" dirty="0">
              <a:latin typeface="Bahnschrift Condensed" pitchFamily="34" charset="0"/>
            </a:endParaRPr>
          </a:p>
          <a:p>
            <a:endParaRPr lang="uk-UA" i="1" dirty="0">
              <a:latin typeface="Bahnschrift Condensed" pitchFamily="34" charset="0"/>
            </a:endParaRPr>
          </a:p>
          <a:p>
            <a:endParaRPr lang="ru-RU" i="1" dirty="0"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 algn="just">
              <a:buFontTx/>
              <a:buChar char="-"/>
            </a:pPr>
            <a:r>
              <a:rPr lang="uk-UA" sz="2000" dirty="0">
                <a:latin typeface="Bahnschrift Condensed" pitchFamily="34" charset="0"/>
              </a:rPr>
              <a:t>міжнародна літературна-мистецька премія імені Григорія Сковороди;</a:t>
            </a:r>
          </a:p>
          <a:p>
            <a:pPr marL="263525" indent="-263525" algn="just">
              <a:buFontTx/>
              <a:buChar char="-"/>
            </a:pPr>
            <a:r>
              <a:rPr lang="uk-UA" sz="2000" dirty="0">
                <a:latin typeface="Bahnschrift Condensed" pitchFamily="34" charset="0"/>
              </a:rPr>
              <a:t>літературно-мистецька премія імені Агатангела Кримського;</a:t>
            </a:r>
          </a:p>
          <a:p>
            <a:pPr marL="285750" indent="-285750">
              <a:buFontTx/>
              <a:buChar char="-"/>
            </a:pPr>
            <a:r>
              <a:rPr lang="uk-UA" sz="2000" dirty="0" smtClean="0">
                <a:latin typeface="Bahnschrift Condensed" pitchFamily="34" charset="0"/>
              </a:rPr>
              <a:t>перша </a:t>
            </a:r>
            <a:r>
              <a:rPr lang="uk-UA" sz="2000" dirty="0" smtClean="0">
                <a:latin typeface="Bahnschrift Condensed" pitchFamily="34" charset="0"/>
              </a:rPr>
              <a:t>премія </a:t>
            </a:r>
            <a:r>
              <a:rPr lang="ru-RU" sz="2000" dirty="0" err="1">
                <a:latin typeface="Bahnschrift Condensed" pitchFamily="34" charset="0"/>
              </a:rPr>
              <a:t>Першого</a:t>
            </a:r>
            <a:r>
              <a:rPr lang="ru-RU" sz="2000" dirty="0">
                <a:latin typeface="Bahnschrift Condensed" pitchFamily="34" charset="0"/>
              </a:rPr>
              <a:t> </a:t>
            </a:r>
            <a:r>
              <a:rPr lang="ru-RU" sz="2000" dirty="0" err="1">
                <a:latin typeface="Bahnschrift Condensed" pitchFamily="34" charset="0"/>
              </a:rPr>
              <a:t>Всеукраїнського</a:t>
            </a:r>
            <a:r>
              <a:rPr lang="ru-RU" sz="2000" dirty="0">
                <a:latin typeface="Bahnschrift Condensed" pitchFamily="34" charset="0"/>
              </a:rPr>
              <a:t> конкурсу </a:t>
            </a:r>
            <a:r>
              <a:rPr lang="ru-RU" sz="2000" dirty="0" err="1">
                <a:latin typeface="Bahnschrift Condensed" pitchFamily="34" charset="0"/>
              </a:rPr>
              <a:t>радіоп’єс</a:t>
            </a:r>
            <a:r>
              <a:rPr lang="ru-RU" sz="2000" dirty="0">
                <a:latin typeface="Bahnschrift Condensed" pitchFamily="34" charset="0"/>
              </a:rPr>
              <a:t> «</a:t>
            </a:r>
            <a:r>
              <a:rPr lang="ru-RU" sz="2000" dirty="0" err="1">
                <a:latin typeface="Bahnschrift Condensed" pitchFamily="34" charset="0"/>
              </a:rPr>
              <a:t>Відродимо</a:t>
            </a:r>
            <a:r>
              <a:rPr lang="ru-RU" sz="2000" dirty="0">
                <a:latin typeface="Bahnschrift Condensed" pitchFamily="34" charset="0"/>
              </a:rPr>
              <a:t> </a:t>
            </a:r>
            <a:r>
              <a:rPr lang="ru-RU" sz="2000" dirty="0" err="1">
                <a:latin typeface="Bahnschrift Condensed" pitchFamily="34" charset="0"/>
              </a:rPr>
              <a:t>забутий</a:t>
            </a:r>
            <a:r>
              <a:rPr lang="ru-RU" sz="2000" dirty="0">
                <a:latin typeface="Bahnschrift Condensed" pitchFamily="34" charset="0"/>
              </a:rPr>
              <a:t> жанр</a:t>
            </a:r>
            <a:r>
              <a:rPr lang="ru-RU" sz="2000" dirty="0" smtClean="0">
                <a:latin typeface="Bahnschrift Condensed" pitchFamily="34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Bahnschrift Condensed" pitchFamily="34" charset="0"/>
              </a:rPr>
              <a:t>Дипломом </a:t>
            </a:r>
            <a:r>
              <a:rPr lang="ru-RU" sz="2000" dirty="0">
                <a:latin typeface="Bahnschrift Condensed" pitchFamily="34" charset="0"/>
              </a:rPr>
              <a:t>четвертого конкурсу </a:t>
            </a:r>
            <a:r>
              <a:rPr lang="ru-RU" sz="2000" dirty="0" err="1">
                <a:latin typeface="Bahnschrift Condensed" pitchFamily="34" charset="0"/>
              </a:rPr>
              <a:t>радіоп’єс</a:t>
            </a:r>
            <a:r>
              <a:rPr lang="ru-RU" sz="2000" dirty="0">
                <a:latin typeface="Bahnschrift Condensed" pitchFamily="34" charset="0"/>
              </a:rPr>
              <a:t> </a:t>
            </a:r>
            <a:r>
              <a:rPr lang="ru-RU" sz="2000" dirty="0" err="1">
                <a:latin typeface="Bahnschrift Condensed" pitchFamily="34" charset="0"/>
              </a:rPr>
              <a:t>відзначено</a:t>
            </a:r>
            <a:r>
              <a:rPr lang="ru-RU" sz="2000" dirty="0">
                <a:latin typeface="Bahnschrift Condensed" pitchFamily="34" charset="0"/>
              </a:rPr>
              <a:t> </a:t>
            </a:r>
            <a:r>
              <a:rPr lang="ru-RU" sz="2000" dirty="0" err="1">
                <a:latin typeface="Bahnschrift Condensed" pitchFamily="34" charset="0"/>
              </a:rPr>
              <a:t>п’єсу</a:t>
            </a:r>
            <a:r>
              <a:rPr lang="ru-RU" sz="2000" dirty="0">
                <a:latin typeface="Bahnschrift Condensed" pitchFamily="34" charset="0"/>
              </a:rPr>
              <a:t> </a:t>
            </a:r>
            <a:r>
              <a:rPr lang="ru-RU" sz="2000" dirty="0" smtClean="0">
                <a:latin typeface="Bahnschrift Condensed" pitchFamily="34" charset="0"/>
              </a:rPr>
              <a:t>«</a:t>
            </a:r>
            <a:r>
              <a:rPr lang="ru-RU" sz="2000" dirty="0" err="1" smtClean="0">
                <a:latin typeface="Bahnschrift Condensed" pitchFamily="34" charset="0"/>
              </a:rPr>
              <a:t>Коровайниця</a:t>
            </a:r>
            <a:r>
              <a:rPr lang="ru-RU" sz="2000" dirty="0" smtClean="0">
                <a:latin typeface="Bahnschrift Condensed" pitchFamily="34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Bahnschrift Condensed" pitchFamily="34" charset="0"/>
              </a:rPr>
              <a:t>книги </a:t>
            </a:r>
            <a:r>
              <a:rPr lang="ru-RU" sz="2000" dirty="0">
                <a:latin typeface="Bahnschrift Condensed" pitchFamily="34" charset="0"/>
              </a:rPr>
              <a:t>входили до прайс-листа </a:t>
            </a:r>
            <a:r>
              <a:rPr lang="ru-RU" sz="2000" dirty="0" err="1">
                <a:latin typeface="Bahnschrift Condensed" pitchFamily="34" charset="0"/>
              </a:rPr>
              <a:t>міжнародного</a:t>
            </a:r>
            <a:r>
              <a:rPr lang="ru-RU" sz="2000" dirty="0">
                <a:latin typeface="Bahnschrift Condensed" pitchFamily="34" charset="0"/>
              </a:rPr>
              <a:t> конкурсу «Книга року </a:t>
            </a:r>
            <a:r>
              <a:rPr lang="ru-RU" sz="2000" dirty="0" err="1">
                <a:latin typeface="Bahnschrift Condensed" pitchFamily="34" charset="0"/>
              </a:rPr>
              <a:t>Бі-Бі-Сі</a:t>
            </a:r>
            <a:r>
              <a:rPr lang="ru-RU" sz="2000" dirty="0">
                <a:latin typeface="Bahnschrift Condensed" pitchFamily="34" charset="0"/>
              </a:rPr>
              <a:t>», </a:t>
            </a:r>
            <a:r>
              <a:rPr lang="ru-RU" sz="2000" dirty="0" err="1">
                <a:latin typeface="Bahnschrift Condensed" pitchFamily="34" charset="0"/>
              </a:rPr>
              <a:t>міжнародного</a:t>
            </a:r>
            <a:r>
              <a:rPr lang="ru-RU" sz="2000" dirty="0">
                <a:latin typeface="Bahnschrift Condensed" pitchFamily="34" charset="0"/>
              </a:rPr>
              <a:t> конкурсу «</a:t>
            </a:r>
            <a:r>
              <a:rPr lang="ru-RU" sz="2000" dirty="0" err="1" smtClean="0">
                <a:latin typeface="Bahnschrift Condensed" pitchFamily="34" charset="0"/>
              </a:rPr>
              <a:t>Айстра</a:t>
            </a:r>
            <a:r>
              <a:rPr lang="ru-RU" sz="2000" dirty="0" smtClean="0">
                <a:latin typeface="Bahnschrift Condensed" pitchFamily="34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2000" dirty="0" err="1" smtClean="0">
                <a:latin typeface="Bahnschrift Condensed" pitchFamily="34" charset="0"/>
              </a:rPr>
              <a:t>звання</a:t>
            </a:r>
            <a:r>
              <a:rPr lang="ru-RU" sz="2000" dirty="0" smtClean="0">
                <a:latin typeface="Bahnschrift Condensed" pitchFamily="34" charset="0"/>
              </a:rPr>
              <a:t> </a:t>
            </a:r>
            <a:r>
              <a:rPr lang="ru-RU" sz="2000" dirty="0">
                <a:latin typeface="Bahnschrift Condensed" pitchFamily="34" charset="0"/>
              </a:rPr>
              <a:t>«Людина року </a:t>
            </a:r>
            <a:r>
              <a:rPr lang="ru-RU" sz="2000" dirty="0" err="1">
                <a:latin typeface="Bahnschrift Condensed" pitchFamily="34" charset="0"/>
              </a:rPr>
              <a:t>Волинського</a:t>
            </a:r>
            <a:r>
              <a:rPr lang="ru-RU" sz="2000" dirty="0">
                <a:latin typeface="Bahnschrift Condensed" pitchFamily="34" charset="0"/>
              </a:rPr>
              <a:t> краю», «</a:t>
            </a:r>
            <a:r>
              <a:rPr lang="ru-RU" sz="2000" dirty="0" err="1">
                <a:latin typeface="Bahnschrift Condensed" pitchFamily="34" charset="0"/>
              </a:rPr>
              <a:t>Митець</a:t>
            </a:r>
            <a:r>
              <a:rPr lang="ru-RU" sz="2000" dirty="0">
                <a:latin typeface="Bahnschrift Condensed" pitchFamily="34" charset="0"/>
              </a:rPr>
              <a:t> року </a:t>
            </a:r>
            <a:r>
              <a:rPr lang="ru-RU" sz="2000" dirty="0" err="1">
                <a:latin typeface="Bahnschrift Condensed" pitchFamily="34" charset="0"/>
              </a:rPr>
              <a:t>Волині</a:t>
            </a:r>
            <a:r>
              <a:rPr lang="ru-RU" sz="2000" dirty="0" smtClean="0">
                <a:latin typeface="Bahnschrift Condensed" pitchFamily="34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2000" dirty="0" err="1" smtClean="0">
                <a:latin typeface="Bahnschrift Condensed" pitchFamily="34" charset="0"/>
              </a:rPr>
              <a:t>нагороджений</a:t>
            </a:r>
            <a:r>
              <a:rPr lang="ru-RU" sz="2000" dirty="0" smtClean="0">
                <a:latin typeface="Bahnschrift Condensed" pitchFamily="34" charset="0"/>
              </a:rPr>
              <a:t> </a:t>
            </a:r>
            <a:r>
              <a:rPr lang="ru-RU" sz="2000" dirty="0">
                <a:latin typeface="Bahnschrift Condensed" pitchFamily="34" charset="0"/>
              </a:rPr>
              <a:t>орденом «За заслуги» </a:t>
            </a:r>
            <a:r>
              <a:rPr lang="ru-RU" sz="2000" dirty="0" smtClean="0">
                <a:latin typeface="Bahnschrift Condensed" pitchFamily="34" charset="0"/>
              </a:rPr>
              <a:t>III </a:t>
            </a:r>
            <a:r>
              <a:rPr lang="ru-RU" sz="2000" dirty="0" err="1" smtClean="0">
                <a:latin typeface="Bahnschrift Condensed" pitchFamily="34" charset="0"/>
              </a:rPr>
              <a:t>ступеня</a:t>
            </a:r>
            <a:r>
              <a:rPr lang="ru-RU" sz="2000" dirty="0" smtClean="0">
                <a:latin typeface="Bahnschrift Condensed" pitchFamily="34" charset="0"/>
              </a:rPr>
              <a:t> </a:t>
            </a:r>
            <a:r>
              <a:rPr lang="ru-RU" sz="2000" dirty="0">
                <a:latin typeface="Bahnschrift Condensed" pitchFamily="34" charset="0"/>
              </a:rPr>
              <a:t>(</a:t>
            </a:r>
            <a:r>
              <a:rPr lang="ru-RU" sz="2000" dirty="0" err="1">
                <a:latin typeface="Bahnschrift Condensed" pitchFamily="34" charset="0"/>
              </a:rPr>
              <a:t>серпень</a:t>
            </a:r>
            <a:r>
              <a:rPr lang="ru-RU" sz="2000" dirty="0">
                <a:latin typeface="Bahnschrift Condensed" pitchFamily="34" charset="0"/>
              </a:rPr>
              <a:t> 2009 року)</a:t>
            </a:r>
            <a:r>
              <a:rPr lang="uk-UA" sz="2000" dirty="0">
                <a:latin typeface="Bahnschrift Condensed" pitchFamily="34" charset="0"/>
              </a:rPr>
              <a:t> тощо</a:t>
            </a:r>
            <a:r>
              <a:rPr lang="ru-RU" sz="2000" dirty="0" smtClean="0">
                <a:latin typeface="Bahnschrift Condensed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uk-UA" dirty="0">
              <a:latin typeface="Bahnschrift Condensed" pitchFamily="34" charset="0"/>
            </a:endParaRPr>
          </a:p>
          <a:p>
            <a:r>
              <a:rPr lang="uk-UA" dirty="0" smtClean="0"/>
              <a:t>Належність до письменницьких </a:t>
            </a:r>
            <a:r>
              <a:rPr lang="uk-UA" dirty="0" err="1" smtClean="0"/>
              <a:t>оранізацій</a:t>
            </a:r>
            <a:r>
              <a:rPr lang="uk-UA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uk-UA" sz="2000" dirty="0" smtClean="0">
                <a:latin typeface="Bahnschrift Condensed" pitchFamily="34" charset="0"/>
              </a:rPr>
              <a:t>довгий </a:t>
            </a:r>
            <a:r>
              <a:rPr lang="uk-UA" sz="2000" dirty="0">
                <a:latin typeface="Bahnschrift Condensed" pitchFamily="34" charset="0"/>
              </a:rPr>
              <a:t>час був поза письменницькими </a:t>
            </a:r>
            <a:r>
              <a:rPr lang="uk-UA" sz="2000" dirty="0" smtClean="0">
                <a:latin typeface="Bahnschrift Condensed" pitchFamily="34" charset="0"/>
              </a:rPr>
              <a:t>організаціями;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Bahnschrift Condensed" pitchFamily="34" charset="0"/>
              </a:rPr>
              <a:t>в</a:t>
            </a:r>
            <a:r>
              <a:rPr lang="uk-UA" sz="2000" dirty="0" smtClean="0">
                <a:latin typeface="Bahnschrift Condensed" pitchFamily="34" charset="0"/>
              </a:rPr>
              <a:t> АУП вступив за рекомендацією  Тараса </a:t>
            </a:r>
            <a:r>
              <a:rPr lang="uk-UA" sz="2000" dirty="0" err="1" smtClean="0">
                <a:latin typeface="Bahnschrift Condensed" pitchFamily="34" charset="0"/>
              </a:rPr>
              <a:t>Федюка</a:t>
            </a:r>
            <a:r>
              <a:rPr lang="uk-UA" sz="2000" dirty="0" smtClean="0">
                <a:latin typeface="Bahnschrift Condensed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uk-UA" sz="2000" dirty="0" smtClean="0">
                <a:latin typeface="Bahnschrift Condensed" pitchFamily="34" charset="0"/>
              </a:rPr>
              <a:t>до </a:t>
            </a:r>
            <a:r>
              <a:rPr lang="uk-UA" sz="2000" dirty="0">
                <a:latin typeface="Bahnschrift Condensed" pitchFamily="34" charset="0"/>
              </a:rPr>
              <a:t>НСПУ вступив </a:t>
            </a:r>
            <a:r>
              <a:rPr lang="uk-UA" sz="2000" dirty="0" smtClean="0">
                <a:latin typeface="Bahnschrift Condensed" pitchFamily="34" charset="0"/>
              </a:rPr>
              <a:t>на </a:t>
            </a:r>
            <a:r>
              <a:rPr lang="uk-UA" sz="2000" dirty="0">
                <a:latin typeface="Bahnschrift Condensed" pitchFamily="34" charset="0"/>
              </a:rPr>
              <a:t>знак протесту проти </a:t>
            </a:r>
            <a:r>
              <a:rPr lang="uk-UA" sz="2000" dirty="0" smtClean="0">
                <a:latin typeface="Bahnschrift Condensed" pitchFamily="34" charset="0"/>
              </a:rPr>
              <a:t>ставлення тодішній режиму до Спілки</a:t>
            </a:r>
          </a:p>
          <a:p>
            <a:endParaRPr lang="uk-UA" dirty="0" smtClean="0"/>
          </a:p>
          <a:p>
            <a:r>
              <a:rPr lang="uk-UA" dirty="0" smtClean="0"/>
              <a:t>Мистецькі потреби й уподобання:</a:t>
            </a:r>
            <a:endParaRPr lang="uk-UA" dirty="0"/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Bahnschrift Condensed" pitchFamily="34" charset="0"/>
              </a:rPr>
              <a:t>пише </a:t>
            </a:r>
            <a:r>
              <a:rPr lang="uk-UA" sz="2000" dirty="0">
                <a:latin typeface="Bahnschrift Condensed" pitchFamily="34" charset="0"/>
              </a:rPr>
              <a:t>лише тоді, коли в нього є </a:t>
            </a:r>
            <a:r>
              <a:rPr lang="uk-UA" sz="2000" dirty="0" smtClean="0">
                <a:latin typeface="Bahnschrift Condensed" pitchFamily="34" charset="0"/>
              </a:rPr>
              <a:t>натхнення;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Bahnschrift Condensed" pitchFamily="34" charset="0"/>
              </a:rPr>
              <a:t>жодного </a:t>
            </a:r>
            <a:r>
              <a:rPr lang="uk-UA" sz="2000" dirty="0">
                <a:latin typeface="Bahnschrift Condensed" pitchFamily="34" charset="0"/>
              </a:rPr>
              <a:t>рядка як письменник не написав на </a:t>
            </a:r>
            <a:r>
              <a:rPr lang="uk-UA" sz="2000" dirty="0" smtClean="0">
                <a:latin typeface="Bahnschrift Condensed" pitchFamily="34" charset="0"/>
              </a:rPr>
              <a:t>роботі;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Bahnschrift Condensed" pitchFamily="34" charset="0"/>
              </a:rPr>
              <a:t>постійно думає про майбутні твори;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Bahnschrift Condensed" pitchFamily="34" charset="0"/>
              </a:rPr>
              <a:t> </a:t>
            </a:r>
            <a:r>
              <a:rPr lang="uk-UA" sz="2000" b="1" dirty="0" smtClean="0">
                <a:latin typeface="Bahnschrift Condensed" pitchFamily="34" charset="0"/>
              </a:rPr>
              <a:t>в</a:t>
            </a:r>
            <a:r>
              <a:rPr lang="uk-UA" sz="2000" dirty="0" smtClean="0">
                <a:latin typeface="Bahnschrift Condensed" pitchFamily="34" charset="0"/>
              </a:rPr>
              <a:t>теча </a:t>
            </a:r>
            <a:r>
              <a:rPr lang="uk-UA" sz="2000" dirty="0">
                <a:latin typeface="Bahnschrift Condensed" pitchFamily="34" charset="0"/>
              </a:rPr>
              <a:t>в слово </a:t>
            </a:r>
            <a:r>
              <a:rPr lang="uk-UA" sz="2000" dirty="0" smtClean="0">
                <a:latin typeface="Bahnschrift Condensed" pitchFamily="34" charset="0"/>
              </a:rPr>
              <a:t>допомагає  зберегти душу;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Bahnschrift Condensed" pitchFamily="34" charset="0"/>
              </a:rPr>
              <a:t>ненавидіти штампи;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Bahnschrift Condensed" pitchFamily="34" charset="0"/>
              </a:rPr>
              <a:t>найбільше </a:t>
            </a:r>
            <a:r>
              <a:rPr lang="uk-UA" sz="2000" dirty="0">
                <a:latin typeface="Bahnschrift Condensed" pitchFamily="34" charset="0"/>
              </a:rPr>
              <a:t>любить передавати порухи людської </a:t>
            </a:r>
            <a:r>
              <a:rPr lang="uk-UA" sz="2000" dirty="0" smtClean="0">
                <a:latin typeface="Bahnschrift Condensed" pitchFamily="34" charset="0"/>
              </a:rPr>
              <a:t>душі…</a:t>
            </a:r>
            <a:endParaRPr lang="ru-RU" sz="2000" dirty="0">
              <a:latin typeface="Bahnschrift Condensed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dirty="0">
              <a:latin typeface="Bahnschrift Condensed" pitchFamily="34" charset="0"/>
            </a:endParaRPr>
          </a:p>
          <a:p>
            <a:pPr marL="285750" indent="-285750">
              <a:buFontTx/>
              <a:buChar char="-"/>
            </a:pPr>
            <a:endParaRPr lang="uk-UA" dirty="0" smtClean="0">
              <a:latin typeface="Bahnschrift Condensed" pitchFamily="34" charset="0"/>
            </a:endParaRPr>
          </a:p>
          <a:p>
            <a:pPr marL="285750" indent="-285750">
              <a:buFontTx/>
              <a:buChar char="-"/>
            </a:pPr>
            <a:endParaRPr lang="ru-RU" dirty="0"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3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Валя\Desktop\Старый стол\Дисципліни\СТОЛІТТЯ\1фото\лис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" y="0"/>
            <a:ext cx="9144000" cy="70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90364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pPr algn="just"/>
            <a:r>
              <a:rPr lang="uk-UA" dirty="0" smtClean="0">
                <a:solidFill>
                  <a:srgbClr val="C00000"/>
                </a:solidFill>
              </a:rPr>
              <a:t>Коли </a:t>
            </a:r>
            <a:r>
              <a:rPr lang="uk-UA" dirty="0">
                <a:solidFill>
                  <a:srgbClr val="C00000"/>
                </a:solidFill>
              </a:rPr>
              <a:t>в книгарні «Є» автору сказали, що «Століття Якова» вийшло на 2 місце після «Гаррі </a:t>
            </a:r>
            <a:r>
              <a:rPr lang="uk-UA" dirty="0" err="1">
                <a:solidFill>
                  <a:srgbClr val="C00000"/>
                </a:solidFill>
              </a:rPr>
              <a:t>Поттера</a:t>
            </a:r>
            <a:r>
              <a:rPr lang="uk-UA" dirty="0">
                <a:solidFill>
                  <a:srgbClr val="C00000"/>
                </a:solidFill>
              </a:rPr>
              <a:t>», він не </a:t>
            </a:r>
            <a:r>
              <a:rPr lang="uk-UA" dirty="0" smtClean="0">
                <a:solidFill>
                  <a:srgbClr val="C00000"/>
                </a:solidFill>
              </a:rPr>
              <a:t>повірив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Валя\Desktop\Старый стол\Дисципліни\СТОЛІТТЯ\2ОБКЛАДИНКИ\сТОЛІТТ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320384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9626"/>
            <a:ext cx="8964487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Перше </a:t>
            </a:r>
            <a:r>
              <a:rPr lang="ru-RU" dirty="0" err="1" smtClean="0"/>
              <a:t>видання</a:t>
            </a:r>
            <a:r>
              <a:rPr lang="ru-RU" dirty="0" smtClean="0"/>
              <a:t>: </a:t>
            </a:r>
            <a:r>
              <a:rPr lang="ru-RU" dirty="0" smtClean="0">
                <a:latin typeface="Bahnschrift Condensed" pitchFamily="34" charset="0"/>
              </a:rPr>
              <a:t>2010 р.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err="1" smtClean="0"/>
              <a:t>Анатолій</a:t>
            </a:r>
            <a:r>
              <a:rPr lang="ru-RU" dirty="0" smtClean="0"/>
              <a:t> </a:t>
            </a:r>
            <a:r>
              <a:rPr lang="ru-RU" dirty="0" err="1" smtClean="0"/>
              <a:t>Дімаров</a:t>
            </a:r>
            <a:r>
              <a:rPr lang="ru-RU" dirty="0" smtClean="0"/>
              <a:t>: </a:t>
            </a:r>
            <a:r>
              <a:rPr lang="ru-RU" sz="2200" dirty="0">
                <a:latin typeface="Bahnschrift Condensed" pitchFamily="34" charset="0"/>
              </a:rPr>
              <a:t>«</a:t>
            </a:r>
            <a:r>
              <a:rPr lang="ru-RU" sz="2200" dirty="0" err="1">
                <a:latin typeface="Bahnschrift Condensed" pitchFamily="34" charset="0"/>
              </a:rPr>
              <a:t>Володимире</a:t>
            </a:r>
            <a:r>
              <a:rPr lang="ru-RU" sz="2200" dirty="0">
                <a:latin typeface="Bahnschrift Condensed" pitchFamily="34" charset="0"/>
              </a:rPr>
              <a:t>, несу до суду </a:t>
            </a:r>
            <a:r>
              <a:rPr lang="ru-RU" sz="2200" dirty="0" err="1">
                <a:latin typeface="Bahnschrift Condensed" pitchFamily="34" charset="0"/>
              </a:rPr>
              <a:t>позов</a:t>
            </a:r>
            <a:r>
              <a:rPr lang="ru-RU" sz="2200" dirty="0">
                <a:latin typeface="Bahnschrift Condensed" pitchFamily="34" charset="0"/>
              </a:rPr>
              <a:t>. Маю 90 </a:t>
            </a:r>
            <a:r>
              <a:rPr lang="ru-RU" sz="2200" dirty="0" err="1">
                <a:latin typeface="Bahnschrift Condensed" pitchFamily="34" charset="0"/>
              </a:rPr>
              <a:t>років</a:t>
            </a:r>
            <a:r>
              <a:rPr lang="ru-RU" sz="2200" dirty="0">
                <a:latin typeface="Bahnschrift Condensed" pitchFamily="34" charset="0"/>
              </a:rPr>
              <a:t>, </a:t>
            </a:r>
            <a:r>
              <a:rPr lang="ru-RU" sz="2200" dirty="0" err="1">
                <a:latin typeface="Bahnschrift Condensed" pitchFamily="34" charset="0"/>
              </a:rPr>
              <a:t>одне</a:t>
            </a:r>
            <a:r>
              <a:rPr lang="ru-RU" sz="2200" dirty="0">
                <a:latin typeface="Bahnschrift Condensed" pitchFamily="34" charset="0"/>
              </a:rPr>
              <a:t> око, а </a:t>
            </a:r>
            <a:r>
              <a:rPr lang="ru-RU" sz="2200" dirty="0" err="1">
                <a:latin typeface="Bahnschrift Condensed" pitchFamily="34" charset="0"/>
              </a:rPr>
              <a:t>ви</a:t>
            </a:r>
            <a:r>
              <a:rPr lang="ru-RU" sz="2200" dirty="0">
                <a:latin typeface="Bahnschrift Condensed" pitchFamily="34" charset="0"/>
              </a:rPr>
              <a:t> </a:t>
            </a:r>
            <a:r>
              <a:rPr lang="ru-RU" sz="2200" dirty="0" err="1">
                <a:latin typeface="Bahnschrift Condensed" pitchFamily="34" charset="0"/>
              </a:rPr>
              <a:t>змусили</a:t>
            </a:r>
            <a:r>
              <a:rPr lang="ru-RU" sz="2200" dirty="0">
                <a:latin typeface="Bahnschrift Condensed" pitchFamily="34" charset="0"/>
              </a:rPr>
              <a:t>, не </a:t>
            </a:r>
            <a:r>
              <a:rPr lang="ru-RU" sz="2200" dirty="0" err="1">
                <a:latin typeface="Bahnschrift Condensed" pitchFamily="34" charset="0"/>
              </a:rPr>
              <a:t>відриваючись</a:t>
            </a:r>
            <a:r>
              <a:rPr lang="ru-RU" sz="2200" dirty="0">
                <a:latin typeface="Bahnschrift Condensed" pitchFamily="34" charset="0"/>
              </a:rPr>
              <a:t>, </a:t>
            </a:r>
            <a:r>
              <a:rPr lang="ru-RU" sz="2200" dirty="0" err="1">
                <a:latin typeface="Bahnschrift Condensed" pitchFamily="34" charset="0"/>
              </a:rPr>
              <a:t>читати</a:t>
            </a:r>
            <a:r>
              <a:rPr lang="ru-RU" sz="2200" dirty="0">
                <a:latin typeface="Bahnschrift Condensed" pitchFamily="34" charset="0"/>
              </a:rPr>
              <a:t> </a:t>
            </a:r>
            <a:r>
              <a:rPr lang="ru-RU" sz="2200" dirty="0" err="1">
                <a:latin typeface="Bahnschrift Condensed" pitchFamily="34" charset="0"/>
              </a:rPr>
              <a:t>цілу</a:t>
            </a:r>
            <a:r>
              <a:rPr lang="ru-RU" sz="2200" dirty="0">
                <a:latin typeface="Bahnschrift Condensed" pitchFamily="34" charset="0"/>
              </a:rPr>
              <a:t> </a:t>
            </a:r>
            <a:r>
              <a:rPr lang="ru-RU" sz="2200" dirty="0" err="1">
                <a:latin typeface="Bahnschrift Condensed" pitchFamily="34" charset="0"/>
              </a:rPr>
              <a:t>добу</a:t>
            </a:r>
            <a:r>
              <a:rPr lang="ru-RU" sz="2200" dirty="0" smtClean="0">
                <a:latin typeface="Bahnschrift Condensed" pitchFamily="34" charset="0"/>
              </a:rPr>
              <a:t>»</a:t>
            </a:r>
          </a:p>
          <a:p>
            <a:pPr algn="just"/>
            <a:endParaRPr lang="ru-RU" sz="2200" dirty="0" smtClean="0">
              <a:latin typeface="Bahnschrift Condensed" pitchFamily="34" charset="0"/>
            </a:endParaRPr>
          </a:p>
          <a:p>
            <a:pPr algn="just"/>
            <a:r>
              <a:rPr lang="uk-UA" dirty="0" smtClean="0"/>
              <a:t>«Століття Якова»  історія про: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200" dirty="0" err="1">
                <a:latin typeface="Bahnschrift Condensed" pitchFamily="34" charset="0"/>
              </a:rPr>
              <a:t>тридцять</a:t>
            </a:r>
            <a:r>
              <a:rPr lang="ru-RU" sz="2200" dirty="0">
                <a:latin typeface="Bahnschrift Condensed" pitchFamily="34" charset="0"/>
              </a:rPr>
              <a:t> </a:t>
            </a:r>
            <a:r>
              <a:rPr lang="ru-RU" sz="2200" dirty="0" err="1">
                <a:latin typeface="Bahnschrift Condensed" pitchFamily="34" charset="0"/>
              </a:rPr>
              <a:t>шість</a:t>
            </a:r>
            <a:r>
              <a:rPr lang="ru-RU" sz="2200" dirty="0">
                <a:latin typeface="Bahnschrift Condensed" pitchFamily="34" charset="0"/>
              </a:rPr>
              <a:t> з половиною </a:t>
            </a:r>
            <a:r>
              <a:rPr lang="ru-RU" sz="2200" dirty="0" err="1">
                <a:latin typeface="Bahnschrift Condensed" pitchFamily="34" charset="0"/>
              </a:rPr>
              <a:t>тисяч</a:t>
            </a:r>
            <a:r>
              <a:rPr lang="ru-RU" sz="2200" dirty="0">
                <a:latin typeface="Bahnschrift Condensed" pitchFamily="34" charset="0"/>
              </a:rPr>
              <a:t> </a:t>
            </a:r>
            <a:r>
              <a:rPr lang="ru-RU" sz="2200" dirty="0" err="1">
                <a:latin typeface="Bahnschrift Condensed" pitchFamily="34" charset="0"/>
              </a:rPr>
              <a:t>днів</a:t>
            </a:r>
            <a:r>
              <a:rPr lang="ru-RU" sz="2200" dirty="0">
                <a:latin typeface="Bahnschrift Condensed" pitchFamily="34" charset="0"/>
              </a:rPr>
              <a:t> головного героя</a:t>
            </a:r>
            <a:r>
              <a:rPr lang="ru-RU" sz="2200" dirty="0" smtClean="0">
                <a:latin typeface="Bahnschrift Condensed" pitchFamily="34" charset="0"/>
              </a:rPr>
              <a:t>,</a:t>
            </a:r>
          </a:p>
          <a:p>
            <a:pPr algn="just"/>
            <a:r>
              <a:rPr lang="ru-RU" sz="2200" dirty="0" smtClean="0">
                <a:latin typeface="Bahnschrift Condensed" pitchFamily="34" charset="0"/>
              </a:rPr>
              <a:t> </a:t>
            </a:r>
            <a:r>
              <a:rPr lang="ru-RU" sz="2200" dirty="0" err="1">
                <a:latin typeface="Bahnschrift Condensed" pitchFamily="34" charset="0"/>
              </a:rPr>
              <a:t>поліщука</a:t>
            </a:r>
            <a:r>
              <a:rPr lang="ru-RU" sz="2200" dirty="0">
                <a:latin typeface="Bahnschrift Condensed" pitchFamily="34" charset="0"/>
              </a:rPr>
              <a:t> Якова </a:t>
            </a:r>
            <a:r>
              <a:rPr lang="ru-RU" sz="2200" dirty="0" smtClean="0">
                <a:latin typeface="Bahnschrift Condensed" pitchFamily="34" charset="0"/>
              </a:rPr>
              <a:t>Меха;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2200" dirty="0" smtClean="0">
                <a:latin typeface="Bahnschrift Condensed" pitchFamily="34" charset="0"/>
              </a:rPr>
              <a:t>столітню історію </a:t>
            </a:r>
            <a:r>
              <a:rPr lang="ru-RU" sz="2200" dirty="0" err="1" smtClean="0">
                <a:latin typeface="Bahnschrift Condensed" pitchFamily="34" charset="0"/>
              </a:rPr>
              <a:t>кількох</a:t>
            </a:r>
            <a:r>
              <a:rPr lang="ru-RU" sz="2200" dirty="0" smtClean="0">
                <a:latin typeface="Bahnschrift Condensed" pitchFamily="34" charset="0"/>
              </a:rPr>
              <a:t> </a:t>
            </a:r>
            <a:r>
              <a:rPr lang="ru-RU" sz="2200" dirty="0">
                <a:latin typeface="Bahnschrift Condensed" pitchFamily="34" charset="0"/>
              </a:rPr>
              <a:t>держав: </a:t>
            </a:r>
            <a:r>
              <a:rPr lang="ru-RU" sz="2200" dirty="0" err="1">
                <a:latin typeface="Bahnschrift Condensed" pitchFamily="34" charset="0"/>
              </a:rPr>
              <a:t>України</a:t>
            </a:r>
            <a:r>
              <a:rPr lang="ru-RU" sz="2200" dirty="0">
                <a:latin typeface="Bahnschrift Condensed" pitchFamily="34" charset="0"/>
              </a:rPr>
              <a:t>, </a:t>
            </a:r>
            <a:r>
              <a:rPr lang="ru-RU" sz="2200" dirty="0" err="1">
                <a:latin typeface="Bahnschrift Condensed" pitchFamily="34" charset="0"/>
              </a:rPr>
              <a:t>Росії</a:t>
            </a:r>
            <a:r>
              <a:rPr lang="ru-RU" sz="2200" dirty="0">
                <a:latin typeface="Bahnschrift Condensed" pitchFamily="34" charset="0"/>
              </a:rPr>
              <a:t>, </a:t>
            </a:r>
            <a:r>
              <a:rPr lang="ru-RU" sz="2200" dirty="0" err="1" smtClean="0">
                <a:latin typeface="Bahnschrift Condensed" pitchFamily="34" charset="0"/>
              </a:rPr>
              <a:t>Польщі</a:t>
            </a:r>
            <a:r>
              <a:rPr lang="ru-RU" sz="2200" dirty="0" smtClean="0">
                <a:latin typeface="Bahnschrift Condensed" pitchFamily="34" charset="0"/>
              </a:rPr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200" dirty="0">
                <a:latin typeface="Bahnschrift Condensed" pitchFamily="34" charset="0"/>
              </a:rPr>
              <a:t>про долю </a:t>
            </a:r>
            <a:r>
              <a:rPr lang="ru-RU" sz="2200" dirty="0" err="1">
                <a:latin typeface="Bahnschrift Condensed" pitchFamily="34" charset="0"/>
              </a:rPr>
              <a:t>людини</a:t>
            </a:r>
            <a:r>
              <a:rPr lang="ru-RU" sz="2200" dirty="0">
                <a:latin typeface="Bahnschrift Condensed" pitchFamily="34" charset="0"/>
              </a:rPr>
              <a:t> у ХХ </a:t>
            </a:r>
            <a:r>
              <a:rPr lang="ru-RU" sz="2200" dirty="0" err="1" smtClean="0">
                <a:latin typeface="Bahnschrift Condensed" pitchFamily="34" charset="0"/>
              </a:rPr>
              <a:t>сторіччі</a:t>
            </a:r>
            <a:r>
              <a:rPr lang="ru-RU" sz="2200" dirty="0" smtClean="0">
                <a:latin typeface="Bahnschrift Condensed" pitchFamily="34" charset="0"/>
              </a:rPr>
              <a:t> (за словами </a:t>
            </a:r>
            <a:r>
              <a:rPr lang="uk-UA" sz="2200" dirty="0" smtClean="0">
                <a:latin typeface="Bahnschrift Condensed" pitchFamily="34" charset="0"/>
              </a:rPr>
              <a:t>О. Забужко)</a:t>
            </a:r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>
                <a:latin typeface="+mj-lt"/>
              </a:rPr>
              <a:t>Історія твору: </a:t>
            </a:r>
          </a:p>
          <a:p>
            <a:pPr marL="342900" indent="-342900" algn="just">
              <a:buAutoNum type="arabicPlain" startAt="1981"/>
            </a:pPr>
            <a:r>
              <a:rPr lang="uk-UA" sz="2200" dirty="0" smtClean="0">
                <a:latin typeface="Bahnschrift Condensed" pitchFamily="34" charset="0"/>
              </a:rPr>
              <a:t> р</a:t>
            </a:r>
            <a:r>
              <a:rPr lang="uk-UA" sz="2200" dirty="0" smtClean="0">
                <a:latin typeface="Bahnschrift Condensed" pitchFamily="34" charset="0"/>
              </a:rPr>
              <a:t>. </a:t>
            </a:r>
            <a:r>
              <a:rPr lang="uk-UA" sz="2200" dirty="0" smtClean="0">
                <a:latin typeface="Bahnschrift Condensed" pitchFamily="34" charset="0"/>
              </a:rPr>
              <a:t>у розмові з дідом виник  задум (підсвідомо);</a:t>
            </a:r>
          </a:p>
          <a:p>
            <a:pPr algn="just"/>
            <a:r>
              <a:rPr lang="uk-UA" sz="2200" dirty="0" smtClean="0">
                <a:latin typeface="Bahnschrift Condensed" pitchFamily="34" charset="0"/>
              </a:rPr>
              <a:t> середина  90-х  ХХ  ст.  Визрів задум роману;</a:t>
            </a:r>
          </a:p>
          <a:p>
            <a:pPr algn="just"/>
            <a:r>
              <a:rPr lang="uk-UA" sz="2200" dirty="0" smtClean="0">
                <a:latin typeface="Bahnschrift Condensed" pitchFamily="34" charset="0"/>
              </a:rPr>
              <a:t>кілька разів  В. Лис починав писати  твір;</a:t>
            </a:r>
          </a:p>
          <a:p>
            <a:pPr algn="just"/>
            <a:r>
              <a:rPr lang="uk-UA" sz="2200" dirty="0" smtClean="0">
                <a:latin typeface="Bahnschrift Condensed" pitchFamily="34" charset="0"/>
              </a:rPr>
              <a:t>після прочитання «Соборного посланія </a:t>
            </a:r>
            <a:r>
              <a:rPr lang="ru-RU" sz="2200" dirty="0" err="1" smtClean="0">
                <a:latin typeface="Bahnschrift Condensed" pitchFamily="34" charset="0"/>
              </a:rPr>
              <a:t>послання</a:t>
            </a:r>
            <a:r>
              <a:rPr lang="ru-RU" sz="2200" dirty="0" smtClean="0">
                <a:latin typeface="Bahnschrift Condensed" pitchFamily="34" charset="0"/>
              </a:rPr>
              <a:t> апостола</a:t>
            </a:r>
          </a:p>
          <a:p>
            <a:pPr algn="just"/>
            <a:r>
              <a:rPr lang="ru-RU" sz="2200" dirty="0" smtClean="0">
                <a:latin typeface="Bahnschrift Condensed" pitchFamily="34" charset="0"/>
              </a:rPr>
              <a:t> Якова»  </a:t>
            </a:r>
            <a:r>
              <a:rPr lang="ru-RU" sz="2200" dirty="0" err="1" smtClean="0">
                <a:latin typeface="Bahnschrift Condensed" pitchFamily="34" charset="0"/>
              </a:rPr>
              <a:t>визначився</a:t>
            </a:r>
            <a:r>
              <a:rPr lang="ru-RU" sz="2200" dirty="0" smtClean="0">
                <a:latin typeface="Bahnschrift Condensed" pitchFamily="34" charset="0"/>
              </a:rPr>
              <a:t>  з  </a:t>
            </a:r>
            <a:r>
              <a:rPr lang="ru-RU" sz="2200" dirty="0" err="1" smtClean="0">
                <a:latin typeface="Bahnschrift Condensed" pitchFamily="34" charset="0"/>
              </a:rPr>
              <a:t>іменем</a:t>
            </a:r>
            <a:r>
              <a:rPr lang="ru-RU" sz="2200" dirty="0" smtClean="0">
                <a:latin typeface="Bahnschrift Condensed" pitchFamily="34" charset="0"/>
              </a:rPr>
              <a:t>  головного героя.</a:t>
            </a:r>
          </a:p>
          <a:p>
            <a:pPr algn="just"/>
            <a:endParaRPr lang="ru-RU" sz="2200" dirty="0" smtClean="0">
              <a:latin typeface="Bahnschrift Condensed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endParaRPr lang="uk-UA" dirty="0" smtClean="0">
              <a:latin typeface="Bahnschrift Condensed" pitchFamily="34" charset="0"/>
            </a:endParaRPr>
          </a:p>
          <a:p>
            <a:pPr algn="just"/>
            <a:endParaRPr lang="uk-UA" dirty="0" smtClean="0">
              <a:latin typeface="Bahnschrift Condensed" pitchFamily="34" charset="0"/>
            </a:endParaRPr>
          </a:p>
          <a:p>
            <a:pPr algn="just"/>
            <a:endParaRPr lang="ru-RU" dirty="0">
              <a:latin typeface="Bahnschrift Condensed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819336"/>
              </p:ext>
            </p:extLst>
          </p:nvPr>
        </p:nvGraphicFramePr>
        <p:xfrm>
          <a:off x="1043608" y="6309320"/>
          <a:ext cx="21050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Об’єкт оболонки Пакувальника" showAsIcon="1" r:id="rId4" imgW="2105640" imgH="464400" progId="Package">
                  <p:embed/>
                </p:oleObj>
              </mc:Choice>
              <mc:Fallback>
                <p:oleObj name="Об’єкт оболонки Пакувальника" showAsIcon="1" r:id="rId4" imgW="2105640" imgH="464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3608" y="6309320"/>
                        <a:ext cx="21050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16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Особливості  твору</a:t>
            </a:r>
            <a:r>
              <a:rPr lang="uk-UA" dirty="0" smtClean="0"/>
              <a:t>:</a:t>
            </a:r>
          </a:p>
          <a:p>
            <a:pPr algn="just"/>
            <a:endParaRPr lang="uk-UA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dirty="0">
                <a:latin typeface="Bahnschrift Condensed" pitchFamily="34" charset="0"/>
              </a:rPr>
              <a:t>Назва  двозначна, втягує читача  в смислову гру;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 err="1">
                <a:latin typeface="Bahnschrift Condensed" pitchFamily="34" charset="0"/>
              </a:rPr>
              <a:t>напруга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uk-UA" dirty="0">
                <a:latin typeface="Bahnschrift Condensed" pitchFamily="34" charset="0"/>
              </a:rPr>
              <a:t>історичного </a:t>
            </a:r>
            <a:r>
              <a:rPr lang="ru-RU" dirty="0" err="1">
                <a:latin typeface="Bahnschrift Condensed" pitchFamily="34" charset="0"/>
              </a:rPr>
              <a:t>наративу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забезпечується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монтажем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композиції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smtClean="0">
                <a:latin typeface="Bahnschrift Condensed" pitchFamily="34" charset="0"/>
              </a:rPr>
              <a:t>роману </a:t>
            </a:r>
            <a:r>
              <a:rPr lang="ru-RU" dirty="0">
                <a:latin typeface="Bahnschrift Condensed" pitchFamily="34" charset="0"/>
              </a:rPr>
              <a:t>з </a:t>
            </a:r>
            <a:r>
              <a:rPr lang="ru-RU" dirty="0" err="1">
                <a:latin typeface="Bahnschrift Condensed" pitchFamily="34" charset="0"/>
              </a:rPr>
              <a:t>різнопланових</a:t>
            </a:r>
            <a:r>
              <a:rPr lang="ru-RU" dirty="0">
                <a:latin typeface="Bahnschrift Condensed" pitchFamily="34" charset="0"/>
              </a:rPr>
              <a:t> сцен;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dirty="0">
                <a:latin typeface="Bahnschrift Condensed" pitchFamily="34" charset="0"/>
              </a:rPr>
              <a:t>в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основі</a:t>
            </a:r>
            <a:r>
              <a:rPr lang="ru-RU" dirty="0">
                <a:latin typeface="Bahnschrift Condensed" pitchFamily="34" charset="0"/>
              </a:rPr>
              <a:t> роману </a:t>
            </a:r>
            <a:r>
              <a:rPr lang="ru-RU" dirty="0" err="1">
                <a:latin typeface="Bahnschrift Condensed" pitchFamily="34" charset="0"/>
              </a:rPr>
              <a:t>колажний</a:t>
            </a:r>
            <a:r>
              <a:rPr lang="ru-RU" dirty="0">
                <a:latin typeface="Bahnschrift Condensed" pitchFamily="34" charset="0"/>
              </a:rPr>
              <a:t> принцип </a:t>
            </a:r>
            <a:r>
              <a:rPr lang="ru-RU" dirty="0" err="1">
                <a:latin typeface="Bahnschrift Condensed" pitchFamily="34" charset="0"/>
              </a:rPr>
              <a:t>життєпису</a:t>
            </a:r>
            <a:r>
              <a:rPr lang="ru-RU" dirty="0">
                <a:latin typeface="Bahnschrift Condensed" pitchFamily="34" charset="0"/>
              </a:rPr>
              <a:t>: </a:t>
            </a:r>
            <a:r>
              <a:rPr lang="ru-RU" dirty="0" err="1">
                <a:latin typeface="Bahnschrift Condensed" pitchFamily="34" charset="0"/>
              </a:rPr>
              <a:t>поліський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smtClean="0">
                <a:latin typeface="Bahnschrift Condensed" pitchFamily="34" charset="0"/>
              </a:rPr>
              <a:t>селянин </a:t>
            </a:r>
            <a:r>
              <a:rPr lang="ru-RU" dirty="0" err="1" smtClean="0">
                <a:latin typeface="Bahnschrift Condensed" pitchFamily="34" charset="0"/>
              </a:rPr>
              <a:t>Яків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>
                <a:latin typeface="Bahnschrift Condensed" pitchFamily="34" charset="0"/>
              </a:rPr>
              <a:t>Мех (</a:t>
            </a:r>
            <a:r>
              <a:rPr lang="ru-RU" dirty="0" err="1">
                <a:latin typeface="Bahnschrift Condensed" pitchFamily="34" charset="0"/>
              </a:rPr>
              <a:t>по-вуличному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Цвіркун</a:t>
            </a:r>
            <a:r>
              <a:rPr lang="ru-RU" dirty="0">
                <a:latin typeface="Bahnschrift Condensed" pitchFamily="34" charset="0"/>
              </a:rPr>
              <a:t>), </a:t>
            </a:r>
            <a:r>
              <a:rPr lang="ru-RU" dirty="0" err="1">
                <a:latin typeface="Bahnschrift Condensed" pitchFamily="34" charset="0"/>
              </a:rPr>
              <a:t>готуючись</a:t>
            </a:r>
            <a:r>
              <a:rPr lang="ru-RU" dirty="0">
                <a:latin typeface="Bahnschrift Condensed" pitchFamily="34" charset="0"/>
              </a:rPr>
              <a:t> до </a:t>
            </a:r>
            <a:r>
              <a:rPr lang="ru-RU" dirty="0" err="1">
                <a:latin typeface="Bahnschrift Condensed" pitchFamily="34" charset="0"/>
              </a:rPr>
              <a:t>свого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сторічного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ювілею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 smtClean="0">
                <a:latin typeface="Bahnschrift Condensed" pitchFamily="34" charset="0"/>
              </a:rPr>
              <a:t>згадує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найважливіші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події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свого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життя</a:t>
            </a:r>
            <a:r>
              <a:rPr lang="ru-RU" dirty="0" smtClean="0">
                <a:latin typeface="Bahnschrift Condensed" pitchFamily="34" charset="0"/>
              </a:rPr>
              <a:t>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 smtClean="0">
                <a:latin typeface="Bahnschrift Condensed" pitchFamily="34" charset="0"/>
              </a:rPr>
              <a:t>30–40-х </a:t>
            </a:r>
            <a:r>
              <a:rPr lang="ru-RU" dirty="0" err="1" smtClean="0">
                <a:latin typeface="Bahnschrift Condensed" pitchFamily="34" charset="0"/>
              </a:rPr>
              <a:t>років</a:t>
            </a:r>
            <a:r>
              <a:rPr lang="ru-RU" dirty="0" smtClean="0">
                <a:latin typeface="Bahnschrift Condensed" pitchFamily="34" charset="0"/>
              </a:rPr>
              <a:t> ХХ </a:t>
            </a:r>
            <a:r>
              <a:rPr lang="ru-RU" dirty="0" err="1" smtClean="0">
                <a:latin typeface="Bahnschrift Condensed" pitchFamily="34" charset="0"/>
              </a:rPr>
              <a:t>століття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це</a:t>
            </a:r>
            <a:endParaRPr lang="ru-RU" dirty="0" smtClean="0">
              <a:latin typeface="Bahnschrift Condensed" pitchFamily="34" charset="0"/>
            </a:endParaRPr>
          </a:p>
          <a:p>
            <a:pPr marL="720725" indent="-366713" algn="just">
              <a:buFont typeface="Arial" pitchFamily="34" charset="0"/>
              <a:buChar char="•"/>
            </a:pPr>
            <a:r>
              <a:rPr lang="ru-RU" dirty="0" err="1" smtClean="0">
                <a:latin typeface="Bahnschrift Condensed" pitchFamily="34" charset="0"/>
              </a:rPr>
              <a:t>період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соціальної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ініціації</a:t>
            </a:r>
            <a:r>
              <a:rPr lang="ru-RU" dirty="0" smtClean="0">
                <a:latin typeface="Bahnschrift Condensed" pitchFamily="34" charset="0"/>
              </a:rPr>
              <a:t> головного героя (</a:t>
            </a:r>
            <a:r>
              <a:rPr lang="ru-RU" dirty="0" err="1" smtClean="0">
                <a:latin typeface="Bahnschrift Condensed" pitchFamily="34" charset="0"/>
              </a:rPr>
              <a:t>кохання</a:t>
            </a:r>
            <a:r>
              <a:rPr lang="ru-RU" dirty="0" smtClean="0">
                <a:latin typeface="Bahnschrift Condensed" pitchFamily="34" charset="0"/>
              </a:rPr>
              <a:t>, </a:t>
            </a:r>
            <a:r>
              <a:rPr lang="ru-RU" dirty="0" err="1" smtClean="0">
                <a:latin typeface="Bahnschrift Condensed" pitchFamily="34" charset="0"/>
              </a:rPr>
              <a:t>одруження</a:t>
            </a:r>
            <a:r>
              <a:rPr lang="ru-RU" dirty="0" smtClean="0">
                <a:latin typeface="Bahnschrift Condensed" pitchFamily="34" charset="0"/>
              </a:rPr>
              <a:t>, </a:t>
            </a:r>
            <a:r>
              <a:rPr lang="ru-RU" dirty="0" err="1" smtClean="0">
                <a:latin typeface="Bahnschrift Condensed" pitchFamily="34" charset="0"/>
              </a:rPr>
              <a:t>розростання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родини</a:t>
            </a:r>
            <a:r>
              <a:rPr lang="ru-RU" dirty="0" smtClean="0">
                <a:latin typeface="Bahnschrift Condensed" pitchFamily="34" charset="0"/>
              </a:rPr>
              <a:t> й </a:t>
            </a:r>
            <a:r>
              <a:rPr lang="ru-RU" dirty="0" err="1" smtClean="0">
                <a:latin typeface="Bahnschrift Condensed" pitchFamily="34" charset="0"/>
              </a:rPr>
              <a:t>надзвичайних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випробувань</a:t>
            </a:r>
            <a:r>
              <a:rPr lang="ru-RU" dirty="0" smtClean="0">
                <a:latin typeface="Bahnschrift Condensed" pitchFamily="34" charset="0"/>
              </a:rPr>
              <a:t> характеру);</a:t>
            </a:r>
          </a:p>
          <a:p>
            <a:pPr marL="720725" indent="-366713" algn="just">
              <a:buFont typeface="Arial" pitchFamily="34" charset="0"/>
              <a:buChar char="•"/>
            </a:pPr>
            <a:r>
              <a:rPr lang="ru-RU" dirty="0" err="1" smtClean="0">
                <a:latin typeface="Bahnschrift Condensed" pitchFamily="34" charset="0"/>
              </a:rPr>
              <a:t>доба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найдраматичніших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суспільних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катаклізмів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сторіччя</a:t>
            </a:r>
            <a:r>
              <a:rPr lang="ru-RU" dirty="0" smtClean="0">
                <a:latin typeface="Bahnschrift Condensed" pitchFamily="34" charset="0"/>
              </a:rPr>
              <a:t>;</a:t>
            </a:r>
            <a:endParaRPr lang="ru-RU" dirty="0">
              <a:latin typeface="Bahnschrift Condensed" pitchFamily="34" charset="0"/>
            </a:endParaRPr>
          </a:p>
          <a:p>
            <a:pPr marL="434975" indent="-342900" algn="just">
              <a:buFont typeface="Wingdings" pitchFamily="2" charset="2"/>
              <a:buChar char="§"/>
            </a:pPr>
            <a:r>
              <a:rPr lang="ru-RU" dirty="0">
                <a:latin typeface="Bahnschrift Condensed" pitchFamily="34" charset="0"/>
              </a:rPr>
              <a:t>а</a:t>
            </a:r>
            <a:r>
              <a:rPr lang="ru-RU" dirty="0" smtClean="0">
                <a:latin typeface="Bahnschrift Condensed" pitchFamily="34" charset="0"/>
              </a:rPr>
              <a:t>кцент  </a:t>
            </a:r>
            <a:r>
              <a:rPr lang="ru-RU" dirty="0" err="1" smtClean="0">
                <a:latin typeface="Bahnschrift Condensed" pitchFamily="34" charset="0"/>
              </a:rPr>
              <a:t>падає</a:t>
            </a:r>
            <a:r>
              <a:rPr lang="ru-RU" dirty="0" smtClean="0">
                <a:latin typeface="Bahnschrift Condensed" pitchFamily="34" charset="0"/>
              </a:rPr>
              <a:t> не </a:t>
            </a:r>
            <a:r>
              <a:rPr lang="ru-RU" dirty="0">
                <a:latin typeface="Bahnschrift Condensed" pitchFamily="34" charset="0"/>
              </a:rPr>
              <a:t>на </a:t>
            </a:r>
            <a:r>
              <a:rPr lang="ru-RU" dirty="0" err="1" smtClean="0">
                <a:latin typeface="Bahnschrift Condensed" pitchFamily="34" charset="0"/>
              </a:rPr>
              <a:t>історичні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події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чи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факти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>
                <a:latin typeface="Bahnschrift Condensed" pitchFamily="34" charset="0"/>
              </a:rPr>
              <a:t>(вони </a:t>
            </a:r>
            <a:r>
              <a:rPr lang="ru-RU" dirty="0" err="1" smtClean="0">
                <a:latin typeface="Bahnschrift Condensed" pitchFamily="34" charset="0"/>
              </a:rPr>
              <a:t>переведені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>
                <a:latin typeface="Bahnschrift Condensed" pitchFamily="34" charset="0"/>
              </a:rPr>
              <a:t>на </a:t>
            </a:r>
            <a:r>
              <a:rPr lang="ru-RU" dirty="0" err="1">
                <a:latin typeface="Bahnschrift Condensed" pitchFamily="34" charset="0"/>
              </a:rPr>
              <a:t>другий</a:t>
            </a:r>
            <a:r>
              <a:rPr lang="ru-RU" dirty="0">
                <a:latin typeface="Bahnschrift Condensed" pitchFamily="34" charset="0"/>
              </a:rPr>
              <a:t> план), а на </a:t>
            </a:r>
            <a:r>
              <a:rPr lang="ru-RU" dirty="0" err="1">
                <a:latin typeface="Bahnschrift Condensed" pitchFamily="34" charset="0"/>
              </a:rPr>
              <a:t>їх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відлунні</a:t>
            </a:r>
            <a:r>
              <a:rPr lang="ru-RU" dirty="0">
                <a:latin typeface="Bahnschrift Condensed" pitchFamily="34" charset="0"/>
              </a:rPr>
              <a:t> в </a:t>
            </a:r>
            <a:r>
              <a:rPr lang="ru-RU" dirty="0" err="1">
                <a:latin typeface="Bahnschrift Condensed" pitchFamily="34" charset="0"/>
              </a:rPr>
              <a:t>долі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простих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smtClean="0">
                <a:latin typeface="Bahnschrift Condensed" pitchFamily="34" charset="0"/>
              </a:rPr>
              <a:t>людей;</a:t>
            </a:r>
          </a:p>
          <a:p>
            <a:pPr marL="434975" indent="-342900" algn="just">
              <a:buFont typeface="Wingdings" pitchFamily="2" charset="2"/>
              <a:buChar char="§"/>
            </a:pPr>
            <a:r>
              <a:rPr lang="ru-RU" dirty="0" err="1" smtClean="0">
                <a:latin typeface="Bahnschrift Condensed" pitchFamily="34" charset="0"/>
              </a:rPr>
              <a:t>перевага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надається</a:t>
            </a:r>
            <a:r>
              <a:rPr lang="ru-RU" dirty="0" smtClean="0">
                <a:latin typeface="Bahnschrift Condensed" pitchFamily="34" charset="0"/>
              </a:rPr>
              <a:t>  </a:t>
            </a:r>
            <a:r>
              <a:rPr lang="ru-RU" dirty="0" err="1" smtClean="0">
                <a:latin typeface="Bahnschrift Condensed" pitchFamily="34" charset="0"/>
              </a:rPr>
              <a:t>зображенню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постійному</a:t>
            </a:r>
            <a:r>
              <a:rPr lang="ru-RU" dirty="0" smtClean="0">
                <a:latin typeface="Bahnschrift Condensed" pitchFamily="34" charset="0"/>
              </a:rPr>
              <a:t>,  а не </a:t>
            </a:r>
            <a:r>
              <a:rPr lang="ru-RU" dirty="0" err="1" smtClean="0">
                <a:latin typeface="Bahnschrift Condensed" pitchFamily="34" charset="0"/>
              </a:rPr>
              <a:t>змінному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>
                <a:latin typeface="Bahnschrift Condensed" pitchFamily="34" charset="0"/>
              </a:rPr>
              <a:t>й </a:t>
            </a:r>
            <a:r>
              <a:rPr lang="ru-RU" dirty="0" err="1" smtClean="0">
                <a:latin typeface="Bahnschrift Condensed" pitchFamily="34" charset="0"/>
              </a:rPr>
              <a:t>випадковому</a:t>
            </a:r>
            <a:r>
              <a:rPr lang="ru-RU" dirty="0" smtClean="0">
                <a:latin typeface="Bahnschrift Condensed" pitchFamily="34" charset="0"/>
              </a:rPr>
              <a:t>  </a:t>
            </a:r>
            <a:r>
              <a:rPr lang="ru-RU" dirty="0" err="1" smtClean="0">
                <a:latin typeface="Bahnschrift Condensed" pitchFamily="34" charset="0"/>
              </a:rPr>
              <a:t>родинним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цінностям</a:t>
            </a:r>
            <a:r>
              <a:rPr lang="ru-RU" dirty="0" smtClean="0">
                <a:latin typeface="Bahnschrift Condensed" pitchFamily="34" charset="0"/>
              </a:rPr>
              <a:t> і </a:t>
            </a:r>
            <a:r>
              <a:rPr lang="ru-RU" dirty="0" err="1" smtClean="0">
                <a:latin typeface="Bahnschrift Condensed" pitchFamily="34" charset="0"/>
              </a:rPr>
              <a:t>праці</a:t>
            </a:r>
            <a:r>
              <a:rPr lang="ru-RU" dirty="0" smtClean="0">
                <a:latin typeface="Bahnschrift Condensed" pitchFamily="34" charset="0"/>
              </a:rPr>
              <a:t>;</a:t>
            </a:r>
          </a:p>
          <a:p>
            <a:pPr marL="434975" indent="-342900" algn="just">
              <a:buFont typeface="Wingdings" pitchFamily="2" charset="2"/>
              <a:buChar char="§"/>
            </a:pPr>
            <a:r>
              <a:rPr lang="uk-UA" dirty="0" smtClean="0">
                <a:latin typeface="Bahnschrift Condensed" pitchFamily="34" charset="0"/>
              </a:rPr>
              <a:t>образ минувшини не однозначний;</a:t>
            </a:r>
          </a:p>
          <a:p>
            <a:pPr marL="434975" indent="-342900" algn="just">
              <a:buFont typeface="Wingdings" pitchFamily="2" charset="2"/>
              <a:buChar char="§"/>
            </a:pPr>
            <a:r>
              <a:rPr lang="ru-RU" dirty="0" err="1">
                <a:latin typeface="Bahnschrift Condensed" pitchFamily="34" charset="0"/>
              </a:rPr>
              <a:t>патріотизм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smtClean="0">
                <a:latin typeface="Bahnschrift Condensed" pitchFamily="34" charset="0"/>
              </a:rPr>
              <a:t>головного героя </a:t>
            </a:r>
            <a:r>
              <a:rPr lang="ru-RU" dirty="0" err="1" smtClean="0">
                <a:latin typeface="Bahnschrift Condensed" pitchFamily="34" charset="0"/>
              </a:rPr>
              <a:t>позбавлений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>
                <a:latin typeface="Bahnschrift Condensed" pitchFamily="34" charset="0"/>
              </a:rPr>
              <a:t>пафосу, </a:t>
            </a:r>
            <a:r>
              <a:rPr lang="ru-RU" dirty="0" err="1">
                <a:latin typeface="Bahnschrift Condensed" pitchFamily="34" charset="0"/>
              </a:rPr>
              <a:t>спокійний</a:t>
            </a:r>
            <a:r>
              <a:rPr lang="ru-RU" dirty="0">
                <a:latin typeface="Bahnschrift Condensed" pitchFamily="34" charset="0"/>
              </a:rPr>
              <a:t> і </a:t>
            </a:r>
            <a:r>
              <a:rPr lang="ru-RU" dirty="0" err="1" smtClean="0">
                <a:latin typeface="Bahnschrift Condensed" pitchFamily="34" charset="0"/>
              </a:rPr>
              <a:t>розважливий</a:t>
            </a:r>
            <a:r>
              <a:rPr lang="ru-RU" dirty="0" smtClean="0">
                <a:latin typeface="Bahnschrift Condensed" pitchFamily="34" charset="0"/>
              </a:rPr>
              <a:t>;</a:t>
            </a:r>
          </a:p>
          <a:p>
            <a:pPr marL="434975" indent="-342900" algn="just">
              <a:buFont typeface="Wingdings" pitchFamily="2" charset="2"/>
              <a:buChar char="§"/>
            </a:pPr>
            <a:r>
              <a:rPr lang="ru-RU" dirty="0" err="1" smtClean="0">
                <a:latin typeface="Bahnschrift Condensed" pitchFamily="34" charset="0"/>
              </a:rPr>
              <a:t>окреслено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приватну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оцінку</a:t>
            </a:r>
            <a:r>
              <a:rPr lang="ru-RU" dirty="0" smtClean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основних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доленосних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подій</a:t>
            </a:r>
            <a:r>
              <a:rPr lang="ru-RU" dirty="0">
                <a:latin typeface="Bahnschrift Condensed" pitchFamily="34" charset="0"/>
              </a:rPr>
              <a:t> ХХ </a:t>
            </a:r>
            <a:r>
              <a:rPr lang="ru-RU" dirty="0" err="1">
                <a:latin typeface="Bahnschrift Condensed" pitchFamily="34" charset="0"/>
              </a:rPr>
              <a:t>століття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>
                <a:latin typeface="Bahnschrift Condensed" pitchFamily="34" charset="0"/>
              </a:rPr>
              <a:t>що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значною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мірою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відрізняється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від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 smtClean="0">
                <a:latin typeface="Bahnschrift Condensed" pitchFamily="34" charset="0"/>
              </a:rPr>
              <a:t>загальноприйнятої</a:t>
            </a:r>
            <a:r>
              <a:rPr lang="ru-RU" dirty="0" smtClean="0">
                <a:latin typeface="Bahnschrift Condensed" pitchFamily="34" charset="0"/>
              </a:rPr>
              <a:t> (</a:t>
            </a:r>
            <a:r>
              <a:rPr lang="ru-RU" dirty="0">
                <a:latin typeface="Bahnschrift Condensed" pitchFamily="34" charset="0"/>
              </a:rPr>
              <a:t>«Велика </a:t>
            </a:r>
            <a:r>
              <a:rPr lang="ru-RU" dirty="0" err="1">
                <a:latin typeface="Bahnschrift Condensed" pitchFamily="34" charset="0"/>
              </a:rPr>
              <a:t>війна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гримотить</a:t>
            </a:r>
            <a:r>
              <a:rPr lang="ru-RU" dirty="0">
                <a:latin typeface="Bahnschrift Condensed" pitchFamily="34" charset="0"/>
              </a:rPr>
              <a:t> над </a:t>
            </a:r>
            <a:r>
              <a:rPr lang="ru-RU" dirty="0" err="1">
                <a:latin typeface="Bahnschrift Condensed" pitchFamily="34" charset="0"/>
              </a:rPr>
              <a:t>світом</a:t>
            </a:r>
            <a:r>
              <a:rPr lang="ru-RU" dirty="0">
                <a:latin typeface="Bahnschrift Condensed" pitchFamily="34" charset="0"/>
              </a:rPr>
              <a:t>. </a:t>
            </a:r>
            <a:r>
              <a:rPr lang="ru-RU" dirty="0" err="1">
                <a:latin typeface="Bahnschrift Condensed" pitchFamily="34" charset="0"/>
              </a:rPr>
              <a:t>Повзе</a:t>
            </a:r>
            <a:r>
              <a:rPr lang="ru-RU" dirty="0">
                <a:latin typeface="Bahnschrift Condensed" pitchFamily="34" charset="0"/>
              </a:rPr>
              <a:t> через </a:t>
            </a:r>
            <a:r>
              <a:rPr lang="ru-RU" dirty="0" err="1">
                <a:latin typeface="Bahnschrift Condensed" pitchFamily="34" charset="0"/>
              </a:rPr>
              <a:t>кордони</a:t>
            </a:r>
            <a:r>
              <a:rPr lang="ru-RU" dirty="0">
                <a:latin typeface="Bahnschrift Condensed" pitchFamily="34" charset="0"/>
              </a:rPr>
              <a:t>, моря і </a:t>
            </a:r>
            <a:r>
              <a:rPr lang="ru-RU" dirty="0" err="1">
                <a:latin typeface="Bahnschrift Condensed" pitchFamily="34" charset="0"/>
              </a:rPr>
              <a:t>річки</a:t>
            </a:r>
            <a:r>
              <a:rPr lang="ru-RU" dirty="0">
                <a:latin typeface="Bahnschrift Condensed" pitchFamily="34" charset="0"/>
              </a:rPr>
              <a:t>, гори й </a:t>
            </a:r>
            <a:r>
              <a:rPr lang="ru-RU" dirty="0" err="1">
                <a:latin typeface="Bahnschrift Condensed" pitchFamily="34" charset="0"/>
              </a:rPr>
              <a:t>ліси</a:t>
            </a:r>
            <a:r>
              <a:rPr lang="ru-RU" dirty="0">
                <a:latin typeface="Bahnschrift Condensed" pitchFamily="34" charset="0"/>
              </a:rPr>
              <a:t>, і </a:t>
            </a:r>
            <a:r>
              <a:rPr lang="ru-RU" dirty="0" err="1">
                <a:latin typeface="Bahnschrift Condensed" pitchFamily="34" charset="0"/>
              </a:rPr>
              <a:t>ніяка</a:t>
            </a:r>
            <a:r>
              <a:rPr lang="ru-RU" dirty="0">
                <a:latin typeface="Bahnschrift Condensed" pitchFamily="34" charset="0"/>
              </a:rPr>
              <a:t> сила – </a:t>
            </a:r>
            <a:r>
              <a:rPr lang="ru-RU" dirty="0" err="1">
                <a:latin typeface="Bahnschrift Condensed" pitchFamily="34" charset="0"/>
              </a:rPr>
              <a:t>ні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Божа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>
                <a:latin typeface="Bahnschrift Condensed" pitchFamily="34" charset="0"/>
              </a:rPr>
              <a:t>ні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людська</a:t>
            </a:r>
            <a:r>
              <a:rPr lang="ru-RU" dirty="0">
                <a:latin typeface="Bahnschrift Condensed" pitchFamily="34" charset="0"/>
              </a:rPr>
              <a:t> – не годна </a:t>
            </a:r>
            <a:r>
              <a:rPr lang="ru-RU" dirty="0" err="1">
                <a:latin typeface="Bahnschrift Condensed" pitchFamily="34" charset="0"/>
              </a:rPr>
              <a:t>її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спинити</a:t>
            </a:r>
            <a:r>
              <a:rPr lang="ru-RU" dirty="0">
                <a:latin typeface="Bahnschrift Condensed" pitchFamily="34" charset="0"/>
              </a:rPr>
              <a:t>. </a:t>
            </a:r>
            <a:r>
              <a:rPr lang="ru-RU" dirty="0" err="1">
                <a:latin typeface="Bahnschrift Condensed" pitchFamily="34" charset="0"/>
              </a:rPr>
              <a:t>Серед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страшної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кривавиці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стоїть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він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>
                <a:latin typeface="Bahnschrift Condensed" pitchFamily="34" charset="0"/>
              </a:rPr>
              <a:t>простий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>
                <a:latin typeface="Bahnschrift Condensed" pitchFamily="34" charset="0"/>
              </a:rPr>
              <a:t>тико</a:t>
            </a:r>
            <a:r>
              <a:rPr lang="ru-RU" dirty="0">
                <a:latin typeface="Bahnschrift Condensed" pitchFamily="34" charset="0"/>
              </a:rPr>
              <a:t> й того, </a:t>
            </a:r>
            <a:r>
              <a:rPr lang="ru-RU" dirty="0" err="1">
                <a:latin typeface="Bahnschrift Condensed" pitchFamily="34" charset="0"/>
              </a:rPr>
              <a:t>що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трохи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грамотний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поліщук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Яків</a:t>
            </a:r>
            <a:r>
              <a:rPr lang="ru-RU" dirty="0">
                <a:latin typeface="Bahnschrift Condensed" pitchFamily="34" charset="0"/>
              </a:rPr>
              <a:t> Мех, </a:t>
            </a:r>
            <a:r>
              <a:rPr lang="ru-RU" dirty="0" err="1">
                <a:latin typeface="Bahnschrift Condensed" pitchFamily="34" charset="0"/>
              </a:rPr>
              <a:t>по-вуличному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Цвіркун</a:t>
            </a:r>
            <a:r>
              <a:rPr lang="ru-RU" dirty="0">
                <a:latin typeface="Bahnschrift Condensed" pitchFamily="34" charset="0"/>
              </a:rPr>
              <a:t>. </a:t>
            </a:r>
            <a:r>
              <a:rPr lang="ru-RU" dirty="0" err="1">
                <a:latin typeface="Bahnschrift Condensed" pitchFamily="34" charset="0"/>
              </a:rPr>
              <a:t>Стоїть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альбо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рухається</a:t>
            </a:r>
            <a:r>
              <a:rPr lang="ru-RU" dirty="0">
                <a:latin typeface="Bahnschrift Condensed" pitchFamily="34" charset="0"/>
              </a:rPr>
              <a:t> то в </a:t>
            </a:r>
            <a:r>
              <a:rPr lang="ru-RU" dirty="0" err="1">
                <a:latin typeface="Bahnschrift Condensed" pitchFamily="34" charset="0"/>
              </a:rPr>
              <a:t>їден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бік</a:t>
            </a:r>
            <a:r>
              <a:rPr lang="ru-RU" dirty="0">
                <a:latin typeface="Bahnschrift Condensed" pitchFamily="34" charset="0"/>
              </a:rPr>
              <a:t>, то в </a:t>
            </a:r>
            <a:r>
              <a:rPr lang="ru-RU" dirty="0" err="1">
                <a:latin typeface="Bahnschrift Condensed" pitchFamily="34" charset="0"/>
              </a:rPr>
              <a:t>другий</a:t>
            </a:r>
            <a:r>
              <a:rPr lang="ru-RU" dirty="0">
                <a:latin typeface="Bahnschrift Condensed" pitchFamily="34" charset="0"/>
              </a:rPr>
              <a:t>. </a:t>
            </a:r>
            <a:r>
              <a:rPr lang="ru-RU" dirty="0" err="1">
                <a:latin typeface="Bahnschrift Condensed" pitchFamily="34" charset="0"/>
              </a:rPr>
              <a:t>Його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переставляють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>
                <a:latin typeface="Bahnschrift Condensed" pitchFamily="34" charset="0"/>
              </a:rPr>
              <a:t>мов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пішака</a:t>
            </a:r>
            <a:r>
              <a:rPr lang="ru-RU" dirty="0">
                <a:latin typeface="Bahnschrift Condensed" pitchFamily="34" charset="0"/>
              </a:rPr>
              <a:t> на </a:t>
            </a:r>
            <a:r>
              <a:rPr lang="ru-RU" dirty="0" err="1">
                <a:latin typeface="Bahnschrift Condensed" pitchFamily="34" charset="0"/>
              </a:rPr>
              <a:t>якій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дошці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незбагненної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гри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чи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>
                <a:latin typeface="Bahnschrift Condensed" pitchFamily="34" charset="0"/>
              </a:rPr>
              <a:t>гірше</a:t>
            </a:r>
            <a:r>
              <a:rPr lang="ru-RU" dirty="0">
                <a:latin typeface="Bahnschrift Condensed" pitchFamily="34" charset="0"/>
              </a:rPr>
              <a:t> того, – </a:t>
            </a:r>
            <a:r>
              <a:rPr lang="ru-RU" dirty="0" err="1">
                <a:latin typeface="Bahnschrift Condensed" pitchFamily="34" charset="0"/>
              </a:rPr>
              <a:t>здмухують</a:t>
            </a:r>
            <a:r>
              <a:rPr lang="ru-RU" dirty="0">
                <a:latin typeface="Bahnschrift Condensed" pitchFamily="34" charset="0"/>
              </a:rPr>
              <a:t>, як </a:t>
            </a:r>
            <a:r>
              <a:rPr lang="ru-RU" dirty="0" err="1">
                <a:latin typeface="Bahnschrift Condensed" pitchFamily="34" charset="0"/>
              </a:rPr>
              <a:t>мураху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>
                <a:latin typeface="Bahnschrift Condensed" pitchFamily="34" charset="0"/>
              </a:rPr>
              <a:t>що</a:t>
            </a:r>
            <a:r>
              <a:rPr lang="ru-RU" dirty="0">
                <a:latin typeface="Bahnschrift Condensed" pitchFamily="34" charset="0"/>
              </a:rPr>
              <a:t> от-от </a:t>
            </a:r>
            <a:r>
              <a:rPr lang="ru-RU" dirty="0" err="1">
                <a:latin typeface="Bahnschrift Condensed" pitchFamily="34" charset="0"/>
              </a:rPr>
              <a:t>можуть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роздушити</a:t>
            </a:r>
            <a:r>
              <a:rPr lang="ru-RU" dirty="0">
                <a:latin typeface="Bahnschrift Condensed" pitchFamily="34" charset="0"/>
              </a:rPr>
              <a:t>. </a:t>
            </a:r>
            <a:r>
              <a:rPr lang="ru-RU" dirty="0" err="1">
                <a:latin typeface="Bahnschrift Condensed" pitchFamily="34" charset="0"/>
              </a:rPr>
              <a:t>Він</a:t>
            </a:r>
            <a:r>
              <a:rPr lang="ru-RU" dirty="0">
                <a:latin typeface="Bahnschrift Condensed" pitchFamily="34" charset="0"/>
              </a:rPr>
              <a:t> сам </a:t>
            </a:r>
            <a:r>
              <a:rPr lang="ru-RU" dirty="0" err="1">
                <a:latin typeface="Bahnschrift Condensed" pitchFamily="34" charset="0"/>
              </a:rPr>
              <a:t>рушає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посеред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тої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смертельної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крутаниці</a:t>
            </a:r>
            <a:r>
              <a:rPr lang="ru-RU" dirty="0">
                <a:latin typeface="Bahnschrift Condensed" pitchFamily="34" charset="0"/>
              </a:rPr>
              <a:t>, </a:t>
            </a:r>
            <a:r>
              <a:rPr lang="ru-RU" dirty="0" err="1">
                <a:latin typeface="Bahnschrift Condensed" pitchFamily="34" charset="0"/>
              </a:rPr>
              <a:t>намагаючись</a:t>
            </a:r>
            <a:r>
              <a:rPr lang="ru-RU" dirty="0">
                <a:latin typeface="Bahnschrift Condensed" pitchFamily="34" charset="0"/>
              </a:rPr>
              <a:t> </a:t>
            </a:r>
            <a:r>
              <a:rPr lang="ru-RU" dirty="0" err="1">
                <a:latin typeface="Bahnschrift Condensed" pitchFamily="34" charset="0"/>
              </a:rPr>
              <a:t>вижити</a:t>
            </a:r>
            <a:r>
              <a:rPr lang="ru-RU" dirty="0">
                <a:latin typeface="Bahnschrift Condensed" pitchFamily="34" charset="0"/>
              </a:rPr>
              <a:t> і </a:t>
            </a:r>
            <a:r>
              <a:rPr lang="ru-RU" dirty="0" err="1">
                <a:latin typeface="Bahnschrift Condensed" pitchFamily="34" charset="0"/>
              </a:rPr>
              <a:t>втекти</a:t>
            </a:r>
            <a:r>
              <a:rPr lang="ru-RU" dirty="0">
                <a:latin typeface="Bahnschrift Condensed" pitchFamily="34" charset="0"/>
              </a:rPr>
              <a:t>. </a:t>
            </a:r>
            <a:r>
              <a:rPr lang="ru-RU" dirty="0" err="1">
                <a:latin typeface="Bahnschrift Condensed" pitchFamily="34" charset="0"/>
              </a:rPr>
              <a:t>Втекти</a:t>
            </a:r>
            <a:r>
              <a:rPr lang="ru-RU" dirty="0">
                <a:latin typeface="Bahnschrift Condensed" pitchFamily="34" charset="0"/>
              </a:rPr>
              <a:t> й </a:t>
            </a:r>
            <a:r>
              <a:rPr lang="ru-RU" dirty="0" err="1">
                <a:latin typeface="Bahnschrift Condensed" pitchFamily="34" charset="0"/>
              </a:rPr>
              <a:t>вижити</a:t>
            </a:r>
            <a:r>
              <a:rPr lang="ru-RU" dirty="0" smtClean="0">
                <a:latin typeface="Bahnschrift Condensed" pitchFamily="34" charset="0"/>
              </a:rPr>
              <a:t>»).</a:t>
            </a:r>
            <a:endParaRPr lang="ru-RU" dirty="0" smtClean="0">
              <a:latin typeface="Bahnschrift Condensed" pitchFamily="34" charset="0"/>
            </a:endParaRPr>
          </a:p>
          <a:p>
            <a:pPr marL="720725" indent="-366713" algn="just">
              <a:buFont typeface="Arial" pitchFamily="34" charset="0"/>
              <a:buChar char="•"/>
            </a:pPr>
            <a:endParaRPr lang="ru-RU" sz="2200" dirty="0" smtClean="0"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78497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 smtClean="0">
                <a:ea typeface="Times New Roman"/>
              </a:rPr>
              <a:t>Прототипи </a:t>
            </a:r>
            <a:r>
              <a:rPr lang="uk-UA" dirty="0" smtClean="0">
                <a:latin typeface="Bahnschrift Condensed" pitchFamily="34" charset="0"/>
                <a:ea typeface="Times New Roman"/>
              </a:rPr>
              <a:t>образу Якова </a:t>
            </a:r>
            <a:r>
              <a:rPr lang="uk-UA" dirty="0" err="1" smtClean="0">
                <a:latin typeface="Bahnschrift Condensed" pitchFamily="34" charset="0"/>
                <a:ea typeface="Times New Roman"/>
              </a:rPr>
              <a:t>Меха</a:t>
            </a:r>
            <a:r>
              <a:rPr lang="uk-UA" dirty="0" smtClean="0">
                <a:latin typeface="Bahnschrift Condensed" pitchFamily="34" charset="0"/>
                <a:ea typeface="Times New Roman"/>
              </a:rPr>
              <a:t>:  Андрій </a:t>
            </a:r>
            <a:r>
              <a:rPr lang="uk-UA" dirty="0" err="1">
                <a:latin typeface="Bahnschrift Condensed" pitchFamily="34" charset="0"/>
                <a:ea typeface="Times New Roman"/>
              </a:rPr>
              <a:t>Тимощук</a:t>
            </a:r>
            <a:r>
              <a:rPr lang="uk-UA" dirty="0">
                <a:latin typeface="Bahnschrift Condensed" pitchFamily="34" charset="0"/>
                <a:ea typeface="Times New Roman"/>
              </a:rPr>
              <a:t>, Федір </a:t>
            </a:r>
            <a:r>
              <a:rPr lang="uk-UA" dirty="0" err="1">
                <a:latin typeface="Bahnschrift Condensed" pitchFamily="34" charset="0"/>
                <a:ea typeface="Times New Roman"/>
              </a:rPr>
              <a:t>Лонюк</a:t>
            </a:r>
            <a:r>
              <a:rPr lang="uk-UA" dirty="0">
                <a:latin typeface="Bahnschrift Condensed" pitchFamily="34" charset="0"/>
                <a:ea typeface="Times New Roman"/>
              </a:rPr>
              <a:t>, Денис </a:t>
            </a:r>
            <a:r>
              <a:rPr lang="uk-UA" dirty="0" err="1">
                <a:latin typeface="Bahnschrift Condensed" pitchFamily="34" charset="0"/>
                <a:ea typeface="Times New Roman"/>
              </a:rPr>
              <a:t>Івануха</a:t>
            </a:r>
            <a:r>
              <a:rPr lang="uk-UA" dirty="0">
                <a:latin typeface="Bahnschrift Condensed" pitchFamily="34" charset="0"/>
                <a:ea typeface="Times New Roman"/>
              </a:rPr>
              <a:t> та інші літні люди. Серед них </a:t>
            </a:r>
            <a:r>
              <a:rPr lang="uk-UA" dirty="0" smtClean="0">
                <a:latin typeface="Bahnschrift Condensed" pitchFamily="34" charset="0"/>
                <a:ea typeface="Times New Roman"/>
              </a:rPr>
              <a:t>–</a:t>
            </a:r>
            <a:r>
              <a:rPr lang="uk-UA" dirty="0">
                <a:latin typeface="Bahnschrift Condensed" pitchFamily="34" charset="0"/>
                <a:ea typeface="Times New Roman"/>
              </a:rPr>
              <a:t> і рідний дід письменника, </a:t>
            </a:r>
            <a:r>
              <a:rPr lang="uk-UA" dirty="0" smtClean="0">
                <a:latin typeface="Bahnschrift Condensed" pitchFamily="34" charset="0"/>
                <a:ea typeface="Times New Roman"/>
              </a:rPr>
              <a:t>який </a:t>
            </a:r>
            <a:r>
              <a:rPr lang="uk-UA" dirty="0">
                <a:latin typeface="Bahnschrift Condensed" pitchFamily="34" charset="0"/>
                <a:ea typeface="Times New Roman"/>
              </a:rPr>
              <a:t>у свої 102 роки </a:t>
            </a:r>
            <a:r>
              <a:rPr lang="uk-UA" dirty="0" smtClean="0">
                <a:latin typeface="Bahnschrift Condensed" pitchFamily="34" charset="0"/>
                <a:ea typeface="Times New Roman"/>
              </a:rPr>
              <a:t>порався </a:t>
            </a:r>
            <a:r>
              <a:rPr lang="uk-UA" dirty="0">
                <a:latin typeface="Bahnschrift Condensed" pitchFamily="34" charset="0"/>
                <a:ea typeface="Times New Roman"/>
              </a:rPr>
              <a:t>по господарству, </a:t>
            </a:r>
            <a:r>
              <a:rPr lang="uk-UA" dirty="0" smtClean="0">
                <a:latin typeface="Bahnschrift Condensed" pitchFamily="34" charset="0"/>
                <a:ea typeface="Times New Roman"/>
              </a:rPr>
              <a:t>ходив </a:t>
            </a:r>
            <a:r>
              <a:rPr lang="uk-UA" dirty="0">
                <a:latin typeface="Bahnschrift Condensed" pitchFamily="34" charset="0"/>
                <a:ea typeface="Times New Roman"/>
              </a:rPr>
              <a:t>до магазину </a:t>
            </a:r>
            <a:r>
              <a:rPr lang="uk-UA" dirty="0" smtClean="0">
                <a:latin typeface="Bahnschrift Condensed" pitchFamily="34" charset="0"/>
                <a:ea typeface="Times New Roman"/>
              </a:rPr>
              <a:t> тощо</a:t>
            </a:r>
          </a:p>
          <a:p>
            <a:pPr algn="just">
              <a:spcAft>
                <a:spcPts val="0"/>
              </a:spcAft>
            </a:pPr>
            <a:endParaRPr lang="uk-UA" dirty="0">
              <a:latin typeface="Bahnschrift Condensed" pitchFamily="34" charset="0"/>
              <a:ea typeface="Times New Roman"/>
            </a:endParaRPr>
          </a:p>
          <a:p>
            <a:pPr algn="just"/>
            <a:r>
              <a:rPr lang="uk-UA" dirty="0" smtClean="0">
                <a:latin typeface="+mj-lt"/>
                <a:ea typeface="Times New Roman"/>
              </a:rPr>
              <a:t>В. Лис про  свого героя</a:t>
            </a:r>
            <a:r>
              <a:rPr lang="uk-UA" dirty="0" smtClean="0">
                <a:latin typeface="Bahnschrift Condensed" pitchFamily="34" charset="0"/>
                <a:ea typeface="Times New Roman"/>
              </a:rPr>
              <a:t>: </a:t>
            </a:r>
            <a:r>
              <a:rPr lang="uk-UA" dirty="0" smtClean="0">
                <a:latin typeface="Bahnschrift Condensed" pitchFamily="34" charset="0"/>
              </a:rPr>
              <a:t>«Для </a:t>
            </a:r>
            <a:r>
              <a:rPr lang="uk-UA" dirty="0">
                <a:latin typeface="Bahnschrift Condensed" pitchFamily="34" charset="0"/>
              </a:rPr>
              <a:t>мене він – великий українець! Великий тому, що протистоїть усім незгодам своїм стоїчним ставленням до життя. У вирішальні моменти, коли треба захистити родину, село, проявляє свої найкращі якості: мужність, відвагу... У романі є кілька епізодів, особисто важливих для мене. Головний герой не пускає свого брата громити польську колонію й доводить йому, що той ніколи не відмиється від цього потім. Далі, коли Яків з полячкою іде рятувати українське село. Явно на смерть іде. Усвідомлює, що залишаються малі діти, та все одно йде разом з нею. Очевидно, міг не пустити жінку, натомість вирішив підтримати її вибір. Врешті-решт, епізод з ветераном, чий приятель – галичанин </a:t>
            </a:r>
            <a:r>
              <a:rPr lang="uk-UA" dirty="0" err="1">
                <a:latin typeface="Bahnschrift Condensed" pitchFamily="34" charset="0"/>
              </a:rPr>
              <a:t>Зенько</a:t>
            </a:r>
            <a:r>
              <a:rPr lang="uk-UA" dirty="0">
                <a:latin typeface="Bahnschrift Condensed" pitchFamily="34" charset="0"/>
              </a:rPr>
              <a:t> підбурює його до втечі на Захід, бо інакше – смерть. Той не погоджується, позаяк навіть якщо тут згине, сім’ї зобов’язані будуть видавати пайок, а так вона залишиться без господаря і... без пайка. Вдумайтеся: людина навіть у такі моменти турбується за родину! Я перед тим писав нариси про наших волинян, які воювали в польському війську, Червоній армії, дехто – в УПА. Та вони ухитрилися вистояти, вижити і дожити до ста літ, зберігши ясну пам’ять, філософське ставлення до життя. Таїною довголіття багато хто називав відчуття відповідальності за родину і сильне бажання дізнатися, а як воно буде далі.</a:t>
            </a:r>
            <a:endParaRPr lang="ru-RU" dirty="0">
              <a:latin typeface="Bahnschrift Condensed" pitchFamily="34" charset="0"/>
            </a:endParaRPr>
          </a:p>
          <a:p>
            <a:pPr algn="just"/>
            <a:r>
              <a:rPr lang="uk-UA" dirty="0">
                <a:latin typeface="Bahnschrift Condensed" pitchFamily="34" charset="0"/>
              </a:rPr>
              <a:t>Якось мене запитали: а за що, власне, так люблять жінки Якова? Я відповів: за те, що відчувають у ньому внутрішню приховану силу. Зараз уміють багато про що говорити, як у нас кажуть, “</a:t>
            </a:r>
            <a:r>
              <a:rPr lang="uk-UA" dirty="0" err="1">
                <a:latin typeface="Bahnschrift Condensed" pitchFamily="34" charset="0"/>
              </a:rPr>
              <a:t>балаболити</a:t>
            </a:r>
            <a:r>
              <a:rPr lang="uk-UA" dirty="0">
                <a:latin typeface="Bahnschrift Condensed" pitchFamily="34" charset="0"/>
              </a:rPr>
              <a:t>”, зокрема й про любов, робити красиві жести і дорогі дарунки. Яків не вміє висловлюватися високим штилем, його дружина Зося кепкує, що він, певно, проковтнув язика, коли не вміє сказати слів любові. Зате Яків вміє і може взяти ту ж Зосю, стомлену важкою працею, на руки чи й на плечі, й так нести з поля до села. І плювати йому на те, що про нього кажуть люди. Це і є та сила, </a:t>
            </a:r>
            <a:r>
              <a:rPr lang="uk-UA" dirty="0" err="1">
                <a:latin typeface="Bahnschrift Condensed" pitchFamily="34" charset="0"/>
              </a:rPr>
              <a:t>сила</a:t>
            </a:r>
            <a:r>
              <a:rPr lang="uk-UA" dirty="0">
                <a:latin typeface="Bahnschrift Condensed" pitchFamily="34" charset="0"/>
              </a:rPr>
              <a:t> і дух Якова. Захищаючи сім’ю чи нещасну Оленку, може навіть убити. Він живий, такий, як </a:t>
            </a:r>
            <a:r>
              <a:rPr lang="uk-UA" dirty="0" smtClean="0">
                <a:latin typeface="Bahnschrift Condensed" pitchFamily="34" charset="0"/>
              </a:rPr>
              <a:t>є».</a:t>
            </a:r>
            <a:endParaRPr lang="ru-RU" dirty="0">
              <a:latin typeface="Bahnschrift Condensed" pitchFamily="34" charset="0"/>
            </a:endParaRPr>
          </a:p>
          <a:p>
            <a:pPr algn="just">
              <a:spcAft>
                <a:spcPts val="0"/>
              </a:spcAft>
            </a:pPr>
            <a:endParaRPr lang="uk-UA" dirty="0" smtClean="0">
              <a:latin typeface="Bahnschrift Condensed" pitchFamily="34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dirty="0">
              <a:effectLst/>
              <a:latin typeface="Bahnschrift Condensed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770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Валя\Desktop\Старый стол\Дисципліни\СТОЛІТТЯ\3афіша\афіш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" y="116632"/>
            <a:ext cx="360119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116632"/>
            <a:ext cx="518457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00FF"/>
                </a:solidFill>
                <a:ea typeface="Times New Roman"/>
                <a:cs typeface="Times New Roman"/>
                <a:hlinkClick r:id="rId3"/>
              </a:rPr>
              <a:t>Театральна постановка:</a:t>
            </a:r>
            <a:endParaRPr lang="ru-RU" dirty="0" smtClean="0">
              <a:solidFill>
                <a:srgbClr val="0000FF"/>
              </a:solidFill>
              <a:ea typeface="Times New Roman"/>
              <a:cs typeface="Times New Roman"/>
              <a:hlinkClick r:id="rId3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Волинськ</a:t>
            </a:r>
            <a:r>
              <a:rPr lang="uk-U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ий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 </a:t>
            </a:r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академічн</a:t>
            </a:r>
            <a:r>
              <a:rPr lang="uk-U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ий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 </a:t>
            </a:r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обласн</a:t>
            </a:r>
            <a:r>
              <a:rPr lang="uk-U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ий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 </a:t>
            </a:r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українськ</a:t>
            </a:r>
            <a:r>
              <a:rPr lang="uk-U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ий</a:t>
            </a:r>
            <a:r>
              <a:rPr lang="uk-U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 </a:t>
            </a:r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музично-драматичн</a:t>
            </a:r>
            <a:r>
              <a:rPr lang="uk-U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ий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 театр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імені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 Т.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 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Г.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 </a:t>
            </a:r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  <a:cs typeface="Times New Roman"/>
                <a:hlinkClick r:id="rId3"/>
              </a:rPr>
              <a:t>Шевченка</a:t>
            </a:r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Bahnschrift Condensed" pitchFamily="34" charset="0"/>
              <a:ea typeface="Times New Roman"/>
              <a:cs typeface="Times New Roman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вистава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за романом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Володимира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Лиса «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Століття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Якова: Перше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кохання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»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</a:rPr>
              <a:t>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ea typeface="Times New Roman"/>
              </a:rPr>
              <a:t>драма на 2 дії</a:t>
            </a:r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Bahnschrift Condensed" pitchFamily="34" charset="0"/>
              <a:ea typeface="Times New Roman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прем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’</a:t>
            </a:r>
            <a:r>
              <a:rPr lang="uk-U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єра</a:t>
            </a:r>
            <a:r>
              <a:rPr lang="uk-U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 25-28 лютого 2015 р.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автор п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’</a:t>
            </a:r>
            <a:r>
              <a:rPr lang="uk-UA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єси</a:t>
            </a:r>
            <a:r>
              <a:rPr lang="uk-U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 Володимир Лис</a:t>
            </a:r>
          </a:p>
          <a:p>
            <a:pPr algn="just">
              <a:buFont typeface="Wingdings" pitchFamily="2" charset="2"/>
              <a:buChar char="ü"/>
              <a:tabLst>
                <a:tab pos="0" algn="l"/>
              </a:tabLst>
            </a:pPr>
            <a:r>
              <a:rPr lang="uk-UA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     Ролі виконували: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Якова-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діда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народний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артист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України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Анатолій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Романюк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, молодого Якова –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Вячеслав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Погудін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, малого Яшка – школяр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Данило Герасимчук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.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Уляну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-бабусю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зіграла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народна артистка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України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Ольга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Осіїк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,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молоду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Уляну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Людмила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Натанчук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, а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маленьку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Улясю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школярка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Діана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</a:t>
            </a:r>
            <a:r>
              <a:rPr 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Хмілевська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.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4"/>
              </a:rPr>
              <a:t>Олена Гайова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Оленка,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5"/>
              </a:rPr>
              <a:t>Іванна Романюк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Оленка,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6"/>
              </a:rPr>
              <a:t>Лариса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6"/>
              </a:rPr>
              <a:t>Зеленова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Параска,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7"/>
              </a:rPr>
              <a:t>Світлана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7"/>
              </a:rPr>
              <a:t>Хмілевська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Параска,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8"/>
              </a:rPr>
              <a:t>Олександр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8"/>
              </a:rPr>
              <a:t>Якимчук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8"/>
              </a:rPr>
              <a:t>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– Платон,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9"/>
              </a:rPr>
              <a:t>Мирослав Юзефович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Платон, 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0"/>
              </a:rPr>
              <a:t>Катерина Шпак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Ярина,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1"/>
              </a:rPr>
              <a:t>Ігор Зінчук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Федот,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2"/>
              </a:rPr>
              <a:t>Сергій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2"/>
              </a:rPr>
              <a:t>Єрмакович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Петро,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3"/>
              </a:rPr>
              <a:t>Олександр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3"/>
              </a:rPr>
              <a:t>Веремко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Петро,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4"/>
              </a:rPr>
              <a:t>Наталія Мельничук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Ніна,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5"/>
              </a:rPr>
              <a:t>Світлана Органіста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Ніна,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6"/>
              </a:rPr>
              <a:t>Ігор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6"/>
              </a:rPr>
              <a:t>Натанчук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Тиміш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7"/>
              </a:rPr>
              <a:t>Юрій Куцик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Тиміш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8"/>
              </a:rPr>
              <a:t>Софія Матюшенко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Мотрунка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9"/>
              </a:rPr>
              <a:t>Ірина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19"/>
              </a:rPr>
              <a:t>Басай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Варка,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0"/>
              </a:rPr>
              <a:t>Юлія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0"/>
              </a:rPr>
              <a:t>Герел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Варка,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1"/>
              </a:rPr>
              <a:t>Павло Гарбуз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Карпо,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8"/>
              </a:rPr>
              <a:t>Олександр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8"/>
              </a:rPr>
              <a:t>Якимчук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8"/>
              </a:rPr>
              <a:t> –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Сват,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2"/>
              </a:rPr>
              <a:t>Юрій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2"/>
              </a:rPr>
              <a:t>Воронюк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Сват,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3"/>
              </a:rPr>
              <a:t>Анатолій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3"/>
              </a:rPr>
              <a:t>Сичук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Василь,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4"/>
              </a:rPr>
              <a:t>Ярослав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4"/>
              </a:rPr>
              <a:t>Абрамюк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Солтис,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5"/>
              </a:rPr>
              <a:t>Олена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5"/>
              </a:rPr>
              <a:t>Якимчук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дівчина,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6"/>
              </a:rPr>
              <a:t>Ольга Шульга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дівчина,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7"/>
              </a:rPr>
              <a:t>Юлія </a:t>
            </a:r>
            <a:r>
              <a:rPr lang="uk-UA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27"/>
              </a:rPr>
              <a:t>Пікула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– Дівчина 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  <a:hlinkClick r:id="rId7"/>
              </a:rPr>
              <a:t>та</a:t>
            </a:r>
            <a:r>
              <a: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ін.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ahnschrift Condensed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252</TotalTime>
  <Words>1022</Words>
  <Application>Microsoft Office PowerPoint</Application>
  <PresentationFormat>Экран (4:3)</PresentationFormat>
  <Paragraphs>133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Техническая</vt:lpstr>
      <vt:lpstr>Пакет</vt:lpstr>
      <vt:lpstr>-  Знайомство з письменником.  - Художні виміри роману.  -     Роман В. Лиса «Століття Якова»  в театрі і кіно.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Знайомство з письменником. Художні виміри роману. Роман В.Лиса «Століття Якова» в театрі і кіно.   </dc:title>
  <dc:creator>Валя</dc:creator>
  <cp:lastModifiedBy>Валя</cp:lastModifiedBy>
  <cp:revision>23</cp:revision>
  <dcterms:created xsi:type="dcterms:W3CDTF">2021-10-21T12:53:15Z</dcterms:created>
  <dcterms:modified xsi:type="dcterms:W3CDTF">2021-10-22T18:23:36Z</dcterms:modified>
</cp:coreProperties>
</file>