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560" cy="56656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</a:t>
            </a:r>
            <a:r>
              <a:rPr b="0" lang="uk-UA" sz="4400" spc="-1" strike="noStrike">
                <a:latin typeface="Arial"/>
              </a:rPr>
              <a:t>правки </a:t>
            </a:r>
            <a:r>
              <a:rPr b="0" lang="uk-UA" sz="4400" spc="-1" strike="noStrike">
                <a:latin typeface="Arial"/>
              </a:rPr>
              <a:t>текста </a:t>
            </a:r>
            <a:r>
              <a:rPr b="0" lang="uk-UA" sz="4400" spc="-1" strike="noStrike">
                <a:latin typeface="Arial"/>
              </a:rPr>
              <a:t>заглави</a:t>
            </a:r>
            <a:r>
              <a:rPr b="0" lang="uk-UA" sz="4400" spc="-1" strike="noStrike">
                <a:latin typeface="Arial"/>
              </a:rPr>
              <a:t>я </a:t>
            </a:r>
            <a:r>
              <a:rPr b="0" lang="uk-UA" sz="4400" spc="-1" strike="noStrike">
                <a:latin typeface="Arial"/>
              </a:rPr>
              <a:t>щёлкни</a:t>
            </a:r>
            <a:r>
              <a:rPr b="0" lang="uk-UA" sz="4400" spc="-1" strike="noStrike">
                <a:latin typeface="Arial"/>
              </a:rPr>
              <a:t>те </a:t>
            </a:r>
            <a:r>
              <a:rPr b="0" lang="uk-UA" sz="4400" spc="-1" strike="noStrike">
                <a:latin typeface="Arial"/>
              </a:rPr>
              <a:t>мышью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Второй уровень структуры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Третий уровень структуры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Четвёртый уровень структуры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Пятый уровень структуры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Шестой уровень структуры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Седьмой уровень структуры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560" cy="56656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правки текста заглавия щёлкните мышью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Второй уровень структуры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Третий уровень структуры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Четвёртый уровень структуры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Пятый уровень структуры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Шестой уровень структуры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Седьмой уровень структуры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560" cy="566568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правки текста заглавия щёлкните мышью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Второй уровень структуры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Третий уровень структуры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Четвёртый уровень структуры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Пятый уровень структуры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Шестой уровень структуры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Седьмой уровень структуры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990000" y="1008000"/>
            <a:ext cx="8134920" cy="12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0066b3"/>
                </a:solidFill>
                <a:latin typeface="Arial"/>
                <a:ea typeface="DejaVu Sans"/>
              </a:rPr>
              <a:t>ФІЛОСОФІЯ  СТАРОДАВНЬОГО  СХОДУ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684000" y="1368000"/>
            <a:ext cx="8098920" cy="35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  <a:ea typeface="DejaVu Sans"/>
              </a:rPr>
              <a:t>курс для бакалаврів спеціальності </a:t>
            </a:r>
            <a:r>
              <a:rPr b="1" lang="uk-UA" sz="3200" spc="-1" strike="noStrike">
                <a:solidFill>
                  <a:srgbClr val="ce181e"/>
                </a:solidFill>
                <a:latin typeface="Arial"/>
                <a:ea typeface="DejaVu Sans"/>
              </a:rPr>
              <a:t>“філософія”</a:t>
            </a:r>
            <a:endParaRPr b="0" lang="uk-UA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008000" y="504000"/>
            <a:ext cx="8134920" cy="14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100000"/>
              </a:lnSpc>
            </a:pPr>
            <a:r>
              <a:rPr b="1" lang="uk-UA" sz="2200" spc="-1" strike="noStrike">
                <a:solidFill>
                  <a:srgbClr val="21409a"/>
                </a:solidFill>
                <a:latin typeface="Arial"/>
                <a:ea typeface="DejaVu Sans"/>
              </a:rPr>
              <a:t>Метою викладання навчальної дисципліни є</a:t>
            </a:r>
            <a:r>
              <a:rPr b="1" lang="uk-UA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uk-UA" sz="2200" spc="-1" strike="noStrike">
                <a:solidFill>
                  <a:srgbClr val="ffffff"/>
                </a:solidFill>
                <a:latin typeface="Arial"/>
                <a:ea typeface="DejaVu Sans"/>
              </a:rPr>
              <a:t>формування у студентів базових знань в галузі особливостей філософії </a:t>
            </a:r>
            <a:r>
              <a:rPr b="1" lang="uk-UA" sz="2200" spc="-1" strike="noStrike">
                <a:solidFill>
                  <a:srgbClr val="ffffff"/>
                </a:solidFill>
                <a:latin typeface="Arial"/>
                <a:ea typeface="DejaVu Sans"/>
              </a:rPr>
              <a:t>Давнього Сходу.</a:t>
            </a:r>
            <a:endParaRPr b="0" lang="uk-UA" sz="22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5256000" y="1674000"/>
            <a:ext cx="3870360" cy="2612160"/>
          </a:xfrm>
          <a:prstGeom prst="rect">
            <a:avLst/>
          </a:prstGeom>
          <a:ln>
            <a:noFill/>
          </a:ln>
          <a:effectLst>
            <a:outerShdw dir="2700000" dist="101823">
              <a:srgbClr val="ed1c24"/>
            </a:outerShdw>
          </a:effectLst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936000" y="2448000"/>
            <a:ext cx="4103640" cy="2708280"/>
          </a:xfrm>
          <a:prstGeom prst="rect">
            <a:avLst/>
          </a:prstGeom>
          <a:ln>
            <a:noFill/>
          </a:ln>
          <a:effectLst>
            <a:outerShdw dir="2700000" dist="101823">
              <a:srgbClr val="ed1c24"/>
            </a:outerShdw>
          </a:effectLst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456000" y="-752400"/>
            <a:ext cx="3166920" cy="31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990000" y="1368000"/>
            <a:ext cx="2607120" cy="171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3728520" y="1368000"/>
            <a:ext cx="2607120" cy="171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"/>
          <p:cNvSpPr/>
          <p:nvPr/>
        </p:nvSpPr>
        <p:spPr>
          <a:xfrm>
            <a:off x="6467400" y="1368000"/>
            <a:ext cx="2607120" cy="171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5"/>
          <p:cNvSpPr/>
          <p:nvPr/>
        </p:nvSpPr>
        <p:spPr>
          <a:xfrm>
            <a:off x="990000" y="3248280"/>
            <a:ext cx="2607120" cy="171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6"/>
          <p:cNvSpPr/>
          <p:nvPr/>
        </p:nvSpPr>
        <p:spPr>
          <a:xfrm>
            <a:off x="3728520" y="3248280"/>
            <a:ext cx="2607120" cy="171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7"/>
          <p:cNvSpPr/>
          <p:nvPr/>
        </p:nvSpPr>
        <p:spPr>
          <a:xfrm>
            <a:off x="6467400" y="3248280"/>
            <a:ext cx="2607120" cy="171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8"/>
          <p:cNvSpPr/>
          <p:nvPr/>
        </p:nvSpPr>
        <p:spPr>
          <a:xfrm>
            <a:off x="4032000" y="504000"/>
            <a:ext cx="5255640" cy="49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66b3"/>
                </a:solidFill>
                <a:latin typeface="Arial"/>
              </a:rPr>
              <a:t>Основними завданнями вивчення дисципліни «Філософія Стародавнього Сходу» є:</a:t>
            </a:r>
            <a:endParaRPr b="0" lang="uk-UA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66b3"/>
                </a:solidFill>
                <a:latin typeface="Arial"/>
              </a:rPr>
              <a:t>визначити головні передумови формування філософської думки Давнього Сходу, її взаємозв’язок із західноєвропейською філософською думкою;</a:t>
            </a:r>
            <a:endParaRPr b="0" lang="uk-UA" sz="1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66b3"/>
                </a:solidFill>
                <a:latin typeface="Arial"/>
              </a:rPr>
              <a:t>розгляд найбільш значущих джерел, що репрезентують основні філософські підходи Давнього Сходу;</a:t>
            </a:r>
            <a:endParaRPr b="0" lang="uk-UA" sz="1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66b3"/>
                </a:solidFill>
                <a:latin typeface="Arial"/>
              </a:rPr>
              <a:t>формування навичок роботи з філософськими джерелами;</a:t>
            </a:r>
            <a:endParaRPr b="0" lang="uk-UA" sz="1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66b3"/>
                </a:solidFill>
                <a:latin typeface="Arial"/>
              </a:rPr>
              <a:t>розкрити ступінь актуальності філософської спадщини Давнього Сходу для сучасної культури; </a:t>
            </a:r>
            <a:endParaRPr b="0" lang="uk-UA" sz="1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66b3"/>
                </a:solidFill>
                <a:latin typeface="Arial"/>
              </a:rPr>
              <a:t>контроль засвоєння бакалаврами матеріалу курсу у формі складання заліку.</a:t>
            </a:r>
            <a:endParaRPr b="0" lang="uk-UA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uk-UA" sz="1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864000" y="494640"/>
            <a:ext cx="3023640" cy="2167920"/>
          </a:xfrm>
          <a:prstGeom prst="rect">
            <a:avLst/>
          </a:prstGeom>
          <a:ln>
            <a:noFill/>
          </a:ln>
          <a:effectLst>
            <a:outerShdw dir="2700000" dist="101823">
              <a:srgbClr val="ed1c24"/>
            </a:outerShdw>
          </a:effectLst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176120" y="2794680"/>
            <a:ext cx="2351520" cy="2460960"/>
          </a:xfrm>
          <a:prstGeom prst="rect">
            <a:avLst/>
          </a:prstGeom>
          <a:ln>
            <a:noFill/>
          </a:ln>
          <a:effectLst>
            <a:outerShdw dir="2700000" dist="101823">
              <a:srgbClr val="ed1c24"/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824000" y="354240"/>
            <a:ext cx="4391640" cy="511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uk-UA" sz="2000" spc="-1" strike="noStrike">
                <a:solidFill>
                  <a:srgbClr val="0066b3"/>
                </a:solidFill>
                <a:latin typeface="Arial"/>
              </a:rPr>
              <a:t>Згідно з вимогами освітньо-професійної програми студенти повинні 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знати: </a:t>
            </a:r>
            <a:endParaRPr b="0" lang="uk-UA" sz="13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найважливіші напрями та школи філософської думки Давнього Китаю та Індії;</a:t>
            </a:r>
            <a:endParaRPr b="0" lang="uk-UA" sz="13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основні ідеї ключових персоналій філософії Давнього Сходу;</a:t>
            </a:r>
            <a:endParaRPr b="0" lang="uk-UA" sz="13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першоджерельні матеріали філософії Давнього Сходу.</a:t>
            </a:r>
            <a:endParaRPr b="0" lang="uk-UA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вміти:</a:t>
            </a:r>
            <a:endParaRPr b="0" lang="uk-UA" sz="13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пояснити специфіку взаємодії релігійно-міфологічного та філософського мислення в культурі давньосхідної філософії;</a:t>
            </a:r>
            <a:endParaRPr b="0" lang="uk-UA" sz="13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порівнювати філософські погляди представників різних філософських напрямів;</a:t>
            </a:r>
            <a:endParaRPr b="0" lang="uk-UA" sz="13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00" spc="-1" strike="noStrike">
                <a:solidFill>
                  <a:srgbClr val="21409a"/>
                </a:solidFill>
                <a:latin typeface="Arial"/>
              </a:rPr>
              <a:t>визначати аспекти міждоктринального взаємовпливу. </a:t>
            </a:r>
            <a:endParaRPr b="0" lang="uk-UA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3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864000" y="408240"/>
            <a:ext cx="3875040" cy="2035800"/>
          </a:xfrm>
          <a:prstGeom prst="rect">
            <a:avLst/>
          </a:prstGeom>
          <a:ln>
            <a:noFill/>
          </a:ln>
          <a:effectLst>
            <a:outerShdw dir="2700000" dist="101823">
              <a:srgbClr val="ce181e"/>
            </a:outerShdw>
          </a:effectLst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892080" y="2808000"/>
            <a:ext cx="3715560" cy="2075040"/>
          </a:xfrm>
          <a:prstGeom prst="rect">
            <a:avLst/>
          </a:prstGeom>
          <a:ln>
            <a:noFill/>
          </a:ln>
          <a:effectLst>
            <a:outerShdw dir="2700000" dist="101823">
              <a:srgbClr val="21409a"/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2021-01-24T20:12:12Z</dcterms:created>
  <dc:creator/>
  <dc:description/>
  <dc:language>uk-UA</dc:language>
  <cp:lastModifiedBy/>
  <dcterms:modified xsi:type="dcterms:W3CDTF">2021-01-24T21:29:05Z</dcterms:modified>
  <cp:revision>10</cp:revision>
  <dc:subject/>
  <dc:title>Sunset</dc:title>
</cp:coreProperties>
</file>