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96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7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5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28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40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00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1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98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93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39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54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4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34F82-0AE8-4984-9BAF-3796A9FB246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B6534-25F8-40B8-8E8F-36D91BC150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94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Адміністративно-правові режими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62560" y="3602038"/>
            <a:ext cx="7609840" cy="2504122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врегульований нормами адміністративного права </a:t>
            </a:r>
            <a:r>
              <a:rPr lang="uk-UA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 порядок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регулювання поведінки суб’єктів, використання об’єктів, який спрямований на охорону суспільно-значущих відносин та подолання негативних явищ у публічному управлінні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31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640" y="172085"/>
            <a:ext cx="11353800" cy="1325563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адміністративно-правових режимів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5520" y="1270000"/>
            <a:ext cx="7736840" cy="4937443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Встановлюються законодавством, забезпечуються державою, мають імперативних характер;</a:t>
            </a:r>
          </a:p>
          <a:p>
            <a:r>
              <a:rPr lang="uk-UA" dirty="0" smtClean="0"/>
              <a:t>Зорієнтовані на регламентацію </a:t>
            </a:r>
            <a:r>
              <a:rPr lang="uk-UA" b="1" dirty="0" smtClean="0">
                <a:solidFill>
                  <a:srgbClr val="FF0000"/>
                </a:solidFill>
              </a:rPr>
              <a:t>конкретної сфери </a:t>
            </a:r>
            <a:r>
              <a:rPr lang="uk-UA" dirty="0" smtClean="0"/>
              <a:t>суспільних відносин</a:t>
            </a:r>
          </a:p>
          <a:p>
            <a:r>
              <a:rPr lang="uk-UA" dirty="0" smtClean="0"/>
              <a:t>Це </a:t>
            </a:r>
            <a:r>
              <a:rPr lang="uk-UA" b="1" dirty="0" smtClean="0">
                <a:solidFill>
                  <a:srgbClr val="FF0000"/>
                </a:solidFill>
              </a:rPr>
              <a:t>особливий</a:t>
            </a:r>
            <a:r>
              <a:rPr lang="uk-UA" dirty="0" smtClean="0"/>
              <a:t> порядок правового регулювання, заснований на дозволах, заборонах, зобов’язаннях…</a:t>
            </a:r>
          </a:p>
          <a:p>
            <a:r>
              <a:rPr lang="uk-UA" dirty="0" smtClean="0"/>
              <a:t>Створюють </a:t>
            </a:r>
            <a:r>
              <a:rPr lang="uk-UA" b="1" dirty="0" smtClean="0">
                <a:solidFill>
                  <a:srgbClr val="FF0000"/>
                </a:solidFill>
              </a:rPr>
              <a:t>конкретні умови</a:t>
            </a:r>
            <a:r>
              <a:rPr lang="uk-UA" dirty="0" smtClean="0"/>
              <a:t> для задоволення інтересів суб’єктів права;</a:t>
            </a:r>
          </a:p>
          <a:p>
            <a:r>
              <a:rPr lang="uk-UA" dirty="0" smtClean="0"/>
              <a:t>Одного із суб’єктів наділяють владними повноваженнями  - </a:t>
            </a:r>
            <a:r>
              <a:rPr lang="uk-UA" b="1" dirty="0" err="1" smtClean="0">
                <a:solidFill>
                  <a:srgbClr val="FF0000"/>
                </a:solidFill>
              </a:rPr>
              <a:t>субординаційна</a:t>
            </a:r>
            <a:r>
              <a:rPr lang="uk-UA" b="1" dirty="0" smtClean="0">
                <a:solidFill>
                  <a:srgbClr val="FF0000"/>
                </a:solidFill>
              </a:rPr>
              <a:t> модель </a:t>
            </a:r>
            <a:r>
              <a:rPr lang="uk-UA" dirty="0" smtClean="0"/>
              <a:t>«влада - підпорядкування»</a:t>
            </a:r>
            <a:endParaRPr lang="ru-RU" dirty="0"/>
          </a:p>
        </p:txBody>
      </p:sp>
      <p:pic>
        <p:nvPicPr>
          <p:cNvPr id="1026" name="Picture 2" descr="Безликие человечки для презентации ПНГ на Прозрачном Фоне • Скачать PNG  Безликие человечки для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6845" y="1327506"/>
            <a:ext cx="4133850" cy="505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435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презентация слайд, анимация в PowerPoint , презента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49" y="4169728"/>
            <a:ext cx="2345691" cy="2885393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адміністративно-правових режимів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2280" y="1873568"/>
            <a:ext cx="3845560" cy="21132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Недопущення негативних наслідків для суспільства, особи, держави, в </a:t>
            </a:r>
            <a:r>
              <a:rPr lang="uk-UA" dirty="0" err="1" smtClean="0">
                <a:solidFill>
                  <a:schemeClr val="tx1"/>
                </a:solidFill>
              </a:rPr>
              <a:t>т.ч</a:t>
            </a:r>
            <a:r>
              <a:rPr lang="uk-UA" dirty="0" smtClean="0">
                <a:solidFill>
                  <a:schemeClr val="tx1"/>
                </a:solidFill>
              </a:rPr>
              <a:t>. й обумовлених надзвичайними ситуаціями (природного, соціального, техногенного характеру)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307840" y="3834448"/>
            <a:ext cx="3845560" cy="21132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Мобілізація зусиль держави та суспільства для протистояння озброєному супротиву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965440" y="1721168"/>
            <a:ext cx="3845560" cy="21132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У разі ж виникнення негативних наслідків, забезпечити їх подолання, мінімізацію збитків, надати допомогу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943225" y="1095375"/>
            <a:ext cx="971550" cy="625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225540" y="1502911"/>
            <a:ext cx="10160" cy="16030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9191625" y="957263"/>
            <a:ext cx="807720" cy="733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602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360" y="365125"/>
            <a:ext cx="10515600" cy="1325563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адміністративно-правових режимів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1360" y="182880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масштабом волі та можливостей особи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21360" y="316992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глибиною змін у статусі особи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21360" y="469392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часом дії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5920" y="1721168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пільгові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2333864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обмежуючі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06640" y="1690688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Додаткові</a:t>
            </a:r>
            <a:r>
              <a:rPr lang="uk-UA" dirty="0" smtClean="0">
                <a:solidFill>
                  <a:schemeClr val="tx1"/>
                </a:solidFill>
              </a:rPr>
              <a:t> свободи, пільги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06640" y="2362200"/>
            <a:ext cx="4480560" cy="493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умовами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використання своїх прав або забороняють їх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 стрелкой 19"/>
          <p:cNvCxnSpPr>
            <a:stCxn id="4" idx="3"/>
          </p:cNvCxnSpPr>
          <p:nvPr/>
        </p:nvCxnSpPr>
        <p:spPr>
          <a:xfrm flipV="1">
            <a:off x="3129280" y="2001520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129280" y="2534920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3"/>
            <a:endCxn id="13" idx="1"/>
          </p:cNvCxnSpPr>
          <p:nvPr/>
        </p:nvCxnSpPr>
        <p:spPr>
          <a:xfrm flipV="1">
            <a:off x="6939280" y="1896904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939280" y="2588340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185920" y="3067111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звичайні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185920" y="3647124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надзвичайні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406640" y="3003948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Без </a:t>
            </a:r>
            <a:r>
              <a:rPr lang="uk-UA" dirty="0" smtClean="0">
                <a:solidFill>
                  <a:schemeClr val="tx1"/>
                </a:solidFill>
              </a:rPr>
              <a:t>змін або суттєвих змін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406640" y="3675460"/>
            <a:ext cx="4480560" cy="493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здійснення, істотне обмеження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3129280" y="3314780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129280" y="3848180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7" idx="3"/>
            <a:endCxn id="29" idx="1"/>
          </p:cNvCxnSpPr>
          <p:nvPr/>
        </p:nvCxnSpPr>
        <p:spPr>
          <a:xfrm flipV="1">
            <a:off x="6939280" y="3210164"/>
            <a:ext cx="467360" cy="631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6939280" y="3901600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185920" y="4542039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185920" y="5154735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короткочасні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7406640" y="4511559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Паспортний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406640" y="5162275"/>
            <a:ext cx="4480560" cy="493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Надзвичайного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3129280" y="4822391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129280" y="5355791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5" idx="3"/>
            <a:endCxn id="37" idx="1"/>
          </p:cNvCxnSpPr>
          <p:nvPr/>
        </p:nvCxnSpPr>
        <p:spPr>
          <a:xfrm flipV="1">
            <a:off x="6939280" y="4717775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6939280" y="5409211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436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360" y="365125"/>
            <a:ext cx="10515600" cy="1325563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адміністративно-правових режимів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1360" y="182880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територією дії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21360" y="316992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окремими об’єктами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21360" y="469392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окремими предметами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5920" y="1721168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всій території держави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2333864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окремих регіонах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06640" y="1690688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реєстраційний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06640" y="2362200"/>
            <a:ext cx="4480560" cy="493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Прикордонні зони, карантинний режим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 стрелкой 19"/>
          <p:cNvCxnSpPr>
            <a:stCxn id="4" idx="3"/>
          </p:cNvCxnSpPr>
          <p:nvPr/>
        </p:nvCxnSpPr>
        <p:spPr>
          <a:xfrm flipV="1">
            <a:off x="3129280" y="2001520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129280" y="2534920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3"/>
            <a:endCxn id="13" idx="1"/>
          </p:cNvCxnSpPr>
          <p:nvPr/>
        </p:nvCxnSpPr>
        <p:spPr>
          <a:xfrm flipV="1">
            <a:off x="6939280" y="1896904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6939280" y="2588340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185920" y="2921358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заповідників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185920" y="3417851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uk-UA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курорта</a:t>
            </a:r>
            <a:endParaRPr lang="ru-RU" dirty="0"/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3129280" y="3169920"/>
            <a:ext cx="985520" cy="50554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3129280" y="3649467"/>
            <a:ext cx="985520" cy="19871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4185920" y="4542039"/>
            <a:ext cx="27533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Вогнепальної зброї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160520" y="5124175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Радіоактивних відходів…</a:t>
            </a:r>
            <a:endParaRPr lang="ru-RU" dirty="0"/>
          </a:p>
        </p:txBody>
      </p:sp>
      <p:cxnSp>
        <p:nvCxnSpPr>
          <p:cNvPr id="39" name="Прямая со стрелкой 38"/>
          <p:cNvCxnSpPr/>
          <p:nvPr/>
        </p:nvCxnSpPr>
        <p:spPr>
          <a:xfrm flipV="1">
            <a:off x="3129280" y="4822391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129280" y="5355791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4185920" y="3949465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митного складу…</a:t>
            </a:r>
            <a:endParaRPr lang="ru-RU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129280" y="4018028"/>
            <a:ext cx="985520" cy="15366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Посьетское городское поселение. Официальный сай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0" y="3042843"/>
            <a:ext cx="3187700" cy="3610712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9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360" y="365125"/>
            <a:ext cx="10515600" cy="1325563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адміністративно-правових режимів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1360" y="182880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видами діяльності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21360" y="3169920"/>
            <a:ext cx="2407920" cy="1066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цільовим призначенням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85920" y="1721168"/>
            <a:ext cx="2753360" cy="828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 видів підприємницької діяльності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406640" y="1690688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Інвестиційної діяльності…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>
            <a:stCxn id="4" idx="3"/>
          </p:cNvCxnSpPr>
          <p:nvPr/>
        </p:nvCxnSpPr>
        <p:spPr>
          <a:xfrm flipV="1">
            <a:off x="3129280" y="2001520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3"/>
            <a:endCxn id="13" idx="1"/>
          </p:cNvCxnSpPr>
          <p:nvPr/>
        </p:nvCxnSpPr>
        <p:spPr>
          <a:xfrm flipV="1">
            <a:off x="6939280" y="1896904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4185920" y="2600962"/>
            <a:ext cx="2753360" cy="580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оборони держави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185920" y="3230149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її безпеки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406640" y="2604630"/>
            <a:ext cx="4480560" cy="412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Воєнного стану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406640" y="3208439"/>
            <a:ext cx="4480560" cy="493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Надзвичайного стану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3124200" y="3049809"/>
            <a:ext cx="985520" cy="3606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3124200" y="3563700"/>
            <a:ext cx="985520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6939280" y="2783266"/>
            <a:ext cx="467360" cy="631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6929120" y="3342355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Прямоугольник 42"/>
          <p:cNvSpPr/>
          <p:nvPr/>
        </p:nvSpPr>
        <p:spPr>
          <a:xfrm>
            <a:off x="4185920" y="3773810"/>
            <a:ext cx="2753360" cy="4632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правопорядку</a:t>
            </a:r>
            <a:endParaRPr lang="ru-RU" dirty="0"/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111500" y="3744833"/>
            <a:ext cx="990600" cy="42449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7396480" y="3863691"/>
            <a:ext cx="4480560" cy="12366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Дозвільна система, придбання, зберігання зброї, проживання і пересування іноземних громадян по території держави, придбання та зберігання вибухових та радіоактивних речовин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3101340" y="4024470"/>
            <a:ext cx="1008380" cy="7871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6929120" y="4036857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4185920" y="4422433"/>
            <a:ext cx="2753360" cy="18361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 завдань у різних сферах адміністрування</a:t>
            </a:r>
            <a:endParaRPr lang="ru-RU" dirty="0"/>
          </a:p>
        </p:txBody>
      </p:sp>
      <p:cxnSp>
        <p:nvCxnSpPr>
          <p:cNvPr id="49" name="Прямая со стрелкой 48"/>
          <p:cNvCxnSpPr/>
          <p:nvPr/>
        </p:nvCxnSpPr>
        <p:spPr>
          <a:xfrm flipV="1">
            <a:off x="6799580" y="5621817"/>
            <a:ext cx="467360" cy="3048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7266940" y="5350482"/>
            <a:ext cx="4480560" cy="827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(санітарний, митний, реєстраційний, податковий, екологічний)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pic>
        <p:nvPicPr>
          <p:cNvPr id="4098" name="Picture 2" descr="190 человечков для презентации без фо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60" y="4236720"/>
            <a:ext cx="2591435" cy="259143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4380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298</Words>
  <Application>Microsoft Office PowerPoint</Application>
  <PresentationFormat>Широкоэкранный</PresentationFormat>
  <Paragraphs>54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Адміністративно-правові режими</vt:lpstr>
      <vt:lpstr>Ознаки адміністративно-правових режимів</vt:lpstr>
      <vt:lpstr>Завдання адміністративно-правових режимів</vt:lpstr>
      <vt:lpstr>Види адміністративно-правових режимів</vt:lpstr>
      <vt:lpstr>Види адміністративно-правових режимів</vt:lpstr>
      <vt:lpstr>Види адміністративно-правових режимів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Адміністративно-правові режими</dc:title>
  <dc:creator>User</dc:creator>
  <cp:lastModifiedBy>User</cp:lastModifiedBy>
  <cp:revision>7</cp:revision>
  <dcterms:created xsi:type="dcterms:W3CDTF">2022-05-15T08:35:56Z</dcterms:created>
  <dcterms:modified xsi:type="dcterms:W3CDTF">2022-05-15T12:32:23Z</dcterms:modified>
</cp:coreProperties>
</file>