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FDE86B0-C39A-4C5C-B7C1-F3FF90CE363E}" type="datetimeFigureOut">
              <a:rPr lang="ru-RU" smtClean="0"/>
              <a:t>08.11.2021</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3550484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FDE86B0-C39A-4C5C-B7C1-F3FF90CE363E}" type="datetimeFigureOut">
              <a:rPr lang="ru-RU" smtClean="0"/>
              <a:t>08.11.2021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2365024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FDE86B0-C39A-4C5C-B7C1-F3FF90CE363E}" type="datetimeFigureOut">
              <a:rPr lang="ru-RU" smtClean="0"/>
              <a:t>08.11.2021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36799005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FDE86B0-C39A-4C5C-B7C1-F3FF90CE363E}" type="datetimeFigureOut">
              <a:rPr lang="ru-RU" smtClean="0"/>
              <a:t>08.11.2021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3774354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FDE86B0-C39A-4C5C-B7C1-F3FF90CE363E}" type="datetimeFigureOut">
              <a:rPr lang="ru-RU" smtClean="0"/>
              <a:t>08.11.2021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3904014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FDE86B0-C39A-4C5C-B7C1-F3FF90CE363E}" type="datetimeFigureOut">
              <a:rPr lang="ru-RU" smtClean="0"/>
              <a:t>08.11.2021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2046128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FDE86B0-C39A-4C5C-B7C1-F3FF90CE363E}" type="datetimeFigureOut">
              <a:rPr lang="ru-RU" smtClean="0"/>
              <a:t>08.11.2021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2883973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FDE86B0-C39A-4C5C-B7C1-F3FF90CE363E}" type="datetimeFigureOut">
              <a:rPr lang="ru-RU" smtClean="0"/>
              <a:t>08.11.2021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2166121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FDE86B0-C39A-4C5C-B7C1-F3FF90CE363E}" type="datetimeFigureOut">
              <a:rPr lang="ru-RU" smtClean="0"/>
              <a:t>08.11.2021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3722213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FDE86B0-C39A-4C5C-B7C1-F3FF90CE363E}" type="datetimeFigureOut">
              <a:rPr lang="ru-RU" smtClean="0"/>
              <a:t>08.11.2021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1056607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FDE86B0-C39A-4C5C-B7C1-F3FF90CE363E}" type="datetimeFigureOut">
              <a:rPr lang="ru-RU" smtClean="0"/>
              <a:t>08.11.2021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2513484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FDE86B0-C39A-4C5C-B7C1-F3FF90CE363E}" type="datetimeFigureOut">
              <a:rPr lang="ru-RU" smtClean="0"/>
              <a:t>08.11.2021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1851201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FDE86B0-C39A-4C5C-B7C1-F3FF90CE363E}" type="datetimeFigureOut">
              <a:rPr lang="ru-RU" smtClean="0"/>
              <a:t>08.11.2021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2071153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FDE86B0-C39A-4C5C-B7C1-F3FF90CE363E}" type="datetimeFigureOut">
              <a:rPr lang="ru-RU" smtClean="0"/>
              <a:t>08.11.2021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29417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DE86B0-C39A-4C5C-B7C1-F3FF90CE363E}" type="datetimeFigureOut">
              <a:rPr lang="ru-RU" smtClean="0"/>
              <a:t>08.11.2021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4260202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FDE86B0-C39A-4C5C-B7C1-F3FF90CE363E}" type="datetimeFigureOut">
              <a:rPr lang="ru-RU" smtClean="0"/>
              <a:t>08.11.2021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4280484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FDE86B0-C39A-4C5C-B7C1-F3FF90CE363E}" type="datetimeFigureOut">
              <a:rPr lang="ru-RU" smtClean="0"/>
              <a:t>08.11.2021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02E45E-ABA3-408D-BC54-2B6DC3667436}" type="slidenum">
              <a:rPr lang="ru-RU" smtClean="0"/>
              <a:t>‹#›</a:t>
            </a:fld>
            <a:endParaRPr lang="ru-RU"/>
          </a:p>
        </p:txBody>
      </p:sp>
    </p:spTree>
    <p:extLst>
      <p:ext uri="{BB962C8B-B14F-4D97-AF65-F5344CB8AC3E}">
        <p14:creationId xmlns:p14="http://schemas.microsoft.com/office/powerpoint/2010/main" val="2393134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FDE86B0-C39A-4C5C-B7C1-F3FF90CE363E}" type="datetimeFigureOut">
              <a:rPr lang="ru-RU" smtClean="0"/>
              <a:t>08.11.2021</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02E45E-ABA3-408D-BC54-2B6DC3667436}" type="slidenum">
              <a:rPr lang="ru-RU" smtClean="0"/>
              <a:t>‹#›</a:t>
            </a:fld>
            <a:endParaRPr lang="ru-RU"/>
          </a:p>
        </p:txBody>
      </p:sp>
    </p:spTree>
    <p:extLst>
      <p:ext uri="{BB962C8B-B14F-4D97-AF65-F5344CB8AC3E}">
        <p14:creationId xmlns:p14="http://schemas.microsoft.com/office/powerpoint/2010/main" val="282868637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err="1" smtClean="0"/>
              <a:t>Соціальна</a:t>
            </a:r>
            <a:r>
              <a:rPr lang="ru-RU" dirty="0" smtClean="0"/>
              <a:t> </a:t>
            </a:r>
            <a:r>
              <a:rPr lang="ru-RU" dirty="0"/>
              <a:t>робота з </a:t>
            </a:r>
            <a:r>
              <a:rPr lang="ru-RU" dirty="0" err="1"/>
              <a:t>сім’ями</a:t>
            </a:r>
            <a:r>
              <a:rPr lang="ru-RU" dirty="0"/>
              <a:t> </a:t>
            </a:r>
            <a:r>
              <a:rPr lang="ru-RU" dirty="0" err="1"/>
              <a:t>внутрішньо</a:t>
            </a:r>
            <a:r>
              <a:rPr lang="ru-RU" dirty="0"/>
              <a:t> </a:t>
            </a:r>
            <a:r>
              <a:rPr lang="ru-RU" dirty="0" err="1"/>
              <a:t>переселених</a:t>
            </a:r>
            <a:r>
              <a:rPr lang="ru-RU" dirty="0"/>
              <a:t> </a:t>
            </a:r>
            <a:r>
              <a:rPr lang="ru-RU" dirty="0" err="1"/>
              <a:t>осіб</a:t>
            </a:r>
            <a:endParaRPr lang="ru-RU" dirty="0"/>
          </a:p>
        </p:txBody>
      </p:sp>
      <p:sp>
        <p:nvSpPr>
          <p:cNvPr id="3" name="Подзаголовок 2"/>
          <p:cNvSpPr>
            <a:spLocks noGrp="1"/>
          </p:cNvSpPr>
          <p:nvPr>
            <p:ph type="subTitle" idx="1"/>
          </p:nvPr>
        </p:nvSpPr>
        <p:spPr>
          <a:xfrm>
            <a:off x="4515378" y="4384194"/>
            <a:ext cx="6987645" cy="1388534"/>
          </a:xfrm>
        </p:spPr>
        <p:txBody>
          <a:bodyPr/>
          <a:lstStyle/>
          <a:p>
            <a:endParaRPr lang="ru-RU" dirty="0"/>
          </a:p>
        </p:txBody>
      </p:sp>
    </p:spTree>
    <p:extLst>
      <p:ext uri="{BB962C8B-B14F-4D97-AF65-F5344CB8AC3E}">
        <p14:creationId xmlns:p14="http://schemas.microsoft.com/office/powerpoint/2010/main" val="42859725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Рисунок 2"/>
          <p:cNvSpPr>
            <a:spLocks noGrp="1"/>
          </p:cNvSpPr>
          <p:nvPr>
            <p:ph type="body" sz="half" idx="2"/>
          </p:nvPr>
        </p:nvSpPr>
        <p:spPr>
          <a:xfrm>
            <a:off x="1482725" y="914400"/>
            <a:ext cx="9267825" cy="5375275"/>
          </a:xfrm>
        </p:spPr>
        <p:txBody>
          <a:bodyPr/>
          <a:lstStyle/>
          <a:p>
            <a:pPr algn="l"/>
            <a:r>
              <a:rPr lang="uk-UA" dirty="0">
                <a:latin typeface="Times New Roman" panose="02020603050405020304" pitchFamily="18" charset="0"/>
                <a:ea typeface="Times New Roman" panose="02020603050405020304" pitchFamily="18" charset="0"/>
              </a:rPr>
              <a:t>Виходячи з результатів дослідження «Оцінка потреб внутрішньо переміщених осіб в Україні та послуг для них», яке проводилося у січні 2015 р. МГО «Соціальні ініціативи з охорони праці та здоров’я», першочерговими потребами цієї категорії осіб є: фінансова (потреба у працевлаштуванні) – 69,5%; гуманітарна (їжа та одяг) – 65,7%; житлова – 62,8%; медична – 49,8%; соціальна – 13,5%; психологічна – 11%; юридична – 11%; культурна – 7,3%; політична – 6,2%. Відповіді вимушених переселенців щодо їхніх потреб, які задовольняються на низькому або недостатньому рівні, розподілилися таким чином: фінансова (працевлаштування) – 45%; житлова – 41,2%; гуманітарна (їжа, одяг) – 34,5%; медична – 28,3%; соціальна (участь у житті громади, толерантне ставлення з боку громадян, рівний доступ до благ і можливостей у соціумі) – 17%; політична (участь у політичному житті держави, прийнятті рішень, законотворчій діяльності) – 14,2%; юридична (захист прав, представництво інтересів у суді, юридичні консультації) – 13,4%; психологічна та культурна – по 9,7</a:t>
            </a:r>
            <a:r>
              <a:rPr lang="uk-UA" dirty="0" smtClean="0">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2791881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Рисунок 2"/>
          <p:cNvSpPr>
            <a:spLocks noGrp="1"/>
          </p:cNvSpPr>
          <p:nvPr>
            <p:ph type="body" sz="half" idx="2"/>
          </p:nvPr>
        </p:nvSpPr>
        <p:spPr>
          <a:xfrm>
            <a:off x="1482725" y="803275"/>
            <a:ext cx="9531350" cy="4149725"/>
          </a:xfrm>
        </p:spPr>
        <p:txBody>
          <a:bodyPr/>
          <a:lstStyle/>
          <a:p>
            <a:pPr algn="l"/>
            <a:r>
              <a:rPr lang="uk-UA" dirty="0">
                <a:latin typeface="Times New Roman" panose="02020603050405020304" pitchFamily="18" charset="0"/>
                <a:ea typeface="Times New Roman" panose="02020603050405020304" pitchFamily="18" charset="0"/>
              </a:rPr>
              <a:t>Сьогодні на державному рівні організовано систему допомоги ВПО як особливій категорії населення. Але, як свідчить практика та інформація ЗМІ, через те, що у свій час українська держава виявилася неготовою до вирішення подібної проблеми, оскільки активізувалась вона несподівано, та й досвіду подолання й налагодження кризової ситуації такого рівня наша країна ще не мала, здійснення цієї діяльності з боку соціальних служб тільки починає налагоджуватися. Не останню роль у гальмуванні даного процесу, як зауважують </a:t>
            </a:r>
            <a:r>
              <a:rPr lang="uk-UA" dirty="0" err="1">
                <a:latin typeface="Times New Roman" panose="02020603050405020304" pitchFamily="18" charset="0"/>
                <a:ea typeface="Times New Roman" panose="02020603050405020304" pitchFamily="18" charset="0"/>
              </a:rPr>
              <a:t>сами</a:t>
            </a:r>
            <a:r>
              <a:rPr lang="uk-UA" dirty="0">
                <a:latin typeface="Times New Roman" panose="02020603050405020304" pitchFamily="18" charset="0"/>
                <a:ea typeface="Times New Roman" panose="02020603050405020304" pitchFamily="18" charset="0"/>
              </a:rPr>
              <a:t> фахівці, відіграє обмежена </a:t>
            </a:r>
            <a:r>
              <a:rPr lang="uk-UA" dirty="0" err="1">
                <a:latin typeface="Times New Roman" panose="02020603050405020304" pitchFamily="18" charset="0"/>
                <a:ea typeface="Times New Roman" panose="02020603050405020304" pitchFamily="18" charset="0"/>
              </a:rPr>
              <a:t>чисельнісь</a:t>
            </a:r>
            <a:r>
              <a:rPr lang="uk-UA" dirty="0">
                <a:latin typeface="Times New Roman" panose="02020603050405020304" pitchFamily="18" charset="0"/>
                <a:ea typeface="Times New Roman" panose="02020603050405020304" pitchFamily="18" charset="0"/>
              </a:rPr>
              <a:t> працівників соціальних служб та відсутність у них професійного досвіду роботи саме з ВПО. Але можемо зазначити, що різноманітні міжнародні організації активно беруть участь у наданні допомоги Україні: представництво ООН, ПРООН, співробітники різних програм Міжнародного комітету Червоного Хреста. Світова громадськість не залишає нашу країну та окремих її громадян, зокрема переселенців зі сходу та Криму, наодинці з тяжкими проблемами, надають їм фінансову допомогу, готові розпочати надання конкретної адресної допомоги. Тому варто здійснювати координацію діяльності з вирішення даної проблеми на всіх рівнях, набувати досвіду.</a:t>
            </a:r>
            <a:endParaRPr lang="ru-RU" dirty="0"/>
          </a:p>
        </p:txBody>
      </p:sp>
    </p:spTree>
    <p:extLst>
      <p:ext uri="{BB962C8B-B14F-4D97-AF65-F5344CB8AC3E}">
        <p14:creationId xmlns:p14="http://schemas.microsoft.com/office/powerpoint/2010/main" val="202568741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2" y="678872"/>
            <a:ext cx="4847216" cy="6179128"/>
          </a:xfrm>
        </p:spPr>
        <p:txBody>
          <a:bodyPr>
            <a:normAutofit fontScale="90000"/>
          </a:bodyPr>
          <a:lstStyle/>
          <a:p>
            <a:pPr marL="285750" lvl="0" indent="-285750" algn="l">
              <a:spcBef>
                <a:spcPct val="20000"/>
              </a:spcBef>
              <a:spcAft>
                <a:spcPts val="600"/>
              </a:spcAft>
            </a:pPr>
            <a:r>
              <a:rPr lang="uk-UA" sz="2200" dirty="0">
                <a:ln>
                  <a:noFill/>
                </a:ln>
                <a:solidFill>
                  <a:prstClr val="black"/>
                </a:solidFill>
                <a:latin typeface="Times New Roman" panose="02020603050405020304" pitchFamily="18" charset="0"/>
                <a:ea typeface="Times New Roman" panose="02020603050405020304" pitchFamily="18" charset="0"/>
                <a:cs typeface="+mn-cs"/>
              </a:rPr>
              <a:t>В Україні внаслідок агресії Російської Федерації, анексії Криму та війни на Сході України відбулося найбільше внутрішнє переміщення в Європі з часів Другої Світової війни. Чимало людей покинули свої домівки та переїхали у безпечніші місця України або в інші держави. Поява внутрішньо переміщених осіб (ВПО) – виклик для України та її соціальної політики, фахівців соціальних служб, адже чинна в державі система соціальної підтримки не передбачала роботи з такою групою клієнтів, а самі фахівці численних соціальних служб не були підготовлені до неї, не володіли належним методологічним інструментарієм для роботи. </a:t>
            </a:r>
            <a:r>
              <a:rPr lang="ru-RU" sz="2200" dirty="0">
                <a:ln>
                  <a:noFill/>
                </a:ln>
                <a:solidFill>
                  <a:prstClr val="black"/>
                </a:solidFill>
                <a:ea typeface="+mn-ea"/>
                <a:cs typeface="+mn-cs"/>
              </a:rPr>
              <a:t/>
            </a:r>
            <a:br>
              <a:rPr lang="ru-RU" sz="2200" dirty="0">
                <a:ln>
                  <a:noFill/>
                </a:ln>
                <a:solidFill>
                  <a:prstClr val="black"/>
                </a:solidFill>
                <a:ea typeface="+mn-ea"/>
                <a:cs typeface="+mn-cs"/>
              </a:rPr>
            </a:b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42887" y="678872"/>
            <a:ext cx="5091912" cy="3532908"/>
          </a:xfrm>
          <a:prstGeom prst="rect">
            <a:avLst/>
          </a:prstGeom>
        </p:spPr>
      </p:pic>
    </p:spTree>
    <p:extLst>
      <p:ext uri="{BB962C8B-B14F-4D97-AF65-F5344CB8AC3E}">
        <p14:creationId xmlns:p14="http://schemas.microsoft.com/office/powerpoint/2010/main" val="27317746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724" y="803564"/>
            <a:ext cx="5426158" cy="921326"/>
          </a:xfrm>
        </p:spPr>
        <p:txBody>
          <a:bodyPr>
            <a:normAutofit fontScale="90000"/>
          </a:bodyPr>
          <a:lstStyle/>
          <a:p>
            <a:r>
              <a:rPr lang="uk-UA" b="1" dirty="0"/>
              <a:t>Масштаби внутрішньої міграції в Україні (</a:t>
            </a:r>
            <a:r>
              <a:rPr lang="uk-UA" b="1" dirty="0" smtClean="0"/>
              <a:t>2014-2017 </a:t>
            </a:r>
            <a:r>
              <a:rPr lang="uk-UA" b="1" dirty="0"/>
              <a:t>рр.)</a:t>
            </a:r>
            <a:endParaRPr lang="ru-RU" dirty="0"/>
          </a:p>
        </p:txBody>
      </p:sp>
      <p:sp>
        <p:nvSpPr>
          <p:cNvPr id="4" name="Текст 3"/>
          <p:cNvSpPr>
            <a:spLocks noGrp="1"/>
          </p:cNvSpPr>
          <p:nvPr>
            <p:ph type="body" sz="half" idx="2"/>
          </p:nvPr>
        </p:nvSpPr>
        <p:spPr>
          <a:xfrm>
            <a:off x="1482724" y="1925782"/>
            <a:ext cx="5426158" cy="3560618"/>
          </a:xfrm>
        </p:spPr>
        <p:txBody>
          <a:bodyPr>
            <a:normAutofit lnSpcReduction="10000"/>
          </a:bodyPr>
          <a:lstStyle/>
          <a:p>
            <a:pPr algn="l"/>
            <a:r>
              <a:rPr lang="uk-UA" dirty="0">
                <a:latin typeface="Times New Roman" panose="02020603050405020304" pitchFamily="18" charset="0"/>
                <a:ea typeface="Times New Roman" panose="02020603050405020304" pitchFamily="18" charset="0"/>
              </a:rPr>
              <a:t>Наслідком анексії Криму та збройного конфлікту на Сході України стала окупація близько 8% території країни, на якій проживало понад 6,55 мільйона осіб. Особливо напружено склалася ситуація на частині території Донецької та Луганської областей, де розгорнулися активні бойові дії. До війни на цій території Донбасу проживало понад 3,8 мільйона осіб.</a:t>
            </a:r>
            <a:r>
              <a:rPr lang="uk-UA" b="1"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Чимало людей вимушені були покинути свої домівки та переїхати у безпечніші місця України. Число цих внутрішньо переміщених осіб (ВПО), починаючи з 2014 року суттєво зростало: якщо у серпні 2014 р. було офіційно зареєстровано 135 тис. ВПО, станом на 06.07.2015 р</a:t>
            </a:r>
            <a:endParaRPr lang="ru-RU"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59399" y="1724890"/>
            <a:ext cx="3923002" cy="3138055"/>
          </a:xfrm>
          <a:prstGeom prst="rect">
            <a:avLst/>
          </a:prstGeom>
        </p:spPr>
      </p:pic>
    </p:spTree>
    <p:extLst>
      <p:ext uri="{BB962C8B-B14F-4D97-AF65-F5344CB8AC3E}">
        <p14:creationId xmlns:p14="http://schemas.microsoft.com/office/powerpoint/2010/main" val="40960049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482724" y="914400"/>
            <a:ext cx="5426158" cy="4572000"/>
          </a:xfrm>
        </p:spPr>
        <p:txBody>
          <a:bodyPr>
            <a:normAutofit/>
          </a:bodyPr>
          <a:lstStyle/>
          <a:p>
            <a:pPr algn="l"/>
            <a:r>
              <a:rPr lang="uk-UA" dirty="0">
                <a:latin typeface="Times New Roman" panose="02020603050405020304" pitchFamily="18" charset="0"/>
                <a:ea typeface="Times New Roman" panose="02020603050405020304" pitchFamily="18" charset="0"/>
              </a:rPr>
              <a:t>Міністерством соціальної політики було обліковано по Україні </a:t>
            </a:r>
            <a:r>
              <a:rPr lang="uk-UA" dirty="0" smtClean="0">
                <a:latin typeface="Times New Roman" panose="02020603050405020304" pitchFamily="18" charset="0"/>
                <a:ea typeface="Times New Roman" panose="02020603050405020304" pitchFamily="18" charset="0"/>
              </a:rPr>
              <a:t>1 369 844 осіб, </a:t>
            </a:r>
            <a:r>
              <a:rPr lang="uk-UA" dirty="0">
                <a:latin typeface="Times New Roman" panose="02020603050405020304" pitchFamily="18" charset="0"/>
                <a:ea typeface="Times New Roman" panose="02020603050405020304" pitchFamily="18" charset="0"/>
              </a:rPr>
              <a:t>то в серпні 2016 р. президентом України </a:t>
            </a:r>
            <a:r>
              <a:rPr lang="uk-UA" dirty="0" err="1">
                <a:latin typeface="Times New Roman" panose="02020603050405020304" pitchFamily="18" charset="0"/>
                <a:ea typeface="Times New Roman" panose="02020603050405020304" pitchFamily="18" charset="0"/>
              </a:rPr>
              <a:t>П.Порошенко</a:t>
            </a:r>
            <a:r>
              <a:rPr lang="uk-UA" dirty="0">
                <a:latin typeface="Times New Roman" panose="02020603050405020304" pitchFamily="18" charset="0"/>
                <a:ea typeface="Times New Roman" panose="02020603050405020304" pitchFamily="18" charset="0"/>
              </a:rPr>
              <a:t> була озвучена цифра два мільйони 800 тисяч, третина з них – це діти; 97% із загальної кількості осіб становлять переселенці з Донецької та Луганської областей, 3% – з Криму. Зауважимо, що через брак налагодженої національної системи реєстрації ВПО реальна кількість переселенців довгий час залишалась не чітко визначеною, адже цифри різних органів влади щодо ВПО різнилися. Так, за даними структурних підрозділів соціального захисту населення обласних та Київської міської державних адміністрацій, станом на 21 серпня 2016 р. взято на облік 2 561 002 переселенця або 1 811 485 сімей з Донбасу і Криму. </a:t>
            </a:r>
            <a:endParaRPr lang="ru-RU"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00467" y="1260765"/>
            <a:ext cx="4243388" cy="3519054"/>
          </a:xfrm>
          <a:prstGeom prst="rect">
            <a:avLst/>
          </a:prstGeom>
        </p:spPr>
      </p:pic>
    </p:spTree>
    <p:extLst>
      <p:ext uri="{BB962C8B-B14F-4D97-AF65-F5344CB8AC3E}">
        <p14:creationId xmlns:p14="http://schemas.microsoft.com/office/powerpoint/2010/main" val="3776899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482724" y="734292"/>
            <a:ext cx="5426158" cy="5098472"/>
          </a:xfrm>
        </p:spPr>
        <p:txBody>
          <a:bodyPr>
            <a:normAutofit fontScale="85000" lnSpcReduction="20000"/>
          </a:bodyPr>
          <a:lstStyle/>
          <a:p>
            <a:pPr indent="342900" algn="just" fontAlgn="base">
              <a:lnSpc>
                <a:spcPct val="150000"/>
              </a:lnSpc>
              <a:spcAft>
                <a:spcPts val="0"/>
              </a:spcAft>
            </a:pPr>
            <a:r>
              <a:rPr lang="uk-UA" dirty="0">
                <a:latin typeface="Times New Roman" panose="02020603050405020304" pitchFamily="18" charset="0"/>
                <a:ea typeface="Times New Roman" panose="02020603050405020304" pitchFamily="18" charset="0"/>
              </a:rPr>
              <a:t>За даними </a:t>
            </a:r>
            <a:r>
              <a:rPr lang="uk-UA" dirty="0" err="1">
                <a:latin typeface="Times New Roman" panose="02020603050405020304" pitchFamily="18" charset="0"/>
                <a:ea typeface="Times New Roman" panose="02020603050405020304" pitchFamily="18" charset="0"/>
              </a:rPr>
              <a:t>Мінсоцполітики</a:t>
            </a:r>
            <a:r>
              <a:rPr lang="uk-UA" dirty="0">
                <a:latin typeface="Times New Roman" panose="02020603050405020304" pitchFamily="18" charset="0"/>
                <a:ea typeface="Times New Roman" panose="02020603050405020304" pitchFamily="18" charset="0"/>
              </a:rPr>
              <a:t> найбільше внутрішньо переміщених осіб зареєстровано у Донецькій (676 533 особи), Луганській (251 231особа), Харківській (212 557 осіб), у м. Києві (127 026 осіб), Запорізькій (118 878 осіб), Дніпропетровській (76 457 особи), та Київській (48 975 осіб) областях.</a:t>
            </a:r>
            <a:endParaRPr lang="ru-RU" sz="1600" dirty="0">
              <a:latin typeface="Times New Roman" panose="02020603050405020304" pitchFamily="18" charset="0"/>
              <a:ea typeface="Times New Roman" panose="02020603050405020304" pitchFamily="18" charset="0"/>
            </a:endParaRPr>
          </a:p>
          <a:p>
            <a:pPr indent="342900" algn="just" fontAlgn="base">
              <a:lnSpc>
                <a:spcPct val="150000"/>
              </a:lnSpc>
              <a:spcAft>
                <a:spcPts val="0"/>
              </a:spcAft>
            </a:pPr>
            <a:r>
              <a:rPr lang="uk-UA" dirty="0">
                <a:latin typeface="Times New Roman" panose="02020603050405020304" pitchFamily="18" charset="0"/>
                <a:ea typeface="Times New Roman" panose="02020603050405020304" pitchFamily="18" charset="0"/>
              </a:rPr>
              <a:t>Найменшу кількість ВПО розселено у Тернопільській (2 722 особи), Чернівецькій (3 149 осіб), Рівненській (3 204осіб), Закарпатській (3 462 особи), Івано-Франківській (4 116 осіб), Львівській (5 987 осіб) та Волинській (4 033 особи) областях. У Дрогобичі і Стебнику Львівської області на сьогоднішній день перебуває 309 осіб (98 – з Криму, 211 – зі Сходу України) [19</a:t>
            </a:r>
            <a:r>
              <a:rPr lang="uk-UA" b="1"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32-35]. Це свідчить про нерівномірний регіональний розподіл ВПО по Україні, що призводить до надмірного соціального і адміністративного навантаження на громади, локальні ринки праці, соціальну інфраструктуру регіонів. </a:t>
            </a:r>
            <a:endParaRPr lang="ru-RU" sz="1600" dirty="0">
              <a:latin typeface="Times New Roman" panose="02020603050405020304" pitchFamily="18" charset="0"/>
              <a:ea typeface="Times New Roman" panose="02020603050405020304" pitchFamily="18" charset="0"/>
            </a:endParaRPr>
          </a:p>
          <a:p>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1996" y="914400"/>
            <a:ext cx="2992149" cy="3962399"/>
          </a:xfrm>
          <a:prstGeom prst="rect">
            <a:avLst/>
          </a:prstGeom>
        </p:spPr>
      </p:pic>
    </p:spTree>
    <p:extLst>
      <p:ext uri="{BB962C8B-B14F-4D97-AF65-F5344CB8AC3E}">
        <p14:creationId xmlns:p14="http://schemas.microsoft.com/office/powerpoint/2010/main" val="141913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724" y="914400"/>
            <a:ext cx="5426158" cy="907474"/>
          </a:xfrm>
        </p:spPr>
        <p:txBody>
          <a:bodyPr>
            <a:normAutofit fontScale="90000"/>
          </a:bodyPr>
          <a:lstStyle/>
          <a:p>
            <a:r>
              <a:rPr lang="uk-UA" b="1" dirty="0"/>
              <a:t>Внутрішньо переміщені особи як особливий об’єкт соціальної роботи</a:t>
            </a:r>
            <a:endParaRPr lang="ru-RU" dirty="0"/>
          </a:p>
        </p:txBody>
      </p:sp>
      <p:sp>
        <p:nvSpPr>
          <p:cNvPr id="4" name="Текст 3"/>
          <p:cNvSpPr>
            <a:spLocks noGrp="1"/>
          </p:cNvSpPr>
          <p:nvPr>
            <p:ph type="body" sz="half" idx="2"/>
          </p:nvPr>
        </p:nvSpPr>
        <p:spPr>
          <a:xfrm>
            <a:off x="1482724" y="1939636"/>
            <a:ext cx="5426158" cy="3546764"/>
          </a:xfrm>
        </p:spPr>
        <p:txBody>
          <a:bodyPr>
            <a:normAutofit fontScale="92500" lnSpcReduction="10000"/>
          </a:bodyPr>
          <a:lstStyle/>
          <a:p>
            <a:pPr indent="342900" algn="l">
              <a:lnSpc>
                <a:spcPct val="150000"/>
              </a:lnSpc>
              <a:spcAft>
                <a:spcPts val="0"/>
              </a:spcAft>
            </a:pPr>
            <a:r>
              <a:rPr lang="uk-UA" dirty="0">
                <a:latin typeface="Times New Roman" panose="02020603050405020304" pitchFamily="18" charset="0"/>
                <a:ea typeface="Times New Roman" panose="02020603050405020304" pitchFamily="18" charset="0"/>
              </a:rPr>
              <a:t>Виникнення в Україні у 2014 році нового соціального феномену – внутрішньо переміщених осіб, викликаного неочікуваними для країни подіями, що пов’язані з анексією Криму та війною на сході держави внаслідок агресії Російської Федерації, зумовило пошук шляхів для ефективного регулювання системи соціального захисту, соціальної допомоги і соціальної підтримки ВПО як на рівні держави загалом, так і у практичній діяльності соціальних служб зокрема. </a:t>
            </a:r>
            <a:endParaRPr lang="ru-RU" sz="1600" dirty="0">
              <a:latin typeface="Times New Roman" panose="02020603050405020304" pitchFamily="18" charset="0"/>
              <a:ea typeface="Times New Roman" panose="02020603050405020304" pitchFamily="18"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1888" y="2057401"/>
            <a:ext cx="3615604" cy="2916381"/>
          </a:xfrm>
          <a:prstGeom prst="rect">
            <a:avLst/>
          </a:prstGeom>
        </p:spPr>
      </p:pic>
    </p:spTree>
    <p:extLst>
      <p:ext uri="{BB962C8B-B14F-4D97-AF65-F5344CB8AC3E}">
        <p14:creationId xmlns:p14="http://schemas.microsoft.com/office/powerpoint/2010/main" val="3835402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724" y="914400"/>
            <a:ext cx="5426158" cy="741217"/>
          </a:xfrm>
        </p:spPr>
        <p:txBody>
          <a:bodyPr/>
          <a:lstStyle/>
          <a:p>
            <a:r>
              <a:rPr lang="uk-UA" dirty="0" smtClean="0"/>
              <a:t>Закони України</a:t>
            </a:r>
            <a:endParaRPr lang="ru-RU" dirty="0"/>
          </a:p>
        </p:txBody>
      </p:sp>
      <p:sp>
        <p:nvSpPr>
          <p:cNvPr id="4" name="Текст 3"/>
          <p:cNvSpPr>
            <a:spLocks noGrp="1"/>
          </p:cNvSpPr>
          <p:nvPr>
            <p:ph type="body" sz="half" idx="2"/>
          </p:nvPr>
        </p:nvSpPr>
        <p:spPr>
          <a:xfrm>
            <a:off x="1482724" y="1655616"/>
            <a:ext cx="5426158" cy="3830783"/>
          </a:xfrm>
        </p:spPr>
        <p:txBody>
          <a:bodyPr>
            <a:normAutofit lnSpcReduction="10000"/>
          </a:bodyPr>
          <a:lstStyle/>
          <a:p>
            <a:pPr algn="l"/>
            <a:r>
              <a:rPr lang="uk-UA" dirty="0" smtClean="0"/>
              <a:t>Першим </a:t>
            </a:r>
            <a:r>
              <a:rPr lang="uk-UA" dirty="0"/>
              <a:t>державним документом на шляху вирішення окресленої проблеми став Закон України «Про забезпечення прав і свобод внутрішньо переміщених осіб», прийнятий 20 жовтня 2014 року, у якому вперше було визначено, хто і за яких умов може отримати статус внутрішньо переміщеної особи (ВПО): «1. Особи або групи осіб, які були змушені покинути або залишити свої будинки чи місця звичайного проживання, зокрема, в результаті або задля уникнення наслідків збройного конфлікту, повсюдних проявів насильства, порушень прав людини, стихійних або викликаних діяльністю людини лих, і які не перетинали визнаних міжнародною спільнотою державних кордонів;</a:t>
            </a:r>
            <a:endParaRPr lang="ru-RU"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0400" y="1562098"/>
            <a:ext cx="4406033" cy="3924301"/>
          </a:xfrm>
          <a:prstGeom prst="rect">
            <a:avLst/>
          </a:prstGeom>
        </p:spPr>
      </p:pic>
    </p:spTree>
    <p:extLst>
      <p:ext uri="{BB962C8B-B14F-4D97-AF65-F5344CB8AC3E}">
        <p14:creationId xmlns:p14="http://schemas.microsoft.com/office/powerpoint/2010/main" val="39304342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body" sz="half" idx="2"/>
          </p:nvPr>
        </p:nvSpPr>
        <p:spPr>
          <a:xfrm>
            <a:off x="1496579" y="914400"/>
            <a:ext cx="5426075" cy="3699164"/>
          </a:xfrm>
        </p:spPr>
        <p:txBody>
          <a:bodyPr/>
          <a:lstStyle/>
          <a:p>
            <a:pPr algn="l"/>
            <a:r>
              <a:rPr lang="uk-UA" dirty="0"/>
              <a:t>Щодо організації соціальної роботи з сім’ями ВПО, то дана категорія клієнтів соціальних служб на даний час підпадає під статус сімей, які опинилися у складних життєвих обставинах. У цій ситуації соціальні служби керуються Порядком взаємодії суб’єктів соціальної роботи із сім’ями, які опинилися у складних життєвих обставинах. При цьому весь комплекс соціальної роботи з внутрішньо переміщеними особами спрямований на їх успішну інтеграцію та адаптацію до нових умов життєдіяльності у приймаючих громадах. </a:t>
            </a:r>
            <a:endParaRPr lang="ru-RU" dirty="0"/>
          </a:p>
        </p:txBody>
      </p:sp>
      <p:pic>
        <p:nvPicPr>
          <p:cNvPr id="10" name="Рисунок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56738" y="1427018"/>
            <a:ext cx="3566680" cy="2568503"/>
          </a:xfrm>
          <a:prstGeom prst="rect">
            <a:avLst/>
          </a:prstGeom>
        </p:spPr>
      </p:pic>
    </p:spTree>
    <p:extLst>
      <p:ext uri="{BB962C8B-B14F-4D97-AF65-F5344CB8AC3E}">
        <p14:creationId xmlns:p14="http://schemas.microsoft.com/office/powerpoint/2010/main" val="28718298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body" sz="half" idx="2"/>
          </p:nvPr>
        </p:nvSpPr>
        <p:spPr>
          <a:xfrm>
            <a:off x="1482725" y="1052513"/>
            <a:ext cx="5426075" cy="4433887"/>
          </a:xfrm>
        </p:spPr>
        <p:txBody>
          <a:bodyPr>
            <a:normAutofit fontScale="92500" lnSpcReduction="10000"/>
          </a:bodyPr>
          <a:lstStyle/>
          <a:p>
            <a:pPr algn="l"/>
            <a:r>
              <a:rPr lang="uk-UA" dirty="0"/>
              <a:t>Науковці у соціальній роботі з мігрантами, зокрема й вимушеними переселенцями, наголошують на урахуванні трьох головних сфер життя людини, через які відбувається її адаптація, пристосування до нових умов життєдіяльності: природно-антропологічної, </a:t>
            </a:r>
            <a:r>
              <a:rPr lang="uk-UA" dirty="0" err="1"/>
              <a:t>агентно</a:t>
            </a:r>
            <a:r>
              <a:rPr lang="uk-UA" dirty="0"/>
              <a:t>-професійної, </a:t>
            </a:r>
            <a:r>
              <a:rPr lang="uk-UA" dirty="0" smtClean="0"/>
              <a:t>духовно-культурної. </a:t>
            </a:r>
            <a:r>
              <a:rPr lang="uk-UA" dirty="0"/>
              <a:t>Оскільки природно-антропологічна сфера пов’язана з домівкою, природою, системою побутового обслуговування, переселенцю необхідна допомога насамперед у створенні нової ідентичності на новому місці. </a:t>
            </a:r>
            <a:endParaRPr lang="ru-RU" dirty="0"/>
          </a:p>
          <a:p>
            <a:pPr algn="l"/>
            <a:r>
              <a:rPr lang="uk-UA" dirty="0" err="1"/>
              <a:t>Агентно</a:t>
            </a:r>
            <a:r>
              <a:rPr lang="uk-UA" dirty="0"/>
              <a:t>-професійна сфера покликана забезпечити професійну адаптацію завдяки отриманню місця роботи, конкурентоспроможних якостей, їх репрезентації на ринку праці, збереженню трудової практики за фахом. У цьому випадку соціальний працівник повинен активно співпрацювати з службами зайнятості, які займаються працевлаштуванням ВПО. </a:t>
            </a:r>
            <a:endParaRPr lang="ru-RU" dirty="0"/>
          </a:p>
          <a:p>
            <a:endParaRPr lang="ru-RU"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27818" y="1246910"/>
            <a:ext cx="3366221" cy="3671454"/>
          </a:xfrm>
          <a:prstGeom prst="rect">
            <a:avLst/>
          </a:prstGeom>
        </p:spPr>
      </p:pic>
    </p:spTree>
    <p:extLst>
      <p:ext uri="{BB962C8B-B14F-4D97-AF65-F5344CB8AC3E}">
        <p14:creationId xmlns:p14="http://schemas.microsoft.com/office/powerpoint/2010/main" val="26473549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119</TotalTime>
  <Words>1162</Words>
  <Application>Microsoft Office PowerPoint</Application>
  <PresentationFormat>Широкоэкранный</PresentationFormat>
  <Paragraphs>16</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Corbel</vt:lpstr>
      <vt:lpstr>Times New Roman</vt:lpstr>
      <vt:lpstr>Параллакс</vt:lpstr>
      <vt:lpstr>Соціальна робота з сім’ями внутрішньо переселених осіб</vt:lpstr>
      <vt:lpstr>В Україні внаслідок агресії Російської Федерації, анексії Криму та війни на Сході України відбулося найбільше внутрішнє переміщення в Європі з часів Другої Світової війни. Чимало людей покинули свої домівки та переїхали у безпечніші місця України або в інші держави. Поява внутрішньо переміщених осіб (ВПО) – виклик для України та її соціальної політики, фахівців соціальних служб, адже чинна в державі система соціальної підтримки не передбачала роботи з такою групою клієнтів, а самі фахівці численних соціальних служб не були підготовлені до неї, не володіли належним методологічним інструментарієм для роботи.  </vt:lpstr>
      <vt:lpstr>Масштаби внутрішньої міграції в Україні (2014-2017 рр.)</vt:lpstr>
      <vt:lpstr>Презентация PowerPoint</vt:lpstr>
      <vt:lpstr>Презентация PowerPoint</vt:lpstr>
      <vt:lpstr>Внутрішньо переміщені особи як особливий об’єкт соціальної роботи</vt:lpstr>
      <vt:lpstr>Закони України</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Olga Malinovska</cp:lastModifiedBy>
  <cp:revision>10</cp:revision>
  <dcterms:created xsi:type="dcterms:W3CDTF">2018-12-11T11:30:11Z</dcterms:created>
  <dcterms:modified xsi:type="dcterms:W3CDTF">2021-11-08T19:35:16Z</dcterms:modified>
</cp:coreProperties>
</file>