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66B20-B931-46E6-8627-CB8D9083E118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8873D48-874F-44D1-A370-F7F253CE3C67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4792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66B20-B931-46E6-8627-CB8D9083E118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3D48-874F-44D1-A370-F7F253CE3C67}" type="slidenum">
              <a:rPr lang="ru-RU" smtClean="0"/>
              <a:t>‹#›</a:t>
            </a:fld>
            <a:endParaRPr lang="ru-RU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1397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66B20-B931-46E6-8627-CB8D9083E118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3D48-874F-44D1-A370-F7F253CE3C67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4500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66B20-B931-46E6-8627-CB8D9083E118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3D48-874F-44D1-A370-F7F253CE3C67}" type="slidenum">
              <a:rPr lang="ru-RU" smtClean="0"/>
              <a:t>‹#›</a:t>
            </a:fld>
            <a:endParaRPr lang="ru-R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8778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66B20-B931-46E6-8627-CB8D9083E118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3D48-874F-44D1-A370-F7F253CE3C67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6630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66B20-B931-46E6-8627-CB8D9083E118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3D48-874F-44D1-A370-F7F253CE3C67}" type="slidenum">
              <a:rPr lang="ru-RU" smtClean="0"/>
              <a:t>‹#›</a:t>
            </a:fld>
            <a:endParaRPr lang="ru-RU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6025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66B20-B931-46E6-8627-CB8D9083E118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3D48-874F-44D1-A370-F7F253CE3C67}" type="slidenum">
              <a:rPr lang="ru-RU" smtClean="0"/>
              <a:t>‹#›</a:t>
            </a:fld>
            <a:endParaRPr lang="ru-RU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1485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66B20-B931-46E6-8627-CB8D9083E118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3D48-874F-44D1-A370-F7F253CE3C67}" type="slidenum">
              <a:rPr lang="ru-RU" smtClean="0"/>
              <a:t>‹#›</a:t>
            </a:fld>
            <a:endParaRPr lang="ru-RU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3062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66B20-B931-46E6-8627-CB8D9083E118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3D48-874F-44D1-A370-F7F253CE3C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4238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66B20-B931-46E6-8627-CB8D9083E118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3D48-874F-44D1-A370-F7F253CE3C67}" type="slidenum">
              <a:rPr lang="ru-RU" smtClean="0"/>
              <a:t>‹#›</a:t>
            </a:fld>
            <a:endParaRPr lang="ru-R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5583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62166B20-B931-46E6-8627-CB8D9083E118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3D48-874F-44D1-A370-F7F253CE3C67}" type="slidenum">
              <a:rPr lang="ru-RU" smtClean="0"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824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66B20-B931-46E6-8627-CB8D9083E118}" type="datetimeFigureOut">
              <a:rPr lang="ru-RU" smtClean="0"/>
              <a:t>07.10.2024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8873D48-874F-44D1-A370-F7F253CE3C67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2754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33A94B-1421-448A-A991-88CA753A55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Презентація курсу</a:t>
            </a:r>
            <a:br>
              <a:rPr lang="uk-UA" dirty="0"/>
            </a:br>
            <a:r>
              <a:rPr lang="uk-UA" dirty="0"/>
              <a:t>«МІЖНАРОДНИЙ МЕНЕДЖМЕНТ»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4160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632E918-8C75-4218-8467-B72EFC8FA2F9}"/>
              </a:ext>
            </a:extLst>
          </p:cNvPr>
          <p:cNvSpPr txBox="1"/>
          <p:nvPr/>
        </p:nvSpPr>
        <p:spPr>
          <a:xfrm>
            <a:off x="1017037" y="0"/>
            <a:ext cx="8500187" cy="58785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800" b="1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 </a:t>
            </a:r>
            <a:r>
              <a:rPr lang="uk-UA" sz="2800" b="1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Міжнародний менеджмент</a:t>
            </a:r>
            <a:endParaRPr lang="ru-RU" sz="2400" kern="100" dirty="0">
              <a:effectLst/>
              <a:latin typeface="Liberation Serif"/>
              <a:ea typeface="Droid Sans Fallback"/>
              <a:cs typeface="FreeSans"/>
            </a:endParaRPr>
          </a:p>
          <a:p>
            <a:pPr algn="ctr"/>
            <a:r>
              <a:rPr lang="uk-UA" sz="2800" b="1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 </a:t>
            </a:r>
            <a:r>
              <a:rPr lang="uk-UA" sz="28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підготовки магістра </a:t>
            </a:r>
            <a:endParaRPr lang="ru-RU" sz="2400" kern="100" dirty="0">
              <a:effectLst/>
              <a:latin typeface="Liberation Serif"/>
              <a:ea typeface="Droid Sans Fallback"/>
              <a:cs typeface="FreeSans"/>
            </a:endParaRPr>
          </a:p>
          <a:p>
            <a:pPr algn="ctr"/>
            <a:r>
              <a:rPr lang="uk-UA" sz="28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денної та заочної форм здобуття освіти</a:t>
            </a:r>
            <a:endParaRPr lang="ru-RU" sz="2400" kern="100" dirty="0">
              <a:effectLst/>
              <a:latin typeface="Liberation Serif"/>
              <a:ea typeface="Droid Sans Fallback"/>
              <a:cs typeface="FreeSans"/>
            </a:endParaRPr>
          </a:p>
          <a:p>
            <a:pPr algn="ctr"/>
            <a:r>
              <a:rPr lang="uk-UA" sz="28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 </a:t>
            </a:r>
            <a:endParaRPr lang="ru-RU" sz="2400" kern="100" dirty="0">
              <a:effectLst/>
              <a:latin typeface="Liberation Serif"/>
              <a:ea typeface="Droid Sans Fallback"/>
              <a:cs typeface="FreeSans"/>
            </a:endParaRPr>
          </a:p>
          <a:p>
            <a:pPr algn="ctr"/>
            <a:r>
              <a:rPr lang="uk-UA" sz="28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освітньо-професійна програма «Економіка та управління ринком землі»</a:t>
            </a:r>
            <a:endParaRPr lang="ru-RU" sz="2400" kern="100" dirty="0">
              <a:effectLst/>
              <a:latin typeface="Liberation Serif"/>
              <a:ea typeface="Droid Sans Fallback"/>
              <a:cs typeface="FreeSans"/>
            </a:endParaRPr>
          </a:p>
          <a:p>
            <a:pPr algn="ctr"/>
            <a:r>
              <a:rPr lang="uk-UA" sz="28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спеціальності  051 «Економіка»</a:t>
            </a:r>
            <a:endParaRPr lang="ru-RU" sz="2400" kern="100" dirty="0">
              <a:effectLst/>
              <a:latin typeface="Liberation Serif"/>
              <a:ea typeface="Droid Sans Fallback"/>
              <a:cs typeface="FreeSans"/>
            </a:endParaRPr>
          </a:p>
          <a:p>
            <a:pPr algn="ctr"/>
            <a:r>
              <a:rPr lang="uk-UA" sz="28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галузі знань 05 «Соціальні та поведінкові науки»</a:t>
            </a:r>
            <a:endParaRPr lang="ru-RU" sz="2400" kern="100" dirty="0">
              <a:effectLst/>
              <a:latin typeface="Liberation Serif"/>
              <a:ea typeface="Droid Sans Fallback"/>
              <a:cs typeface="FreeSans"/>
            </a:endParaRPr>
          </a:p>
          <a:p>
            <a:pPr algn="ctr"/>
            <a:r>
              <a:rPr lang="uk-UA" sz="10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 </a:t>
            </a:r>
            <a:endParaRPr lang="ru-RU" sz="1600" kern="100" dirty="0">
              <a:effectLst/>
              <a:latin typeface="Liberation Serif"/>
              <a:ea typeface="Droid Sans Fallback"/>
              <a:cs typeface="FreeSans"/>
            </a:endParaRPr>
          </a:p>
          <a:p>
            <a:pPr algn="just"/>
            <a:r>
              <a:rPr lang="uk-UA" sz="3200" b="1" kern="100" cap="all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викладач</a:t>
            </a:r>
            <a:r>
              <a:rPr lang="uk-UA" sz="3200" b="1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: </a:t>
            </a:r>
            <a:r>
              <a:rPr lang="uk-UA" sz="3200" kern="100" dirty="0" err="1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Селіщева</a:t>
            </a:r>
            <a:r>
              <a:rPr lang="uk-UA" sz="32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 Анна Василівна, </a:t>
            </a:r>
            <a:r>
              <a:rPr lang="uk-UA" sz="3200" kern="100" dirty="0" err="1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д.е.н</a:t>
            </a:r>
            <a:r>
              <a:rPr lang="uk-UA" sz="32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., професор, професор кафедри міжнародної економіки, природних ресурсів та економіки міжнародного туризму</a:t>
            </a:r>
            <a:endParaRPr lang="ru-RU" sz="3200" kern="100" dirty="0">
              <a:effectLst/>
              <a:latin typeface="Liberation Serif"/>
              <a:ea typeface="Droid Sans Fallback"/>
              <a:cs typeface="FreeSans"/>
            </a:endParaRPr>
          </a:p>
          <a:p>
            <a:r>
              <a:rPr lang="uk-UA" sz="1600" b="1" kern="100" baseline="300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 </a:t>
            </a:r>
            <a:endParaRPr lang="ru-RU" sz="3200" kern="100" dirty="0">
              <a:effectLst/>
              <a:latin typeface="Liberation Serif"/>
              <a:ea typeface="Droid Sans Fallback"/>
              <a:cs typeface="FreeSans"/>
            </a:endParaRPr>
          </a:p>
        </p:txBody>
      </p:sp>
    </p:spTree>
    <p:extLst>
      <p:ext uri="{BB962C8B-B14F-4D97-AF65-F5344CB8AC3E}">
        <p14:creationId xmlns:p14="http://schemas.microsoft.com/office/powerpoint/2010/main" val="3222858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C21A6AB5-3A55-4547-9480-4A5B9C8EB5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062" y="793101"/>
            <a:ext cx="8649478" cy="5253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7126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AB69C57-8979-410D-9A64-A5C5D59DA7C0}"/>
              </a:ext>
            </a:extLst>
          </p:cNvPr>
          <p:cNvSpPr txBox="1"/>
          <p:nvPr/>
        </p:nvSpPr>
        <p:spPr>
          <a:xfrm>
            <a:off x="1015482" y="455970"/>
            <a:ext cx="10161036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8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Метою вивчення навчальної дисципліни є засвоїти базові знання з теорії і практики 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y</a:t>
            </a:r>
            <a:r>
              <a:rPr lang="uk-UA" sz="28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п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pa</a:t>
            </a:r>
            <a:r>
              <a:rPr lang="uk-UA" sz="2800" kern="100" dirty="0" err="1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вл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i</a:t>
            </a:r>
            <a:r>
              <a:rPr lang="uk-UA" sz="2800" kern="100" dirty="0" err="1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ння</a:t>
            </a:r>
            <a:r>
              <a:rPr lang="uk-UA" sz="28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 м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i</a:t>
            </a:r>
            <a:r>
              <a:rPr lang="uk-UA" sz="2800" kern="100" dirty="0" err="1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жн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apo</a:t>
            </a:r>
            <a:r>
              <a:rPr lang="uk-UA" sz="2800" kern="100" dirty="0" err="1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дн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o</a:t>
            </a:r>
            <a:r>
              <a:rPr lang="uk-UA" sz="28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ю 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e</a:t>
            </a:r>
            <a:r>
              <a:rPr lang="uk-UA" sz="28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к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o</a:t>
            </a:r>
            <a:r>
              <a:rPr lang="uk-UA" sz="28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н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o</a:t>
            </a:r>
            <a:r>
              <a:rPr lang="uk-UA" sz="28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м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i</a:t>
            </a:r>
            <a:r>
              <a:rPr lang="uk-UA" sz="2800" kern="100" dirty="0" err="1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чн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o</a:t>
            </a:r>
            <a:r>
              <a:rPr lang="uk-UA" sz="28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ю д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i</a:t>
            </a:r>
            <a:r>
              <a:rPr lang="uk-UA" sz="2800" kern="100" dirty="0" err="1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яльн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ic</a:t>
            </a:r>
            <a:r>
              <a:rPr lang="uk-UA" sz="28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тю п</a:t>
            </a:r>
            <a:r>
              <a:rPr lang="en-US" sz="2800" kern="100" dirty="0" err="1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i</a:t>
            </a:r>
            <a:r>
              <a:rPr lang="uk-UA" sz="2800" kern="100" dirty="0" err="1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дп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p</a:t>
            </a:r>
            <a:r>
              <a:rPr lang="uk-UA" sz="2800" kern="100" dirty="0" err="1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иєм</a:t>
            </a:r>
            <a:r>
              <a:rPr lang="en-US" sz="28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c</a:t>
            </a:r>
            <a:r>
              <a:rPr lang="uk-UA" sz="2800" kern="100" dirty="0" err="1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тв</a:t>
            </a:r>
            <a:r>
              <a:rPr lang="uk-UA" sz="28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 (організацій). Дисципліна «Міжнародний менеджмент» розрахована на 1 семестр та складається із 8-ми змістовних модулів, кожен з яких передбачає вивчення основних понять міжнародного менеджменту, базових моделей управління міжнародними компаніями, аналіз результатів прийняття економічними суб’єктами управлінських рішень, питання управління людськими ресурсами. Кожен з модулів є </a:t>
            </a:r>
            <a:r>
              <a:rPr lang="uk-UA" sz="2800" kern="100" dirty="0" err="1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логічно</a:t>
            </a:r>
            <a:r>
              <a:rPr lang="uk-UA" sz="28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 завершеною, відносно самостійною, цілісною частиною навчального плану, засвоєння якого передбачає проведення двох атестацій та аналіз її результатів.</a:t>
            </a:r>
            <a:r>
              <a:rPr lang="ru-RU" sz="2800" kern="10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 </a:t>
            </a:r>
            <a:endParaRPr lang="ru-RU" sz="2800" kern="100" dirty="0">
              <a:effectLst/>
              <a:latin typeface="Liberation Serif"/>
              <a:ea typeface="Droid Sans Fallback"/>
              <a:cs typeface="FreeSans"/>
            </a:endParaRPr>
          </a:p>
        </p:txBody>
      </p:sp>
    </p:spTree>
    <p:extLst>
      <p:ext uri="{BB962C8B-B14F-4D97-AF65-F5344CB8AC3E}">
        <p14:creationId xmlns:p14="http://schemas.microsoft.com/office/powerpoint/2010/main" val="101706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04D098B4-A3E3-4CE2-A285-4E12F606FF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5868750"/>
              </p:ext>
            </p:extLst>
          </p:nvPr>
        </p:nvGraphicFramePr>
        <p:xfrm>
          <a:off x="1184988" y="145787"/>
          <a:ext cx="10123714" cy="46821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62492">
                  <a:extLst>
                    <a:ext uri="{9D8B030D-6E8A-4147-A177-3AD203B41FA5}">
                      <a16:colId xmlns:a16="http://schemas.microsoft.com/office/drawing/2014/main" val="3932022795"/>
                    </a:ext>
                  </a:extLst>
                </a:gridCol>
                <a:gridCol w="2587074">
                  <a:extLst>
                    <a:ext uri="{9D8B030D-6E8A-4147-A177-3AD203B41FA5}">
                      <a16:colId xmlns:a16="http://schemas.microsoft.com/office/drawing/2014/main" val="2075208859"/>
                    </a:ext>
                  </a:extLst>
                </a:gridCol>
                <a:gridCol w="2587074">
                  <a:extLst>
                    <a:ext uri="{9D8B030D-6E8A-4147-A177-3AD203B41FA5}">
                      <a16:colId xmlns:a16="http://schemas.microsoft.com/office/drawing/2014/main" val="3044455671"/>
                    </a:ext>
                  </a:extLst>
                </a:gridCol>
                <a:gridCol w="2587074">
                  <a:extLst>
                    <a:ext uri="{9D8B030D-6E8A-4147-A177-3AD203B41FA5}">
                      <a16:colId xmlns:a16="http://schemas.microsoft.com/office/drawing/2014/main" val="3588268693"/>
                    </a:ext>
                  </a:extLst>
                </a:gridCol>
              </a:tblGrid>
              <a:tr h="4955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100" kern="100">
                          <a:effectLst/>
                        </a:rPr>
                        <a:t>Нормативні показники </a:t>
                      </a:r>
                      <a:endParaRPr lang="ru-RU" sz="16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0614" marR="606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000" b="1" kern="100" dirty="0">
                          <a:effectLst/>
                          <a:latin typeface="Times New Roman" panose="02020603050405020304" pitchFamily="18" charset="0"/>
                          <a:ea typeface="Droid Sans Fallback"/>
                          <a:cs typeface="FreeSans"/>
                        </a:rPr>
                        <a:t>Нормативні показники </a:t>
                      </a:r>
                      <a:endParaRPr lang="ru-RU" sz="1200" kern="100" dirty="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100" b="1" kern="100">
                          <a:effectLst/>
                          <a:latin typeface="Times New Roman" panose="02020603050405020304" pitchFamily="18" charset="0"/>
                          <a:ea typeface="Droid Sans Fallback"/>
                          <a:cs typeface="FreeSans"/>
                        </a:rPr>
                        <a:t>денна форма здобуття освіти</a:t>
                      </a:r>
                      <a:endParaRPr lang="ru-RU" sz="12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100" b="1" kern="100">
                          <a:effectLst/>
                          <a:latin typeface="Times New Roman" panose="02020603050405020304" pitchFamily="18" charset="0"/>
                          <a:ea typeface="Droid Sans Fallback"/>
                          <a:cs typeface="FreeSans"/>
                        </a:rPr>
                        <a:t>заочна форма здобуття освіти</a:t>
                      </a:r>
                      <a:endParaRPr lang="ru-RU" sz="12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57074843"/>
                  </a:ext>
                </a:extLst>
              </a:tr>
              <a:tr h="1075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uk-UA" sz="1000" kern="100">
                          <a:effectLst/>
                        </a:rPr>
                        <a:t>1</a:t>
                      </a:r>
                      <a:endParaRPr lang="ru-RU" sz="16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0614" marR="6061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uk-UA" sz="800" b="1" i="1" kern="100">
                          <a:effectLst/>
                          <a:latin typeface="Times New Roman" panose="02020603050405020304" pitchFamily="18" charset="0"/>
                          <a:ea typeface="Droid Sans Fallback"/>
                          <a:cs typeface="FreeSans"/>
                        </a:rPr>
                        <a:t>1</a:t>
                      </a:r>
                      <a:endParaRPr lang="ru-RU" sz="12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uk-UA" sz="800" b="1" i="1" kern="100">
                          <a:effectLst/>
                          <a:latin typeface="Times New Roman" panose="02020603050405020304" pitchFamily="18" charset="0"/>
                          <a:ea typeface="Droid Sans Fallback"/>
                          <a:cs typeface="FreeSans"/>
                        </a:rPr>
                        <a:t>2</a:t>
                      </a:r>
                      <a:endParaRPr lang="ru-RU" sz="12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uk-UA" sz="800" b="1" i="1" kern="100">
                          <a:effectLst/>
                          <a:latin typeface="Times New Roman" panose="02020603050405020304" pitchFamily="18" charset="0"/>
                          <a:ea typeface="Droid Sans Fallback"/>
                          <a:cs typeface="FreeSans"/>
                        </a:rPr>
                        <a:t>3</a:t>
                      </a:r>
                      <a:endParaRPr lang="ru-RU" sz="12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16061727"/>
                  </a:ext>
                </a:extLst>
              </a:tr>
              <a:tr h="2048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uk-UA" sz="1600" kern="100">
                          <a:effectLst/>
                        </a:rPr>
                        <a:t>Статус дисципліни</a:t>
                      </a:r>
                      <a:endParaRPr lang="ru-RU" sz="16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0614" marR="606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uk-UA" sz="1200" kern="100">
                          <a:effectLst/>
                          <a:latin typeface="Times New Roman" panose="02020603050405020304" pitchFamily="18" charset="0"/>
                          <a:ea typeface="Droid Sans Fallback"/>
                          <a:cs typeface="FreeSans"/>
                        </a:rPr>
                        <a:t>Статус дисципліни</a:t>
                      </a:r>
                      <a:endParaRPr lang="ru-RU" sz="12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400" b="1" kern="100">
                          <a:effectLst/>
                          <a:latin typeface="Times New Roman" panose="02020603050405020304" pitchFamily="18" charset="0"/>
                          <a:ea typeface="Droid Sans Fallback"/>
                          <a:cs typeface="FreeSans"/>
                        </a:rPr>
                        <a:t>Обов’язкова</a:t>
                      </a:r>
                      <a:endParaRPr lang="ru-RU" sz="12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373348"/>
                  </a:ext>
                </a:extLst>
              </a:tr>
              <a:tr h="1709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uk-UA" sz="1600" kern="100">
                          <a:effectLst/>
                        </a:rPr>
                        <a:t>Семестр </a:t>
                      </a:r>
                      <a:endParaRPr lang="ru-RU" sz="16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0614" marR="606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uk-UA" sz="1200" kern="100">
                          <a:effectLst/>
                          <a:latin typeface="Times New Roman" panose="02020603050405020304" pitchFamily="18" charset="0"/>
                          <a:ea typeface="Droid Sans Fallback"/>
                          <a:cs typeface="FreeSans"/>
                        </a:rPr>
                        <a:t>Семестр </a:t>
                      </a:r>
                      <a:endParaRPr lang="ru-RU" sz="12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200" kern="100">
                          <a:effectLst/>
                          <a:latin typeface="Times New Roman" panose="02020603050405020304" pitchFamily="18" charset="0"/>
                          <a:ea typeface="Droid Sans Fallback"/>
                          <a:cs typeface="FreeSans"/>
                        </a:rPr>
                        <a:t>1-й</a:t>
                      </a:r>
                      <a:endParaRPr lang="ru-RU" sz="12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Droid Sans Fallback"/>
                          <a:cs typeface="FreeSans"/>
                        </a:rPr>
                        <a:t>1</a:t>
                      </a:r>
                      <a:r>
                        <a:rPr lang="uk-UA" sz="1200" kern="100">
                          <a:effectLst/>
                          <a:latin typeface="Times New Roman" panose="02020603050405020304" pitchFamily="18" charset="0"/>
                          <a:ea typeface="Droid Sans Fallback"/>
                          <a:cs typeface="FreeSans"/>
                        </a:rPr>
                        <a:t>-й</a:t>
                      </a:r>
                      <a:endParaRPr lang="ru-RU" sz="12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5512988"/>
                  </a:ext>
                </a:extLst>
              </a:tr>
              <a:tr h="3568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uk-UA" sz="1600" kern="100">
                          <a:effectLst/>
                        </a:rPr>
                        <a:t>Кількість кредитів ECTS </a:t>
                      </a:r>
                      <a:endParaRPr lang="ru-RU" sz="16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0614" marR="606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uk-UA" sz="1200" kern="100">
                          <a:effectLst/>
                          <a:latin typeface="Times New Roman" panose="02020603050405020304" pitchFamily="18" charset="0"/>
                          <a:ea typeface="Droid Sans Fallback"/>
                          <a:cs typeface="FreeSans"/>
                        </a:rPr>
                        <a:t>Кількість кредитів ECTS </a:t>
                      </a:r>
                      <a:endParaRPr lang="ru-RU" sz="12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b="1" kern="100">
                          <a:effectLst/>
                          <a:latin typeface="Times New Roman" panose="02020603050405020304" pitchFamily="18" charset="0"/>
                          <a:ea typeface="Droid Sans Fallback"/>
                          <a:cs typeface="FreeSans"/>
                        </a:rPr>
                        <a:t>5</a:t>
                      </a:r>
                      <a:endParaRPr lang="ru-RU" sz="12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6183918"/>
                  </a:ext>
                </a:extLst>
              </a:tr>
              <a:tr h="2042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uk-UA" sz="1600" kern="100">
                          <a:effectLst/>
                        </a:rPr>
                        <a:t>Кількість годин </a:t>
                      </a:r>
                      <a:endParaRPr lang="ru-RU" sz="16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0614" marR="606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uk-UA" sz="1200" kern="100">
                          <a:effectLst/>
                          <a:latin typeface="Times New Roman" panose="02020603050405020304" pitchFamily="18" charset="0"/>
                          <a:ea typeface="Droid Sans Fallback"/>
                          <a:cs typeface="FreeSans"/>
                        </a:rPr>
                        <a:t>Кількість годин </a:t>
                      </a:r>
                      <a:endParaRPr lang="ru-RU" sz="12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200" kern="100">
                          <a:effectLst/>
                          <a:latin typeface="Times New Roman" panose="02020603050405020304" pitchFamily="18" charset="0"/>
                          <a:ea typeface="Droid Sans Fallback"/>
                          <a:cs typeface="FreeSans"/>
                        </a:rPr>
                        <a:t>1</a:t>
                      </a: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Droid Sans Fallback"/>
                          <a:cs typeface="FreeSans"/>
                        </a:rPr>
                        <a:t>5</a:t>
                      </a:r>
                      <a:r>
                        <a:rPr lang="uk-UA" sz="1200" kern="100">
                          <a:effectLst/>
                          <a:latin typeface="Times New Roman" panose="02020603050405020304" pitchFamily="18" charset="0"/>
                          <a:ea typeface="Droid Sans Fallback"/>
                          <a:cs typeface="FreeSans"/>
                        </a:rPr>
                        <a:t>0</a:t>
                      </a:r>
                      <a:endParaRPr lang="ru-RU" sz="12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7354343"/>
                  </a:ext>
                </a:extLst>
              </a:tr>
              <a:tr h="1709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600" kern="100">
                          <a:effectLst/>
                        </a:rPr>
                        <a:t>Лекційні заняття</a:t>
                      </a:r>
                      <a:endParaRPr lang="ru-RU" sz="16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0614" marR="606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200" kern="100">
                          <a:effectLst/>
                          <a:latin typeface="Times New Roman" panose="02020603050405020304" pitchFamily="18" charset="0"/>
                          <a:ea typeface="Droid Sans Fallback"/>
                          <a:cs typeface="FreeSans"/>
                        </a:rPr>
                        <a:t>Лекційні заняття</a:t>
                      </a:r>
                      <a:endParaRPr lang="ru-RU" sz="12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200" kern="100">
                          <a:effectLst/>
                          <a:latin typeface="Times New Roman" panose="02020603050405020304" pitchFamily="18" charset="0"/>
                          <a:ea typeface="Droid Sans Fallback"/>
                          <a:cs typeface="FreeSans"/>
                        </a:rPr>
                        <a:t>28 год.</a:t>
                      </a:r>
                      <a:endParaRPr lang="ru-RU" sz="12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Droid Sans Fallback"/>
                          <a:cs typeface="FreeSans"/>
                        </a:rPr>
                        <a:t>8 </a:t>
                      </a:r>
                      <a:r>
                        <a:rPr lang="uk-UA" sz="1200" kern="100">
                          <a:effectLst/>
                          <a:latin typeface="Times New Roman" panose="02020603050405020304" pitchFamily="18" charset="0"/>
                          <a:ea typeface="Droid Sans Fallback"/>
                          <a:cs typeface="FreeSans"/>
                        </a:rPr>
                        <a:t>год.</a:t>
                      </a:r>
                      <a:endParaRPr lang="ru-RU" sz="12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37014711"/>
                  </a:ext>
                </a:extLst>
              </a:tr>
              <a:tr h="3810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600" kern="100">
                          <a:effectLst/>
                        </a:rPr>
                        <a:t>Практичні заняття</a:t>
                      </a:r>
                      <a:endParaRPr lang="ru-RU" sz="16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0614" marR="606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200" kern="100">
                          <a:effectLst/>
                          <a:latin typeface="Times New Roman" panose="02020603050405020304" pitchFamily="18" charset="0"/>
                          <a:ea typeface="Droid Sans Fallback"/>
                          <a:cs typeface="FreeSans"/>
                        </a:rPr>
                        <a:t>Практичні заняття</a:t>
                      </a:r>
                      <a:endParaRPr lang="ru-RU" sz="12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Droid Sans Fallback"/>
                          <a:cs typeface="FreeSans"/>
                        </a:rPr>
                        <a:t>28 </a:t>
                      </a:r>
                      <a:r>
                        <a:rPr lang="uk-UA" sz="1200" kern="100">
                          <a:effectLst/>
                          <a:latin typeface="Times New Roman" panose="02020603050405020304" pitchFamily="18" charset="0"/>
                          <a:ea typeface="Droid Sans Fallback"/>
                          <a:cs typeface="FreeSans"/>
                        </a:rPr>
                        <a:t>год.</a:t>
                      </a:r>
                      <a:endParaRPr lang="ru-RU" sz="12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Droid Sans Fallback"/>
                          <a:cs typeface="FreeSans"/>
                        </a:rPr>
                        <a:t>6 </a:t>
                      </a:r>
                      <a:r>
                        <a:rPr lang="uk-UA" sz="1200" kern="100">
                          <a:effectLst/>
                          <a:latin typeface="Times New Roman" panose="02020603050405020304" pitchFamily="18" charset="0"/>
                          <a:ea typeface="Droid Sans Fallback"/>
                          <a:cs typeface="FreeSans"/>
                        </a:rPr>
                        <a:t>год.</a:t>
                      </a:r>
                      <a:endParaRPr lang="ru-RU" sz="12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93820163"/>
                  </a:ext>
                </a:extLst>
              </a:tr>
              <a:tr h="1779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600" kern="100">
                          <a:effectLst/>
                        </a:rPr>
                        <a:t>Самостійна робота</a:t>
                      </a:r>
                      <a:endParaRPr lang="ru-RU" sz="16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0614" marR="606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200" kern="100">
                          <a:effectLst/>
                          <a:latin typeface="Times New Roman" panose="02020603050405020304" pitchFamily="18" charset="0"/>
                          <a:ea typeface="Droid Sans Fallback"/>
                          <a:cs typeface="FreeSans"/>
                        </a:rPr>
                        <a:t>Самостійна робота</a:t>
                      </a:r>
                      <a:endParaRPr lang="ru-RU" sz="12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200" kern="100">
                          <a:effectLst/>
                          <a:latin typeface="Times New Roman" panose="02020603050405020304" pitchFamily="18" charset="0"/>
                          <a:ea typeface="Droid Sans Fallback"/>
                          <a:cs typeface="FreeSans"/>
                        </a:rPr>
                        <a:t>94 год.</a:t>
                      </a:r>
                      <a:endParaRPr lang="ru-RU" sz="12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Droid Sans Fallback"/>
                          <a:cs typeface="FreeSans"/>
                        </a:rPr>
                        <a:t>136 </a:t>
                      </a:r>
                      <a:r>
                        <a:rPr lang="uk-UA" sz="1200" kern="100">
                          <a:effectLst/>
                          <a:latin typeface="Times New Roman" panose="02020603050405020304" pitchFamily="18" charset="0"/>
                          <a:ea typeface="Droid Sans Fallback"/>
                          <a:cs typeface="FreeSans"/>
                        </a:rPr>
                        <a:t>год.</a:t>
                      </a:r>
                      <a:endParaRPr lang="ru-RU" sz="12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0196945"/>
                  </a:ext>
                </a:extLst>
              </a:tr>
              <a:tr h="3401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600" kern="100">
                          <a:effectLst/>
                        </a:rPr>
                        <a:t>Консультації </a:t>
                      </a:r>
                      <a:endParaRPr lang="ru-RU" sz="16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0614" marR="606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200" kern="100">
                          <a:effectLst/>
                          <a:latin typeface="Times New Roman" panose="02020603050405020304" pitchFamily="18" charset="0"/>
                          <a:ea typeface="Droid Sans Fallback"/>
                          <a:cs typeface="FreeSans"/>
                        </a:rPr>
                        <a:t>Консультації </a:t>
                      </a:r>
                      <a:endParaRPr lang="ru-RU" sz="12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uk-UA" sz="1200" kern="100">
                          <a:effectLst/>
                          <a:latin typeface="Times New Roman" panose="02020603050405020304" pitchFamily="18" charset="0"/>
                          <a:ea typeface="Droid Sans Fallback"/>
                          <a:cs typeface="FreeSans"/>
                        </a:rPr>
                        <a:t>дистанційно, Zoom, понеділок 11.25-12-45</a:t>
                      </a:r>
                      <a:endParaRPr lang="ru-RU" sz="12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4250252"/>
                  </a:ext>
                </a:extLst>
              </a:tr>
              <a:tr h="5427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600" kern="100">
                          <a:effectLst/>
                        </a:rPr>
                        <a:t>Вид підсумкового семестрового контролю: </a:t>
                      </a:r>
                      <a:endParaRPr lang="ru-RU" sz="16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0614" marR="606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200" kern="100">
                          <a:effectLst/>
                          <a:latin typeface="Times New Roman" panose="02020603050405020304" pitchFamily="18" charset="0"/>
                          <a:ea typeface="Droid Sans Fallback"/>
                          <a:cs typeface="FreeSans"/>
                        </a:rPr>
                        <a:t>Вид підсумкового семестрового контролю: </a:t>
                      </a:r>
                      <a:endParaRPr lang="ru-RU" sz="12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400" b="1" kern="100">
                          <a:effectLst/>
                          <a:latin typeface="Times New Roman" panose="02020603050405020304" pitchFamily="18" charset="0"/>
                          <a:ea typeface="Droid Sans Fallback"/>
                          <a:cs typeface="FreeSans"/>
                        </a:rPr>
                        <a:t>залік </a:t>
                      </a:r>
                      <a:endParaRPr lang="ru-RU" sz="12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5631948"/>
                  </a:ext>
                </a:extLst>
              </a:tr>
              <a:tr h="7286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600" kern="100">
                          <a:effectLst/>
                        </a:rPr>
                        <a:t>Посилання на електронний курс у СЕЗН ЗНУ (платформа Moodle)</a:t>
                      </a:r>
                      <a:endParaRPr lang="ru-RU" sz="16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0614" marR="6061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uk-UA" sz="1200" kern="100">
                          <a:effectLst/>
                          <a:latin typeface="Times New Roman" panose="02020603050405020304" pitchFamily="18" charset="0"/>
                          <a:ea typeface="Droid Sans Fallback"/>
                          <a:cs typeface="FreeSans"/>
                        </a:rPr>
                        <a:t>Посилання на електронний курс у СЕЗН ЗНУ (платформа Moodle)</a:t>
                      </a:r>
                      <a:endParaRPr lang="ru-RU" sz="1200" kern="10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uk-UA" sz="1200" kern="100" dirty="0">
                          <a:effectLst/>
                          <a:latin typeface="Times New Roman" panose="02020603050405020304" pitchFamily="18" charset="0"/>
                          <a:ea typeface="Droid Sans Fallback"/>
                          <a:cs typeface="FreeSans"/>
                        </a:rPr>
                        <a:t>https://moodle.znu.edu.ua/course/view.php?id=3849</a:t>
                      </a:r>
                      <a:endParaRPr lang="ru-RU" sz="1200" kern="100" dirty="0">
                        <a:effectLst/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93620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9234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00E8D5-C90C-4658-831B-212F86CF7A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5099" y="277154"/>
            <a:ext cx="7766936" cy="402633"/>
          </a:xfrm>
        </p:spPr>
        <p:txBody>
          <a:bodyPr>
            <a:normAutofit fontScale="90000"/>
          </a:bodyPr>
          <a:lstStyle/>
          <a:p>
            <a:r>
              <a:rPr lang="uk-UA" sz="3200" dirty="0"/>
              <a:t>Компетентності та результати навчання</a:t>
            </a:r>
            <a:endParaRPr lang="ru-RU" sz="3200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66C0692F-C696-4CC8-ABB2-F90E5AD9C6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261068"/>
              </p:ext>
            </p:extLst>
          </p:nvPr>
        </p:nvGraphicFramePr>
        <p:xfrm>
          <a:off x="923731" y="679787"/>
          <a:ext cx="8724122" cy="48918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24122">
                  <a:extLst>
                    <a:ext uri="{9D8B030D-6E8A-4147-A177-3AD203B41FA5}">
                      <a16:colId xmlns:a16="http://schemas.microsoft.com/office/drawing/2014/main" val="1982795945"/>
                    </a:ext>
                  </a:extLst>
                </a:gridCol>
              </a:tblGrid>
              <a:tr h="3881437">
                <a:tc>
                  <a:txBody>
                    <a:bodyPr/>
                    <a:lstStyle/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ЗК-03 Здатність мотивувати людей та рухатися до спільної мети.</a:t>
                      </a: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ЗК-06 Здатність розробляти та управляти </a:t>
                      </a:r>
                      <a:r>
                        <a:rPr lang="uk-UA" sz="1400" kern="100" dirty="0" err="1">
                          <a:effectLst/>
                        </a:rPr>
                        <a:t>проєктами</a:t>
                      </a:r>
                      <a:r>
                        <a:rPr lang="uk-UA" sz="1400" kern="100" dirty="0">
                          <a:effectLst/>
                        </a:rPr>
                        <a:t>.</a:t>
                      </a: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СК-06 Здатність формулювати професійні задачі в сфері економіки та розв’язувати їх, обираючи належні напрями і відповідні методи для їх розв'язання, беручи до уваги наявні ресурси.</a:t>
                      </a: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СК-08 Здатність оцінювати можливі ризики, соціально-економічні наслідки управлінських рішень.</a:t>
                      </a: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СК-12 Здатність обґрунтовувати та приймати управлінські рішення й спроможність забезпечувати їх результативність в сфері міжнародного бізнесу.</a:t>
                      </a: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СК-15 Здатність здійснювати повномасштабні дослідження та управляти змінами в міжнародному бізнесі.</a:t>
                      </a: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СК-16 Здатність здійснювати дослідження та отримувати науково-практичні результати, що сприятимуть розв’язанню важливої теоретичної або прикладної проблеми в сфері міжнародної економіки.</a:t>
                      </a: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ПРН-06 Оцінювати результати власної роботи, демонструвати лідерські навички та уміння управляти персоналом і працювати в команді.</a:t>
                      </a: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ПРН-08 Збирати, обробляти та аналізувати статистичні дані, науково-аналітичні матеріали, необхідні для вирішення комплексних економічних завдань.</a:t>
                      </a: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ПРН-09 Приймати ефективні рішення за невизначених умов і вимог, що потребують застосування нових підходів, методів та інструментарію соціально-економічних досліджень.</a:t>
                      </a: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ПРН-13 Оцінювати можливі ризики, соціально-економічні наслідки управлінських рішень.</a:t>
                      </a: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ПРН-16 Здійснювати комплексний аналіз економічної ефективності міжнародної діяльності підприємства, формувати фінансові результати такої діяльності, здійснювати фінансове-економічне прогнозування і планування міжнародної діяльності на підприємстві.</a:t>
                      </a:r>
                    </a:p>
                  </a:txBody>
                  <a:tcPr marL="16174" marR="16174" marT="0" marB="0"/>
                </a:tc>
                <a:extLst>
                  <a:ext uri="{0D108BD9-81ED-4DB2-BD59-A6C34878D82A}">
                    <a16:rowId xmlns:a16="http://schemas.microsoft.com/office/drawing/2014/main" val="42369277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3929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00E8D5-C90C-4658-831B-212F86CF7A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5099" y="277154"/>
            <a:ext cx="7766936" cy="402633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200" dirty="0"/>
              <a:t>Змістові модулі</a:t>
            </a:r>
            <a:endParaRPr lang="ru-RU" sz="3200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66C0692F-C696-4CC8-ABB2-F90E5AD9C6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3320113"/>
              </p:ext>
            </p:extLst>
          </p:nvPr>
        </p:nvGraphicFramePr>
        <p:xfrm>
          <a:off x="289250" y="679787"/>
          <a:ext cx="11625942" cy="53790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25942">
                  <a:extLst>
                    <a:ext uri="{9D8B030D-6E8A-4147-A177-3AD203B41FA5}">
                      <a16:colId xmlns:a16="http://schemas.microsoft.com/office/drawing/2014/main" val="1982795945"/>
                    </a:ext>
                  </a:extLst>
                </a:gridCol>
              </a:tblGrid>
              <a:tr h="3881437">
                <a:tc>
                  <a:txBody>
                    <a:bodyPr/>
                    <a:lstStyle/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Змістовий модуль 1. Сутність міжнародного менеджменту</a:t>
                      </a: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Характеристика міжнародного бізнесу: суть, цілі та основні завдання. Сутність міжнародного менеджменту (</a:t>
                      </a:r>
                      <a:r>
                        <a:rPr lang="en-US" sz="1400" kern="100" dirty="0">
                          <a:effectLst/>
                        </a:rPr>
                        <a:t>MM). </a:t>
                      </a:r>
                      <a:r>
                        <a:rPr lang="uk-UA" sz="1400" kern="100" dirty="0">
                          <a:effectLst/>
                        </a:rPr>
                        <a:t>Особливості світових систем менеджменту.</a:t>
                      </a: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Особливості і структура аналізу зовнішнього середовища діяльності міжнародної компанії. Рольові функції міжнародного менеджера в контексті аналізу зовнішнього середовища. Особливості аналізу зовнішнього середовища в умовах України.</a:t>
                      </a: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Національні школи і досвід менеджменту в різних країнах. Порівняльний аналіз американського та японського менеджменту. Характеристика менеджерів різних країн.</a:t>
                      </a: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Змістовий модуль 2. Організаційний розвиток міжнародних</a:t>
                      </a: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компаній</a:t>
                      </a: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Суть і основні елементи міжнародних стратегій. Основні види міжнародних стратегій. Прогнозування як інструмент процесу стратегічного планування. Стратегічні орієнтації міжнародних корпорацій.</a:t>
                      </a: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Основні типи організаційних структур міжнародних компаній. Теоретичні основи організаційного розвитку. Види і напрямки організаційних перетворень. Міжнародні стратегічні альянси.</a:t>
                      </a: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Сутність процесу прийняття рішень у транснаціональних корпораціях. Види управлінських рішень в транснаціональних корпораціях. Культура прийняття рішень.</a:t>
                      </a: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Змістовий модуль 3. Управління людськими ресурсами в міжнародних корпораціях</a:t>
                      </a: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r>
                        <a:rPr lang="uk-UA" sz="1400" kern="100" dirty="0">
                          <a:effectLst/>
                        </a:rPr>
                        <a:t>Основні критерії та підходи до підбору управлінського персоналу в міжнародних компаніях. Мотивація і оплата праці. Форми стимулювання персоналу міжнародної фірми. Мотивація учасників процесу стратегічного планування в міжнародній фірмі. Використання міждержавних порівнянь у мотивації учасників. Основні концепції мотивації. Особливості та принципи управління персоналом в інноваційній діяльності. Методи оцінки ділових якостей менеджера. Сутність японського та американського методів управління персоналом. Особливості керівництва у міжнародному менеджменті. Сутність керівництва міжнародними корпораціями. Мистецтво лідерства. Інформаційна діяльність ТНК.</a:t>
                      </a:r>
                    </a:p>
                    <a:p>
                      <a:pPr indent="187325" algn="just">
                        <a:lnSpc>
                          <a:spcPct val="115000"/>
                        </a:lnSpc>
                      </a:pPr>
                      <a:endParaRPr lang="uk-UA" sz="1400" kern="100" dirty="0">
                        <a:effectLst/>
                      </a:endParaRPr>
                    </a:p>
                  </a:txBody>
                  <a:tcPr marL="16174" marR="16174" marT="0" marB="0"/>
                </a:tc>
                <a:extLst>
                  <a:ext uri="{0D108BD9-81ED-4DB2-BD59-A6C34878D82A}">
                    <a16:rowId xmlns:a16="http://schemas.microsoft.com/office/drawing/2014/main" val="42369277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2642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668DCAF-09AE-45DA-ABE9-BEF5805F3E6E}"/>
              </a:ext>
            </a:extLst>
          </p:cNvPr>
          <p:cNvSpPr txBox="1"/>
          <p:nvPr/>
        </p:nvSpPr>
        <p:spPr>
          <a:xfrm>
            <a:off x="1194319" y="65314"/>
            <a:ext cx="9638522" cy="5478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14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Рекомендована література</a:t>
            </a:r>
            <a:endParaRPr lang="ru-RU" sz="1200" kern="100" dirty="0">
              <a:effectLst/>
              <a:latin typeface="Liberation Serif"/>
              <a:ea typeface="Droid Sans Fallback"/>
              <a:cs typeface="FreeSans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Грінько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І. М. Глобальна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економіка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: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підручник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Київ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: КПІ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ім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Ігоря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Сікорського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, 2020. 111 с.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Рогач О.І.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Багатонаціональні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підприємства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та глобальна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економіка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Київ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: Центр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учбової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літератури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, 2020. 368 с.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Транснаціональні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корпорації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: конспект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лекцій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: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навчальний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посібник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/ уклад. Т. Є. 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Моісеєко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Київ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: КПІ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ім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Ігоря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Сікорського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, 2020. 226 с.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Науменко Н.С.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Міжнародний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менеджмент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інноваційної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діяльності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: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підручник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/ [Ю.В. Полякова, О.А.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Мокій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та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ін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.] / за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заг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. ред. І.Г.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Бабець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, А.І.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Мокія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Запоріжжя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: ФОП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Мокшанов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В.В., 2020. 496 с.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Stanwick P., Stanwick S., Raymond J. International Management, USA: Edward Elgar, 2020. 544 p.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Конкурентні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стратегії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безпеки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розвитку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України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у глобальному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середовищі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: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монографія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. За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заг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. ред. А. І.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Мокія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Львів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: ДУ «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Інститут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регіональних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досліджень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імені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М. І.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Долішнього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НАН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України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», 2019. 872 с.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Гуткевич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С.О.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Міжнародна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економіка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: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підручник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Київ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: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Діса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Плюс, 2021. 428 с.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Іванова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Н.С.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Сучасний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менеджмент у схемах і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таблицях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Кривий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Ріг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: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ДонНУЕТ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, 2021. 282 с.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Марченко О. М. Практикум з менеджменту :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навч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посіб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Львів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: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Львівський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державний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університет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внутрішніх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справ, 2021. 224 с.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Мінцберг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Г.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Анатомія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менеджменту.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Ефективний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спосіб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керувати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компанією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Київ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: Наш формат, 2018. 408 с.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Джулі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Чжоу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Становлення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менеджера.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Що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робити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, коли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всі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чекають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від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вас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вказівок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en-US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Book Chef, 2020. 352 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с.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Pereverzieva</a:t>
            </a:r>
            <a:r>
              <a:rPr lang="en-US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A., Volkov V. Project-time resource distribution of socio-economic systems. Turkish Journal of Computer and Mathematics Education (TURCOMAT). 2021. Vol. 12, No. 6. P. 4321-4330.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Pereverzieva</a:t>
            </a:r>
            <a:r>
              <a:rPr lang="en-US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A. A methodical approach to the assessment of human resources` interactions. Journal of Entrepreneurship, Management and Innovation (JEMI). 2019. Volume 15. Issue 1. P. 171-204.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Pereverzieva</a:t>
            </a:r>
            <a:r>
              <a:rPr lang="en-US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A., Volkov V. Impact of human resources` “energy” on the development of business entities. Baltic Journal of Economic Studies. 2018. Vol. 6. № 2. 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Р. 159–168.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Переверзєва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А. В.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Сучасні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методи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управління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інтелектуальними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і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матеріальними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ресурсами.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Особливості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управління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трудовими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ресурсами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об’єднаних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територіальних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громад: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колективна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монографія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/ За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заг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. ред. д.т.н., проф. В.П. Волкова,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д.е.н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., проф. Л.А.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Горошкової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. </a:t>
            </a:r>
            <a:r>
              <a:rPr lang="ru-RU" sz="1400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Запоріжжя</a:t>
            </a:r>
            <a:r>
              <a:rPr lang="ru-RU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: ЗНУ, 2018. 138 с. С. 8–50.</a:t>
            </a:r>
          </a:p>
        </p:txBody>
      </p:sp>
    </p:spTree>
    <p:extLst>
      <p:ext uri="{BB962C8B-B14F-4D97-AF65-F5344CB8AC3E}">
        <p14:creationId xmlns:p14="http://schemas.microsoft.com/office/powerpoint/2010/main" val="1259359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7CDBC6-4945-4E9A-8605-CB259FD46E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Дякую за увагу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6778611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Галерея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13</TotalTime>
  <Words>1273</Words>
  <Application>Microsoft Office PowerPoint</Application>
  <PresentationFormat>Широкоэкранный</PresentationFormat>
  <Paragraphs>96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Gill Sans MT</vt:lpstr>
      <vt:lpstr>Liberation Serif</vt:lpstr>
      <vt:lpstr>Times New Roman</vt:lpstr>
      <vt:lpstr>Галерея</vt:lpstr>
      <vt:lpstr>Презентація курсу «МІЖНАРОДНИЙ МЕНЕДЖМЕНТ»</vt:lpstr>
      <vt:lpstr>Презентация PowerPoint</vt:lpstr>
      <vt:lpstr>Презентация PowerPoint</vt:lpstr>
      <vt:lpstr>Презентация PowerPoint</vt:lpstr>
      <vt:lpstr>Презентация PowerPoint</vt:lpstr>
      <vt:lpstr>Компетентності та результати навчання</vt:lpstr>
      <vt:lpstr>Змістові модулі</vt:lpstr>
      <vt:lpstr>Презентация PowerPoint</vt:lpstr>
      <vt:lpstr>Дякую за увагу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курсу «Економіка довкілля і природокористування</dc:title>
  <dc:creator>Пользователь</dc:creator>
  <cp:lastModifiedBy>Пользователь</cp:lastModifiedBy>
  <cp:revision>2</cp:revision>
  <dcterms:created xsi:type="dcterms:W3CDTF">2024-09-04T12:54:56Z</dcterms:created>
  <dcterms:modified xsi:type="dcterms:W3CDTF">2024-10-07T12:52:22Z</dcterms:modified>
</cp:coreProperties>
</file>