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E3C2B58-CE58-496F-AE84-91CF3A3D413A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4486-B690-41A4-A0D1-571C5ACEF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CDCD-E834-4EE6-8739-70BA0DD382CC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17A8-1A1C-48E1-BED5-D1B1C440B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1D373-3FD8-45B2-8823-7101CCCBFD90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059A2-E754-4712-BA72-A5B6CB025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569B-3A06-4B4B-A910-7BC888306700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84BA8-19F2-490C-94D5-757C356A5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867C1E5-7F43-42EC-9101-B5CC2690D2A5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EBBE-1F46-4414-9A8C-09D5E173D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37AB-A137-4B77-B1D9-10C76D54B5D6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0490-44C6-4A22-AAD1-0EE7187BB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8A42-0FF5-435D-9DA6-E8439840E949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B0193-A01A-450F-A591-F042153DE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FA6AB-E3AF-4F7A-BFC4-B449F389DD5F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BCF4-76BA-4B3A-9457-8F9012365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E252-7245-41F5-AD4C-721CEE37E38F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41C28-1273-445E-86A6-290E01CF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E923117-688D-424C-9FD8-5D25E7781F8E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E33F-BA81-4D10-8C23-EB70BC45F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9E8E652-06C0-45E5-BCB1-6321520926A7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EAD1-05FD-4E1B-A009-9BED4112D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FE76FE-1802-421B-8B55-ACF92CFF2DF6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FA0527-8391-48BE-8AD5-BA81E6865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Tunga" pitchFamily="34" charset="0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34" charset="0"/>
          <a:cs typeface="Tunga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34" charset="0"/>
          <a:cs typeface="Tunga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34" charset="0"/>
          <a:cs typeface="Tunga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34" charset="0"/>
          <a:cs typeface="Tunga" pitchFamily="34" charset="0"/>
        </a:defRPr>
      </a:lvl9pPr>
    </p:titleStyle>
    <p:bodyStyle>
      <a:lvl1pPr marL="171450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15811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 smtClean="0"/>
              <a:t>Професіограма</a:t>
            </a:r>
            <a:r>
              <a:rPr lang="uk-UA" dirty="0" smtClean="0"/>
              <a:t> та </a:t>
            </a:r>
            <a:r>
              <a:rPr lang="uk-UA" dirty="0" err="1" smtClean="0"/>
              <a:t>психограма</a:t>
            </a:r>
            <a:r>
              <a:rPr lang="uk-UA" dirty="0" smtClean="0"/>
              <a:t>, співвідношення між </a:t>
            </a:r>
            <a:r>
              <a:rPr lang="uk-UA" dirty="0" smtClean="0"/>
              <a:t>ними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Професійно-значущі якості та профпридатність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/>
          <a:lstStyle/>
          <a:p>
            <a:r>
              <a:rPr lang="uk-UA" cap="none" dirty="0" smtClean="0">
                <a:cs typeface="Tunga" pitchFamily="34" charset="0"/>
              </a:rPr>
              <a:t>ПРОФЕСІОГРАФІЯ  У ВИВЧЕННІ ПРОФЕСІОНАЛІЗМУ</a:t>
            </a:r>
            <a:endParaRPr lang="ru-RU" cap="none" dirty="0" smtClean="0">
              <a:cs typeface="Tung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7950" y="765175"/>
            <a:ext cx="4608513" cy="4824413"/>
          </a:xfrm>
        </p:spPr>
        <p:txBody>
          <a:bodyPr/>
          <a:lstStyle/>
          <a:p>
            <a:r>
              <a:rPr lang="ru-RU" sz="1800" b="1" smtClean="0">
                <a:cs typeface="Tunga" pitchFamily="34" charset="0"/>
              </a:rPr>
              <a:t>14. </a:t>
            </a:r>
            <a:r>
              <a:rPr lang="ru-RU" sz="1800" smtClean="0">
                <a:cs typeface="Tunga" pitchFamily="34" charset="0"/>
              </a:rPr>
              <a:t>Як впливає праця на працівника? (Чим корисна й чим шкідлива вона для людини?) = позитивний і негативний вплив матеріальних, організаційних і соціальних факторів на особистість (у комплексі).</a:t>
            </a:r>
            <a:br>
              <a:rPr lang="ru-RU" sz="1800" smtClean="0">
                <a:cs typeface="Tunga" pitchFamily="34" charset="0"/>
              </a:rPr>
            </a:br>
            <a:r>
              <a:rPr lang="ru-RU" sz="1800" smtClean="0">
                <a:cs typeface="Tunga" pitchFamily="34" charset="0"/>
              </a:rPr>
              <a:t/>
            </a:r>
            <a:br>
              <a:rPr lang="ru-RU" sz="1800" smtClean="0">
                <a:cs typeface="Tunga" pitchFamily="34" charset="0"/>
              </a:rPr>
            </a:br>
            <a:r>
              <a:rPr lang="ru-RU" sz="1800" b="1" smtClean="0">
                <a:cs typeface="Tunga" pitchFamily="34" charset="0"/>
              </a:rPr>
              <a:t>15. </a:t>
            </a:r>
            <a:r>
              <a:rPr lang="ru-RU" sz="1800" smtClean="0">
                <a:cs typeface="Tunga" pitchFamily="34" charset="0"/>
              </a:rPr>
              <a:t>Яку користь приносить праця робітникові? (Скільки він заробляє?) = заробітна плата, премії, натуральні видачі, різні пільги, моральне задоволення від праці, громадське визнання працівника.</a:t>
            </a:r>
            <a:br>
              <a:rPr lang="ru-RU" sz="1800" smtClean="0">
                <a:cs typeface="Tunga" pitchFamily="34" charset="0"/>
              </a:rPr>
            </a:br>
            <a:r>
              <a:rPr lang="ru-RU" sz="1800" smtClean="0">
                <a:cs typeface="Tunga" pitchFamily="34" charset="0"/>
              </a:rPr>
              <a:t/>
            </a:r>
            <a:br>
              <a:rPr lang="ru-RU" sz="1800" smtClean="0">
                <a:cs typeface="Tunga" pitchFamily="34" charset="0"/>
              </a:rPr>
            </a:br>
            <a:r>
              <a:rPr lang="ru-RU" sz="1800" b="1" smtClean="0">
                <a:cs typeface="Tunga" pitchFamily="34" charset="0"/>
              </a:rPr>
              <a:t>16. </a:t>
            </a:r>
            <a:r>
              <a:rPr lang="ru-RU" sz="1800" smtClean="0">
                <a:cs typeface="Tunga" pitchFamily="34" charset="0"/>
              </a:rPr>
              <a:t>Які умови, вимоги й обмеження характерні для роботи? (Хто може, а хто не повинен її виконувати?) = адміністративно-правові, політичні, медичні, громадські й інші детермінанти.</a:t>
            </a: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692150"/>
            <a:ext cx="3984625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8400" y="2636838"/>
            <a:ext cx="5129213" cy="2667000"/>
          </a:xfrm>
        </p:spPr>
        <p:txBody>
          <a:bodyPr/>
          <a:lstStyle/>
          <a:p>
            <a:r>
              <a:rPr lang="ru-RU" cap="none">
                <a:ea typeface="Tunga" pitchFamily="34" charset="0"/>
                <a:cs typeface="Tunga" pitchFamily="34" charset="0"/>
              </a:rPr>
              <a:t>ПРОФПРИДАТНІСТЬ ТА ЇЇ ВИЗНАЧЕННЯ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6475" y="981075"/>
            <a:ext cx="5580063" cy="49498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33375"/>
            <a:ext cx="3419475" cy="6237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rgbClr val="FFFF00"/>
                </a:solidFill>
              </a:rPr>
              <a:t>Придатність</a:t>
            </a:r>
            <a:r>
              <a:rPr lang="ru-RU" dirty="0">
                <a:solidFill>
                  <a:srgbClr val="FFFF00"/>
                </a:solidFill>
              </a:rPr>
              <a:t> до </a:t>
            </a:r>
            <a:r>
              <a:rPr lang="ru-RU" dirty="0" err="1">
                <a:solidFill>
                  <a:srgbClr val="FFFF00"/>
                </a:solidFill>
              </a:rPr>
              <a:t>професійної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діяльності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психологічних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психофізичних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умінь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>
                <a:solidFill>
                  <a:srgbClr val="FFFF00"/>
                </a:solidFill>
              </a:rPr>
              <a:t>визначаються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вимогами</a:t>
            </a:r>
            <a:r>
              <a:rPr lang="ru-RU" dirty="0">
                <a:solidFill>
                  <a:srgbClr val="FFFF00"/>
                </a:solidFill>
              </a:rPr>
              <a:t> до </a:t>
            </a:r>
            <a:r>
              <a:rPr lang="ru-RU" dirty="0" err="1">
                <a:solidFill>
                  <a:srgbClr val="FFFF00"/>
                </a:solidFill>
              </a:rPr>
              <a:t>людини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конкретної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трудової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діяльності</a:t>
            </a:r>
            <a:r>
              <a:rPr lang="ru-RU" dirty="0">
                <a:solidFill>
                  <a:srgbClr val="FFFF00"/>
                </a:solidFill>
              </a:rPr>
              <a:t> за </a:t>
            </a:r>
            <a:r>
              <a:rPr lang="ru-RU" dirty="0" err="1">
                <a:solidFill>
                  <a:srgbClr val="FFFF00"/>
                </a:solidFill>
              </a:rPr>
              <a:t>двома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критеріями</a:t>
            </a:r>
            <a:r>
              <a:rPr lang="ru-RU" dirty="0">
                <a:solidFill>
                  <a:srgbClr val="FFFF00"/>
                </a:solidFill>
              </a:rPr>
              <a:t>: </a:t>
            </a:r>
            <a:r>
              <a:rPr lang="ru-RU" dirty="0" err="1">
                <a:solidFill>
                  <a:srgbClr val="FFFF00"/>
                </a:solidFill>
              </a:rPr>
              <a:t>успішному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оволодінню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професією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ступенем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задоволення</a:t>
            </a:r>
            <a:r>
              <a:rPr lang="ru-RU" dirty="0">
                <a:solidFill>
                  <a:srgbClr val="FFFF00"/>
                </a:solidFill>
              </a:rPr>
              <a:t>, яке </a:t>
            </a:r>
            <a:r>
              <a:rPr lang="ru-RU" dirty="0" err="1">
                <a:solidFill>
                  <a:srgbClr val="FFFF00"/>
                </a:solidFill>
              </a:rPr>
              <a:t>суб'єкт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отримує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прац</a:t>
            </a:r>
            <a:r>
              <a:rPr lang="ru-RU" dirty="0" err="1"/>
              <a:t>і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Профпридатність</a:t>
            </a:r>
            <a:r>
              <a:rPr lang="ru-RU" dirty="0"/>
              <a:t> — не </a:t>
            </a:r>
            <a:r>
              <a:rPr lang="ru-RU" dirty="0" err="1"/>
              <a:t>вроджена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, а </a:t>
            </a:r>
            <a:r>
              <a:rPr lang="ru-RU" dirty="0" err="1"/>
              <a:t>формується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навчально-професійної</a:t>
            </a:r>
            <a:r>
              <a:rPr lang="ru-RU" dirty="0"/>
              <a:t> та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до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В </a:t>
            </a:r>
            <a:r>
              <a:rPr lang="ru-RU" dirty="0" err="1"/>
              <a:t>описі</a:t>
            </a:r>
            <a:r>
              <a:rPr lang="ru-RU" dirty="0"/>
              <a:t> </a:t>
            </a:r>
            <a:r>
              <a:rPr lang="ru-RU" dirty="0" err="1"/>
              <a:t>будь-якої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перерахування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ряду </a:t>
            </a:r>
            <a:r>
              <a:rPr lang="ru-RU" dirty="0" err="1"/>
              <a:t>професійно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.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закінчуючи</a:t>
            </a:r>
            <a:r>
              <a:rPr lang="ru-RU" dirty="0"/>
              <a:t> </a:t>
            </a:r>
            <a:r>
              <a:rPr lang="ru-RU" dirty="0" err="1"/>
              <a:t>необхідним</a:t>
            </a:r>
            <a:r>
              <a:rPr lang="ru-RU" dirty="0"/>
              <a:t> набором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5192713" cy="51133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263" y="26988"/>
            <a:ext cx="3963987" cy="685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профвідборі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професійна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придатність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оцінюється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за такими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критеріями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• за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медичними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показниками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увага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звертається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на ряд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протипоказань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можуть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сприяти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зниженню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надійності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роботі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спричинити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розвиток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захворювань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пов'язаних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професійною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діяльністю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• за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освітніми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показниками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відбір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здійснюється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основі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конкурсних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іспитів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спрямований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виявлення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тих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осіб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знання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яких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забезпечують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успішне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оволодіння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виконання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певних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професійних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обов'язків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• за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психологічними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показниками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відбір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спрямований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виявлення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осіб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своїми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здібностями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індивідуально-психофізіологічними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можливостями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відповідають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вимогам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зумовлюються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специфікою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навчання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діяльності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конкретним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err="1">
                <a:solidFill>
                  <a:schemeClr val="accent2">
                    <a:lumMod val="50000"/>
                  </a:schemeClr>
                </a:solidFill>
              </a:rPr>
              <a:t>фахом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3800" y="2895600"/>
            <a:ext cx="5129213" cy="2667000"/>
          </a:xfrm>
        </p:spPr>
        <p:txBody>
          <a:bodyPr>
            <a:normAutofit fontScale="90000"/>
          </a:bodyPr>
          <a:lstStyle/>
          <a:p>
            <a:r>
              <a:rPr lang="uk-UA" sz="3600" cap="none">
                <a:ea typeface="Tunga" pitchFamily="34" charset="0"/>
                <a:cs typeface="Tunga" pitchFamily="34" charset="0"/>
              </a:rPr>
              <a:t>ПРОФЕСІЙНО-ВАЖЛИВІ ЯКОСТІ ТА ЗДІБНОСТІ. ЗАСОБИ ЇХ ВИЗНАЧЕННЯ ТА ВИМІРЮВАННЯ</a:t>
            </a:r>
            <a:endParaRPr lang="ru-RU" sz="3600" cap="none">
              <a:ea typeface="Tunga" pitchFamily="34" charset="0"/>
              <a:cs typeface="Tung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981075"/>
            <a:ext cx="3024187" cy="446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err="1"/>
              <a:t>Професійно</a:t>
            </a:r>
            <a:r>
              <a:rPr lang="ru-RU" sz="2000" dirty="0"/>
              <a:t> </a:t>
            </a:r>
            <a:r>
              <a:rPr lang="ru-RU" sz="2000" dirty="0" err="1"/>
              <a:t>важливі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(ПВЯ) </a:t>
            </a:r>
            <a:r>
              <a:rPr lang="ru-RU" sz="2000" dirty="0" err="1"/>
              <a:t>особистості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комплекс </a:t>
            </a:r>
            <a:r>
              <a:rPr lang="ru-RU" sz="2000" dirty="0" err="1"/>
              <a:t>найважливіших</a:t>
            </a:r>
            <a:r>
              <a:rPr lang="ru-RU" sz="2000" dirty="0"/>
              <a:t> </a:t>
            </a:r>
            <a:r>
              <a:rPr lang="ru-RU" sz="2000" dirty="0" err="1"/>
              <a:t>індивідуально-психологічних</a:t>
            </a:r>
            <a:r>
              <a:rPr lang="ru-RU" sz="2000" dirty="0"/>
              <a:t> та </a:t>
            </a:r>
            <a:r>
              <a:rPr lang="ru-RU" sz="2000" dirty="0" err="1"/>
              <a:t>психофізіологічних</a:t>
            </a:r>
            <a:r>
              <a:rPr lang="ru-RU" sz="2000" dirty="0"/>
              <a:t> </a:t>
            </a:r>
            <a:r>
              <a:rPr lang="ru-RU" sz="2000" dirty="0" err="1"/>
              <a:t>особистісних</a:t>
            </a:r>
            <a:r>
              <a:rPr lang="ru-RU" sz="2000" dirty="0"/>
              <a:t> </a:t>
            </a:r>
            <a:r>
              <a:rPr lang="ru-RU" sz="2000" dirty="0" err="1"/>
              <a:t>властивостей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достатні</a:t>
            </a:r>
            <a:r>
              <a:rPr lang="ru-RU" sz="2000" dirty="0"/>
              <a:t> </a:t>
            </a:r>
            <a:r>
              <a:rPr lang="ru-RU" sz="2000" dirty="0" err="1"/>
              <a:t>та</a:t>
            </a:r>
            <a:r>
              <a:rPr lang="ru-RU" sz="2000" dirty="0"/>
              <a:t> </a:t>
            </a:r>
            <a:r>
              <a:rPr lang="ru-RU" sz="2000" dirty="0" err="1"/>
              <a:t>необхідні</a:t>
            </a:r>
            <a:r>
              <a:rPr lang="ru-RU" sz="2000" dirty="0"/>
              <a:t> для </a:t>
            </a:r>
            <a:r>
              <a:rPr lang="ru-RU" sz="2000" dirty="0" err="1"/>
              <a:t>успішного</a:t>
            </a:r>
            <a:r>
              <a:rPr lang="ru-RU" sz="2000" dirty="0"/>
              <a:t>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професійної</a:t>
            </a:r>
            <a:r>
              <a:rPr lang="ru-RU" sz="2000" dirty="0" smtClean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на нормативному </a:t>
            </a:r>
            <a:r>
              <a:rPr lang="ru-RU" sz="2000" dirty="0" err="1"/>
              <a:t>рівні</a:t>
            </a:r>
            <a:r>
              <a:rPr lang="ru-RU" sz="2000" dirty="0"/>
              <a:t>.</a:t>
            </a:r>
          </a:p>
        </p:txBody>
      </p:sp>
      <p:pic>
        <p:nvPicPr>
          <p:cNvPr id="21507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9475" y="549275"/>
            <a:ext cx="7496175" cy="48958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6663" y="765175"/>
            <a:ext cx="5062537" cy="5238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50" y="260350"/>
            <a:ext cx="3168650" cy="64087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Здібності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різну</a:t>
            </a:r>
            <a:r>
              <a:rPr lang="ru-RU" dirty="0"/>
              <a:t> </a:t>
            </a:r>
            <a:r>
              <a:rPr lang="ru-RU" dirty="0" err="1"/>
              <a:t>спрямованість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різним</a:t>
            </a:r>
            <a:r>
              <a:rPr lang="ru-RU" dirty="0"/>
              <a:t> видам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стверджувати</a:t>
            </a:r>
            <a:r>
              <a:rPr lang="ru-RU" dirty="0"/>
              <a:t> про </a:t>
            </a:r>
            <a:r>
              <a:rPr lang="ru-RU" dirty="0" err="1"/>
              <a:t>якісну</a:t>
            </a:r>
            <a:r>
              <a:rPr lang="ru-RU" dirty="0"/>
              <a:t> характеристику </a:t>
            </a:r>
            <a:r>
              <a:rPr lang="ru-RU" dirty="0" err="1"/>
              <a:t>здібностей</a:t>
            </a:r>
            <a:r>
              <a:rPr lang="ru-RU" dirty="0"/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Здібності</a:t>
            </a:r>
            <a:r>
              <a:rPr lang="ru-RU" dirty="0" smtClean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складним</a:t>
            </a:r>
            <a:r>
              <a:rPr lang="ru-RU" dirty="0"/>
              <a:t> </a:t>
            </a:r>
            <a:r>
              <a:rPr lang="ru-RU" dirty="0" err="1"/>
              <a:t>поєднанням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взаємно</a:t>
            </a:r>
            <a:r>
              <a:rPr lang="ru-RU" dirty="0"/>
              <a:t> </a:t>
            </a:r>
            <a:r>
              <a:rPr lang="ru-RU" dirty="0" err="1"/>
              <a:t>доповнюють</a:t>
            </a:r>
            <a:r>
              <a:rPr lang="ru-RU" dirty="0"/>
              <a:t> одна одну,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успішне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добитися</a:t>
            </a:r>
            <a:r>
              <a:rPr lang="ru-RU" dirty="0"/>
              <a:t> мети </a:t>
            </a:r>
            <a:r>
              <a:rPr lang="ru-RU" dirty="0" err="1"/>
              <a:t>різними</a:t>
            </a:r>
            <a:r>
              <a:rPr lang="ru-RU" dirty="0"/>
              <a:t> шляхами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err="1">
                <a:solidFill>
                  <a:srgbClr val="FFFF00"/>
                </a:solidFill>
              </a:rPr>
              <a:t>Якісна</a:t>
            </a:r>
            <a:r>
              <a:rPr lang="ru-RU" dirty="0">
                <a:solidFill>
                  <a:srgbClr val="FFFF00"/>
                </a:solidFill>
              </a:rPr>
              <a:t> характеристика </a:t>
            </a:r>
            <a:r>
              <a:rPr lang="ru-RU" dirty="0" err="1">
                <a:solidFill>
                  <a:srgbClr val="FFFF00"/>
                </a:solidFill>
              </a:rPr>
              <a:t>здібностей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дізнатися</a:t>
            </a:r>
            <a:r>
              <a:rPr lang="ru-RU" dirty="0"/>
              <a:t>, до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здібна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себе. Вона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>
                <a:solidFill>
                  <a:srgbClr val="FFFF00"/>
                </a:solidFill>
              </a:rPr>
              <a:t>кількісною</a:t>
            </a:r>
            <a:r>
              <a:rPr lang="ru-RU" dirty="0">
                <a:solidFill>
                  <a:srgbClr val="FFFF00"/>
                </a:solidFill>
              </a:rPr>
              <a:t> характеристикою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встановлює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розвинута</a:t>
            </a:r>
            <a:r>
              <a:rPr lang="ru-RU" dirty="0"/>
              <a:t> </a:t>
            </a:r>
            <a:r>
              <a:rPr lang="ru-RU" dirty="0" err="1"/>
              <a:t>здібність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3938" y="115888"/>
            <a:ext cx="5138737" cy="6742112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Людські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здібності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поділяють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види</a:t>
            </a:r>
            <a:r>
              <a:rPr lang="ru-RU" b="1" dirty="0">
                <a:solidFill>
                  <a:schemeClr val="tx1"/>
                </a:solidFill>
              </a:rPr>
              <a:t> за </a:t>
            </a:r>
            <a:r>
              <a:rPr lang="ru-RU" b="1" dirty="0" err="1">
                <a:solidFill>
                  <a:schemeClr val="tx1"/>
                </a:solidFill>
              </a:rPr>
              <a:t>змістом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</a:t>
            </a:r>
            <a:r>
              <a:rPr lang="ru-RU" b="1" dirty="0">
                <a:solidFill>
                  <a:schemeClr val="tx1"/>
                </a:solidFill>
              </a:rPr>
              <a:t> характером </a:t>
            </a:r>
            <a:r>
              <a:rPr lang="ru-RU" b="1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виявляються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Тому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ведуть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мову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літературні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музичні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художні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математичні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організаційні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наукові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конструктивні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здібності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здібності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танцю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скульптури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стільки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скільки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існує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сфер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Всі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мають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багато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спільного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собою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висувають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однакові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вимоги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Водночас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кожна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сфера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свою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специфіку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зв'я­зку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здібності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поділяють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загальні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спеціальні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Загальними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називають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здібності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певною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мірою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виявляються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всіх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сферах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До них нале­жать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здібності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праці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загальні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розумові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здібності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основою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загальні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вміння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необхідні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кожній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сфері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планувати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організовувати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виконання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завдань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Завдяки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їм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людина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переходити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однієї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іншої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успішно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нею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оволодівати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Спеціальними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вважають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такі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здібності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виявляють­ся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лише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певних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видах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вокальні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спортивні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музичні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художні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математичні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Такий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поділ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умовним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загальними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спеціальними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здібностями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існує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тісний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зв'язок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Загальні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здібності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виявляються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спеціальних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тобто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здібностях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певного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виду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73238"/>
            <a:ext cx="3382963" cy="505301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6788" y="1052513"/>
            <a:ext cx="5499100" cy="47529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48038" cy="674211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Будь-яка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якостей</a:t>
            </a:r>
            <a:r>
              <a:rPr lang="ru-RU" dirty="0"/>
              <a:t>. У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психіч­них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сукупно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успішне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 Структура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, яка </a:t>
            </a:r>
            <a:r>
              <a:rPr lang="ru-RU" dirty="0" err="1"/>
              <a:t>виступає</a:t>
            </a:r>
            <a:r>
              <a:rPr lang="ru-RU" dirty="0"/>
              <a:t> як </a:t>
            </a:r>
            <a:r>
              <a:rPr lang="ru-RU" dirty="0" err="1"/>
              <a:t>здібність</a:t>
            </a:r>
            <a:r>
              <a:rPr lang="ru-RU" dirty="0"/>
              <a:t>,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вимогами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неоднаковою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неоднакову</a:t>
            </a:r>
            <a:r>
              <a:rPr lang="ru-RU" dirty="0"/>
              <a:t> роль, а тому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провідні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допоміжні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Так, у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</a:t>
            </a:r>
            <a:r>
              <a:rPr lang="ru-RU" dirty="0" err="1"/>
              <a:t>провідними</a:t>
            </a:r>
            <a:r>
              <a:rPr lang="ru-RU" dirty="0"/>
              <a:t> </a:t>
            </a:r>
            <a:r>
              <a:rPr lang="ru-RU" dirty="0" err="1" smtClean="0"/>
              <a:t>якостями</a:t>
            </a:r>
            <a:r>
              <a:rPr lang="ru-RU" dirty="0" smtClean="0"/>
              <a:t> </a:t>
            </a:r>
            <a:r>
              <a:rPr lang="ru-RU" dirty="0"/>
              <a:t>є: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err="1"/>
              <a:t>творча</a:t>
            </a:r>
            <a:r>
              <a:rPr lang="ru-RU" b="1" dirty="0"/>
              <a:t> </a:t>
            </a:r>
            <a:r>
              <a:rPr lang="ru-RU" b="1" dirty="0" err="1"/>
              <a:t>уява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образне</a:t>
            </a:r>
            <a:r>
              <a:rPr lang="ru-RU" b="1" dirty="0"/>
              <a:t> </a:t>
            </a:r>
            <a:r>
              <a:rPr lang="ru-RU" b="1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узагальнення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конкретизацію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образу;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err="1"/>
              <a:t>властивості</a:t>
            </a:r>
            <a:r>
              <a:rPr lang="ru-RU" b="1" dirty="0"/>
              <a:t> </a:t>
            </a:r>
            <a:r>
              <a:rPr lang="ru-RU" b="1" dirty="0" err="1"/>
              <a:t>зорової</a:t>
            </a:r>
            <a:r>
              <a:rPr lang="ru-RU" b="1" dirty="0"/>
              <a:t> </a:t>
            </a:r>
            <a:r>
              <a:rPr lang="ru-RU" b="1" dirty="0" err="1"/>
              <a:t>пам'яті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форму­ванню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збереженню</a:t>
            </a:r>
            <a:r>
              <a:rPr lang="ru-RU" dirty="0"/>
              <a:t>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образів</a:t>
            </a:r>
            <a:r>
              <a:rPr lang="ru-RU" dirty="0"/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err="1"/>
              <a:t>розвинуті</a:t>
            </a:r>
            <a:r>
              <a:rPr lang="ru-RU" b="1" dirty="0"/>
              <a:t> </a:t>
            </a:r>
            <a:r>
              <a:rPr lang="ru-RU" b="1" dirty="0" err="1"/>
              <a:t>естетичні</a:t>
            </a:r>
            <a:r>
              <a:rPr lang="ru-RU" b="1" dirty="0"/>
              <a:t> </a:t>
            </a:r>
            <a:r>
              <a:rPr lang="ru-RU" b="1" dirty="0" err="1"/>
              <a:t>почуття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виявляються</a:t>
            </a:r>
            <a:r>
              <a:rPr lang="ru-RU" dirty="0"/>
              <a:t> в </a:t>
            </a:r>
            <a:r>
              <a:rPr lang="ru-RU" dirty="0" err="1"/>
              <a:t>ес­тетичному</a:t>
            </a:r>
            <a:r>
              <a:rPr lang="ru-RU" dirty="0"/>
              <a:t> </a:t>
            </a:r>
            <a:r>
              <a:rPr lang="ru-RU" dirty="0" err="1"/>
              <a:t>ставленні</a:t>
            </a:r>
            <a:r>
              <a:rPr lang="ru-RU" dirty="0"/>
              <a:t> до </a:t>
            </a:r>
            <a:r>
              <a:rPr lang="ru-RU" dirty="0" err="1"/>
              <a:t>дійсності</a:t>
            </a:r>
            <a:r>
              <a:rPr lang="ru-RU" dirty="0"/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err="1"/>
              <a:t>вольові</a:t>
            </a:r>
            <a:r>
              <a:rPr lang="ru-RU" b="1" dirty="0"/>
              <a:t> </a:t>
            </a:r>
            <a:r>
              <a:rPr lang="ru-RU" b="1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долати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 при </a:t>
            </a:r>
            <a:r>
              <a:rPr lang="ru-RU" dirty="0" err="1"/>
              <a:t>втіленні</a:t>
            </a:r>
            <a:r>
              <a:rPr lang="ru-RU" dirty="0"/>
              <a:t> </a:t>
            </a:r>
            <a:r>
              <a:rPr lang="ru-RU" dirty="0" err="1"/>
              <a:t>задуму</a:t>
            </a:r>
            <a:r>
              <a:rPr lang="ru-RU" dirty="0"/>
              <a:t> в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Допоміжними</a:t>
            </a:r>
            <a:r>
              <a:rPr lang="ru-RU" dirty="0"/>
              <a:t> </a:t>
            </a:r>
            <a:r>
              <a:rPr lang="ru-RU" dirty="0" err="1"/>
              <a:t>якостями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сенсомоторні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«руки художника»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Провідні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 smtClean="0"/>
              <a:t>допоміжні</a:t>
            </a:r>
            <a:r>
              <a:rPr lang="ru-RU" dirty="0" smtClean="0"/>
              <a:t> </a:t>
            </a:r>
            <a:r>
              <a:rPr lang="ru-RU" dirty="0" err="1"/>
              <a:t>якості</a:t>
            </a:r>
            <a:r>
              <a:rPr lang="ru-RU" dirty="0"/>
              <a:t> в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 smtClean="0"/>
              <a:t>нерозривній</a:t>
            </a:r>
            <a:r>
              <a:rPr lang="ru-RU" dirty="0" smtClean="0"/>
              <a:t> </a:t>
            </a:r>
            <a:r>
              <a:rPr lang="ru-RU" dirty="0" err="1"/>
              <a:t>єдності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8" algn="ctr">
              <a:buNone/>
            </a:pPr>
            <a:endParaRPr lang="uk-UA" sz="4000" dirty="0" smtClean="0">
              <a:latin typeface="+mj-lt"/>
              <a:ea typeface="Tunga" pitchFamily="34" charset="0"/>
              <a:cs typeface="Tunga" pitchFamily="34" charset="0"/>
            </a:endParaRPr>
          </a:p>
          <a:p>
            <a:pPr lvl="8" algn="ctr">
              <a:buNone/>
            </a:pPr>
            <a:endParaRPr lang="uk-UA" sz="4000" dirty="0" smtClean="0">
              <a:latin typeface="+mj-lt"/>
              <a:ea typeface="Tunga" pitchFamily="34" charset="0"/>
              <a:cs typeface="Tunga" pitchFamily="34" charset="0"/>
            </a:endParaRPr>
          </a:p>
          <a:p>
            <a:pPr lvl="8" algn="ctr">
              <a:buNone/>
            </a:pPr>
            <a:r>
              <a:rPr lang="uk-UA" sz="4000" dirty="0" smtClean="0">
                <a:latin typeface="+mj-lt"/>
                <a:ea typeface="Tunga" pitchFamily="34" charset="0"/>
                <a:cs typeface="Tunga" pitchFamily="34" charset="0"/>
              </a:rPr>
              <a:t>Дякую</a:t>
            </a:r>
            <a:r>
              <a:rPr lang="uk-UA" sz="3600" dirty="0" smtClean="0"/>
              <a:t> за увагу))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22225"/>
            <a:ext cx="3419475" cy="2362200"/>
          </a:xfrm>
        </p:spPr>
        <p:txBody>
          <a:bodyPr/>
          <a:lstStyle/>
          <a:p>
            <a:r>
              <a:rPr lang="ru-RU" sz="1800" dirty="0" smtClean="0">
                <a:cs typeface="Tunga" pitchFamily="34" charset="0"/>
              </a:rPr>
              <a:t>ЇЇ </a:t>
            </a:r>
            <a:r>
              <a:rPr lang="ru-RU" sz="1800" dirty="0" err="1" smtClean="0">
                <a:cs typeface="Tunga" pitchFamily="34" charset="0"/>
              </a:rPr>
              <a:t>використовують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з</a:t>
            </a:r>
            <a:r>
              <a:rPr lang="ru-RU" sz="1800" dirty="0" smtClean="0">
                <a:cs typeface="Tunga" pitchFamily="34" charset="0"/>
              </a:rPr>
              <a:t> метою </a:t>
            </a:r>
            <a:r>
              <a:rPr lang="ru-RU" sz="1800" dirty="0" err="1" smtClean="0">
                <a:cs typeface="Tunga" pitchFamily="34" charset="0"/>
              </a:rPr>
              <a:t>розроблення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інформаційних</a:t>
            </a:r>
            <a:r>
              <a:rPr lang="ru-RU" sz="1800" dirty="0" smtClean="0">
                <a:cs typeface="Tunga" pitchFamily="34" charset="0"/>
              </a:rPr>
              <a:t>, </a:t>
            </a:r>
            <a:r>
              <a:rPr lang="ru-RU" sz="1800" dirty="0" err="1" smtClean="0">
                <a:cs typeface="Tunga" pitchFamily="34" charset="0"/>
              </a:rPr>
              <a:t>діагностичних</a:t>
            </a:r>
            <a:r>
              <a:rPr lang="ru-RU" sz="1800" dirty="0" smtClean="0">
                <a:cs typeface="Tunga" pitchFamily="34" charset="0"/>
              </a:rPr>
              <a:t>, </a:t>
            </a:r>
            <a:r>
              <a:rPr lang="ru-RU" sz="1800" dirty="0" err="1" smtClean="0">
                <a:cs typeface="Tunga" pitchFamily="34" charset="0"/>
              </a:rPr>
              <a:t>корекційних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і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формуючих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методичних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посібників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і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практичних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рекомендацій</a:t>
            </a:r>
            <a:r>
              <a:rPr lang="ru-RU" sz="1800" dirty="0" smtClean="0">
                <a:cs typeface="Tunga" pitchFamily="34" charset="0"/>
              </a:rPr>
              <a:t> для </a:t>
            </a:r>
            <a:r>
              <a:rPr lang="ru-RU" sz="1800" dirty="0" err="1" smtClean="0">
                <a:solidFill>
                  <a:srgbClr val="FFFF00"/>
                </a:solidFill>
                <a:cs typeface="Tunga" pitchFamily="34" charset="0"/>
              </a:rPr>
              <a:t>забезпечення</a:t>
            </a:r>
            <a:r>
              <a:rPr lang="ru-RU" sz="18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  <a:cs typeface="Tunga" pitchFamily="34" charset="0"/>
              </a:rPr>
              <a:t>взаємовідповідності</a:t>
            </a:r>
            <a:r>
              <a:rPr lang="ru-RU" sz="18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  <a:cs typeface="Tunga" pitchFamily="34" charset="0"/>
              </a:rPr>
              <a:t>людини</a:t>
            </a:r>
            <a:r>
              <a:rPr lang="ru-RU" sz="18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  <a:cs typeface="Tunga" pitchFamily="34" charset="0"/>
              </a:rPr>
              <a:t>і</a:t>
            </a:r>
            <a:r>
              <a:rPr lang="ru-RU" sz="18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  <a:cs typeface="Tunga" pitchFamily="34" charset="0"/>
              </a:rPr>
              <a:t>професії</a:t>
            </a:r>
            <a:r>
              <a:rPr lang="ru-RU" sz="1800" dirty="0" smtClean="0">
                <a:solidFill>
                  <a:srgbClr val="FFFF00"/>
                </a:solidFill>
                <a:cs typeface="Tunga" pitchFamily="34" charset="0"/>
              </a:rPr>
              <a:t>.</a:t>
            </a:r>
          </a:p>
        </p:txBody>
      </p:sp>
      <p:pic>
        <p:nvPicPr>
          <p:cNvPr id="819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642918"/>
            <a:ext cx="6481763" cy="56880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565400"/>
            <a:ext cx="3348038" cy="41767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err="1"/>
              <a:t>Забезпечує</a:t>
            </a:r>
            <a:r>
              <a:rPr lang="ru-RU" sz="1800" dirty="0"/>
              <a:t> </a:t>
            </a:r>
            <a:r>
              <a:rPr lang="ru-RU" sz="1800" dirty="0" err="1"/>
              <a:t>формулювання</a:t>
            </a:r>
            <a:r>
              <a:rPr lang="ru-RU" sz="1800" dirty="0"/>
              <a:t> практичного </a:t>
            </a:r>
            <a:r>
              <a:rPr lang="ru-RU" sz="1800" dirty="0" err="1"/>
              <a:t>завдання</a:t>
            </a:r>
            <a:r>
              <a:rPr lang="ru-RU" sz="1800" dirty="0"/>
              <a:t> </a:t>
            </a:r>
            <a:r>
              <a:rPr lang="ru-RU" sz="1800" dirty="0" err="1"/>
              <a:t>й</a:t>
            </a:r>
            <a:r>
              <a:rPr lang="ru-RU" sz="1800" dirty="0"/>
              <a:t> </a:t>
            </a:r>
            <a:r>
              <a:rPr lang="ru-RU" sz="1800" dirty="0" err="1"/>
              <a:t>організацію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вирішення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метою </a:t>
            </a:r>
            <a:r>
              <a:rPr lang="ru-RU" sz="1800" dirty="0" err="1"/>
              <a:t>оптимізації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підвищення</a:t>
            </a:r>
            <a:r>
              <a:rPr lang="ru-RU" sz="1800" dirty="0"/>
              <a:t> </a:t>
            </a:r>
            <a:r>
              <a:rPr lang="ru-RU" sz="1800" dirty="0" err="1"/>
              <a:t>ефективності</a:t>
            </a:r>
            <a:r>
              <a:rPr lang="ru-RU" sz="1800" dirty="0"/>
              <a:t> </a:t>
            </a:r>
            <a:r>
              <a:rPr lang="ru-RU" sz="1800" dirty="0" err="1"/>
              <a:t>професійної</a:t>
            </a:r>
            <a:r>
              <a:rPr lang="ru-RU" sz="1800" dirty="0"/>
              <a:t> </a:t>
            </a:r>
            <a:r>
              <a:rPr lang="ru-RU" sz="1800" dirty="0" err="1"/>
              <a:t>праці</a:t>
            </a:r>
            <a:r>
              <a:rPr lang="ru-RU" sz="1800" dirty="0">
                <a:solidFill>
                  <a:srgbClr val="FFFF00"/>
                </a:solidFill>
              </a:rPr>
              <a:t>. </a:t>
            </a:r>
            <a:r>
              <a:rPr lang="ru-RU" sz="1800" dirty="0" err="1">
                <a:solidFill>
                  <a:srgbClr val="FFFF00"/>
                </a:solidFill>
              </a:rPr>
              <a:t>Охоплює</a:t>
            </a: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err="1">
                <a:solidFill>
                  <a:srgbClr val="FFFF00"/>
                </a:solidFill>
              </a:rPr>
              <a:t>різні</a:t>
            </a: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err="1">
                <a:solidFill>
                  <a:srgbClr val="FFFF00"/>
                </a:solidFill>
              </a:rPr>
              <a:t>сторони</a:t>
            </a: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err="1">
                <a:solidFill>
                  <a:srgbClr val="FFFF00"/>
                </a:solidFill>
              </a:rPr>
              <a:t>конкретної</a:t>
            </a: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err="1">
                <a:solidFill>
                  <a:srgbClr val="FFFF00"/>
                </a:solidFill>
              </a:rPr>
              <a:t>професійної</a:t>
            </a: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err="1">
                <a:solidFill>
                  <a:srgbClr val="FFFF00"/>
                </a:solidFill>
              </a:rPr>
              <a:t>діяльності</a:t>
            </a: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/>
              <a:t>— </a:t>
            </a:r>
            <a:r>
              <a:rPr lang="ru-RU" sz="1800" dirty="0" err="1"/>
              <a:t>соціальні</a:t>
            </a:r>
            <a:r>
              <a:rPr lang="ru-RU" sz="1800" dirty="0"/>
              <a:t>, </a:t>
            </a:r>
            <a:r>
              <a:rPr lang="ru-RU" sz="1800" dirty="0" err="1"/>
              <a:t>соціально-економічні</a:t>
            </a:r>
            <a:r>
              <a:rPr lang="ru-RU" sz="1800" dirty="0"/>
              <a:t>, </a:t>
            </a:r>
            <a:r>
              <a:rPr lang="ru-RU" sz="1800" dirty="0" err="1"/>
              <a:t>історичні</a:t>
            </a:r>
            <a:r>
              <a:rPr lang="ru-RU" sz="1800" dirty="0"/>
              <a:t>, </a:t>
            </a:r>
            <a:r>
              <a:rPr lang="ru-RU" sz="1800" dirty="0" err="1"/>
              <a:t>технічні</a:t>
            </a:r>
            <a:r>
              <a:rPr lang="ru-RU" sz="1800" dirty="0"/>
              <a:t>, </a:t>
            </a:r>
            <a:r>
              <a:rPr lang="ru-RU" sz="1800" dirty="0" err="1"/>
              <a:t>технологічні</a:t>
            </a:r>
            <a:r>
              <a:rPr lang="ru-RU" sz="1800" dirty="0"/>
              <a:t>, </a:t>
            </a:r>
            <a:r>
              <a:rPr lang="ru-RU" sz="1800" dirty="0" err="1"/>
              <a:t>правові</a:t>
            </a:r>
            <a:r>
              <a:rPr lang="ru-RU" sz="1800" dirty="0"/>
              <a:t>, </a:t>
            </a:r>
            <a:r>
              <a:rPr lang="ru-RU" sz="1800" dirty="0" err="1"/>
              <a:t>гігієнічні</a:t>
            </a:r>
            <a:r>
              <a:rPr lang="ru-RU" sz="1800" dirty="0"/>
              <a:t>, </a:t>
            </a:r>
            <a:r>
              <a:rPr lang="ru-RU" sz="1800" dirty="0" err="1"/>
              <a:t>психологічні</a:t>
            </a:r>
            <a:r>
              <a:rPr lang="ru-RU" sz="1800" dirty="0"/>
              <a:t>, </a:t>
            </a:r>
            <a:r>
              <a:rPr lang="ru-RU" sz="1800" dirty="0" err="1"/>
              <a:t>психофізіологічні</a:t>
            </a:r>
            <a:r>
              <a:rPr lang="ru-RU" sz="1800" dirty="0"/>
              <a:t> та </a:t>
            </a:r>
            <a:r>
              <a:rPr lang="ru-RU" sz="1800" dirty="0" err="1"/>
              <a:t>соціально-психологічні</a:t>
            </a:r>
            <a:r>
              <a:rPr lang="ru-RU" sz="18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3240088" cy="5949950"/>
          </a:xfrm>
        </p:spPr>
        <p:txBody>
          <a:bodyPr/>
          <a:lstStyle/>
          <a:p>
            <a:r>
              <a:rPr lang="ru-RU" sz="2000" b="1" i="1" dirty="0" err="1" smtClean="0">
                <a:solidFill>
                  <a:srgbClr val="FFFF00"/>
                </a:solidFill>
                <a:cs typeface="Tunga" pitchFamily="34" charset="0"/>
              </a:rPr>
              <a:t>Інформаційна</a:t>
            </a:r>
            <a:r>
              <a:rPr lang="ru-RU" sz="20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професіографія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спрямована</a:t>
            </a:r>
            <a:r>
              <a:rPr lang="ru-RU" sz="2000" dirty="0" smtClean="0">
                <a:cs typeface="Tunga" pitchFamily="34" charset="0"/>
              </a:rPr>
              <a:t> на </a:t>
            </a:r>
            <a:r>
              <a:rPr lang="ru-RU" sz="2000" dirty="0" err="1" smtClean="0">
                <a:solidFill>
                  <a:srgbClr val="FFFF00"/>
                </a:solidFill>
                <a:cs typeface="Tunga" pitchFamily="34" charset="0"/>
              </a:rPr>
              <a:t>забезпечення</a:t>
            </a:r>
            <a:r>
              <a:rPr lang="ru-RU" sz="20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cs typeface="Tunga" pitchFamily="34" charset="0"/>
              </a:rPr>
              <a:t>профорієнтаційної</a:t>
            </a:r>
            <a:r>
              <a:rPr lang="ru-RU" sz="20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cs typeface="Tunga" pitchFamily="34" charset="0"/>
              </a:rPr>
              <a:t>роботи</a:t>
            </a:r>
            <a:r>
              <a:rPr lang="ru-RU" sz="2000" dirty="0" smtClean="0">
                <a:solidFill>
                  <a:srgbClr val="FFFF00"/>
                </a:solidFill>
                <a:cs typeface="Tunga" pitchFamily="34" charset="0"/>
              </a:rPr>
              <a:t>, </a:t>
            </a:r>
            <a:r>
              <a:rPr lang="ru-RU" sz="2000" dirty="0" err="1" smtClean="0">
                <a:cs typeface="Tunga" pitchFamily="34" charset="0"/>
              </a:rPr>
              <a:t>охоплює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всі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названі</a:t>
            </a:r>
            <a:r>
              <a:rPr lang="ru-RU" sz="2000" dirty="0" smtClean="0">
                <a:cs typeface="Tunga" pitchFamily="34" charset="0"/>
              </a:rPr>
              <a:t> характеристики, </a:t>
            </a:r>
            <a:r>
              <a:rPr lang="ru-RU" sz="2000" dirty="0" err="1" smtClean="0">
                <a:cs typeface="Tunga" pitchFamily="34" charset="0"/>
              </a:rPr>
              <a:t>але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подає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їх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узагальнено</a:t>
            </a:r>
            <a:r>
              <a:rPr lang="ru-RU" sz="2000" dirty="0" smtClean="0">
                <a:cs typeface="Tunga" pitchFamily="34" charset="0"/>
              </a:rPr>
              <a:t>, коротко, </a:t>
            </a:r>
            <a:r>
              <a:rPr lang="ru-RU" sz="2000" dirty="0" err="1" smtClean="0">
                <a:cs typeface="Tunga" pitchFamily="34" charset="0"/>
              </a:rPr>
              <a:t>описово</a:t>
            </a:r>
            <a:r>
              <a:rPr lang="ru-RU" sz="2000" dirty="0" smtClean="0">
                <a:cs typeface="Tunga" pitchFamily="34" charset="0"/>
              </a:rPr>
              <a:t>. </a:t>
            </a:r>
            <a:br>
              <a:rPr lang="ru-RU" sz="2000" dirty="0" smtClean="0">
                <a:cs typeface="Tunga" pitchFamily="34" charset="0"/>
              </a:rPr>
            </a:br>
            <a:r>
              <a:rPr lang="ru-RU" sz="2000" b="1" i="1" dirty="0" err="1" smtClean="0">
                <a:solidFill>
                  <a:srgbClr val="FFFF00"/>
                </a:solidFill>
                <a:cs typeface="Tunga" pitchFamily="34" charset="0"/>
              </a:rPr>
              <a:t>Корекційна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професіографія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спрямована</a:t>
            </a:r>
            <a:r>
              <a:rPr lang="ru-RU" sz="2000" dirty="0" smtClean="0">
                <a:cs typeface="Tunga" pitchFamily="34" charset="0"/>
              </a:rPr>
              <a:t> на </a:t>
            </a:r>
            <a:r>
              <a:rPr lang="ru-RU" sz="2000" dirty="0" err="1" smtClean="0">
                <a:solidFill>
                  <a:srgbClr val="FFFF00"/>
                </a:solidFill>
                <a:cs typeface="Tunga" pitchFamily="34" charset="0"/>
              </a:rPr>
              <a:t>підвищення</a:t>
            </a:r>
            <a:r>
              <a:rPr lang="ru-RU" sz="20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cs typeface="Tunga" pitchFamily="34" charset="0"/>
              </a:rPr>
              <a:t>безпеки</a:t>
            </a:r>
            <a:r>
              <a:rPr lang="ru-RU" sz="20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професійної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праці</a:t>
            </a:r>
            <a:r>
              <a:rPr lang="ru-RU" sz="2000" dirty="0" smtClean="0">
                <a:cs typeface="Tunga" pitchFamily="34" charset="0"/>
              </a:rPr>
              <a:t>, детально </a:t>
            </a:r>
            <a:r>
              <a:rPr lang="ru-RU" sz="2000" dirty="0" err="1" smtClean="0">
                <a:cs typeface="Tunga" pitchFamily="34" charset="0"/>
              </a:rPr>
              <a:t>й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аналітично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описує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тільки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ті</a:t>
            </a:r>
            <a:r>
              <a:rPr lang="ru-RU" sz="2000" dirty="0" smtClean="0">
                <a:cs typeface="Tunga" pitchFamily="34" charset="0"/>
              </a:rPr>
              <a:t> характеристики, </a:t>
            </a:r>
            <a:r>
              <a:rPr lang="ru-RU" sz="2000" dirty="0" err="1" smtClean="0">
                <a:cs typeface="Tunga" pitchFamily="34" charset="0"/>
              </a:rPr>
              <a:t>які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є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основними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джерелами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загрозливої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поведінки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людини</a:t>
            </a:r>
            <a:r>
              <a:rPr lang="ru-RU" sz="2000" dirty="0" smtClean="0">
                <a:cs typeface="Tunga" pitchFamily="34" charset="0"/>
              </a:rPr>
              <a:t> в </a:t>
            </a:r>
            <a:r>
              <a:rPr lang="ru-RU" sz="2000" dirty="0" err="1" smtClean="0">
                <a:cs typeface="Tunga" pitchFamily="34" charset="0"/>
              </a:rPr>
              <a:t>цій</a:t>
            </a:r>
            <a:r>
              <a:rPr lang="ru-RU" sz="2000" dirty="0" smtClean="0">
                <a:cs typeface="Tunga" pitchFamily="34" charset="0"/>
              </a:rPr>
              <a:t> </a:t>
            </a:r>
            <a:r>
              <a:rPr lang="ru-RU" sz="2000" dirty="0" err="1" smtClean="0">
                <a:cs typeface="Tunga" pitchFamily="34" charset="0"/>
              </a:rPr>
              <a:t>сфері</a:t>
            </a:r>
            <a:r>
              <a:rPr lang="ru-RU" sz="2000" dirty="0" smtClean="0">
                <a:cs typeface="Tunga" pitchFamily="34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776663" y="533400"/>
            <a:ext cx="5062537" cy="5702300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/>
              <a:t>Види </a:t>
            </a:r>
            <a:r>
              <a:rPr lang="uk-UA" b="1" i="1" dirty="0" err="1" smtClean="0"/>
              <a:t>професіографії</a:t>
            </a:r>
            <a:endParaRPr lang="ru-RU" b="1" i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 smtClean="0"/>
              <a:t>Діагностичн</a:t>
            </a:r>
            <a:r>
              <a:rPr lang="ru-RU" b="1" dirty="0" err="1" smtClean="0"/>
              <a:t>а</a:t>
            </a:r>
            <a:r>
              <a:rPr lang="ru-RU" dirty="0" smtClean="0"/>
              <a:t> </a:t>
            </a:r>
            <a:r>
              <a:rPr lang="ru-RU" dirty="0" err="1"/>
              <a:t>професіографія</a:t>
            </a:r>
            <a:r>
              <a:rPr lang="ru-RU" dirty="0"/>
              <a:t> — </a:t>
            </a:r>
            <a:r>
              <a:rPr lang="ru-RU" b="1" dirty="0" err="1"/>
              <a:t>забезпечує</a:t>
            </a:r>
            <a:r>
              <a:rPr lang="ru-RU" b="1" dirty="0"/>
              <a:t> </a:t>
            </a:r>
            <a:r>
              <a:rPr lang="ru-RU" b="1" dirty="0" err="1"/>
              <a:t>організацію</a:t>
            </a:r>
            <a:r>
              <a:rPr lang="ru-RU" b="1" dirty="0"/>
              <a:t> </a:t>
            </a:r>
            <a:r>
              <a:rPr lang="ru-RU" b="1" dirty="0" err="1"/>
              <a:t>професійної</a:t>
            </a:r>
            <a:r>
              <a:rPr lang="ru-RU" b="1" dirty="0"/>
              <a:t> </a:t>
            </a:r>
            <a:r>
              <a:rPr lang="ru-RU" b="1" dirty="0" err="1" smtClean="0"/>
              <a:t>психодіагностики</a:t>
            </a:r>
            <a:r>
              <a:rPr lang="ru-RU" dirty="0"/>
              <a:t>, </a:t>
            </a:r>
            <a:r>
              <a:rPr lang="ru-RU" dirty="0" err="1"/>
              <a:t>зорієнтована</a:t>
            </a:r>
            <a:r>
              <a:rPr lang="ru-RU" dirty="0"/>
              <a:t> на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, </a:t>
            </a:r>
            <a:r>
              <a:rPr lang="ru-RU" dirty="0" err="1"/>
              <a:t>правових</a:t>
            </a:r>
            <a:r>
              <a:rPr lang="ru-RU" dirty="0"/>
              <a:t>, </a:t>
            </a:r>
            <a:r>
              <a:rPr lang="ru-RU" dirty="0" err="1"/>
              <a:t>технологічних</a:t>
            </a:r>
            <a:r>
              <a:rPr lang="ru-RU" dirty="0"/>
              <a:t>, </a:t>
            </a:r>
            <a:r>
              <a:rPr lang="ru-RU" dirty="0" err="1"/>
              <a:t>психологічних</a:t>
            </a:r>
            <a:r>
              <a:rPr lang="ru-RU" dirty="0"/>
              <a:t>, </a:t>
            </a:r>
            <a:r>
              <a:rPr lang="ru-RU" dirty="0" err="1"/>
              <a:t>психофізіологічних</a:t>
            </a:r>
            <a:r>
              <a:rPr lang="ru-RU" dirty="0"/>
              <a:t> і </a:t>
            </a:r>
            <a:r>
              <a:rPr lang="ru-RU" dirty="0" err="1"/>
              <a:t>соціально-психологічних</a:t>
            </a:r>
            <a:r>
              <a:rPr lang="ru-RU" dirty="0"/>
              <a:t> характеристик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тих </a:t>
            </a:r>
            <a:r>
              <a:rPr lang="ru-RU" b="1" dirty="0" err="1"/>
              <a:t>етапах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кінцевий</a:t>
            </a:r>
            <a:r>
              <a:rPr lang="ru-RU" dirty="0"/>
              <a:t> результат і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b="1" dirty="0" err="1"/>
              <a:t>потрібні</a:t>
            </a:r>
            <a:r>
              <a:rPr lang="ru-RU" b="1" dirty="0"/>
              <a:t> </a:t>
            </a:r>
            <a:r>
              <a:rPr lang="ru-RU" b="1" dirty="0" err="1"/>
              <a:t>найвищі</a:t>
            </a:r>
            <a:r>
              <a:rPr lang="ru-RU" b="1" dirty="0"/>
              <a:t> </a:t>
            </a:r>
            <a:r>
              <a:rPr lang="ru-RU" b="1" dirty="0" err="1"/>
              <a:t>показники</a:t>
            </a:r>
            <a:r>
              <a:rPr lang="ru-RU" b="1" dirty="0"/>
              <a:t> </a:t>
            </a:r>
            <a:r>
              <a:rPr lang="ru-RU" dirty="0" err="1"/>
              <a:t>швидкості</a:t>
            </a:r>
            <a:r>
              <a:rPr lang="ru-RU" dirty="0"/>
              <a:t>, </a:t>
            </a:r>
            <a:r>
              <a:rPr lang="ru-RU" dirty="0" err="1"/>
              <a:t>точності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 smtClean="0"/>
              <a:t>Формуючу</a:t>
            </a:r>
            <a:r>
              <a:rPr lang="ru-RU" dirty="0" smtClean="0"/>
              <a:t> </a:t>
            </a:r>
            <a:r>
              <a:rPr lang="ru-RU" dirty="0" err="1"/>
              <a:t>професіографію</a:t>
            </a:r>
            <a:r>
              <a:rPr lang="ru-RU" dirty="0"/>
              <a:t> </a:t>
            </a:r>
            <a:r>
              <a:rPr lang="ru-RU" b="1" dirty="0" err="1"/>
              <a:t>використовують</a:t>
            </a:r>
            <a:r>
              <a:rPr lang="ru-RU" b="1" dirty="0"/>
              <a:t> у </a:t>
            </a:r>
            <a:r>
              <a:rPr lang="ru-RU" b="1" dirty="0" err="1"/>
              <a:t>процесі</a:t>
            </a:r>
            <a:r>
              <a:rPr lang="ru-RU" b="1" dirty="0"/>
              <a:t> </a:t>
            </a:r>
            <a:r>
              <a:rPr lang="ru-RU" b="1" dirty="0" err="1"/>
              <a:t>професійного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dirty="0"/>
              <a:t>, вона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соціально-економічні</a:t>
            </a:r>
            <a:r>
              <a:rPr lang="ru-RU" dirty="0"/>
              <a:t>, </a:t>
            </a:r>
            <a:r>
              <a:rPr lang="ru-RU" dirty="0" err="1"/>
              <a:t>історичні</a:t>
            </a:r>
            <a:r>
              <a:rPr lang="ru-RU" dirty="0"/>
              <a:t>, </a:t>
            </a:r>
            <a:r>
              <a:rPr lang="ru-RU" dirty="0" err="1"/>
              <a:t>правові</a:t>
            </a:r>
            <a:r>
              <a:rPr lang="ru-RU" dirty="0"/>
              <a:t> характеристики </a:t>
            </a:r>
            <a:r>
              <a:rPr lang="ru-RU" dirty="0" err="1"/>
              <a:t>професії</a:t>
            </a:r>
            <a:r>
              <a:rPr lang="ru-RU" dirty="0"/>
              <a:t> в </a:t>
            </a:r>
            <a:r>
              <a:rPr lang="ru-RU" dirty="0" err="1"/>
              <a:t>загальних</a:t>
            </a:r>
            <a:r>
              <a:rPr lang="ru-RU" dirty="0"/>
              <a:t> рисах, з </a:t>
            </a:r>
            <a:r>
              <a:rPr lang="ru-RU" dirty="0" err="1"/>
              <a:t>детальним</a:t>
            </a:r>
            <a:r>
              <a:rPr lang="ru-RU" dirty="0"/>
              <a:t> </a:t>
            </a:r>
            <a:r>
              <a:rPr lang="ru-RU" dirty="0" err="1"/>
              <a:t>аналітичним</a:t>
            </a:r>
            <a:r>
              <a:rPr lang="ru-RU" dirty="0"/>
              <a:t> </a:t>
            </a:r>
            <a:r>
              <a:rPr lang="ru-RU" dirty="0" err="1"/>
              <a:t>опрацюванням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і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0825" y="-4763"/>
            <a:ext cx="2835275" cy="6440488"/>
          </a:xfrm>
        </p:spPr>
        <p:txBody>
          <a:bodyPr/>
          <a:lstStyle/>
          <a:p>
            <a:r>
              <a:rPr lang="ru-RU" sz="1800" b="1" dirty="0" err="1" smtClean="0">
                <a:cs typeface="Tunga" pitchFamily="34" charset="0"/>
              </a:rPr>
              <a:t>Професіографія</a:t>
            </a:r>
            <a:r>
              <a:rPr lang="ru-RU" sz="1800" b="1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містить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smtClean="0">
                <a:solidFill>
                  <a:srgbClr val="FFFF00"/>
                </a:solidFill>
                <a:cs typeface="Tunga" pitchFamily="34" charset="0"/>
              </a:rPr>
              <a:t>комплекс </a:t>
            </a:r>
            <a:r>
              <a:rPr lang="ru-RU" sz="1800" dirty="0" err="1" smtClean="0">
                <a:solidFill>
                  <a:srgbClr val="FFFF00"/>
                </a:solidFill>
                <a:cs typeface="Tunga" pitchFamily="34" charset="0"/>
              </a:rPr>
              <a:t>методів</a:t>
            </a:r>
            <a:r>
              <a:rPr lang="ru-RU" sz="18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  <a:cs typeface="Tunga" pitchFamily="34" charset="0"/>
              </a:rPr>
              <a:t>вивчення</a:t>
            </a:r>
            <a:r>
              <a:rPr lang="ru-RU" sz="18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  <a:cs typeface="Tunga" pitchFamily="34" charset="0"/>
              </a:rPr>
              <a:t>професійної</a:t>
            </a:r>
            <a:r>
              <a:rPr lang="ru-RU" sz="18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  <a:cs typeface="Tunga" pitchFamily="34" charset="0"/>
              </a:rPr>
              <a:t>діяльності</a:t>
            </a:r>
            <a:r>
              <a:rPr lang="ru-RU" sz="1800" dirty="0" smtClean="0">
                <a:solidFill>
                  <a:srgbClr val="FFFF00"/>
                </a:solidFill>
                <a:cs typeface="Tunga" pitchFamily="34" charset="0"/>
              </a:rPr>
              <a:t>,</a:t>
            </a:r>
            <a:r>
              <a:rPr lang="ru-RU" sz="1800" dirty="0" smtClean="0">
                <a:cs typeface="Tunga" pitchFamily="34" charset="0"/>
              </a:rPr>
              <a:t> в тому </a:t>
            </a:r>
            <a:r>
              <a:rPr lang="ru-RU" sz="1800" dirty="0" err="1" smtClean="0">
                <a:cs typeface="Tunga" pitchFamily="34" charset="0"/>
              </a:rPr>
              <a:t>числі</a:t>
            </a:r>
            <a:r>
              <a:rPr lang="ru-RU" sz="1800" dirty="0" smtClean="0">
                <a:cs typeface="Tunga" pitchFamily="34" charset="0"/>
              </a:rPr>
              <a:t> — </a:t>
            </a:r>
            <a:r>
              <a:rPr lang="ru-RU" sz="1800" b="1" dirty="0" err="1" smtClean="0">
                <a:solidFill>
                  <a:srgbClr val="FFFF00"/>
                </a:solidFill>
                <a:cs typeface="Tunga" pitchFamily="34" charset="0"/>
              </a:rPr>
              <a:t>методи</a:t>
            </a:r>
            <a:r>
              <a:rPr lang="ru-RU" sz="1800" b="1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  <a:cs typeface="Tunga" pitchFamily="34" charset="0"/>
              </a:rPr>
              <a:t>збору</a:t>
            </a:r>
            <a:r>
              <a:rPr lang="ru-RU" sz="1800" b="1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  <a:cs typeface="Tunga" pitchFamily="34" charset="0"/>
              </a:rPr>
              <a:t>емпіричних</a:t>
            </a:r>
            <a:r>
              <a:rPr lang="ru-RU" sz="1800" b="1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  <a:cs typeface="Tunga" pitchFamily="34" charset="0"/>
              </a:rPr>
              <a:t>даних</a:t>
            </a:r>
            <a:r>
              <a:rPr lang="ru-RU" sz="1800" b="1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1800" dirty="0" smtClean="0">
                <a:cs typeface="Tunga" pitchFamily="34" charset="0"/>
              </a:rPr>
              <a:t>(</a:t>
            </a:r>
            <a:r>
              <a:rPr lang="ru-RU" sz="1800" dirty="0" err="1" smtClean="0">
                <a:cs typeface="Tunga" pitchFamily="34" charset="0"/>
              </a:rPr>
              <a:t>вивчення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документації</a:t>
            </a:r>
            <a:r>
              <a:rPr lang="ru-RU" sz="1800" dirty="0" smtClean="0">
                <a:cs typeface="Tunga" pitchFamily="34" charset="0"/>
              </a:rPr>
              <a:t>, </a:t>
            </a:r>
            <a:r>
              <a:rPr lang="ru-RU" sz="1800" dirty="0" err="1" smtClean="0">
                <a:cs typeface="Tunga" pitchFamily="34" charset="0"/>
              </a:rPr>
              <a:t>спостереження</a:t>
            </a:r>
            <a:r>
              <a:rPr lang="ru-RU" sz="1800" dirty="0" smtClean="0">
                <a:cs typeface="Tunga" pitchFamily="34" charset="0"/>
              </a:rPr>
              <a:t>, </a:t>
            </a:r>
            <a:r>
              <a:rPr lang="ru-RU" sz="1800" dirty="0" err="1" smtClean="0">
                <a:cs typeface="Tunga" pitchFamily="34" charset="0"/>
              </a:rPr>
              <a:t>опитування</a:t>
            </a:r>
            <a:r>
              <a:rPr lang="ru-RU" sz="1800" dirty="0" smtClean="0">
                <a:cs typeface="Tunga" pitchFamily="34" charset="0"/>
              </a:rPr>
              <a:t>, </a:t>
            </a:r>
            <a:r>
              <a:rPr lang="ru-RU" sz="1800" dirty="0" err="1" smtClean="0">
                <a:cs typeface="Tunga" pitchFamily="34" charset="0"/>
              </a:rPr>
              <a:t>продуктів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діяльності</a:t>
            </a:r>
            <a:r>
              <a:rPr lang="ru-RU" sz="1800" dirty="0" smtClean="0">
                <a:cs typeface="Tunga" pitchFamily="34" charset="0"/>
              </a:rPr>
              <a:t> та </a:t>
            </a:r>
            <a:r>
              <a:rPr lang="ru-RU" sz="1800" dirty="0" err="1" smtClean="0">
                <a:cs typeface="Tunga" pitchFamily="34" charset="0"/>
              </a:rPr>
              <a:t>методів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біографічного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і</a:t>
            </a:r>
            <a:r>
              <a:rPr lang="ru-RU" sz="1800" dirty="0" smtClean="0">
                <a:cs typeface="Tunga" pitchFamily="34" charset="0"/>
              </a:rPr>
              <a:t> трудового </a:t>
            </a:r>
            <a:r>
              <a:rPr lang="ru-RU" sz="1800" dirty="0" err="1" smtClean="0">
                <a:cs typeface="Tunga" pitchFamily="34" charset="0"/>
              </a:rPr>
              <a:t>експерименту</a:t>
            </a:r>
            <a:r>
              <a:rPr lang="ru-RU" sz="1800" dirty="0" smtClean="0">
                <a:cs typeface="Tunga" pitchFamily="34" charset="0"/>
              </a:rPr>
              <a:t>) </a:t>
            </a:r>
            <a:r>
              <a:rPr lang="ru-RU" sz="1800" b="1" dirty="0" err="1" smtClean="0">
                <a:cs typeface="Tunga" pitchFamily="34" charset="0"/>
              </a:rPr>
              <a:t>їх</a:t>
            </a:r>
            <a:r>
              <a:rPr lang="ru-RU" sz="1800" b="1" dirty="0" smtClean="0">
                <a:cs typeface="Tunga" pitchFamily="34" charset="0"/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  <a:cs typeface="Tunga" pitchFamily="34" charset="0"/>
              </a:rPr>
              <a:t>аналізу</a:t>
            </a:r>
            <a:r>
              <a:rPr lang="ru-RU" sz="1800" b="1" dirty="0" smtClean="0">
                <a:cs typeface="Tunga" pitchFamily="34" charset="0"/>
              </a:rPr>
              <a:t> </a:t>
            </a:r>
            <a:r>
              <a:rPr lang="ru-RU" sz="1800" dirty="0" smtClean="0">
                <a:cs typeface="Tunga" pitchFamily="34" charset="0"/>
              </a:rPr>
              <a:t>(</a:t>
            </a:r>
            <a:r>
              <a:rPr lang="ru-RU" sz="1800" dirty="0" err="1" smtClean="0">
                <a:cs typeface="Tunga" pitchFamily="34" charset="0"/>
              </a:rPr>
              <a:t>методи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експертної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оцінки</a:t>
            </a:r>
            <a:r>
              <a:rPr lang="ru-RU" sz="1800" dirty="0" smtClean="0">
                <a:cs typeface="Tunga" pitchFamily="34" charset="0"/>
              </a:rPr>
              <a:t>, </a:t>
            </a:r>
            <a:r>
              <a:rPr lang="ru-RU" sz="1800" dirty="0" err="1" smtClean="0">
                <a:cs typeface="Tunga" pitchFamily="34" charset="0"/>
              </a:rPr>
              <a:t>якісного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аналізу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емпіричних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даних</a:t>
            </a:r>
            <a:r>
              <a:rPr lang="ru-RU" sz="1800" dirty="0" smtClean="0">
                <a:cs typeface="Tunga" pitchFamily="34" charset="0"/>
              </a:rPr>
              <a:t>, </a:t>
            </a:r>
            <a:r>
              <a:rPr lang="ru-RU" sz="1800" dirty="0" err="1" smtClean="0">
                <a:cs typeface="Tunga" pitchFamily="34" charset="0"/>
              </a:rPr>
              <a:t>статистичного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аналізу</a:t>
            </a:r>
            <a:r>
              <a:rPr lang="ru-RU" sz="1800" dirty="0" smtClean="0">
                <a:cs typeface="Tunga" pitchFamily="34" charset="0"/>
              </a:rPr>
              <a:t>), а </a:t>
            </a:r>
            <a:r>
              <a:rPr lang="ru-RU" sz="1800" dirty="0" err="1" smtClean="0">
                <a:cs typeface="Tunga" pitchFamily="34" charset="0"/>
              </a:rPr>
              <a:t>також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методи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психічної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  <a:cs typeface="Tunga" pitchFamily="34" charset="0"/>
              </a:rPr>
              <a:t>інтерпретації</a:t>
            </a:r>
            <a:r>
              <a:rPr lang="ru-RU" sz="18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1800" dirty="0" smtClean="0">
                <a:cs typeface="Tunga" pitchFamily="34" charset="0"/>
              </a:rPr>
              <a:t>(</a:t>
            </a:r>
            <a:r>
              <a:rPr lang="ru-RU" sz="1800" dirty="0" err="1" smtClean="0">
                <a:cs typeface="Tunga" pitchFamily="34" charset="0"/>
              </a:rPr>
              <a:t>структурно-системний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аналіз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і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функціонально-структурний</a:t>
            </a:r>
            <a:r>
              <a:rPr lang="ru-RU" sz="1800" dirty="0" smtClean="0">
                <a:cs typeface="Tunga" pitchFamily="34" charset="0"/>
              </a:rPr>
              <a:t> </a:t>
            </a:r>
            <a:r>
              <a:rPr lang="ru-RU" sz="1800" dirty="0" err="1" smtClean="0">
                <a:cs typeface="Tunga" pitchFamily="34" charset="0"/>
              </a:rPr>
              <a:t>аналіз</a:t>
            </a:r>
            <a:r>
              <a:rPr lang="ru-RU" sz="1800" dirty="0" smtClean="0">
                <a:cs typeface="Tunga" pitchFamily="34" charset="0"/>
              </a:rPr>
              <a:t>).</a:t>
            </a:r>
          </a:p>
        </p:txBody>
      </p:sp>
      <p:pic>
        <p:nvPicPr>
          <p:cNvPr id="10243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33375"/>
            <a:ext cx="4687887" cy="2489200"/>
          </a:xfrm>
        </p:spPr>
      </p:pic>
      <p:pic>
        <p:nvPicPr>
          <p:cNvPr id="1024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141663"/>
            <a:ext cx="4876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ru-RU" sz="3200" smtClean="0">
                <a:cs typeface="Tunga" pitchFamily="34" charset="0"/>
              </a:rPr>
              <a:t>Професіограма та психограма, співвідношення між ними.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1628775"/>
            <a:ext cx="4252913" cy="4937125"/>
          </a:xfrm>
        </p:spPr>
        <p:txBody>
          <a:bodyPr>
            <a:normAutofit fontScale="85000" lnSpcReduction="20000"/>
          </a:bodyPr>
          <a:lstStyle/>
          <a:p>
            <a:pPr indent="-173736" fontAlgn="auto">
              <a:spcAft>
                <a:spcPts val="0"/>
              </a:spcAft>
              <a:defRPr/>
            </a:pPr>
            <a:r>
              <a:rPr lang="ru-RU" b="1" dirty="0" err="1"/>
              <a:t>Професіограма</a:t>
            </a:r>
            <a:r>
              <a:rPr lang="ru-RU" dirty="0"/>
              <a:t> —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>
                <a:solidFill>
                  <a:srgbClr val="C00000"/>
                </a:solidFill>
              </a:rPr>
              <a:t>розкриває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зміст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професійної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праці</a:t>
            </a:r>
            <a:r>
              <a:rPr lang="ru-RU" dirty="0">
                <a:solidFill>
                  <a:srgbClr val="C00000"/>
                </a:solidFill>
              </a:rPr>
              <a:t>, а </a:t>
            </a:r>
            <a:r>
              <a:rPr lang="ru-RU" dirty="0" err="1">
                <a:solidFill>
                  <a:srgbClr val="C00000"/>
                </a:solidFill>
              </a:rPr>
              <a:t>також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вимог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які</a:t>
            </a:r>
            <a:r>
              <a:rPr lang="ru-RU" dirty="0">
                <a:solidFill>
                  <a:srgbClr val="C00000"/>
                </a:solidFill>
              </a:rPr>
              <a:t> вона ставить перед </a:t>
            </a:r>
            <a:r>
              <a:rPr lang="ru-RU" dirty="0" err="1">
                <a:solidFill>
                  <a:srgbClr val="C00000"/>
                </a:solidFill>
              </a:rPr>
              <a:t>людиною</a:t>
            </a:r>
            <a:r>
              <a:rPr lang="ru-RU" dirty="0"/>
              <a:t>. </a:t>
            </a:r>
            <a:r>
              <a:rPr lang="ru-RU" dirty="0" smtClean="0"/>
              <a:t>Вона </a:t>
            </a:r>
            <a:r>
              <a:rPr lang="ru-RU" dirty="0" err="1"/>
              <a:t>складається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і </a:t>
            </a:r>
            <a:r>
              <a:rPr lang="ru-RU" dirty="0" err="1"/>
              <a:t>містить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характеристику </a:t>
            </a:r>
            <a:r>
              <a:rPr lang="ru-RU" dirty="0" err="1"/>
              <a:t>професії</a:t>
            </a:r>
            <a:r>
              <a:rPr lang="ru-RU" dirty="0"/>
              <a:t> і </a:t>
            </a:r>
            <a:r>
              <a:rPr lang="ru-RU" dirty="0" err="1"/>
              <a:t>вимоги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професія</a:t>
            </a:r>
            <a:r>
              <a:rPr lang="ru-RU" dirty="0"/>
              <a:t> ставить до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pPr indent="-173736" fontAlgn="auto">
              <a:spcAft>
                <a:spcPts val="0"/>
              </a:spcAft>
              <a:defRPr/>
            </a:pPr>
            <a:endParaRPr lang="ru-RU" dirty="0"/>
          </a:p>
          <a:p>
            <a:pPr indent="-173736" fontAlgn="auto">
              <a:spcAft>
                <a:spcPts val="0"/>
              </a:spcAft>
              <a:defRPr/>
            </a:pPr>
            <a:r>
              <a:rPr lang="ru-RU" b="1" dirty="0" err="1"/>
              <a:t>Професіограма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по </a:t>
            </a:r>
            <a:r>
              <a:rPr lang="ru-RU" dirty="0" err="1"/>
              <a:t>суті</a:t>
            </a:r>
            <a:r>
              <a:rPr lang="ru-RU" dirty="0"/>
              <a:t> документ, у </a:t>
            </a:r>
            <a:r>
              <a:rPr lang="ru-RU" dirty="0" err="1"/>
              <a:t>якому</a:t>
            </a:r>
            <a:r>
              <a:rPr lang="ru-RU" dirty="0"/>
              <a:t> подано </a:t>
            </a:r>
            <a:r>
              <a:rPr lang="ru-RU" dirty="0" err="1"/>
              <a:t>комплексний</a:t>
            </a:r>
            <a:r>
              <a:rPr lang="ru-RU" dirty="0"/>
              <a:t>, </a:t>
            </a:r>
            <a:r>
              <a:rPr lang="ru-RU" dirty="0" err="1"/>
              <a:t>систематизований</a:t>
            </a:r>
            <a:r>
              <a:rPr lang="ru-RU" dirty="0"/>
              <a:t> і </a:t>
            </a:r>
            <a:r>
              <a:rPr lang="ru-RU" dirty="0" err="1"/>
              <a:t>всебічний</a:t>
            </a:r>
            <a:r>
              <a:rPr lang="ru-RU" dirty="0"/>
              <a:t> </a:t>
            </a:r>
            <a:r>
              <a:rPr lang="ru-RU" dirty="0" err="1">
                <a:solidFill>
                  <a:srgbClr val="C00000"/>
                </a:solidFill>
              </a:rPr>
              <a:t>опис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об'єктивних</a:t>
            </a:r>
            <a:r>
              <a:rPr lang="ru-RU" dirty="0">
                <a:solidFill>
                  <a:srgbClr val="C00000"/>
                </a:solidFill>
              </a:rPr>
              <a:t> характеристик </a:t>
            </a:r>
            <a:r>
              <a:rPr lang="ru-RU" dirty="0" err="1">
                <a:solidFill>
                  <a:srgbClr val="C00000"/>
                </a:solidFill>
              </a:rPr>
              <a:t>професії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сукупності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її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вимог</a:t>
            </a:r>
            <a:r>
              <a:rPr lang="ru-RU" dirty="0">
                <a:solidFill>
                  <a:srgbClr val="C00000"/>
                </a:solidFill>
              </a:rPr>
              <a:t> до </a:t>
            </a:r>
            <a:r>
              <a:rPr lang="ru-RU" dirty="0" err="1">
                <a:solidFill>
                  <a:srgbClr val="C00000"/>
                </a:solidFill>
              </a:rPr>
              <a:t>індивідуально-психологічних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особливостей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людини</a:t>
            </a:r>
            <a:r>
              <a:rPr lang="ru-RU" dirty="0"/>
              <a:t>. </a:t>
            </a:r>
            <a:r>
              <a:rPr lang="ru-RU" dirty="0">
                <a:solidFill>
                  <a:srgbClr val="C00000"/>
                </a:solidFill>
              </a:rPr>
              <a:t>Головною </a:t>
            </a:r>
            <a:r>
              <a:rPr lang="ru-RU" dirty="0" err="1">
                <a:solidFill>
                  <a:srgbClr val="C00000"/>
                </a:solidFill>
              </a:rPr>
              <a:t>частиною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професіограми</a:t>
            </a:r>
            <a:r>
              <a:rPr lang="ru-RU" dirty="0">
                <a:solidFill>
                  <a:srgbClr val="C00000"/>
                </a:solidFill>
              </a:rPr>
              <a:t> є </a:t>
            </a:r>
            <a:r>
              <a:rPr lang="ru-RU" dirty="0" err="1">
                <a:solidFill>
                  <a:srgbClr val="C00000"/>
                </a:solidFill>
              </a:rPr>
              <a:t>психограма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психологічних</a:t>
            </a:r>
            <a:r>
              <a:rPr lang="ru-RU" dirty="0"/>
              <a:t> характеристик та </a:t>
            </a:r>
            <a:r>
              <a:rPr lang="ru-RU" dirty="0" err="1"/>
              <a:t>професійно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особистісних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спеціаліста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3254375"/>
            <a:ext cx="4251325" cy="3529013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defRPr/>
            </a:pPr>
            <a:r>
              <a:rPr lang="ru-RU" b="1" dirty="0" err="1"/>
              <a:t>Психограмма</a:t>
            </a:r>
            <a:r>
              <a:rPr lang="ru-RU" dirty="0"/>
              <a:t> є </a:t>
            </a:r>
            <a:r>
              <a:rPr lang="ru-RU" dirty="0" err="1"/>
              <a:t>розділом</a:t>
            </a:r>
            <a:r>
              <a:rPr lang="ru-RU" dirty="0"/>
              <a:t> </a:t>
            </a:r>
            <a:r>
              <a:rPr lang="ru-RU" dirty="0" err="1"/>
              <a:t>професіограми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в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психологічних</a:t>
            </a:r>
            <a:r>
              <a:rPr lang="ru-RU" dirty="0"/>
              <a:t> </a:t>
            </a:r>
            <a:r>
              <a:rPr lang="ru-RU" dirty="0" err="1"/>
              <a:t>поняттях</a:t>
            </a:r>
            <a:r>
              <a:rPr lang="ru-RU" dirty="0"/>
              <a:t> </a:t>
            </a:r>
            <a:r>
              <a:rPr lang="ru-RU" dirty="0" err="1"/>
              <a:t>відображена</a:t>
            </a:r>
            <a:r>
              <a:rPr lang="ru-RU" dirty="0"/>
              <a:t> </a:t>
            </a:r>
            <a:r>
              <a:rPr lang="ru-RU" b="1" dirty="0"/>
              <a:t>система </a:t>
            </a:r>
            <a:r>
              <a:rPr lang="ru-RU" b="1" dirty="0" err="1"/>
              <a:t>вимог</a:t>
            </a:r>
            <a:r>
              <a:rPr lang="ru-RU" b="1" dirty="0"/>
              <a:t> </a:t>
            </a:r>
            <a:r>
              <a:rPr lang="ru-RU" b="1" dirty="0" err="1"/>
              <a:t>професії</a:t>
            </a:r>
            <a:r>
              <a:rPr lang="ru-RU" b="1" dirty="0"/>
              <a:t> до </a:t>
            </a:r>
            <a:r>
              <a:rPr lang="ru-RU" b="1" dirty="0" err="1"/>
              <a:t>психологічних</a:t>
            </a:r>
            <a:r>
              <a:rPr lang="ru-RU" b="1" dirty="0"/>
              <a:t> і </a:t>
            </a:r>
            <a:r>
              <a:rPr lang="ru-RU" b="1" dirty="0" err="1"/>
              <a:t>психофізіологічних</a:t>
            </a:r>
            <a:r>
              <a:rPr lang="ru-RU" b="1" dirty="0"/>
              <a:t> </a:t>
            </a:r>
            <a:r>
              <a:rPr lang="ru-RU" b="1" dirty="0" err="1"/>
              <a:t>якостей</a:t>
            </a:r>
            <a:r>
              <a:rPr lang="ru-RU" b="1" dirty="0"/>
              <a:t> </a:t>
            </a:r>
            <a:r>
              <a:rPr lang="ru-RU" b="1" dirty="0" err="1"/>
              <a:t>фахівця</a:t>
            </a:r>
            <a:r>
              <a:rPr lang="ru-RU" b="1" dirty="0"/>
              <a:t>.</a:t>
            </a:r>
            <a:r>
              <a:rPr lang="ru-RU" dirty="0"/>
              <a:t> За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вона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виділених</a:t>
            </a:r>
            <a:r>
              <a:rPr lang="ru-RU" dirty="0"/>
              <a:t> </a:t>
            </a:r>
            <a:r>
              <a:rPr lang="ru-RU" dirty="0" err="1"/>
              <a:t>професійно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і </a:t>
            </a:r>
            <a:r>
              <a:rPr lang="ru-RU" dirty="0" err="1"/>
              <a:t>об'єднує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за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сутності</a:t>
            </a:r>
            <a:r>
              <a:rPr lang="ru-RU" dirty="0"/>
              <a:t> і </a:t>
            </a:r>
            <a:r>
              <a:rPr lang="ru-RU" dirty="0" err="1"/>
              <a:t>однорідності</a:t>
            </a:r>
            <a:r>
              <a:rPr lang="ru-RU" dirty="0" smtClean="0"/>
              <a:t>.</a:t>
            </a:r>
          </a:p>
          <a:p>
            <a:pPr indent="-173736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6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692150"/>
            <a:ext cx="39719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79838" y="3429000"/>
            <a:ext cx="5121275" cy="1476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16 характеристик на підставі </a:t>
            </a:r>
            <a:r>
              <a:rPr lang="uk-UA" dirty="0" err="1" smtClean="0"/>
              <a:t>Баклицький</a:t>
            </a:r>
            <a:r>
              <a:rPr lang="uk-UA" dirty="0" smtClean="0"/>
              <a:t> І. «Психологія праці»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275" y="2060575"/>
            <a:ext cx="5130800" cy="1368425"/>
          </a:xfrm>
        </p:spPr>
        <p:txBody>
          <a:bodyPr/>
          <a:lstStyle/>
          <a:p>
            <a:r>
              <a:rPr lang="uk-UA" cap="none">
                <a:ea typeface="Tunga" pitchFamily="34" charset="0"/>
                <a:cs typeface="Tunga" pitchFamily="34" charset="0"/>
              </a:rPr>
              <a:t>ПОБУДОВА ОПИСУ ПРОФЕСІЇ</a:t>
            </a:r>
            <a:endParaRPr lang="ru-RU" cap="none">
              <a:ea typeface="Tunga" pitchFamily="34" charset="0"/>
              <a:cs typeface="Tung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3348038" cy="6629400"/>
          </a:xfrm>
        </p:spPr>
        <p:txBody>
          <a:bodyPr/>
          <a:lstStyle/>
          <a:p>
            <a:r>
              <a:rPr lang="ru-RU" sz="2200" dirty="0" err="1" smtClean="0">
                <a:cs typeface="Tunga" pitchFamily="34" charset="0"/>
              </a:rPr>
              <a:t>Які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особливості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або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виняткові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вимоги</a:t>
            </a:r>
            <a:r>
              <a:rPr lang="ru-RU" sz="2200" dirty="0" smtClean="0">
                <a:cs typeface="Tunga" pitchFamily="34" charset="0"/>
              </a:rPr>
              <a:t> до </a:t>
            </a:r>
            <a:r>
              <a:rPr lang="ru-RU" sz="2200" dirty="0" err="1" smtClean="0">
                <a:cs typeface="Tunga" pitchFamily="34" charset="0"/>
              </a:rPr>
              <a:t>психіки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людини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пред’являє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ця</a:t>
            </a:r>
            <a:r>
              <a:rPr lang="ru-RU" sz="2200" dirty="0" smtClean="0">
                <a:cs typeface="Tunga" pitchFamily="34" charset="0"/>
              </a:rPr>
              <a:t> робота? </a:t>
            </a:r>
            <a:r>
              <a:rPr lang="ru-RU" sz="2200" dirty="0" err="1" smtClean="0">
                <a:cs typeface="Tunga" pitchFamily="34" charset="0"/>
              </a:rPr>
              <a:t>Які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здібності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й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особливості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cs typeface="Tunga" pitchFamily="34" charset="0"/>
              </a:rPr>
              <a:t>є</a:t>
            </a:r>
            <a:r>
              <a:rPr lang="ru-RU" sz="22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cs typeface="Tunga" pitchFamily="34" charset="0"/>
              </a:rPr>
              <a:t>передумовою</a:t>
            </a:r>
            <a:r>
              <a:rPr lang="ru-RU" sz="22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cs typeface="Tunga" pitchFamily="34" charset="0"/>
              </a:rPr>
              <a:t>успішного</a:t>
            </a:r>
            <a:r>
              <a:rPr lang="ru-RU" sz="22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cs typeface="Tunga" pitchFamily="34" charset="0"/>
              </a:rPr>
              <a:t>виконання</a:t>
            </a:r>
            <a:r>
              <a:rPr lang="ru-RU" sz="22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cs typeface="Tunga" pitchFamily="34" charset="0"/>
              </a:rPr>
              <a:t>роботи</a:t>
            </a:r>
            <a:r>
              <a:rPr lang="ru-RU" sz="22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і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які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якості</a:t>
            </a:r>
            <a:r>
              <a:rPr lang="ru-RU" sz="2200" dirty="0" smtClean="0">
                <a:cs typeface="Tunga" pitchFamily="34" charset="0"/>
              </a:rPr>
              <a:t> не </a:t>
            </a:r>
            <a:r>
              <a:rPr lang="ru-RU" sz="2200" dirty="0" err="1" smtClean="0">
                <a:cs typeface="Tunga" pitchFamily="34" charset="0"/>
              </a:rPr>
              <a:t>застосовують</a:t>
            </a:r>
            <a:r>
              <a:rPr lang="ru-RU" sz="2200" dirty="0" smtClean="0">
                <a:cs typeface="Tunga" pitchFamily="34" charset="0"/>
              </a:rPr>
              <a:t> у </a:t>
            </a:r>
            <a:r>
              <a:rPr lang="ru-RU" sz="2200" dirty="0" err="1" smtClean="0">
                <a:cs typeface="Tunga" pitchFamily="34" charset="0"/>
              </a:rPr>
              <a:t>цій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діяльності</a:t>
            </a:r>
            <a:r>
              <a:rPr lang="ru-RU" sz="2200" dirty="0" smtClean="0">
                <a:cs typeface="Tunga" pitchFamily="34" charset="0"/>
              </a:rPr>
              <a:t>, а в </a:t>
            </a:r>
            <a:r>
              <a:rPr lang="ru-RU" sz="2200" dirty="0" err="1" smtClean="0">
                <a:cs typeface="Tunga" pitchFamily="34" charset="0"/>
              </a:rPr>
              <a:t>деяких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випадках</a:t>
            </a:r>
            <a:r>
              <a:rPr lang="ru-RU" sz="2200" dirty="0" smtClean="0">
                <a:cs typeface="Tunga" pitchFamily="34" charset="0"/>
              </a:rPr>
              <a:t> вони просто </a:t>
            </a:r>
            <a:r>
              <a:rPr lang="ru-RU" sz="2200" dirty="0" err="1" smtClean="0">
                <a:cs typeface="Tunga" pitchFamily="34" charset="0"/>
              </a:rPr>
              <a:t>непотрібні</a:t>
            </a:r>
            <a:r>
              <a:rPr lang="ru-RU" sz="2200" dirty="0" smtClean="0">
                <a:cs typeface="Tunga" pitchFamily="34" charset="0"/>
              </a:rPr>
              <a:t>? </a:t>
            </a:r>
            <a:r>
              <a:rPr lang="ru-RU" sz="2200" dirty="0" err="1" smtClean="0">
                <a:cs typeface="Tunga" pitchFamily="34" charset="0"/>
              </a:rPr>
              <a:t>Які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cs typeface="Tunga" pitchFamily="34" charset="0"/>
              </a:rPr>
              <a:t>з</a:t>
            </a:r>
            <a:r>
              <a:rPr lang="ru-RU" sz="2200" dirty="0" smtClean="0">
                <a:cs typeface="Tunga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cs typeface="Tunga" pitchFamily="34" charset="0"/>
              </a:rPr>
              <a:t>найважливіших</a:t>
            </a:r>
            <a:r>
              <a:rPr lang="ru-RU" sz="22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cs typeface="Tunga" pitchFamily="34" charset="0"/>
              </a:rPr>
              <a:t>суб’єктивних</a:t>
            </a:r>
            <a:r>
              <a:rPr lang="ru-RU" sz="22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cs typeface="Tunga" pitchFamily="34" charset="0"/>
              </a:rPr>
              <a:t>детермінант</a:t>
            </a:r>
            <a:r>
              <a:rPr lang="ru-RU" sz="22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cs typeface="Tunga" pitchFamily="34" charset="0"/>
              </a:rPr>
              <a:t>є</a:t>
            </a:r>
            <a:r>
              <a:rPr lang="ru-RU" sz="22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cs typeface="Tunga" pitchFamily="34" charset="0"/>
              </a:rPr>
              <a:t>показниками</a:t>
            </a:r>
            <a:r>
              <a:rPr lang="ru-RU" sz="22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cs typeface="Tunga" pitchFamily="34" charset="0"/>
              </a:rPr>
              <a:t>високої</a:t>
            </a:r>
            <a:r>
              <a:rPr lang="ru-RU" sz="2200" dirty="0" smtClean="0">
                <a:solidFill>
                  <a:srgbClr val="FFFF00"/>
                </a:solidFill>
                <a:cs typeface="Tunga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cs typeface="Tunga" pitchFamily="34" charset="0"/>
              </a:rPr>
              <a:t>продуктивності</a:t>
            </a:r>
            <a:r>
              <a:rPr lang="ru-RU" sz="2200" dirty="0" smtClean="0">
                <a:cs typeface="Tunga" pitchFamily="34" charset="0"/>
              </a:rPr>
              <a:t>?</a:t>
            </a:r>
            <a:br>
              <a:rPr lang="ru-RU" sz="2200" dirty="0" smtClean="0">
                <a:cs typeface="Tunga" pitchFamily="34" charset="0"/>
              </a:rPr>
            </a:br>
            <a:r>
              <a:rPr lang="ru-RU" sz="2200" dirty="0" smtClean="0">
                <a:cs typeface="Tunga" pitchFamily="34" charset="0"/>
              </a:rPr>
              <a:t/>
            </a:r>
            <a:br>
              <a:rPr lang="ru-RU" sz="2200" dirty="0" smtClean="0">
                <a:cs typeface="Tunga" pitchFamily="34" charset="0"/>
              </a:rPr>
            </a:br>
            <a:endParaRPr lang="ru-RU" sz="2200" dirty="0" smtClean="0">
              <a:cs typeface="Tung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492500" y="115888"/>
            <a:ext cx="5062538" cy="36163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defRPr/>
            </a:pPr>
            <a:r>
              <a:rPr lang="ru-RU" dirty="0" err="1"/>
              <a:t>Вивчаючи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роботу, психолог ставить </a:t>
            </a:r>
            <a:r>
              <a:rPr lang="ru-RU" dirty="0" err="1"/>
              <a:t>детальні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 і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 на них </a:t>
            </a:r>
            <a:r>
              <a:rPr lang="ru-RU" dirty="0" err="1" smtClean="0"/>
              <a:t>відбирає</a:t>
            </a:r>
            <a:r>
              <a:rPr lang="ru-RU" dirty="0" smtClean="0"/>
              <a:t> </a:t>
            </a:r>
            <a:r>
              <a:rPr lang="ru-RU" dirty="0" err="1"/>
              <a:t>інформацію</a:t>
            </a:r>
            <a:r>
              <a:rPr lang="ru-RU" dirty="0"/>
              <a:t>, яку </a:t>
            </a:r>
            <a:r>
              <a:rPr lang="ru-RU" dirty="0" err="1"/>
              <a:t>використовує</a:t>
            </a:r>
            <a:r>
              <a:rPr lang="ru-RU" dirty="0"/>
              <a:t> як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для </a:t>
            </a:r>
            <a:r>
              <a:rPr lang="ru-RU" dirty="0" err="1"/>
              <a:t>професіограми</a:t>
            </a:r>
            <a:r>
              <a:rPr lang="ru-RU" dirty="0"/>
              <a:t> (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її</a:t>
            </a:r>
            <a:r>
              <a:rPr lang="ru-RU" dirty="0"/>
              <a:t> виду та мети </a:t>
            </a:r>
            <a:r>
              <a:rPr lang="ru-RU" dirty="0" err="1"/>
              <a:t>використання</a:t>
            </a:r>
            <a:r>
              <a:rPr lang="ru-RU" dirty="0"/>
              <a:t>). Основа фундаментального </a:t>
            </a:r>
            <a:r>
              <a:rPr lang="ru-RU" dirty="0" err="1"/>
              <a:t>опису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16 </a:t>
            </a:r>
            <a:r>
              <a:rPr lang="ru-RU" dirty="0" err="1"/>
              <a:t>запитань</a:t>
            </a:r>
            <a:r>
              <a:rPr lang="ru-RU" dirty="0"/>
              <a:t>; у </a:t>
            </a:r>
            <a:r>
              <a:rPr lang="ru-RU" dirty="0" err="1"/>
              <a:t>відповідях</a:t>
            </a:r>
            <a:r>
              <a:rPr lang="ru-RU" dirty="0"/>
              <a:t> на них є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для </a:t>
            </a:r>
            <a:r>
              <a:rPr lang="ru-RU" dirty="0" err="1"/>
              <a:t>професіограми</a:t>
            </a:r>
            <a:r>
              <a:rPr lang="ru-RU" dirty="0"/>
              <a:t> (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зв</a:t>
            </a:r>
            <a:r>
              <a:rPr lang="en-US" dirty="0" smtClean="0"/>
              <a:t>’</a:t>
            </a:r>
            <a:r>
              <a:rPr lang="ru-RU" dirty="0" err="1" smtClean="0"/>
              <a:t>язок</a:t>
            </a:r>
            <a:r>
              <a:rPr lang="ru-RU" dirty="0" smtClean="0"/>
              <a:t>  </a:t>
            </a:r>
            <a:r>
              <a:rPr lang="ru-RU" dirty="0" err="1"/>
              <a:t>оформляють</a:t>
            </a:r>
            <a:r>
              <a:rPr lang="ru-RU" dirty="0"/>
              <a:t> так: </a:t>
            </a:r>
            <a:r>
              <a:rPr lang="ru-RU" dirty="0" err="1"/>
              <a:t>запитання</a:t>
            </a:r>
            <a:r>
              <a:rPr lang="ru-RU" dirty="0"/>
              <a:t>…? =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…):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591550" cy="5876925"/>
          </a:xfrm>
        </p:spPr>
        <p:txBody>
          <a:bodyPr/>
          <a:lstStyle/>
          <a:p>
            <a:r>
              <a:rPr lang="ru-RU" sz="1800" b="1" smtClean="0">
                <a:cs typeface="Tunga" pitchFamily="34" charset="0"/>
              </a:rPr>
              <a:t>1. </a:t>
            </a:r>
            <a:r>
              <a:rPr lang="ru-RU" sz="1800" smtClean="0">
                <a:cs typeface="Tunga" pitchFamily="34" charset="0"/>
              </a:rPr>
              <a:t>Як називається робота і в чому вона полягає? (Іншими словами, що виконується?) = назва роботи, спеціальності, професії, посади можливого робочого місця – опис існуючих характеристик і видових особливостей праці.</a:t>
            </a:r>
            <a:br>
              <a:rPr lang="ru-RU" sz="1800" smtClean="0">
                <a:cs typeface="Tunga" pitchFamily="34" charset="0"/>
              </a:rPr>
            </a:br>
            <a:r>
              <a:rPr lang="ru-RU" sz="1800" b="1" smtClean="0">
                <a:cs typeface="Tunga" pitchFamily="34" charset="0"/>
              </a:rPr>
              <a:t>2. </a:t>
            </a:r>
            <a:r>
              <a:rPr lang="ru-RU" sz="1800" smtClean="0">
                <a:cs typeface="Tunga" pitchFamily="34" charset="0"/>
              </a:rPr>
              <a:t>Якою є ефективність і мета роботи? (Що виготовляють і з якою метою?) = мета роботи: продукція, послуги; значення роботи: цінність і важливість продукції або надання послуг для організації підприємства та всього народного господарства.</a:t>
            </a:r>
            <a:br>
              <a:rPr lang="ru-RU" sz="1800" smtClean="0">
                <a:cs typeface="Tunga" pitchFamily="34" charset="0"/>
              </a:rPr>
            </a:br>
            <a:r>
              <a:rPr lang="ru-RU" sz="1800" b="1" smtClean="0">
                <a:cs typeface="Tunga" pitchFamily="34" charset="0"/>
              </a:rPr>
              <a:t>3. </a:t>
            </a:r>
            <a:r>
              <a:rPr lang="ru-RU" sz="1800" smtClean="0">
                <a:cs typeface="Tunga" pitchFamily="34" charset="0"/>
              </a:rPr>
              <a:t>Що є предметом праці? (З чого виготовляють, над чим і з чим працюють) = матеріал, сировина, напівфабрикати; нематеріальні джерела – інформація, письмові дані та документи; обслуговування, надання послуг – допоміжна діяльність.</a:t>
            </a:r>
            <a:br>
              <a:rPr lang="ru-RU" sz="1800" smtClean="0">
                <a:cs typeface="Tunga" pitchFamily="34" charset="0"/>
              </a:rPr>
            </a:br>
            <a:r>
              <a:rPr lang="ru-RU" sz="1800" b="1" smtClean="0">
                <a:cs typeface="Tunga" pitchFamily="34" charset="0"/>
              </a:rPr>
              <a:t>4. </a:t>
            </a:r>
            <a:r>
              <a:rPr lang="ru-RU" sz="1800" smtClean="0">
                <a:cs typeface="Tunga" pitchFamily="34" charset="0"/>
              </a:rPr>
              <a:t>Яким способом виконують роботу? (Як це робиться?) = технологічний процес, трудовий процес, операція, завдання.</a:t>
            </a:r>
            <a:br>
              <a:rPr lang="ru-RU" sz="1800" smtClean="0">
                <a:cs typeface="Tunga" pitchFamily="34" charset="0"/>
              </a:rPr>
            </a:br>
            <a:r>
              <a:rPr lang="ru-RU" sz="1800" b="1" smtClean="0">
                <a:cs typeface="Tunga" pitchFamily="34" charset="0"/>
              </a:rPr>
              <a:t>5. </a:t>
            </a:r>
            <a:r>
              <a:rPr lang="ru-RU" sz="1800" smtClean="0">
                <a:cs typeface="Tunga" pitchFamily="34" charset="0"/>
              </a:rPr>
              <a:t>На підставі чого виконується ця робота? (На якій підставі це робиться?) = підставою для виконання роботи можуть бути: виробнича документація, рисунки, вказівки, детальні технологічні інструкції, плани, розрахунки; опосередкована інформація, інструкції, опис, накази.</a:t>
            </a:r>
            <a:br>
              <a:rPr lang="ru-RU" sz="1800" smtClean="0">
                <a:cs typeface="Tunga" pitchFamily="34" charset="0"/>
              </a:rPr>
            </a:br>
            <a:r>
              <a:rPr lang="ru-RU" sz="1800" b="1" smtClean="0">
                <a:cs typeface="Tunga" pitchFamily="34" charset="0"/>
              </a:rPr>
              <a:t>6. </a:t>
            </a:r>
            <a:r>
              <a:rPr lang="ru-RU" sz="1800" smtClean="0">
                <a:cs typeface="Tunga" pitchFamily="34" charset="0"/>
              </a:rPr>
              <a:t>Які критерії оцінки результатів праці? (На підставі чого оцінюють якість і ефективність праці?) = критерії, оцінки, норми, ліміт, затрати часу, кваліфікаційні розряди.</a:t>
            </a:r>
            <a:br>
              <a:rPr lang="ru-RU" sz="1800" smtClean="0">
                <a:cs typeface="Tunga" pitchFamily="34" charset="0"/>
              </a:rPr>
            </a:br>
            <a:r>
              <a:rPr lang="ru-RU" sz="1800" b="1" smtClean="0">
                <a:cs typeface="Tunga" pitchFamily="34" charset="0"/>
              </a:rPr>
              <a:t>7. </a:t>
            </a:r>
            <a:r>
              <a:rPr lang="ru-RU" sz="1800" smtClean="0">
                <a:cs typeface="Tunga" pitchFamily="34" charset="0"/>
              </a:rPr>
              <a:t>Яка кваліфікація вимагається для роботи? (Що треба вміти, знати?) = необхідна освіта, практичний досвід, який вимагають, майстерність, спеціалізація.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591550" cy="5759450"/>
          </a:xfrm>
        </p:spPr>
        <p:txBody>
          <a:bodyPr/>
          <a:lstStyle/>
          <a:p>
            <a:r>
              <a:rPr lang="ru-RU" sz="1800" b="1" smtClean="0">
                <a:cs typeface="Tunga" pitchFamily="34" charset="0"/>
              </a:rPr>
              <a:t>8. </a:t>
            </a:r>
            <a:r>
              <a:rPr lang="ru-RU" sz="1800" smtClean="0">
                <a:cs typeface="Tunga" pitchFamily="34" charset="0"/>
              </a:rPr>
              <a:t>За допомогою яких засобів виконують роботу? (Чим виконують?) = інструменти, машини, допоміжні засоби, апаратура, засоби управління.</a:t>
            </a:r>
            <a:br>
              <a:rPr lang="ru-RU" sz="1800" smtClean="0">
                <a:cs typeface="Tunga" pitchFamily="34" charset="0"/>
              </a:rPr>
            </a:br>
            <a:r>
              <a:rPr lang="ru-RU" sz="1800" b="1" smtClean="0">
                <a:cs typeface="Tunga" pitchFamily="34" charset="0"/>
              </a:rPr>
              <a:t>9. </a:t>
            </a:r>
            <a:r>
              <a:rPr lang="ru-RU" sz="1800" smtClean="0">
                <a:cs typeface="Tunga" pitchFamily="34" charset="0"/>
              </a:rPr>
              <a:t>В яких умовах виконують роботу? = виробниче середовище: умови праці та параметри робочого місця (просторові, гігієнічні, естетичні тощо).</a:t>
            </a:r>
            <a:br>
              <a:rPr lang="ru-RU" sz="1800" smtClean="0">
                <a:cs typeface="Tunga" pitchFamily="34" charset="0"/>
              </a:rPr>
            </a:br>
            <a:r>
              <a:rPr lang="ru-RU" sz="1800" b="1" smtClean="0">
                <a:cs typeface="Tunga" pitchFamily="34" charset="0"/>
              </a:rPr>
              <a:t>10. </a:t>
            </a:r>
            <a:r>
              <a:rPr lang="ru-RU" sz="1800" smtClean="0">
                <a:cs typeface="Tunga" pitchFamily="34" charset="0"/>
              </a:rPr>
              <a:t>Яка організація праці? (Коли і яким способом виконують роботу?) = організація виробничого процесу, графік роботи і розклад змін, режим праці та відпочинку, баланс робочого часу.</a:t>
            </a:r>
            <a:br>
              <a:rPr lang="ru-RU" sz="1800" smtClean="0">
                <a:cs typeface="Tunga" pitchFamily="34" charset="0"/>
              </a:rPr>
            </a:br>
            <a:r>
              <a:rPr lang="ru-RU" sz="1800" b="1" smtClean="0">
                <a:cs typeface="Tunga" pitchFamily="34" charset="0"/>
              </a:rPr>
              <a:t>11. </a:t>
            </a:r>
            <a:r>
              <a:rPr lang="ru-RU" sz="1800" smtClean="0">
                <a:cs typeface="Tunga" pitchFamily="34" charset="0"/>
              </a:rPr>
              <a:t>Яка кооперація праці? (Хто, що і з ким робить?) = розподіл виробничих завдань, повноважень і відповідальності в трудовому колективі, визначена субординація – керівник, підлеглі, система керівництва й управління первинними виробничими колективами; характеристика соціального середовища та мікроклімату на виробництві.</a:t>
            </a:r>
            <a:br>
              <a:rPr lang="ru-RU" sz="1800" smtClean="0">
                <a:cs typeface="Tunga" pitchFamily="34" charset="0"/>
              </a:rPr>
            </a:br>
            <a:r>
              <a:rPr lang="ru-RU" sz="1800" b="1" smtClean="0">
                <a:cs typeface="Tunga" pitchFamily="34" charset="0"/>
              </a:rPr>
              <a:t>12. </a:t>
            </a:r>
            <a:r>
              <a:rPr lang="ru-RU" sz="1800" smtClean="0">
                <a:cs typeface="Tunga" pitchFamily="34" charset="0"/>
              </a:rPr>
              <a:t>Яка інтенсивність праці? (Як багато, наскільки швидко або повільно, як часто виконують роботу?) = кількість роботи, її важкість, швидкість, темпи, норми часу, тривалість навантаження, варіабельність праці – монотонність, систематичність, циклічність, ритмічність.</a:t>
            </a:r>
            <a:br>
              <a:rPr lang="ru-RU" sz="1800" smtClean="0">
                <a:cs typeface="Tunga" pitchFamily="34" charset="0"/>
              </a:rPr>
            </a:br>
            <a:r>
              <a:rPr lang="ru-RU" sz="1800" b="1" smtClean="0">
                <a:cs typeface="Tunga" pitchFamily="34" charset="0"/>
              </a:rPr>
              <a:t>13. </a:t>
            </a:r>
            <a:r>
              <a:rPr lang="ru-RU" sz="1800" smtClean="0">
                <a:cs typeface="Tunga" pitchFamily="34" charset="0"/>
              </a:rPr>
              <a:t>Які загрозливі та відповідальні моменти трапляються на виробництві? (Що може трапитись на роботі?) = неполадки, матеріальні втрати, штрафи за низьку якість або зрив термінів доставки продукції, аварії обладнання, травми, профзахворювання, збитки для народного господарства країни.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287</TotalTime>
  <Words>1301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Soho</vt:lpstr>
      <vt:lpstr>ПРОФЕСІОГРАФІЯ  У ВИВЧЕННІ ПРОФЕСІОНАЛІЗМУ</vt:lpstr>
      <vt:lpstr>ЇЇ використовують з метою розроблення інформаційних, діагностичних, корекційних і формуючих методичних посібників і практичних рекомендацій для забезпечення взаємовідповідності людини і професії.</vt:lpstr>
      <vt:lpstr>Інформаційна професіографія спрямована на забезпечення профорієнтаційної роботи, охоплює всі названі характеристики, але подає їх узагальнено, коротко, описово.  Корекційна професіографія спрямована на підвищення безпеки професійної праці, детально й аналітично описує тільки ті характеристики, які є основними джерелами загрозливої поведінки людини в цій сфері.</vt:lpstr>
      <vt:lpstr>Професіографія містить комплекс методів вивчення професійної діяльності, в тому числі — методи збору емпіричних даних (вивчення документації, спостереження, опитування, продуктів діяльності та методів біографічного і трудового експерименту) їх аналізу (методи експертної оцінки, якісного аналізу емпіричних даних, статистичного аналізу), а також методи психічної інтерпретації (структурно-системний аналіз і функціонально-структурний аналіз).</vt:lpstr>
      <vt:lpstr>Професіограма та психограма, співвідношення між ними.</vt:lpstr>
      <vt:lpstr>ПОБУДОВА ОПИСУ ПРОФЕСІЇ</vt:lpstr>
      <vt:lpstr>Які особливості або виняткові вимоги до психіки людини пред’являє ця робота? Які здібності й особливості є передумовою успішного виконання роботи і які якості не застосовують у цій діяльності, а в деяких випадках вони просто непотрібні? Які з найважливіших суб’єктивних детермінант є показниками високої продуктивності?  </vt:lpstr>
      <vt:lpstr>1. Як називається робота і в чому вона полягає? (Іншими словами, що виконується?) = назва роботи, спеціальності, професії, посади можливого робочого місця – опис існуючих характеристик і видових особливостей праці. 2. Якою є ефективність і мета роботи? (Що виготовляють і з якою метою?) = мета роботи: продукція, послуги; значення роботи: цінність і важливість продукції або надання послуг для організації підприємства та всього народного господарства. 3. Що є предметом праці? (З чого виготовляють, над чим і з чим працюють) = матеріал, сировина, напівфабрикати; нематеріальні джерела – інформація, письмові дані та документи; обслуговування, надання послуг – допоміжна діяльність. 4. Яким способом виконують роботу? (Як це робиться?) = технологічний процес, трудовий процес, операція, завдання. 5. На підставі чого виконується ця робота? (На якій підставі це робиться?) = підставою для виконання роботи можуть бути: виробнича документація, рисунки, вказівки, детальні технологічні інструкції, плани, розрахунки; опосередкована інформація, інструкції, опис, накази. 6. Які критерії оцінки результатів праці? (На підставі чого оцінюють якість і ефективність праці?) = критерії, оцінки, норми, ліміт, затрати часу, кваліфікаційні розряди. 7. Яка кваліфікація вимагається для роботи? (Що треба вміти, знати?) = необхідна освіта, практичний досвід, який вимагають, майстерність, спеціалізація.</vt:lpstr>
      <vt:lpstr>8. За допомогою яких засобів виконують роботу? (Чим виконують?) = інструменти, машини, допоміжні засоби, апаратура, засоби управління. 9. В яких умовах виконують роботу? = виробниче середовище: умови праці та параметри робочого місця (просторові, гігієнічні, естетичні тощо). 10. Яка організація праці? (Коли і яким способом виконують роботу?) = організація виробничого процесу, графік роботи і розклад змін, режим праці та відпочинку, баланс робочого часу. 11. Яка кооперація праці? (Хто, що і з ким робить?) = розподіл виробничих завдань, повноважень і відповідальності в трудовому колективі, визначена субординація – керівник, підлеглі, система керівництва й управління первинними виробничими колективами; характеристика соціального середовища та мікроклімату на виробництві. 12. Яка інтенсивність праці? (Як багато, наскільки швидко або повільно, як часто виконують роботу?) = кількість роботи, її важкість, швидкість, темпи, норми часу, тривалість навантаження, варіабельність праці – монотонність, систематичність, циклічність, ритмічність. 13. Які загрозливі та відповідальні моменти трапляються на виробництві? (Що може трапитись на роботі?) = неполадки, матеріальні втрати, штрафи за низьку якість або зрив термінів доставки продукції, аварії обладнання, травми, профзахворювання, збитки для народного господарства країни.</vt:lpstr>
      <vt:lpstr>14. Як впливає праця на працівника? (Чим корисна й чим шкідлива вона для людини?) = позитивний і негативний вплив матеріальних, організаційних і соціальних факторів на особистість (у комплексі).  15. Яку користь приносить праця робітникові? (Скільки він заробляє?) = заробітна плата, премії, натуральні видачі, різні пільги, моральне задоволення від праці, громадське визнання працівника.  16. Які умови, вимоги й обмеження характерні для роботи? (Хто може, а хто не повинен її виконувати?) = адміністративно-правові, політичні, медичні, громадські й інші детермінанти.</vt:lpstr>
      <vt:lpstr>ПРОФПРИДАТНІСТЬ ТА ЇЇ ВИЗНАЧЕННЯ</vt:lpstr>
      <vt:lpstr>Слайд 12</vt:lpstr>
      <vt:lpstr>Слайд 13</vt:lpstr>
      <vt:lpstr>ПРОФЕСІЙНО-ВАЖЛИВІ ЯКОСТІ ТА ЗДІБНОСТІ. ЗАСОБИ ЇХ ВИЗНАЧЕННЯ ТА ВИМІРЮВАННЯ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Професія і її цілі</dc:title>
  <dc:creator>Artem</dc:creator>
  <cp:lastModifiedBy>Ganna Boiko</cp:lastModifiedBy>
  <cp:revision>16</cp:revision>
  <dcterms:created xsi:type="dcterms:W3CDTF">2021-10-28T14:50:57Z</dcterms:created>
  <dcterms:modified xsi:type="dcterms:W3CDTF">2024-03-05T10:26:42Z</dcterms:modified>
</cp:coreProperties>
</file>