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1236" y="16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9" name="Подзаголовок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Заголовок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ru-RU" smtClean="0"/>
              <a:t>Образец заголовка</a:t>
            </a:r>
            <a:endParaRPr kumimoji="0" lang="en-US"/>
          </a:p>
        </p:txBody>
      </p:sp>
      <p:cxnSp>
        <p:nvCxnSpPr>
          <p:cNvPr id="8" name="Прямая соединительная линия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Прямая соединительная линия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Овал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Дата 14"/>
          <p:cNvSpPr>
            <a:spLocks noGrp="1"/>
          </p:cNvSpPr>
          <p:nvPr>
            <p:ph type="dt" sz="half" idx="10"/>
          </p:nvPr>
        </p:nvSpPr>
        <p:spPr/>
        <p:txBody>
          <a:bodyPr/>
          <a:lstStyle/>
          <a:p>
            <a:fld id="{850C2E59-A15A-48F5-8970-307F65701842}" type="datetimeFigureOut">
              <a:rPr lang="ru-RU" smtClean="0"/>
              <a:pPr/>
              <a:t>19.02.2023</a:t>
            </a:fld>
            <a:endParaRPr lang="ru-RU"/>
          </a:p>
        </p:txBody>
      </p:sp>
      <p:sp>
        <p:nvSpPr>
          <p:cNvPr id="16" name="Номер слайда 15"/>
          <p:cNvSpPr>
            <a:spLocks noGrp="1"/>
          </p:cNvSpPr>
          <p:nvPr>
            <p:ph type="sldNum" sz="quarter" idx="11"/>
          </p:nvPr>
        </p:nvSpPr>
        <p:spPr/>
        <p:txBody>
          <a:bodyPr/>
          <a:lstStyle/>
          <a:p>
            <a:fld id="{ECCCC3CD-058F-4C71-A483-5DDB213B7C65}" type="slidenum">
              <a:rPr lang="ru-RU" smtClean="0"/>
              <a:pPr/>
              <a:t>‹#›</a:t>
            </a:fld>
            <a:endParaRPr lang="ru-RU"/>
          </a:p>
        </p:txBody>
      </p:sp>
      <p:sp>
        <p:nvSpPr>
          <p:cNvPr id="17" name="Нижний колонтитул 16"/>
          <p:cNvSpPr>
            <a:spLocks noGrp="1"/>
          </p:cNvSpPr>
          <p:nvPr>
            <p:ph type="ftr" sz="quarter" idx="12"/>
          </p:nvPr>
        </p:nvSpPr>
        <p:spPr/>
        <p:txBody>
          <a:bodyPr/>
          <a:lstStyle/>
          <a:p>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850C2E59-A15A-48F5-8970-307F65701842}" type="datetimeFigureOut">
              <a:rPr lang="ru-RU" smtClean="0"/>
              <a:pPr/>
              <a:t>19.02.2023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CCCC3CD-058F-4C71-A483-5DDB213B7C65}"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850C2E59-A15A-48F5-8970-307F65701842}" type="datetimeFigureOut">
              <a:rPr lang="ru-RU" smtClean="0"/>
              <a:pPr/>
              <a:t>19.02.2023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CCCC3CD-058F-4C71-A483-5DDB213B7C65}"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9" name="Содержимое 8"/>
          <p:cNvSpPr>
            <a:spLocks noGrp="1"/>
          </p:cNvSpPr>
          <p:nvPr>
            <p:ph idx="1"/>
          </p:nvPr>
        </p:nvSpPr>
        <p:spPr>
          <a:xfrm>
            <a:off x="457200" y="1524000"/>
            <a:ext cx="8229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4" name="Дата 13"/>
          <p:cNvSpPr>
            <a:spLocks noGrp="1"/>
          </p:cNvSpPr>
          <p:nvPr>
            <p:ph type="dt" sz="half" idx="14"/>
          </p:nvPr>
        </p:nvSpPr>
        <p:spPr/>
        <p:txBody>
          <a:bodyPr/>
          <a:lstStyle/>
          <a:p>
            <a:fld id="{850C2E59-A15A-48F5-8970-307F65701842}" type="datetimeFigureOut">
              <a:rPr lang="ru-RU" smtClean="0"/>
              <a:pPr/>
              <a:t>19.02.2023</a:t>
            </a:fld>
            <a:endParaRPr lang="ru-RU"/>
          </a:p>
        </p:txBody>
      </p:sp>
      <p:sp>
        <p:nvSpPr>
          <p:cNvPr id="15" name="Номер слайда 14"/>
          <p:cNvSpPr>
            <a:spLocks noGrp="1"/>
          </p:cNvSpPr>
          <p:nvPr>
            <p:ph type="sldNum" sz="quarter" idx="15"/>
          </p:nvPr>
        </p:nvSpPr>
        <p:spPr/>
        <p:txBody>
          <a:bodyPr/>
          <a:lstStyle>
            <a:lvl1pPr algn="ctr">
              <a:defRPr/>
            </a:lvl1pPr>
          </a:lstStyle>
          <a:p>
            <a:fld id="{ECCCC3CD-058F-4C71-A483-5DDB213B7C65}" type="slidenum">
              <a:rPr lang="ru-RU" smtClean="0"/>
              <a:pPr/>
              <a:t>‹#›</a:t>
            </a:fld>
            <a:endParaRPr lang="ru-RU"/>
          </a:p>
        </p:txBody>
      </p:sp>
      <p:sp>
        <p:nvSpPr>
          <p:cNvPr id="16" name="Нижний колонтитул 15"/>
          <p:cNvSpPr>
            <a:spLocks noGrp="1"/>
          </p:cNvSpPr>
          <p:nvPr>
            <p:ph type="ftr" sz="quarter" idx="16"/>
          </p:nvPr>
        </p:nvSpPr>
        <p:spPr/>
        <p:txBody>
          <a:bodyPr/>
          <a:lstStyle/>
          <a:p>
            <a:endParaRPr lang="ru-RU"/>
          </a:p>
        </p:txBody>
      </p:sp>
      <p:sp>
        <p:nvSpPr>
          <p:cNvPr id="17" name="Заголовок 16"/>
          <p:cNvSpPr>
            <a:spLocks noGrp="1"/>
          </p:cNvSpPr>
          <p:nvPr>
            <p:ph type="title"/>
          </p:nvPr>
        </p:nvSpPr>
        <p:spPr/>
        <p:txBody>
          <a:bodyPr rtlCol="0" anchor="b" anchorCtr="0"/>
          <a:lstStyle/>
          <a:p>
            <a:r>
              <a:rPr kumimoji="0" lang="ru-RU" smtClean="0"/>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4" name="Дата 3"/>
          <p:cNvSpPr>
            <a:spLocks noGrp="1"/>
          </p:cNvSpPr>
          <p:nvPr>
            <p:ph type="dt" sz="half" idx="10"/>
          </p:nvPr>
        </p:nvSpPr>
        <p:spPr/>
        <p:txBody>
          <a:bodyPr/>
          <a:lstStyle/>
          <a:p>
            <a:fld id="{850C2E59-A15A-48F5-8970-307F65701842}" type="datetimeFigureOut">
              <a:rPr lang="ru-RU" smtClean="0"/>
              <a:pPr/>
              <a:t>19.02.2023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CCCC3CD-058F-4C71-A483-5DDB213B7C65}" type="slidenum">
              <a:rPr lang="ru-RU" smtClean="0"/>
              <a:pPr/>
              <a:t>‹#›</a:t>
            </a:fld>
            <a:endParaRPr lang="ru-RU"/>
          </a:p>
        </p:txBody>
      </p:sp>
      <p:sp>
        <p:nvSpPr>
          <p:cNvPr id="2" name="Заголовок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cxnSp>
        <p:nvCxnSpPr>
          <p:cNvPr id="7" name="Прямая соединительная линия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Дата 4"/>
          <p:cNvSpPr>
            <a:spLocks noGrp="1"/>
          </p:cNvSpPr>
          <p:nvPr>
            <p:ph type="dt" sz="half" idx="10"/>
          </p:nvPr>
        </p:nvSpPr>
        <p:spPr/>
        <p:txBody>
          <a:bodyPr/>
          <a:lstStyle/>
          <a:p>
            <a:fld id="{850C2E59-A15A-48F5-8970-307F65701842}" type="datetimeFigureOut">
              <a:rPr lang="ru-RU" smtClean="0"/>
              <a:pPr/>
              <a:t>19.02.2023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CCCC3CD-058F-4C71-A483-5DDB213B7C65}" type="slidenum">
              <a:rPr lang="ru-RU" smtClean="0"/>
              <a:pPr/>
              <a:t>‹#›</a:t>
            </a:fld>
            <a:endParaRPr lang="ru-RU"/>
          </a:p>
        </p:txBody>
      </p:sp>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11" name="Содержимое 10"/>
          <p:cNvSpPr>
            <a:spLocks noGrp="1"/>
          </p:cNvSpPr>
          <p:nvPr>
            <p:ph sz="half" idx="1"/>
          </p:nvPr>
        </p:nvSpPr>
        <p:spPr>
          <a:xfrm>
            <a:off x="457200" y="1524000"/>
            <a:ext cx="4059936"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half" idx="2"/>
          </p:nvPr>
        </p:nvSpPr>
        <p:spPr>
          <a:xfrm>
            <a:off x="4648200" y="1524000"/>
            <a:ext cx="4059936"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9" name="Номер слайда 8"/>
          <p:cNvSpPr>
            <a:spLocks noGrp="1"/>
          </p:cNvSpPr>
          <p:nvPr>
            <p:ph type="sldNum" sz="quarter" idx="12"/>
          </p:nvPr>
        </p:nvSpPr>
        <p:spPr/>
        <p:txBody>
          <a:bodyPr/>
          <a:lstStyle/>
          <a:p>
            <a:fld id="{ECCCC3CD-058F-4C71-A483-5DDB213B7C65}" type="slidenum">
              <a:rPr lang="ru-RU" smtClean="0"/>
              <a:pPr/>
              <a:t>‹#›</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7" name="Дата 6"/>
          <p:cNvSpPr>
            <a:spLocks noGrp="1"/>
          </p:cNvSpPr>
          <p:nvPr>
            <p:ph type="dt" sz="half" idx="10"/>
          </p:nvPr>
        </p:nvSpPr>
        <p:spPr/>
        <p:txBody>
          <a:bodyPr/>
          <a:lstStyle/>
          <a:p>
            <a:fld id="{850C2E59-A15A-48F5-8970-307F65701842}" type="datetimeFigureOut">
              <a:rPr lang="ru-RU" smtClean="0"/>
              <a:pPr/>
              <a:t>19.02.2023</a:t>
            </a:fld>
            <a:endParaRPr lang="ru-RU"/>
          </a:p>
        </p:txBody>
      </p:sp>
      <p:sp>
        <p:nvSpPr>
          <p:cNvPr id="3" name="Текст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32" name="Содержимое 31"/>
          <p:cNvSpPr>
            <a:spLocks noGrp="1"/>
          </p:cNvSpPr>
          <p:nvPr>
            <p:ph sz="half" idx="2"/>
          </p:nvPr>
        </p:nvSpPr>
        <p:spPr>
          <a:xfrm>
            <a:off x="457200" y="2201896"/>
            <a:ext cx="4038600" cy="391363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34" name="Содержимое 33"/>
          <p:cNvSpPr>
            <a:spLocks noGrp="1"/>
          </p:cNvSpPr>
          <p:nvPr>
            <p:ph sz="quarter" idx="4"/>
          </p:nvPr>
        </p:nvSpPr>
        <p:spPr>
          <a:xfrm>
            <a:off x="4649788" y="2201896"/>
            <a:ext cx="4038600" cy="391363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 name="Заголовок 1"/>
          <p:cNvSpPr>
            <a:spLocks noGrp="1"/>
          </p:cNvSpPr>
          <p:nvPr>
            <p:ph type="title"/>
          </p:nvPr>
        </p:nvSpPr>
        <p:spPr>
          <a:xfrm>
            <a:off x="457200" y="155448"/>
            <a:ext cx="8229600" cy="1143000"/>
          </a:xfrm>
        </p:spPr>
        <p:txBody>
          <a:bodyPr anchor="b" anchorCtr="0"/>
          <a:lstStyle>
            <a:lvl1pPr>
              <a:defRPr/>
            </a:lvl1pPr>
          </a:lstStyle>
          <a:p>
            <a:r>
              <a:rPr kumimoji="0" lang="ru-RU" smtClean="0"/>
              <a:t>Образец заголовка</a:t>
            </a:r>
            <a:endParaRPr kumimoji="0" lang="en-US"/>
          </a:p>
        </p:txBody>
      </p:sp>
      <p:sp>
        <p:nvSpPr>
          <p:cNvPr id="12" name="Текст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cxnSp>
        <p:nvCxnSpPr>
          <p:cNvPr id="10" name="Прямая соединительная линия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Прямая соединительная линия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850C2E59-A15A-48F5-8970-307F65701842}" type="datetimeFigureOut">
              <a:rPr lang="ru-RU" smtClean="0"/>
              <a:pPr/>
              <a:t>19.02.2023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ECCCC3CD-058F-4C71-A483-5DDB213B7C65}" type="slidenum">
              <a:rPr lang="ru-RU" smtClean="0"/>
              <a:pPr/>
              <a:t>‹#›</a:t>
            </a:fld>
            <a:endParaRPr lang="ru-RU"/>
          </a:p>
        </p:txBody>
      </p:sp>
      <p:sp>
        <p:nvSpPr>
          <p:cNvPr id="2" name="Заголовок 1"/>
          <p:cNvSpPr>
            <a:spLocks noGrp="1"/>
          </p:cNvSpPr>
          <p:nvPr>
            <p:ph type="title"/>
          </p:nvPr>
        </p:nvSpPr>
        <p:spPr/>
        <p:txBody>
          <a:bodyPr/>
          <a:lstStyle/>
          <a:p>
            <a:r>
              <a:rPr kumimoji="0" lang="ru-RU" smtClean="0"/>
              <a:t>Образец заголовка</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850C2E59-A15A-48F5-8970-307F65701842}" type="datetimeFigureOut">
              <a:rPr lang="ru-RU" smtClean="0"/>
              <a:pPr/>
              <a:t>19.02.2023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ECCCC3CD-058F-4C71-A483-5DDB213B7C65}"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9" name="Содержимое 28"/>
          <p:cNvSpPr>
            <a:spLocks noGrp="1"/>
          </p:cNvSpPr>
          <p:nvPr>
            <p:ph sz="quarter" idx="1"/>
          </p:nvPr>
        </p:nvSpPr>
        <p:spPr>
          <a:xfrm>
            <a:off x="457200" y="457200"/>
            <a:ext cx="6248400" cy="5715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3" name="Текст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31" name="Заголовок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ru-RU" smtClean="0"/>
              <a:t>Образец заголовка</a:t>
            </a:r>
            <a:endParaRPr kumimoji="0" lang="en-US"/>
          </a:p>
        </p:txBody>
      </p:sp>
      <p:sp>
        <p:nvSpPr>
          <p:cNvPr id="8" name="Дата 7"/>
          <p:cNvSpPr>
            <a:spLocks noGrp="1"/>
          </p:cNvSpPr>
          <p:nvPr>
            <p:ph type="dt" sz="half" idx="14"/>
          </p:nvPr>
        </p:nvSpPr>
        <p:spPr/>
        <p:txBody>
          <a:bodyPr/>
          <a:lstStyle/>
          <a:p>
            <a:fld id="{850C2E59-A15A-48F5-8970-307F65701842}" type="datetimeFigureOut">
              <a:rPr lang="ru-RU" smtClean="0"/>
              <a:pPr/>
              <a:t>19.02.2023</a:t>
            </a:fld>
            <a:endParaRPr lang="ru-RU"/>
          </a:p>
        </p:txBody>
      </p:sp>
      <p:sp>
        <p:nvSpPr>
          <p:cNvPr id="9" name="Номер слайда 8"/>
          <p:cNvSpPr>
            <a:spLocks noGrp="1"/>
          </p:cNvSpPr>
          <p:nvPr>
            <p:ph type="sldNum" sz="quarter" idx="15"/>
          </p:nvPr>
        </p:nvSpPr>
        <p:spPr/>
        <p:txBody>
          <a:bodyPr/>
          <a:lstStyle/>
          <a:p>
            <a:fld id="{ECCCC3CD-058F-4C71-A483-5DDB213B7C65}" type="slidenum">
              <a:rPr lang="ru-RU" smtClean="0"/>
              <a:pPr/>
              <a:t>‹#›</a:t>
            </a:fld>
            <a:endParaRPr lang="ru-RU"/>
          </a:p>
        </p:txBody>
      </p:sp>
      <p:sp>
        <p:nvSpPr>
          <p:cNvPr id="10" name="Нижний колонтитул 9"/>
          <p:cNvSpPr>
            <a:spLocks noGrp="1"/>
          </p:cNvSpPr>
          <p:nvPr>
            <p:ph type="ftr" sz="quarter" idx="16"/>
          </p:nvPr>
        </p:nvSpPr>
        <p:spPr/>
        <p:txBody>
          <a:bodyPr/>
          <a:lstStyle/>
          <a:p>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ru-RU" smtClean="0"/>
              <a:t>Вставка рисунка</a:t>
            </a:r>
            <a:endParaRPr kumimoji="0" lang="en-US"/>
          </a:p>
        </p:txBody>
      </p:sp>
      <p:sp>
        <p:nvSpPr>
          <p:cNvPr id="4" name="Текст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8" name="Дата 7"/>
          <p:cNvSpPr>
            <a:spLocks noGrp="1"/>
          </p:cNvSpPr>
          <p:nvPr>
            <p:ph type="dt" sz="half" idx="10"/>
          </p:nvPr>
        </p:nvSpPr>
        <p:spPr/>
        <p:txBody>
          <a:bodyPr/>
          <a:lstStyle/>
          <a:p>
            <a:fld id="{850C2E59-A15A-48F5-8970-307F65701842}" type="datetimeFigureOut">
              <a:rPr lang="ru-RU" smtClean="0"/>
              <a:pPr/>
              <a:t>19.02.2023</a:t>
            </a:fld>
            <a:endParaRPr lang="ru-RU"/>
          </a:p>
        </p:txBody>
      </p:sp>
      <p:sp>
        <p:nvSpPr>
          <p:cNvPr id="9" name="Номер слайда 8"/>
          <p:cNvSpPr>
            <a:spLocks noGrp="1"/>
          </p:cNvSpPr>
          <p:nvPr>
            <p:ph type="sldNum" sz="quarter" idx="11"/>
          </p:nvPr>
        </p:nvSpPr>
        <p:spPr/>
        <p:txBody>
          <a:bodyPr/>
          <a:lstStyle/>
          <a:p>
            <a:fld id="{ECCCC3CD-058F-4C71-A483-5DDB213B7C65}" type="slidenum">
              <a:rPr lang="ru-RU" smtClean="0"/>
              <a:pPr/>
              <a:t>‹#›</a:t>
            </a:fld>
            <a:endParaRPr lang="ru-RU"/>
          </a:p>
        </p:txBody>
      </p:sp>
      <p:sp>
        <p:nvSpPr>
          <p:cNvPr id="10" name="Нижний колонтитул 9"/>
          <p:cNvSpPr>
            <a:spLocks noGrp="1"/>
          </p:cNvSpPr>
          <p:nvPr>
            <p:ph type="ftr" sz="quarter" idx="12"/>
          </p:nvPr>
        </p:nvSpPr>
        <p:spPr/>
        <p:txBody>
          <a:bodyPr/>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Текст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850C2E59-A15A-48F5-8970-307F65701842}" type="datetimeFigureOut">
              <a:rPr lang="ru-RU" smtClean="0"/>
              <a:pPr/>
              <a:t>19.02.2023</a:t>
            </a:fld>
            <a:endParaRPr lang="ru-RU"/>
          </a:p>
        </p:txBody>
      </p:sp>
      <p:sp>
        <p:nvSpPr>
          <p:cNvPr id="10" name="Нижний колонтитул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ru-RU"/>
          </a:p>
        </p:txBody>
      </p:sp>
      <p:sp>
        <p:nvSpPr>
          <p:cNvPr id="22" name="Номер слайда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ECCCC3CD-058F-4C71-A483-5DDB213B7C65}" type="slidenum">
              <a:rPr lang="ru-RU" smtClean="0"/>
              <a:pPr/>
              <a:t>‹#›</a:t>
            </a:fld>
            <a:endParaRPr lang="ru-RU"/>
          </a:p>
        </p:txBody>
      </p:sp>
      <p:sp>
        <p:nvSpPr>
          <p:cNvPr id="5" name="Заголовок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ru-RU" smtClean="0"/>
              <a:t>Образец заголовка</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475656" y="4725144"/>
            <a:ext cx="6400800" cy="1417712"/>
          </a:xfrm>
        </p:spPr>
        <p:txBody>
          <a:bodyPr>
            <a:normAutofit fontScale="92500" lnSpcReduction="10000"/>
          </a:bodyPr>
          <a:lstStyle/>
          <a:p>
            <a:r>
              <a:rPr lang="uk-UA" sz="2800" dirty="0" smtClean="0">
                <a:solidFill>
                  <a:schemeClr val="tx1"/>
                </a:solidFill>
              </a:rPr>
              <a:t>Вікова психофізіологія</a:t>
            </a:r>
          </a:p>
          <a:p>
            <a:r>
              <a:rPr lang="uk-UA" sz="2800" dirty="0" err="1" smtClean="0">
                <a:solidFill>
                  <a:schemeClr val="tx1"/>
                </a:solidFill>
              </a:rPr>
              <a:t>Амінов</a:t>
            </a:r>
            <a:r>
              <a:rPr lang="uk-UA" sz="2800" dirty="0" smtClean="0">
                <a:solidFill>
                  <a:schemeClr val="tx1"/>
                </a:solidFill>
              </a:rPr>
              <a:t> Руслан </a:t>
            </a:r>
            <a:r>
              <a:rPr lang="uk-UA" sz="2800" dirty="0" err="1" smtClean="0">
                <a:solidFill>
                  <a:schemeClr val="tx1"/>
                </a:solidFill>
              </a:rPr>
              <a:t>Флузович</a:t>
            </a:r>
            <a:endParaRPr lang="en-US" sz="2800" dirty="0" smtClean="0">
              <a:solidFill>
                <a:schemeClr val="tx1"/>
              </a:solidFill>
            </a:endParaRPr>
          </a:p>
          <a:p>
            <a:r>
              <a:rPr lang="uk-UA" sz="2800" dirty="0" smtClean="0">
                <a:solidFill>
                  <a:schemeClr val="tx1"/>
                </a:solidFill>
              </a:rPr>
              <a:t>91_</a:t>
            </a:r>
            <a:r>
              <a:rPr lang="en-US" sz="2800" dirty="0" smtClean="0">
                <a:solidFill>
                  <a:schemeClr val="tx1"/>
                </a:solidFill>
              </a:rPr>
              <a:t>amin_91@ukr.net</a:t>
            </a:r>
            <a:endParaRPr lang="ru-RU" sz="2800" dirty="0">
              <a:solidFill>
                <a:schemeClr val="tx1"/>
              </a:solidFill>
            </a:endParaRPr>
          </a:p>
        </p:txBody>
      </p:sp>
      <p:sp>
        <p:nvSpPr>
          <p:cNvPr id="2" name="Заголовок 1"/>
          <p:cNvSpPr>
            <a:spLocks noGrp="1"/>
          </p:cNvSpPr>
          <p:nvPr>
            <p:ph type="ctrTitle"/>
          </p:nvPr>
        </p:nvSpPr>
        <p:spPr>
          <a:xfrm>
            <a:off x="395536" y="1556792"/>
            <a:ext cx="8305800" cy="1981200"/>
          </a:xfrm>
        </p:spPr>
        <p:txBody>
          <a:bodyPr>
            <a:normAutofit fontScale="90000"/>
          </a:bodyPr>
          <a:lstStyle/>
          <a:p>
            <a:r>
              <a:rPr lang="uk-UA" b="1" dirty="0"/>
              <a:t>Вікова періодизація онтогенезу людини.</a:t>
            </a:r>
            <a:r>
              <a:rPr lang="uk-UA" dirty="0"/>
              <a:t> </a:t>
            </a:r>
            <a:r>
              <a:rPr lang="uk-UA" b="1" dirty="0"/>
              <a:t>Основи фізіології вищої нервової діяльності.</a:t>
            </a:r>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1"/>
          <p:cNvSpPr>
            <a:spLocks noChangeArrowheads="1"/>
          </p:cNvSpPr>
          <p:nvPr/>
        </p:nvSpPr>
        <p:spPr bwMode="auto">
          <a:xfrm>
            <a:off x="0" y="1289953"/>
            <a:ext cx="9144000" cy="427809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Кожен</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віковий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період</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характеризується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своїми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специфічними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особливостями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домінуванням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тих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чи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інших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функцій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організму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забезпечують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чи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інші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параметри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поведінки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взаємодії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умовами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середовища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проживання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соціуму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критичні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стадії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переломні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етапи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відбувається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перемінування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низки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функцій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виявляється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переконструюванні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констеляцій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нервових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центрів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забезпечують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відповідні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перебудови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поведінки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При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цьому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зазначається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порівняно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дорослим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станом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усі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попередні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періоди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а особливо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критичні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стадії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характеризуються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меншою</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адаптивністю</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резистентністю</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різних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стресових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подразників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(особливо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сублетальних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летальних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критичній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стадії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не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виключена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затримка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розвитку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під</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дією</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неадекватних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сильних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подразників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гальмують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перехід</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наступного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вікового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періоду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зрештою</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можливий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навіть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подальший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неповноцінний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розвиток</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При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цьому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важливу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роль 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перебудовах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поведінки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утворенням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нових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форм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грає</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кора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мозку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забезпечуючи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завдяки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акцептору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зворотної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аферентації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вироблення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закріплення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нових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програм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найбільш</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адекватних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для кожного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вікового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періоду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І,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нарешті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після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закінчення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дорослого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стану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настає</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завершальний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етап</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життєвого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циклу </a:t>
            </a:r>
            <a:r>
              <a:rPr kumimoji="0" lang="ru-RU" sz="1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регресивний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або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інволюційний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період</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коли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процеси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самооновлення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цитоплазми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клітин</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поступово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згасають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призводить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як правило, до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ослаблення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пам'яті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характерних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загальних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змін</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емоційній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інтелектуальній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сферах.</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1"/>
          <p:cNvSpPr>
            <a:spLocks noChangeArrowheads="1"/>
          </p:cNvSpPr>
          <p:nvPr/>
        </p:nvSpPr>
        <p:spPr bwMode="auto">
          <a:xfrm>
            <a:off x="0" y="151179"/>
            <a:ext cx="9144000" cy="65556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uk-UA" sz="12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2. Основи фізіології вищої нервової діяльності.</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2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Предмет психофізіології та методи психофізіологічних досліджень</a:t>
            </a:r>
            <a:r>
              <a:rPr kumimoji="0" lang="uk-UA" sz="12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Фізіологія вищої нервової діяльності вивчає закономірності та механізми психічної діяльності, що забезпечують постійну взаємодію організму з його зовнішнім та внутрішнім середовищем за допомогою вроджених та набутих протягом життя реакцій. Наука про психічну діяльність пройшла довгий історичний шлях. Дуже примітивні уявлення древніх змінилися на рефлекторну теорію Декарта, якому належать перші висловлювання про нервову природу реакцій організму у відповідь на зовнішній вплив; Що ж до поведінки людини, то Декарт підкоряв її вищому розуму. Пізніші психологічні (чи швидше </a:t>
            </a:r>
            <a:r>
              <a:rPr kumimoji="0" lang="uk-UA" sz="12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ранні психофізіологічні) теорії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біхевіористів</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і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гештальтпсихологів</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змінилися вченням про вищу нервову діяльність, що виникла завдяки працям Сєченова і особливо роботам Павлова.</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До кінця ХІХ ст. експериментальна психологія дедалі більше удосконалюється. Об'єктивні методи цієї науки стали широко застосовуватися вивчення поведінки людини і тварин. Так було започатковано біхевіоризм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behaviour</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поведінка). Представники біхевіоризму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Уотсон</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Торндайк</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навчали тварин за методикою, близькою до умовно-рефлекторної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павлівської</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Біхевіористи</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накопичивши великий та цікавий експериментальний матеріал, дійшли до формулювання низки законів навчання (за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Торндайком</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вправою, ефектом, готовністю). Однак через побоювання зробити помилку і внести суб'єктивізм у вивчення поведінки як інтегративної реакції, вони говорили лише про зовнішні сторони поведінкової діяльності, відомі їм (</a:t>
            </a:r>
            <a:r>
              <a:rPr kumimoji="0" lang="uk-UA" sz="1200" b="0" i="0" u="none" strike="noStrike" cap="none" normalizeH="0" baseline="0" dirty="0" err="1" smtClean="0">
                <a:ln>
                  <a:noFill/>
                </a:ln>
                <a:solidFill>
                  <a:schemeClr val="tx1"/>
                </a:solidFill>
                <a:effectLst/>
                <a:latin typeface="Calibri"/>
                <a:ea typeface="Calibri" pitchFamily="34" charset="0"/>
                <a:cs typeface="Times New Roman" pitchFamily="18" charset="0"/>
              </a:rPr>
              <a:t>“</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стимул</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реакція</a:t>
            </a:r>
            <a:r>
              <a:rPr kumimoji="0" lang="uk-UA" sz="1200" b="0" i="0" u="none" strike="noStrike" cap="none" normalizeH="0" baseline="0" dirty="0" err="1" smtClean="0">
                <a:ln>
                  <a:noFill/>
                </a:ln>
                <a:solidFill>
                  <a:schemeClr val="tx1"/>
                </a:solidFill>
                <a:effectLst/>
                <a:latin typeface="Calibri"/>
                <a:ea typeface="Calibri" pitchFamily="34"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При цьому вони залишали за межами дослідження всю проміжну ланку, що знаходиться між стимулом і реакцією і становить суть власне психічної, або вищої нервової діяльності. Не дивно, що в експериментальній психології виник інший напрямок, який був природним доповненням до біхевіоризму - гештальтпсихологія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Gestalt</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образ). Представники цієї школи -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Вертгеймер</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Келлер</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Коффка</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намагалися доповнити недостатню ланку в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біхевіористській</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схемі "стимул-реакція", вставивши посередині образ, що виникає в мозку при дії стимулу і визначальній реакції організму.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Гештальтпсихологи</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надаючи вирішальне значення у поведінці тварин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гештальту</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наділяли їх </a:t>
            </a:r>
            <a:r>
              <a:rPr kumimoji="0" lang="uk-UA" sz="1200" b="0" i="0" u="none" strike="noStrike" cap="none" normalizeH="0" baseline="0" dirty="0" err="1" smtClean="0">
                <a:ln>
                  <a:noFill/>
                </a:ln>
                <a:solidFill>
                  <a:schemeClr val="tx1"/>
                </a:solidFill>
                <a:effectLst/>
                <a:latin typeface="Calibri"/>
                <a:ea typeface="Calibri" pitchFamily="34" charset="0"/>
                <a:cs typeface="Times New Roman" pitchFamily="18" charset="0"/>
              </a:rPr>
              <a:t>“</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інтелектуальними</a:t>
            </a:r>
            <a:r>
              <a:rPr kumimoji="0" lang="uk-UA" sz="1200" b="0" i="0" u="none" strike="noStrike" cap="none" normalizeH="0" baseline="0" dirty="0" err="1" smtClean="0">
                <a:ln>
                  <a:noFill/>
                </a:ln>
                <a:solidFill>
                  <a:schemeClr val="tx1"/>
                </a:solidFill>
                <a:effectLst/>
                <a:latin typeface="Calibri"/>
                <a:ea typeface="Calibri" pitchFamily="34"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здібностями, що реалізуються в </a:t>
            </a:r>
            <a:r>
              <a:rPr kumimoji="0" lang="uk-UA" sz="1200" b="0" i="0" u="none" strike="noStrike" cap="none" normalizeH="0" baseline="0" dirty="0" err="1" smtClean="0">
                <a:ln>
                  <a:noFill/>
                </a:ln>
                <a:solidFill>
                  <a:schemeClr val="tx1"/>
                </a:solidFill>
                <a:effectLst/>
                <a:latin typeface="Calibri"/>
                <a:ea typeface="Calibri" pitchFamily="34" charset="0"/>
                <a:cs typeface="Times New Roman" pitchFamily="18" charset="0"/>
              </a:rPr>
              <a:t>“</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ага-реакціях</a:t>
            </a:r>
            <a:r>
              <a:rPr kumimoji="0" lang="uk-UA" sz="1200" b="0" i="0" u="none" strike="noStrike" cap="none" normalizeH="0" baseline="0" dirty="0" err="1" smtClean="0">
                <a:ln>
                  <a:noFill/>
                </a:ln>
                <a:solidFill>
                  <a:schemeClr val="tx1"/>
                </a:solidFill>
                <a:effectLst/>
                <a:latin typeface="Calibri"/>
                <a:ea typeface="Calibri" pitchFamily="34"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внаслідок інсайту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insight</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прозріння) під час постановки складних дослідів із розв'язанням завдань. Насправді ж і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біхевіористи</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і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гештальт-психологи</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вивчали різні ланки інтегративної поведінкової реакції.</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Гештальтпсихологи</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як і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біхевіористи</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претендували на загальну теорію психічного життя загалом.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Гештальтисти</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наполягали на ідеї цілісності на противагу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біхевіористам</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які трактували складну реакцію як суму простих.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Біхевіористи</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зосереджувалися на зовнішньому вираженні поведінкової діяльності, бачачи в ньому не психологічну реальність, а </a:t>
            </a:r>
            <a:r>
              <a:rPr kumimoji="0" lang="uk-UA" sz="12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примарний продукт інтроспекції</a:t>
            </a:r>
            <a:r>
              <a:rPr kumimoji="0" lang="uk-UA" sz="12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тоді як для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гештальтистів</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вчення про рухові реакції, позбавлені образу, уявлялося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ігноруючим</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саму суть психічної діяльності. Розбіжність між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біхевіористами</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та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гештальтистами</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може бути виражена протиставленням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келлерівського</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поняття </a:t>
            </a:r>
            <a:r>
              <a:rPr kumimoji="0" lang="uk-UA" sz="1200" b="0" i="0" u="none" strike="noStrike" cap="none" normalizeH="0" baseline="0" dirty="0" err="1" smtClean="0">
                <a:ln>
                  <a:noFill/>
                </a:ln>
                <a:solidFill>
                  <a:schemeClr val="tx1"/>
                </a:solidFill>
                <a:effectLst/>
                <a:latin typeface="Calibri"/>
                <a:ea typeface="Calibri" pitchFamily="34" charset="0"/>
                <a:cs typeface="Times New Roman" pitchFamily="18" charset="0"/>
              </a:rPr>
              <a:t>“</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інсайт</a:t>
            </a:r>
            <a:r>
              <a:rPr kumimoji="0" lang="uk-UA" sz="1200" b="0" i="0" u="none" strike="noStrike" cap="none" normalizeH="0" baseline="0" dirty="0" err="1" smtClean="0">
                <a:ln>
                  <a:noFill/>
                </a:ln>
                <a:solidFill>
                  <a:schemeClr val="tx1"/>
                </a:solidFill>
                <a:effectLst/>
                <a:latin typeface="Calibri"/>
                <a:ea typeface="Calibri" pitchFamily="34"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торндайківському</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uk-UA" sz="1200" b="0" i="0" u="none" strike="noStrike" cap="none" normalizeH="0" baseline="0" dirty="0" err="1" smtClean="0">
                <a:ln>
                  <a:noFill/>
                </a:ln>
                <a:solidFill>
                  <a:schemeClr val="tx1"/>
                </a:solidFill>
                <a:effectLst/>
                <a:latin typeface="Calibri"/>
                <a:ea typeface="Calibri" pitchFamily="34" charset="0"/>
                <a:cs typeface="Times New Roman" pitchFamily="18" charset="0"/>
              </a:rPr>
              <a:t>“</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проб</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і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помилок</a:t>
            </a:r>
            <a:r>
              <a:rPr kumimoji="0" lang="uk-UA" sz="1200" b="0" i="0" u="none" strike="noStrike" cap="none" normalizeH="0" baseline="0" dirty="0" err="1" smtClean="0">
                <a:ln>
                  <a:noFill/>
                </a:ln>
                <a:solidFill>
                  <a:schemeClr val="tx1"/>
                </a:solidFill>
                <a:effectLst/>
                <a:latin typeface="Calibri"/>
                <a:ea typeface="Calibri" pitchFamily="34"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Однак ні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біхевіористи</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ні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гештальтисти</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не зуміли по-справжньому об'єднати образ і дію, віддаючи перевагу лише одній із сторін аналітико-синтетичної діяльності мозку.</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Подібна спроба була здійснена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необіхевіористами</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Хантер</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Халл</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Толмен</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Торп</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Лешлі</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Скіннер</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які помістили між стимулом і реакцією замість класичного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гештальту</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проміжну ланку ("медіатор", "ймовірність") і таким чином дещо примирили протиріччя між цими двома напрямками. Особливо цікавий серед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необіхевіористів</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Скіннер</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який спробував об'єднати не лише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біхевіористську</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категорію дії та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гештальтистську</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категорію образу, а й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фрейдівську</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категорію мотивації, та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павлівську</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умовнорефлекторну</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концепцію. При цьому він ввів у свою систему зворотний зв'язок, який надавав мотиваційне значення, хоча фактично це була справжня кібернетика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зворотнього</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зв'язку, що працювала спочатку як позитивна, а потім, у міру насичення, що набувала негативного значення. </a:t>
            </a:r>
            <a:endParaRPr kumimoji="0" lang="uk-UA"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1"/>
          <p:cNvSpPr>
            <a:spLocks noChangeArrowheads="1"/>
          </p:cNvSpPr>
          <p:nvPr/>
        </p:nvSpPr>
        <p:spPr bwMode="auto">
          <a:xfrm>
            <a:off x="0" y="1153822"/>
            <a:ext cx="9144000"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600" b="1" i="1"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Основні</a:t>
            </a:r>
            <a:r>
              <a:rPr kumimoji="0" lang="ru-RU" sz="16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1" i="1"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методологічні</a:t>
            </a:r>
            <a:r>
              <a:rPr kumimoji="0" lang="ru-RU" sz="16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1" i="1"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принципи</a:t>
            </a:r>
            <a:r>
              <a:rPr kumimoji="0" lang="ru-RU" sz="16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1" i="1"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рефлекторної</a:t>
            </a:r>
            <a:r>
              <a:rPr kumimoji="0" lang="ru-RU" sz="16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1" i="1"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теорії</a:t>
            </a:r>
            <a:r>
              <a:rPr kumimoji="0" lang="ru-RU" sz="16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І. П. Павлова.</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Розроблена Павловим </a:t>
            </a:r>
            <a:r>
              <a:rPr kumimoji="0" lang="uk-UA"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умовнорефлекторна</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теорія, покладена ним основа вчення про вищу нервову діяльність, виходить з трьох методологічних принципів: </a:t>
            </a:r>
          </a:p>
          <a:p>
            <a:pPr marL="0" marR="0" lvl="0" indent="0" algn="l" defTabSz="914400" rtl="0" eaLnBrk="0" fontAlgn="base" latinLnBrk="0" hangingPunct="0">
              <a:lnSpc>
                <a:spcPct val="100000"/>
              </a:lnSpc>
              <a:spcBef>
                <a:spcPct val="0"/>
              </a:spcBef>
              <a:spcAft>
                <a:spcPct val="0"/>
              </a:spcAft>
              <a:buClrTx/>
              <a:buSzTx/>
              <a:buFontTx/>
              <a:buNone/>
              <a:tabLst/>
            </a:pP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1- детермінізму, 2 </a:t>
            </a:r>
            <a:r>
              <a:rPr kumimoji="0" lang="uk-UA" sz="1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аналізу та синтезу та 3 </a:t>
            </a:r>
            <a:r>
              <a:rPr kumimoji="0" lang="uk-UA" sz="1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структурності.</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Принцип детермінізму, чи причинності, виходить із того, що це нервові прояви, де всі рефлекси з'являються з урахуванням будь-яких впливів, а не </a:t>
            </a:r>
            <a:r>
              <a:rPr kumimoji="0" lang="uk-UA" sz="1600" b="0" i="0" u="none" strike="noStrike" cap="none" normalizeH="0" baseline="0" dirty="0" err="1" smtClean="0">
                <a:ln>
                  <a:noFill/>
                </a:ln>
                <a:solidFill>
                  <a:schemeClr val="tx1"/>
                </a:solidFill>
                <a:effectLst/>
                <a:latin typeface="Calibri"/>
                <a:ea typeface="Calibri" pitchFamily="34" charset="0"/>
                <a:cs typeface="Times New Roman" pitchFamily="18" charset="0"/>
              </a:rPr>
              <a:t>“</a:t>
            </a:r>
            <a:r>
              <a:rPr kumimoji="0" lang="uk-UA"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спонтанно</a:t>
            </a:r>
            <a:r>
              <a:rPr kumimoji="0" lang="uk-UA" sz="1600" b="0" i="0" u="none" strike="noStrike" cap="none" normalizeH="0" baseline="0" dirty="0" err="1" smtClean="0">
                <a:ln>
                  <a:noFill/>
                </a:ln>
                <a:solidFill>
                  <a:schemeClr val="tx1"/>
                </a:solidFill>
                <a:effectLst/>
                <a:latin typeface="Calibri"/>
                <a:ea typeface="Calibri" pitchFamily="34" charset="0"/>
                <a:cs typeface="Times New Roman" pitchFamily="18" charset="0"/>
              </a:rPr>
              <a:t>”</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Щоправда, в останні десятиліття приділяється чимала увага питанням індетермінізму в нервовій системі (Бернс), імовірно-статистичним механізмам нервової діяльності (</a:t>
            </a:r>
            <a:r>
              <a:rPr kumimoji="0" lang="uk-UA"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Коган</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та розмитим алгоритмам у реалізації психічних функцій (</a:t>
            </a:r>
            <a:r>
              <a:rPr kumimoji="0" lang="uk-UA"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Чораян</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Принцип аналізу та синтезу стверджує, що обидві ці форми діяльності головного мозку, будучи протилежними, співіснують у єдності, нервова система здатна розкладати складні дії на елементи та синтезувати з окремих елементів складний образ.</a:t>
            </a:r>
          </a:p>
          <a:p>
            <a:pPr marL="0" marR="0" lvl="0" indent="0" algn="l" defTabSz="914400" rtl="0" eaLnBrk="0" fontAlgn="base" latinLnBrk="0" hangingPunct="0">
              <a:lnSpc>
                <a:spcPct val="100000"/>
              </a:lnSpc>
              <a:spcBef>
                <a:spcPct val="0"/>
              </a:spcBef>
              <a:spcAft>
                <a:spcPct val="0"/>
              </a:spcAft>
              <a:buClrTx/>
              <a:buSzTx/>
              <a:buFontTx/>
              <a:buNone/>
              <a:tabLst/>
            </a:pP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Принцип структурності передбачає обов'язковим моментом приуроченості будь-якої функції до спеціальної матеріальної структури і, зокрема, функцій вищої нервової діяльності до певних структур головного мозку (головним чином, до кори великих півкуль).</a:t>
            </a:r>
            <a:r>
              <a:rPr kumimoji="0" lang="ru-RU" sz="1600" b="0" i="0" u="none" strike="noStrike" cap="none" normalizeH="0" baseline="0" dirty="0" smtClean="0">
                <a:ln>
                  <a:noFill/>
                </a:ln>
                <a:solidFill>
                  <a:schemeClr val="tx1"/>
                </a:solidFill>
                <a:effectLst/>
                <a:latin typeface="Arial" pitchFamily="34" charset="0"/>
                <a:cs typeface="Arial" pitchFamily="34" charset="0"/>
              </a:rPr>
              <a:t>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1"/>
          <p:cNvSpPr>
            <a:spLocks noChangeArrowheads="1"/>
          </p:cNvSpPr>
          <p:nvPr/>
        </p:nvSpPr>
        <p:spPr bwMode="auto">
          <a:xfrm>
            <a:off x="0" y="1295516"/>
            <a:ext cx="9144000" cy="206210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1600" b="1" i="1"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Методи</a:t>
            </a:r>
            <a:r>
              <a:rPr kumimoji="0" lang="ru-RU" sz="16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1" i="1"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дослідження</a:t>
            </a:r>
            <a:r>
              <a:rPr kumimoji="0" lang="ru-RU" sz="16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1" i="1"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функцій</a:t>
            </a:r>
            <a:r>
              <a:rPr kumimoji="0" lang="ru-RU" sz="16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кори великих </a:t>
            </a:r>
            <a:r>
              <a:rPr kumimoji="0" lang="ru-RU" sz="1600" b="1" i="1"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півкуль</a:t>
            </a:r>
            <a:r>
              <a:rPr kumimoji="0" lang="ru-RU" sz="16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Метод умовних рефлексів, запропонований Павловим, служить важливою методологічною основою вивчення вищої нервової діяльності і у тварин. Але поряд з </a:t>
            </a:r>
            <a:r>
              <a:rPr kumimoji="0" lang="uk-UA"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умовнорефлекторним</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методом застосовуються також методи </a:t>
            </a:r>
            <a:r>
              <a:rPr kumimoji="0" lang="uk-UA"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електроенцефалографії</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людини) і </a:t>
            </a:r>
            <a:r>
              <a:rPr kumimoji="0" lang="uk-UA"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електрокортикографії</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тварин), електричного та хімічного подразнення мозку, біохімічні, цитохімічні, біофізичні, фармакологічні та ін., бо в наші дні для отримання нової наукової інформації для виявлення комплексних методичних прийомів, що ґрунтуються на застосуванні останніх досягнень хімії, фізики, </a:t>
            </a:r>
            <a:r>
              <a:rPr kumimoji="0" lang="uk-UA"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нейрофармакології</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мікроелектродної техніки тощо.</a:t>
            </a:r>
            <a:endParaRPr kumimoji="0" lang="uk-UA"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1"/>
          <p:cNvSpPr>
            <a:spLocks noChangeArrowheads="1"/>
          </p:cNvSpPr>
          <p:nvPr/>
        </p:nvSpPr>
        <p:spPr bwMode="auto">
          <a:xfrm>
            <a:off x="0" y="322246"/>
            <a:ext cx="9144000" cy="50167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180975" algn="l"/>
              </a:tabLst>
            </a:pPr>
            <a:r>
              <a:rPr kumimoji="0" lang="uk-UA" sz="16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Умовні та безумовні рефлекси. </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180975" algn="l"/>
              </a:tabLst>
            </a:pP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На початку ХХ століття Павлов, займаючись дослідженням діяльності травних залоз, з прикладу </a:t>
            </a:r>
            <a:r>
              <a:rPr kumimoji="0" lang="uk-UA" sz="1600" b="0" i="0" u="none" strike="noStrike" cap="none" normalizeH="0" baseline="0" dirty="0" err="1" smtClean="0">
                <a:ln>
                  <a:noFill/>
                </a:ln>
                <a:solidFill>
                  <a:schemeClr val="tx1"/>
                </a:solidFill>
                <a:effectLst/>
                <a:latin typeface="Calibri"/>
                <a:ea typeface="Calibri" pitchFamily="34" charset="0"/>
                <a:cs typeface="Times New Roman" pitchFamily="18" charset="0"/>
              </a:rPr>
              <a:t>“</a:t>
            </a:r>
            <a:r>
              <a:rPr kumimoji="0" lang="uk-UA"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психічного</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uk-UA"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слиновиділення</a:t>
            </a:r>
            <a:r>
              <a:rPr kumimoji="0" lang="uk-UA" sz="1600" b="0" i="0" u="none" strike="noStrike" cap="none" normalizeH="0" baseline="0" dirty="0" err="1" smtClean="0">
                <a:ln>
                  <a:noFill/>
                </a:ln>
                <a:solidFill>
                  <a:schemeClr val="tx1"/>
                </a:solidFill>
                <a:effectLst/>
                <a:latin typeface="Calibri"/>
                <a:ea typeface="Calibri" pitchFamily="34" charset="0"/>
                <a:cs typeface="Times New Roman" pitchFamily="18" charset="0"/>
              </a:rPr>
              <a:t>”</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дійшов думки про наявність двох видів рефлексів, які у основі нервової діяльності: безумовних та умовних.</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180975" algn="l"/>
              </a:tabLst>
            </a:pPr>
            <a:r>
              <a:rPr kumimoji="0" lang="uk-UA" sz="16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Безумовні рефлекси</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uk-UA" sz="1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це вроджені рефлекси, характерні для даного виду тварин, дуже міцні, погано піддаються переробці (число їх обмежене). Безумовні рефлекси передаються у спадок і виконуються нижніми поверхнями мозку (хоча при цілості кори півкуль вони відображаються в ній).</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180975" algn="l"/>
              </a:tabLst>
            </a:pPr>
            <a:r>
              <a:rPr kumimoji="0" lang="uk-UA" sz="16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Умовні рефлекси</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це рефлекси набуті, індивідуальні, дуже лабільні, добре піддаються переробці та погашення (їх кількість потенційно необмежена). Умовні рефлекси не передаються у спадок (проте теоретично не виключено, що в спеціальних умовах можна було б домогтися успадкування умовних рефлексів, виробляючи їх у ряді поколінь). Вони здійснюються за участю кори великих півкуль завдяки замиканню в ній тимчасового зв'язку між пунктами збудження, викликаного умовним сигналом і безумовним підкріпленням. При цьому розширення діапазону сигнальних стимулів в умовно-рефлекторній діяльності сприяє кращій адаптації організму в середовищі.</a:t>
            </a:r>
          </a:p>
          <a:p>
            <a:pPr marL="0" marR="0" lvl="0" indent="0" algn="just" defTabSz="914400" rtl="0" eaLnBrk="0" fontAlgn="base" latinLnBrk="0" hangingPunct="0">
              <a:lnSpc>
                <a:spcPct val="100000"/>
              </a:lnSpc>
              <a:spcBef>
                <a:spcPct val="0"/>
              </a:spcBef>
              <a:spcAft>
                <a:spcPct val="0"/>
              </a:spcAft>
              <a:buClrTx/>
              <a:buSzTx/>
              <a:buFontTx/>
              <a:buNone/>
              <a:tabLst>
                <a:tab pos="180975" algn="l"/>
              </a:tabLst>
            </a:pPr>
            <a:endParaRPr lang="uk-UA" sz="1600" dirty="0">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180975" algn="l"/>
              </a:tabLst>
            </a:pP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180975" algn="l"/>
              </a:tabLst>
            </a:pPr>
            <a:r>
              <a:rPr kumimoji="0" lang="uk-UA" sz="16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Вікові особливості рефлекторної функції людини.</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180975" algn="l"/>
              </a:tabLst>
            </a:pP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Розвиток вищої нервової діяльності людини, природно, пов'язане з формуванням в онтогенезі центральної нервової системи, і, зокрема, кори великих півкуль, в якій не лише замикаються дуги умовних рефлексів, а й знаходять відображення усі безумовні рефлекси (</a:t>
            </a:r>
            <a:r>
              <a:rPr kumimoji="0" lang="uk-UA"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Асратян</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uk-UA"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1"/>
          <p:cNvSpPr>
            <a:spLocks noChangeArrowheads="1"/>
          </p:cNvSpPr>
          <p:nvPr/>
        </p:nvSpPr>
        <p:spPr bwMode="auto">
          <a:xfrm>
            <a:off x="0" y="595178"/>
            <a:ext cx="9144000"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180975" algn="l"/>
              </a:tabLst>
            </a:pPr>
            <a:r>
              <a:rPr kumimoji="0" lang="uk-UA" sz="16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Розвиток </a:t>
            </a:r>
            <a:r>
              <a:rPr kumimoji="0" lang="uk-UA" sz="1600" b="0" i="1"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безумовнорефлекторної</a:t>
            </a:r>
            <a:r>
              <a:rPr kumimoji="0" lang="uk-UA" sz="16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функції</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180975" algn="l"/>
              </a:tabLst>
            </a:pP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Найперший безумовний рефлекс на подразнення губ, що призводить до </a:t>
            </a:r>
            <a:r>
              <a:rPr kumimoji="0" lang="uk-UA"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контралатерального</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згинання шиї та усунення від подразника, проявляється у ембріона у 7,5-тижневому віці (</a:t>
            </a:r>
            <a:r>
              <a:rPr kumimoji="0" lang="uk-UA"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Хукер</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uk-UA"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Фітцжеральд</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uk-UA"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Віндл</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uk-UA"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Хамфрі</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Це простий захисний рефлекс. Інші безумовні рухові рефлекси з'являються у людського плода у 2-3-місячному віці внутрішньоутробного життя. Це </a:t>
            </a:r>
            <a:r>
              <a:rPr kumimoji="0" lang="uk-UA" sz="1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відкривання рота та рух руки при подразненні навколоротової та плечової областей шкіри (</a:t>
            </a:r>
            <a:r>
              <a:rPr kumimoji="0" lang="uk-UA"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Мінковський</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3-місячному ембріональному віці окремі рухові реакції мають </a:t>
            </a:r>
            <a:r>
              <a:rPr kumimoji="0" lang="uk-UA"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генералізований</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характер, який до 5-6-місячного ембріогенезу поступається місцем більш спеціалізованим рефлекторним реакціям. Ранні ембріональні безумовні рефлекси потенційно пов'язані із захисними та харчовими функціями.</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180975" algn="l"/>
              </a:tabLst>
            </a:pP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Смоктальний рефлекс починає формуватися приблизно з 16 тижнів ембріогенезу, і до 24 тижнів досягається розвиток цілісної складно інтегрованої смоктальної реакції (Голубєва, </a:t>
            </a:r>
            <a:r>
              <a:rPr kumimoji="0" lang="uk-UA"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Шулейкіна</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10,5 тижні починає формуватися хапальний рефлекс (</a:t>
            </a:r>
            <a:r>
              <a:rPr kumimoji="0" lang="uk-UA"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Хукер</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що виявляється чітко вже до 25-го тижня ембріогенезу.</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180975" algn="l"/>
              </a:tabLst>
            </a:pP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Перші прояви підошовного рефлексу виявляються в 10,5-тижневому ембріогенезі, але дефінітивної стадії він досягає лише при постнатальному розвитку.</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180975" algn="l"/>
              </a:tabLst>
            </a:pP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Ряд тулубових рефлексів (у тому числі дихальних) формується від 16-36-тижневого ембріогенезу.</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180975" algn="l"/>
              </a:tabLst>
            </a:pP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Однак, оскільки людина народиться з ще недостатньо зрілою центральною нервовою системою, ціла низка безумовних рефлексів продовжує формуватися в постнатальний період розвитку дитини. У новонародженого немовляти можна викликати безумовні рефлекси майже всіх рецепторних поверхонь, хоча </a:t>
            </a:r>
            <a:r>
              <a:rPr kumimoji="0" lang="uk-UA"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вираженість</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цих реакцій виявляється різною, залежно від цього, наскільки вони сформувалися в пренатальному періоді.</a:t>
            </a:r>
            <a:endParaRPr kumimoji="0" lang="uk-UA"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1"/>
          <p:cNvSpPr>
            <a:spLocks noChangeArrowheads="1"/>
          </p:cNvSpPr>
          <p:nvPr/>
        </p:nvSpPr>
        <p:spPr bwMode="auto">
          <a:xfrm>
            <a:off x="0" y="518527"/>
            <a:ext cx="9144000" cy="181588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180975" algn="l"/>
              </a:tabLst>
            </a:pPr>
            <a:r>
              <a:rPr kumimoji="0" lang="uk-UA" sz="16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Розвиток орієнтовного рефлексу</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180975" algn="l"/>
              </a:tabLst>
            </a:pP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Важливе місце в адаптивній поведінці займає орієнтовний рефлекс, який набуває чіткого характеру до кінця 1-го - початку 2-го тижня постнатального онтогенезу. У пізніші терміни орієнтовний рефлекс досягає більшої </a:t>
            </a:r>
            <a:r>
              <a:rPr kumimoji="0" lang="uk-UA"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вираженості</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виявляючись у формі дослідницької діяльності. З різних рецепторних поверхонь орієнтовний рефлекс формується у час, залежно від термінів дозрівання цих аналізаторних систем. Орієнтовний рефлекс в дітей віком раннього віку як сприяє їх дослідно-адаптивної діяльності, а й є основою на формування умовних рефлексів.</a:t>
            </a:r>
            <a:endParaRPr kumimoji="0" lang="uk-UA"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1"/>
          <p:cNvSpPr>
            <a:spLocks noChangeArrowheads="1"/>
          </p:cNvSpPr>
          <p:nvPr/>
        </p:nvSpPr>
        <p:spPr bwMode="auto">
          <a:xfrm>
            <a:off x="0" y="163860"/>
            <a:ext cx="9144000" cy="669414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180975" algn="l"/>
              </a:tabLst>
            </a:pPr>
            <a:r>
              <a:rPr kumimoji="0" lang="uk-UA" sz="13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Розвиток специфічних безумовних рефлексів</a:t>
            </a:r>
            <a:endParaRPr kumimoji="0" lang="ru-RU"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180975" algn="l"/>
              </a:tabLst>
            </a:pPr>
            <a:r>
              <a:rPr kumimoji="0" lang="uk-UA" sz="13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Зі зростанням та розвитком дитини все більшого значення набуває спеціалізація рефлексів, пов'язана з подальшим дозріванням та формуванням аналізаторних систем.</a:t>
            </a:r>
            <a:endParaRPr kumimoji="0" lang="ru-RU"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180975" algn="l"/>
              </a:tabLst>
            </a:pPr>
            <a:r>
              <a:rPr kumimoji="0" lang="uk-UA" sz="13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Оскільки одним із перших в ембріогенезі формується шкірний аналізатор, то й спеціалізовані шкірні рефлекси виявляються вже в пренатальному онтогенезі, однак удосконалюються вони лише після народження.</a:t>
            </a:r>
            <a:endParaRPr kumimoji="0" lang="ru-RU"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180975" algn="l"/>
              </a:tabLst>
            </a:pPr>
            <a:r>
              <a:rPr kumimoji="0" lang="uk-UA" sz="13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Головні рефлекси новонародженого </a:t>
            </a:r>
            <a:r>
              <a:rPr kumimoji="0" lang="uk-UA" sz="13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uk-UA" sz="13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це миготливий, носовий (підтягування рук до носа при подразненні слизової оболонки носа), вушний (підтягування рук до обличчя при подразненні зовнішнього слухового проходу), згинальні та розгинальні рефлекси кінцівок, тулубові рефлекси, хапальний рефлекс </a:t>
            </a:r>
            <a:r>
              <a:rPr kumimoji="0" lang="uk-UA" sz="13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рефлекс</a:t>
            </a:r>
            <a:r>
              <a:rPr kumimoji="0" lang="uk-UA" sz="13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uk-UA" sz="13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Бабінського</a:t>
            </a:r>
            <a:r>
              <a:rPr kumimoji="0" lang="uk-UA" sz="13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(при подразненні підошви), </a:t>
            </a:r>
            <a:r>
              <a:rPr kumimoji="0" lang="uk-UA" sz="13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кремастеровий</a:t>
            </a:r>
            <a:r>
              <a:rPr kumimoji="0" lang="uk-UA" sz="13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рефлекс (при штриховому подразненні шкіри внутрішньої поверхні стегна) та ряд інших, у тому числі і на температурне (особливо холодове) подразнення шкіри.</a:t>
            </a:r>
            <a:endParaRPr kumimoji="0" lang="ru-RU"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180975" algn="l"/>
              </a:tabLst>
            </a:pPr>
            <a:r>
              <a:rPr kumimoji="0" lang="uk-UA" sz="13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Рефлекси рухового аналізатора виникають із пропріоцепторів та забезпечують складну координаційну діяльність організму, у тому числі й трудову діяльність людини. Цей аналізатор першим включається у функціонування і останнім завершує своє формування на основі уроджених безумовних </a:t>
            </a:r>
            <a:r>
              <a:rPr kumimoji="0" lang="uk-UA" sz="13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пропріоцептивних</a:t>
            </a:r>
            <a:r>
              <a:rPr kumimoji="0" lang="uk-UA" sz="13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рефлексів.</a:t>
            </a:r>
            <a:endParaRPr kumimoji="0" lang="ru-RU"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180975" algn="l"/>
              </a:tabLst>
            </a:pPr>
            <a:r>
              <a:rPr kumimoji="0" lang="uk-UA" sz="13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Серед перших безумовних рефлексів перебувають і вестибулярні рефлекси, які забезпечують становище тіла у просторі й у стані статики, й у стані динаміки. Так, у новонароджених виявляються настановні рефлекси голови, шийні тонічні рефлекси (</a:t>
            </a:r>
            <a:r>
              <a:rPr kumimoji="0" lang="uk-UA" sz="13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Пейпер</a:t>
            </a:r>
            <a:r>
              <a:rPr kumimoji="0" lang="uk-UA" sz="13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uk-UA" sz="13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статокінетичні</a:t>
            </a:r>
            <a:r>
              <a:rPr kumimoji="0" lang="uk-UA" sz="13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рефлекси (обертальний і </a:t>
            </a:r>
            <a:r>
              <a:rPr kumimoji="0" lang="uk-UA" sz="13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повертальний</a:t>
            </a:r>
            <a:r>
              <a:rPr kumimoji="0" lang="uk-UA" sz="13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ністагм), компенсаторне відхилення голови при обертанні, </a:t>
            </a:r>
            <a:r>
              <a:rPr kumimoji="0" lang="uk-UA" sz="13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ліфтний</a:t>
            </a:r>
            <a:r>
              <a:rPr kumimoji="0" lang="uk-UA" sz="13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рефлекс, тонічні рефлекси (на опору) та інші, а з 1 -х місяців у дитини виявляється можливе вироблення вестибулярних умовних рефлексів. Відразу після народження проявляються і функції смакового і нюхового аналізаторів. Так, новонароджений розрізняє солодкий, гіркий, кислий і солоний смак, а також ряд запахів, що виражається в мімічних і смоктальних рефлекторних реакціях. У новонароджених (у тому числі й недоношених) виявляються рефлекси і на звукові подразнення </a:t>
            </a:r>
            <a:r>
              <a:rPr kumimoji="0" lang="uk-UA" sz="13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uk-UA" sz="13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вигляді мімічних реакцій, які з віком перетворюються на орієнтовно-дослідні (поворот очей та голови). При цьому вважають, що початкові </a:t>
            </a:r>
            <a:r>
              <a:rPr kumimoji="0" lang="uk-UA" sz="13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генералізовані</a:t>
            </a:r>
            <a:r>
              <a:rPr kumimoji="0" lang="uk-UA" sz="13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реакції на звук забезпечуються стовбуровими механізмами, а наступні спеціалізовані орієнтовні рефлекси (зі згасанням при стереотипному повторенні) </a:t>
            </a:r>
            <a:r>
              <a:rPr kumimoji="0" lang="uk-UA" sz="13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uk-UA" sz="13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корковими. Зорові рефлекси, як і слухові, у примітивному вигляді виявляються вже у новонароджених. Це зіниці рефлекс на світло, змикання повік (захисний рефлекс на яскраве світло), тонічний рефлекс з ока на шийні м'язи (на раптове освітлення). З 3-5-го тижня виникає реакція зорового зосередження, яка з кінця 1-го - початку 2-го місяця постнатального життя перетворюється на типовий орієнтовний рефлекс. З 6-го тижня виникає захисний миготливий рефлекс (рефлекторне змикання повік на предмет, що наближається до ока). Усі зорові рефлекси, що виявляються у новонароджених, забезпечуються стовбурово-підкірковими системами. Кора великих півкуль підключається з формування справжнього орієнтовного рефлексу, і з цього часу виявляється можливою вироблення умовних рефлексів. З усіх плацентарних організмів людина є найбільш </a:t>
            </a:r>
            <a:r>
              <a:rPr kumimoji="0" lang="uk-UA" sz="13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незрілонароджуваною</a:t>
            </a:r>
            <a:r>
              <a:rPr kumimoji="0" lang="uk-UA" sz="13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uk-UA" sz="13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Орбелі</a:t>
            </a:r>
            <a:r>
              <a:rPr kumimoji="0" lang="uk-UA" sz="13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і тому у неї після народження триває розвиток </a:t>
            </a:r>
            <a:r>
              <a:rPr kumimoji="0" lang="uk-UA" sz="13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безумовнорефлекторної</a:t>
            </a:r>
            <a:r>
              <a:rPr kumimoji="0" lang="uk-UA" sz="13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функції, на яку накладається формування </a:t>
            </a:r>
            <a:r>
              <a:rPr kumimoji="0" lang="uk-UA" sz="13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умовнорефлекторної</a:t>
            </a:r>
            <a:r>
              <a:rPr kumimoji="0" lang="uk-UA" sz="13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діяльності, що трансформує (а часом і пригнічує) вроджені рефлекси.</a:t>
            </a:r>
            <a:endParaRPr kumimoji="0" lang="uk-UA" sz="13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1"/>
          <p:cNvSpPr>
            <a:spLocks noChangeArrowheads="1"/>
          </p:cNvSpPr>
          <p:nvPr/>
        </p:nvSpPr>
        <p:spPr bwMode="auto">
          <a:xfrm>
            <a:off x="0" y="128287"/>
            <a:ext cx="9144000" cy="61247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180975" algn="l"/>
              </a:tabLst>
            </a:pPr>
            <a:r>
              <a:rPr kumimoji="0" lang="uk-UA" sz="14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Розвиток умовно-рефлекторної функції</a:t>
            </a: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180975" algn="l"/>
              </a:tabLst>
            </a:pP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Умовнорефлекторна</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діяльність формується вже у новонародженої дитини. Що ж до можливості вироблення умовного рефлексу в людського плоду, це питання суперечливе, і в недоношених дітей умовні рефлекси (оборонні </a:t>
            </a:r>
            <a:r>
              <a:rPr kumimoji="0" lang="uk-UA" sz="14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звук) виробляються приблизно до віку, відповідного терміну їхнього народження, тобто при недоношеності 1-2 місяці умовний рефлекс виробляється до середини 2-го місяця постнатального життя, при недоношеності 2-2,5 місяці </a:t>
            </a:r>
            <a:r>
              <a:rPr kumimoji="0" lang="uk-UA" sz="14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1,5-2-місячного віку, при недоношеності 3-3,5 місяця </a:t>
            </a:r>
            <a:r>
              <a:rPr kumimoji="0" lang="uk-UA" sz="14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3-го місяця постнатального життя. А у нормально доношеного новонародженого подібні умовні рефлекси виробляються до кінця 1-го місяця життя. Очевидно, більш раннє народження призводить до більш ранньої мієлінізації шляхів і швидше (адаптивному) дозрівання нервових центрів у зв'язку з вимушеною інтенсифікацією функціонування, що з шляхів зворотної аферентації сприяє активації центральних мозкових структур. Найбільш ранніми є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інтероцептивні</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умовні рефлекси, що пов'язано з більшою зрілістю безумовних вегетативних рефлексів на момент народження дитини в порівнянні з соматичними. Так, вже до кінця 1-го тижня життя у немовляти перед годуванням проявляється ряд вегетативних компонентів харчового умовного рефлексу, що виникає у відповідь на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інтеро-</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вестибуло-і</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пропріоцептивні</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сигнали. На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екстероцептивні</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впливи умовні рефлекси формуються лише з кінця 3-го місяця життя (</a:t>
            </a:r>
            <a:r>
              <a:rPr kumimoji="0" lang="uk-UA" sz="1400" b="0" i="0" u="none" strike="noStrike" cap="none" normalizeH="0" baseline="0" dirty="0" err="1" smtClean="0">
                <a:ln>
                  <a:noFill/>
                </a:ln>
                <a:solidFill>
                  <a:schemeClr val="tx1"/>
                </a:solidFill>
                <a:effectLst/>
                <a:latin typeface="Calibri"/>
                <a:ea typeface="Calibri" pitchFamily="34" charset="0"/>
                <a:cs typeface="Times New Roman" pitchFamily="18" charset="0"/>
              </a:rPr>
              <a:t>“</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комплекс</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пожвавлення</a:t>
            </a:r>
            <a:r>
              <a:rPr kumimoji="0" lang="uk-UA" sz="1400" b="0" i="0" u="none" strike="noStrike" cap="none" normalizeH="0" baseline="0" dirty="0" err="1" smtClean="0">
                <a:ln>
                  <a:noFill/>
                </a:ln>
                <a:solidFill>
                  <a:schemeClr val="tx1"/>
                </a:solidFill>
                <a:effectLst/>
                <a:latin typeface="Calibri"/>
                <a:ea typeface="Calibri" pitchFamily="34" charset="0"/>
                <a:cs typeface="Times New Roman" pitchFamily="18" charset="0"/>
              </a:rPr>
              <a:t>”</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зорові стимули). У цьому наявність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кінестетичного</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компонента сприяє швидшому і міцному освіті зорових і слухових умовних рефлексів, тобто. виявляється можливим вироблення рефлексу на комплексні подразники.</a:t>
            </a: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180975" algn="l"/>
              </a:tabLst>
            </a:pP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У однорічної дитини виробляється значна кількість як позитивних, так і гальмівних умовних рефлексів. Якщо при вихованні дитини дотримується режим харчування, сну, прогулянок і т.д., то протягом першого року його життя формуються динамічні стереотипи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інтероцептивних</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умовних рефлексів, важливіші в цей період життя, ніж стереотипи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екстероцептивних</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рефлексів, які набувають значущості лише до кінця першого року життя. На той час у дитини виробляються рефлекси на комплекси, до складу яких входять слова, тобто закладається основа для подальшого формування другої сигнальної системи. Протягом першого року життя можливі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імпринтинги</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uk-UA" sz="14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це критичний вік для зйомки. У цей же час (вік від 6 тижнів до 6 місяців) виникає досить жорсткий зв'язок з матір'ю (або людиною, що її заміщає). При насильницькому розірванні цього зв'язку (або за неможливості формування її) виникають суттєві порушення в емоційній сфері дитини, які згодом можуть позначитися на психічних розладах дорослої людини, навіть якщо дитина була відокремлена від матері в наступному критичному періоді </a:t>
            </a:r>
            <a:r>
              <a:rPr kumimoji="0" lang="uk-UA" sz="14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3-річному віці.</a:t>
            </a:r>
            <a:endParaRPr kumimoji="0" lang="uk-UA" sz="1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1"/>
          <p:cNvSpPr>
            <a:spLocks noChangeArrowheads="1"/>
          </p:cNvSpPr>
          <p:nvPr/>
        </p:nvSpPr>
        <p:spPr bwMode="auto">
          <a:xfrm>
            <a:off x="0" y="0"/>
            <a:ext cx="9144000" cy="645333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180975" algn="l"/>
              </a:tabLst>
            </a:pP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У період від 1 до 3 років дитина виявляє бурхливу дослідницьку діяльність. Формуються умовні рефлекси на відносини величин (тяжкості, віддаленості). Саме тоді відбувається формування систем умовних зв'язків на стереотипи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екстероцептивних</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сигналів, формуються динамічні поведінкові стереотипи (процедури поведінки). На 2-му році життя посилено розвивається мова: розуміння та артикуляція. Розуміння випереджає артикуляцію, що базується не лише на звуковому аналізі, а й на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пропріоцептивному</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180975" algn="l"/>
              </a:tabLst>
            </a:pP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Дуже важливою особливістю вищої нервової діяльності дитини є міцність та тривале збереження (навіть на все життя) умовних зв'язків, вироблених у ранньому дитинстві, що може бути пов'язано як з особливою гостротою сприйняття, так і з дуже високим рівнем збудливості підкірково-стволових структур мозку, що забезпечує більш інтенсивне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безумовнорефлекторне</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підкріплення. У період із 5 до 7 років відзначається ускладнення вищої нервової діяльності дитини. У зв'язку з морфологічним дозріванням лобного відділу кори і мієлінізацією прилеглих ділянок білої речовини, удосконалюються нервово-психічні функції дитини - виявляється можливим словесне узагальнення ознак і подій, виробляються асоціативні рефлекси і стає доступною екстраполяція, вироблення умовного рефлексу при ймовірному підкріпленні.</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180975" algn="l"/>
              </a:tabLst>
            </a:pP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У молодшому шкільному віці (від 7 до 10 років) відбувається розвиток і стабілізація вищої нервової діяльності. У перехідному віці (перша фаза: 11-13 років у дівчаток і 13-15 років у хлопчиків), що збігається з пубертатним періодом, відзначається загальне підвищення збудливості центральної нервової системи, що призводить до широкої генералізації збудження, розвитку фазових станів вищої нервової діяльності. З'являється тенденція до узагальнення і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першо-</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і другорядних подразнень. Подовжуються латентні періоди умовних рефлексів на словесні і коротшають </a:t>
            </a:r>
            <a:r>
              <a:rPr kumimoji="0" lang="uk-UA" sz="12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конкретні сигнали. У цьому віці відзначається зниження тонусу кори та виникають вегетативні порушення, які у дівчаток виявляються яскравіше, ніж у хлопчиків.</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180975" algn="l"/>
              </a:tabLst>
            </a:pP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У другій фазі перехідного віку (13-15 років у дівчаток і 15-17 років у хлопчиків), що найбільше бурхливо протікає, спостерігається у підлітків психічна неврівноваженість, що характеризується різкими переходами від екзальтації до депресії і знову до екзальтації. У цьому віці виникає негативізм щодо дорослих та їх установок, посилюється уразливість, у дівчаток </a:t>
            </a:r>
            <a:r>
              <a:rPr kumimoji="0" lang="uk-UA" sz="12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схильність до сліз. У той же час зростає роль словесних сигналів і коротшають латентні періоди на словесні подразники при загальному наростанні збудливих та ослабленні гальмівних реакцій. До кінця перехідного періоду, коли встановлюються гармонійні відносини між корою та підкірково-стволовими структурами, організм може вважатися дозрілим за проявами вищої нервової діяльності. У дорослої людини при загальній стабілізації збудливо-гальмівних відносин відзначаються деякі статеві відмінності в перебігу умовно-рефлекторної діяльності. Так, жінки характеризуються відсутністю відповідності за рівнем зорово-моторних та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слухо-моторних</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умовних рефлексів, тоді як у чоловіків відзначається відповідність цих реакцій за високої статистичної значущості кореляцій цих показників. Що стосується взаємодії сигнальних систем у дорослої людини, то відзначається значний вплив словесних сигналів на орієнтовні та рухові умовні рефлекси. У літньому віці і при старінні на тлі ослаблення нервових процесів, погіршення уваги і пам'яті, підвищення стомлюваності відзначається зростання дратівливості, емоційна нестійкість, а при патологічних змінах вищої нервової діяльності - на тлі амнезії, що поглиблюється. У міру старіння погіршується вироблення нових умовних рефлексів, а старі виявляються з подовженням латентних періодів. Для старіючої людини характерно порушення збудливо-гальмівної взаємодії, а також співвідношення умовно-рефлекторних відповідей на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першо-</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та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другосигнальні</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подразники. Однак, процес інволюції (як, втім, і процес становлення та розвитку психіки) і починається, і протікає з великими індивідуальними відмінностями, що зумовлено генетичними передумовами людини і, зокрема, її типологією, а також впливом середовища, особливо соціального.</a:t>
            </a:r>
            <a:r>
              <a:rPr kumimoji="0" lang="uk-UA" sz="12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uk-UA"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0" y="283536"/>
            <a:ext cx="9144000" cy="35394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uk-UA" sz="16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1. Вікова періодизація онтогенезу людини.</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Існує кілька прийнятих схем періодизації розвитку людини в онтогенезі. При цьому критерієм розподілу життєвого циклу деяких періодів за </a:t>
            </a:r>
            <a:r>
              <a:rPr kumimoji="0" lang="uk-UA"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Аршавським</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є способом взаємодії організму з умовами середовища. Під періодом розуміється відрізок часу онтогенезу, протягом якого фізіологічні функції мають більш менш стабільний характер.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Період</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може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бути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поділений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окремі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фази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відрізняються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будь-якими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характерними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ознаками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Перехід</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одного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періоду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іншого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розглядається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як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переломний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етап</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онтогенезу,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або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критичний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період</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протягом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відбуваються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перетворення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будь-яких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функцій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гормональні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перебудови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призводять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морфофізіологічного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психофізіологічного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переформування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організму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Такі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критичні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періоди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мають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місце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пре-,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постнатальному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онтогенезі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зв'язку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психофізіологічною</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тематикою нас буде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цікавити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основному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постанатальний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отнтогенез</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хоча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насправді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для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формування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нормальної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психіки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дитини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дорослої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людини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небайдужа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низки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зовнішніх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внутрішніх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факторів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впливають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пренатальному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онтогенезі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026" name="Rectangle 2"/>
          <p:cNvSpPr>
            <a:spLocks noChangeArrowheads="1"/>
          </p:cNvSpPr>
          <p:nvPr/>
        </p:nvSpPr>
        <p:spPr bwMode="auto">
          <a:xfrm>
            <a:off x="0" y="3902859"/>
            <a:ext cx="9144000" cy="13234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Найбільш</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важливі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ключові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моменти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періоду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новонародженості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для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подальшого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психологічного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розвитку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дитини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можливості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імпринтингу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Піаже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Аршавський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комунікативні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інтонаційні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реакції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починаючи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першого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крику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Аршавський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Тонкова-Ямпільська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Виникнення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імпринтингу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новонароджених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говорить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про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можливість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утворення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них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натуральних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умовних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рефлексів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тоді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як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штучні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умовні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рефлекси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виникають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набагато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пізніше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Касаткіна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1"/>
          <p:cNvSpPr>
            <a:spLocks noChangeArrowheads="1"/>
          </p:cNvSpPr>
          <p:nvPr/>
        </p:nvSpPr>
        <p:spPr bwMode="auto">
          <a:xfrm>
            <a:off x="0" y="620688"/>
            <a:ext cx="9144000" cy="59093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180975" algn="l"/>
              </a:tabLst>
            </a:pPr>
            <a:r>
              <a:rPr kumimoji="0" lang="uk-UA" sz="14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Класифікація умовних рефлексів.</a:t>
            </a: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180975" algn="l"/>
              </a:tabLst>
            </a:pP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Умовні рефлекси ділять на натуральні, що утворюються на агенти, які є природними ознаками безумовного подразника (вид, запах їжі тощо), і штучні, що виникають на агенти, які не є невід'ємними властивостями безумовного подразника. Ці індиферентні подразники (світло, звук тощо) при систематичному підкріпленні набувають сигнального значення. За характером рецепторів, на які діють сигнальні подразники, умовні рефлекси поділяють на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екстероцептивні</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інтероцептивні</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пропріоцептивні</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та дрібніші </a:t>
            </a:r>
            <a:r>
              <a:rPr kumimoji="0" lang="uk-UA" sz="14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зорові, слухові, шкірні, нюхові та ін. За модальністю умовного сигналу виділяють умовні рефлекси світлові, звукові. і т.д. За характером безумовного підкріплення умовні рефлекси поділяються на харчові, оборонні та ін. Залежно від властивостей та структури умовного сигналу поділяють умовні рефлекси на прості та комплексні подразники. Комплексні подразники бувають різних видів: одночасний комплекс, коли підкріплюється комбінація з декількох одночасно застосовуваних індиферентних подразників (найбільш значущим у цьому комплексі є сигнал, що відноситься до найбільш репрезентативної сенсорної системи); сумарний подразник, що складається з декількох подразників, що діють одночасно і мають сигнальне значення; послідовний комплекс, складений з послідовно введених у дію індиферентних подразників таким чином, що попередній і наступний сигнали перекривають один одного (у цьому комплексі значимість сигналу тим вище, чим ближче він стоїть до кінця комплексу, тобто чим більше він наближений до підкріплення) ; ланцюг подразнень, де посилаються послідовно сигнали не перекривають один одного (тут значущим, тобто пусковим, є тільки останній сигнал, що підкріплюється, а всі попередні створюють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умовнорефлекторну</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настройку). Зрештою, за тимчасовими параметрами підкріплення умовного сигналу виділяють рефлекси, коли підкріплення застосовується під час дії умовного подразника, і слідові, коли підкріплення включається згодом після припинення дії умовного сигналу, тобто коли підкріплюється не сам умовний сигнал, а слід, що залишився від його дії в корі. Природно, що перші рефлекси виробляються швидше та легше, ніж слідові.</a:t>
            </a: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180975" algn="l"/>
              </a:tabLst>
            </a:pP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Крім умовних рефлексів, вироблених з урахуванням безумовного рефлексу </a:t>
            </a:r>
            <a:r>
              <a:rPr kumimoji="0" lang="uk-UA" sz="14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(тобто</a:t>
            </a:r>
            <a:r>
              <a:rPr kumimoji="0" lang="uk-UA" sz="1400" b="0" i="0" u="none" strike="noStrike" cap="none" normalizeH="0" smtClean="0">
                <a:ln>
                  <a:noFill/>
                </a:ln>
                <a:solidFill>
                  <a:schemeClr val="tx1"/>
                </a:solidFill>
                <a:effectLst/>
                <a:latin typeface="Times New Roman" pitchFamily="18" charset="0"/>
                <a:ea typeface="Calibri" pitchFamily="34" charset="0"/>
                <a:cs typeface="Times New Roman" pitchFamily="18" charset="0"/>
              </a:rPr>
              <a:t> </a:t>
            </a:r>
            <a:r>
              <a:rPr kumimoji="0" lang="uk-UA" sz="14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умовних </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рефлексів першого порядку), існує група рефлексів, що утворюються на базі вже вироблених (сильніших) умовних рефлексів. Це рефлекси вищого порядку: другого </a:t>
            </a:r>
            <a:r>
              <a:rPr kumimoji="0" lang="uk-UA" sz="14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 урахуванням умовного рефлексу першого порядку, третього </a:t>
            </a:r>
            <a:r>
              <a:rPr kumimoji="0" lang="uk-UA" sz="14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 урахуванням умовного рефлексу другого порядку тощо. При цьому рефлекс, на базі якого виникає новий рефлекс, повинен бути біологічно сильнішим для створення домінантного вогнища в центральній нервовій системі, оскільки це сприяє більш швидкому формуванню рефлексу.</a:t>
            </a:r>
            <a:endParaRPr kumimoji="0" lang="uk-UA" sz="1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0" y="428179"/>
            <a:ext cx="9144000"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180975" algn="l"/>
              </a:tabLst>
            </a:pPr>
            <a:r>
              <a:rPr kumimoji="0" lang="ru-RU" sz="1600" b="1" i="1"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Умови</a:t>
            </a:r>
            <a:r>
              <a:rPr kumimoji="0" lang="ru-RU" sz="16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1" i="1"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утворення</a:t>
            </a:r>
            <a:r>
              <a:rPr kumimoji="0" lang="ru-RU" sz="16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1" i="1"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умовних</a:t>
            </a:r>
            <a:r>
              <a:rPr kumimoji="0" lang="ru-RU" sz="16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1" i="1"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рефлексів</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180975" algn="l"/>
              </a:tabLst>
            </a:pP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Павлов вважав, що для найбільш успішного вироблення рефлексів слід дотримуватися низки умов. Головні з них такі: 1 - збіг у часі дії сигнального подразника та підкріплення; 2 - деяке попередження умовного сигналу підкріплення; 3 </a:t>
            </a:r>
            <a:r>
              <a:rPr kumimoji="0" lang="uk-UA" sz="1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індиферентність сигнального подразника; 4 - середня фізіологічна сила сигнального подразника; 5 - переважання збудження, викликаного підкріпленням, над збудженням, що виникло під дією умовного сигналу (тобто більш висока біологічна значущість підкріплення порівняно з умовним сигналом); 6 </a:t>
            </a:r>
            <a:r>
              <a:rPr kumimoji="0" lang="uk-UA" sz="1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повторність дії умовного сигналу та підкріплення; 7 - відсутність сторонніх подразників; 8 - нормальна працездатність (збудливість) нервової системи.</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180975" algn="l"/>
              </a:tabLst>
            </a:pP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Збіг у часі дії сигнального і підкріплюючого подразників, а також деяке випередження з боку дії умовного сигналу є оптимальними відносинами, що сприяють утворенню умовного рефлексу, тому що при цьому створюються найкращі умови для тимчасового зв'язку між двома збудженими пунктами кори.</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180975" algn="l"/>
              </a:tabLst>
            </a:pP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Велике значення для успішного утворення рефлексу має середня фізіологічна сила і індиферентність умовного сигналу, тому що дуже слабкі сигнали викликають збудження, що швидко згасає, а занадто сильні - позамежне гальмування. Індиферентність подразника важлива, оскільки це дозволяє уникнути орієнтовного рефлексу, з осередку якого виникає зовнішнє гальмування, що заважає виробленню умовних рефлексів.</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180975" algn="l"/>
              </a:tabLst>
            </a:pP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Необхідно також дотримання силових відносин між порушенням сигнального і підкріплюваного пунктів: порушення, викликане підкріпленням, має бути сильнішим, щоб за законом домінанти, притягуючи себе порушення з інших зон, сприяти торканню тимчасового зв'язку. І, нарешті, відсутність сторонніх подразників виключає можливість появи зайвих орієнтовних і умовних рефлексів, що є джерелом зовнішнього гальмування для рефлексу, що виробляється, а нормальна працездатність кори створює найкращі умови для реалізації збудливого процесу, що лежить в основі </a:t>
            </a:r>
            <a:r>
              <a:rPr kumimoji="0" lang="uk-UA"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умовнорефлектора</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uk-UA"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0" y="188640"/>
            <a:ext cx="9144000" cy="427809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180975" algn="l"/>
              </a:tabLst>
            </a:pPr>
            <a:r>
              <a:rPr kumimoji="0" lang="uk-UA" sz="16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Фізіологічний механізм утворення тимчасового зв'язку.</a:t>
            </a:r>
            <a:r>
              <a:rPr kumimoji="0" lang="uk-UA" sz="16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180975" algn="l"/>
              </a:tabLst>
            </a:pP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Дослідження зовнішніх проявів умовно-рефлекторної діяльності значно випередило дослідження інтимних механізмів виникнення тимчасового зв'язку, які й досі недостатньо вивчені. Павлов спочатку припустив наявність </a:t>
            </a:r>
            <a:r>
              <a:rPr kumimoji="0" lang="uk-UA" sz="1600" b="0" i="0" u="none" strike="noStrike" cap="none" normalizeH="0" baseline="0" dirty="0" err="1" smtClean="0">
                <a:ln>
                  <a:noFill/>
                </a:ln>
                <a:solidFill>
                  <a:schemeClr val="tx1"/>
                </a:solidFill>
                <a:effectLst/>
                <a:latin typeface="Calibri"/>
                <a:ea typeface="Calibri" pitchFamily="34" charset="0"/>
                <a:cs typeface="Times New Roman" pitchFamily="18" charset="0"/>
              </a:rPr>
              <a:t>“</a:t>
            </a:r>
            <a:r>
              <a:rPr kumimoji="0" lang="uk-UA"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вертикального</a:t>
            </a:r>
            <a:r>
              <a:rPr kumimoji="0" lang="uk-UA" sz="1600" b="0" i="0" u="none" strike="noStrike" cap="none" normalizeH="0" baseline="0" dirty="0" err="1" smtClean="0">
                <a:ln>
                  <a:noFill/>
                </a:ln>
                <a:solidFill>
                  <a:schemeClr val="tx1"/>
                </a:solidFill>
                <a:effectLst/>
                <a:latin typeface="Calibri"/>
                <a:ea typeface="Calibri" pitchFamily="34" charset="0"/>
                <a:cs typeface="Times New Roman" pitchFamily="18" charset="0"/>
              </a:rPr>
              <a:t>”</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тимчасового зв'язку на кшталт </a:t>
            </a:r>
            <a:r>
              <a:rPr kumimoji="0" lang="uk-UA" sz="1600" b="0" i="0" u="none" strike="noStrike" cap="none" normalizeH="0" baseline="0" dirty="0" err="1" smtClean="0">
                <a:ln>
                  <a:noFill/>
                </a:ln>
                <a:solidFill>
                  <a:schemeClr val="tx1"/>
                </a:solidFill>
                <a:effectLst/>
                <a:latin typeface="Calibri"/>
                <a:ea typeface="Calibri" pitchFamily="34" charset="0"/>
                <a:cs typeface="Times New Roman" pitchFamily="18" charset="0"/>
              </a:rPr>
              <a:t>“</a:t>
            </a:r>
            <a:r>
              <a:rPr kumimoji="0" lang="uk-UA"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кора</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uk-UA" sz="1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підкірка (стовбур)</a:t>
            </a:r>
            <a:r>
              <a:rPr kumimoji="0" lang="uk-UA" sz="1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між кірковою зоною, порушеної умовним сигналом, і стовбуровим центром </a:t>
            </a:r>
            <a:r>
              <a:rPr kumimoji="0" lang="uk-UA"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безумовнорефлекторної</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реакції. Згодом, проте, Павлов переглянув свої погляди у цій галузі і дійшов висновку про </a:t>
            </a:r>
            <a:r>
              <a:rPr kumimoji="0" lang="uk-UA" sz="1600" b="0" i="0" u="none" strike="noStrike" cap="none" normalizeH="0" baseline="0" dirty="0" err="1" smtClean="0">
                <a:ln>
                  <a:noFill/>
                </a:ln>
                <a:solidFill>
                  <a:schemeClr val="tx1"/>
                </a:solidFill>
                <a:effectLst/>
                <a:latin typeface="Calibri"/>
                <a:ea typeface="Calibri" pitchFamily="34" charset="0"/>
                <a:cs typeface="Times New Roman" pitchFamily="18" charset="0"/>
              </a:rPr>
              <a:t>“</a:t>
            </a:r>
            <a:r>
              <a:rPr kumimoji="0" lang="uk-UA"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горизонтальний</a:t>
            </a:r>
            <a:r>
              <a:rPr kumimoji="0" lang="uk-UA" sz="1600" b="0" i="0" u="none" strike="noStrike" cap="none" normalizeH="0" baseline="0" dirty="0" err="1" smtClean="0">
                <a:ln>
                  <a:noFill/>
                </a:ln>
                <a:solidFill>
                  <a:schemeClr val="tx1"/>
                </a:solidFill>
                <a:effectLst/>
                <a:latin typeface="Calibri"/>
                <a:ea typeface="Calibri" pitchFamily="34" charset="0"/>
                <a:cs typeface="Times New Roman" pitchFamily="18" charset="0"/>
              </a:rPr>
              <a:t>”</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характер тимчасового зв'язку типу </a:t>
            </a:r>
            <a:r>
              <a:rPr kumimoji="0" lang="uk-UA" sz="1600" b="0" i="0" u="none" strike="noStrike" cap="none" normalizeH="0" baseline="0" dirty="0" err="1" smtClean="0">
                <a:ln>
                  <a:noFill/>
                </a:ln>
                <a:solidFill>
                  <a:schemeClr val="tx1"/>
                </a:solidFill>
                <a:effectLst/>
                <a:latin typeface="Calibri"/>
                <a:ea typeface="Calibri" pitchFamily="34" charset="0"/>
                <a:cs typeface="Times New Roman" pitchFamily="18" charset="0"/>
              </a:rPr>
              <a:t>“</a:t>
            </a:r>
            <a:r>
              <a:rPr kumimoji="0" lang="uk-UA"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кора</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uk-UA" sz="1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uk-UA"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кора</a:t>
            </a:r>
            <a:r>
              <a:rPr kumimoji="0" lang="uk-UA" sz="1600" b="0" i="0" u="none" strike="noStrike" cap="none" normalizeH="0" baseline="0" dirty="0" err="1" smtClean="0">
                <a:ln>
                  <a:noFill/>
                </a:ln>
                <a:solidFill>
                  <a:schemeClr val="tx1"/>
                </a:solidFill>
                <a:effectLst/>
                <a:latin typeface="Calibri"/>
                <a:ea typeface="Calibri" pitchFamily="34" charset="0"/>
                <a:cs typeface="Times New Roman" pitchFamily="18" charset="0"/>
              </a:rPr>
              <a:t>”</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тобто про замикання умовно-рефлекторного зв'язку між аналізаторною зоною в корі та корковим представництвом безумовного рефлексу. Безумовні рефлекси мають, крім стволового центру, інтеграцію на кірковому рівні, де між кірковими центрами виникає зв'язок (</a:t>
            </a:r>
            <a:r>
              <a:rPr kumimoji="0" lang="uk-UA"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Асратян-</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рис.1). Деякі вчені допускали можливість замикання тимчасового зв'язку в підкорково-стволовій системі, зокрема, в ретикулярній формації (</a:t>
            </a:r>
            <a:r>
              <a:rPr kumimoji="0" lang="uk-UA"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Пенфілд</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uk-UA"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Гасто-рис</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2). Однак, численні факти, отримані в експерименті та клініці, говорять на користь кіркового замикання тимчасових зв'язків у вищих </a:t>
            </a:r>
            <a:r>
              <a:rPr kumimoji="0" lang="uk-UA" sz="1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кіркових</a:t>
            </a:r>
            <a:r>
              <a:rPr kumimoji="0" lang="uk-UA" sz="1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тварин та людини (при нормальній роботі мозку рис. 3.4.5). Можливо, в екстремальних станах включається компенсаторний механізм, що сприяє виникненню вертикальних зв'язків типу "кора - підкірка" або навіть горизонтальних зв'язків типу "підкірка - </a:t>
            </a:r>
            <a:r>
              <a:rPr kumimoji="0" lang="uk-UA"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підкірка</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рівні найближчої до кори частини стовбура, але це питання дискусійне і стосується лише грубих форм вищої нервової діяльності. </a:t>
            </a:r>
            <a:endParaRPr kumimoji="0" lang="uk-UA"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2" name="Picture 2"/>
          <p:cNvPicPr>
            <a:picLocks noChangeAspect="1" noChangeArrowheads="1"/>
          </p:cNvPicPr>
          <p:nvPr/>
        </p:nvPicPr>
        <p:blipFill>
          <a:blip r:embed="rId2" cstate="print"/>
          <a:srcRect/>
          <a:stretch>
            <a:fillRect/>
          </a:stretch>
        </p:blipFill>
        <p:spPr bwMode="auto">
          <a:xfrm>
            <a:off x="2627784" y="836712"/>
            <a:ext cx="3818161" cy="2843555"/>
          </a:xfrm>
          <a:prstGeom prst="rect">
            <a:avLst/>
          </a:prstGeom>
          <a:noFill/>
          <a:ln w="9525">
            <a:noFill/>
            <a:miter lim="800000"/>
            <a:headEnd/>
            <a:tailEnd/>
          </a:ln>
        </p:spPr>
      </p:pic>
      <p:sp>
        <p:nvSpPr>
          <p:cNvPr id="5" name="Прямоугольник 4"/>
          <p:cNvSpPr/>
          <p:nvPr/>
        </p:nvSpPr>
        <p:spPr>
          <a:xfrm>
            <a:off x="0" y="3718679"/>
            <a:ext cx="8676456" cy="1754326"/>
          </a:xfrm>
          <a:prstGeom prst="rect">
            <a:avLst/>
          </a:prstGeom>
        </p:spPr>
        <p:txBody>
          <a:bodyPr wrap="square">
            <a:spAutoFit/>
          </a:bodyPr>
          <a:lstStyle/>
          <a:p>
            <a:r>
              <a:rPr lang="ru-RU" dirty="0" smtClean="0"/>
              <a:t>Мал. </a:t>
            </a:r>
            <a:r>
              <a:rPr lang="ru-RU" dirty="0" smtClean="0"/>
              <a:t>1</a:t>
            </a:r>
            <a:r>
              <a:rPr lang="ru-RU" dirty="0" smtClean="0"/>
              <a:t>. Схема дуги </a:t>
            </a:r>
            <a:r>
              <a:rPr lang="ru-RU" dirty="0" err="1" smtClean="0"/>
              <a:t>умовного</a:t>
            </a:r>
            <a:r>
              <a:rPr lang="ru-RU" dirty="0" smtClean="0"/>
              <a:t> рефлексу </a:t>
            </a:r>
            <a:r>
              <a:rPr lang="ru-RU" dirty="0" err="1" smtClean="0"/>
              <a:t>із</a:t>
            </a:r>
            <a:r>
              <a:rPr lang="ru-RU" dirty="0" smtClean="0"/>
              <a:t> </a:t>
            </a:r>
            <a:r>
              <a:rPr lang="ru-RU" dirty="0" err="1" smtClean="0"/>
              <a:t>двостороннім</a:t>
            </a:r>
            <a:r>
              <a:rPr lang="ru-RU" dirty="0" smtClean="0"/>
              <a:t> </a:t>
            </a:r>
            <a:r>
              <a:rPr lang="ru-RU" dirty="0" err="1" smtClean="0"/>
              <a:t>зв'язком</a:t>
            </a:r>
            <a:r>
              <a:rPr lang="ru-RU" dirty="0" smtClean="0"/>
              <a:t>: А - </a:t>
            </a:r>
            <a:r>
              <a:rPr lang="ru-RU" dirty="0" err="1" smtClean="0"/>
              <a:t>кірковий</a:t>
            </a:r>
            <a:r>
              <a:rPr lang="ru-RU" dirty="0" smtClean="0"/>
              <a:t> </a:t>
            </a:r>
            <a:r>
              <a:rPr lang="ru-RU" dirty="0" err="1" smtClean="0"/>
              <a:t>пунктмиготливого</a:t>
            </a:r>
            <a:r>
              <a:rPr lang="ru-RU" dirty="0" smtClean="0"/>
              <a:t> рефлексу; Б – </a:t>
            </a:r>
            <a:r>
              <a:rPr lang="ru-RU" dirty="0" err="1" smtClean="0"/>
              <a:t>кірковий</a:t>
            </a:r>
            <a:r>
              <a:rPr lang="ru-RU" dirty="0" smtClean="0"/>
              <a:t> пункт </a:t>
            </a:r>
            <a:r>
              <a:rPr lang="ru-RU" dirty="0" err="1" smtClean="0"/>
              <a:t>харчового</a:t>
            </a:r>
            <a:r>
              <a:rPr lang="ru-RU" dirty="0" smtClean="0"/>
              <a:t> </a:t>
            </a:r>
            <a:r>
              <a:rPr lang="ru-RU" dirty="0" err="1" smtClean="0"/>
              <a:t>рефлексу;В</a:t>
            </a:r>
            <a:r>
              <a:rPr lang="ru-RU" dirty="0" smtClean="0"/>
              <a:t> – </a:t>
            </a:r>
            <a:r>
              <a:rPr lang="ru-RU" dirty="0" err="1" smtClean="0"/>
              <a:t>підкірковий</a:t>
            </a:r>
            <a:r>
              <a:rPr lang="ru-RU" dirty="0" smtClean="0"/>
              <a:t> центр </a:t>
            </a:r>
            <a:r>
              <a:rPr lang="ru-RU" dirty="0" err="1" smtClean="0"/>
              <a:t>миготливого</a:t>
            </a:r>
            <a:r>
              <a:rPr lang="ru-RU" dirty="0" smtClean="0"/>
              <a:t> рефлексу; Г - </a:t>
            </a:r>
            <a:r>
              <a:rPr lang="ru-RU" dirty="0" err="1" smtClean="0"/>
              <a:t>підкірковий</a:t>
            </a:r>
            <a:r>
              <a:rPr lang="ru-RU" dirty="0" smtClean="0"/>
              <a:t> центр </a:t>
            </a:r>
            <a:r>
              <a:rPr lang="ru-RU" dirty="0" err="1" smtClean="0"/>
              <a:t>харчовогорефлексу</a:t>
            </a:r>
            <a:r>
              <a:rPr lang="ru-RU" dirty="0" smtClean="0"/>
              <a:t>; а – </a:t>
            </a:r>
            <a:r>
              <a:rPr lang="ru-RU" dirty="0" err="1" smtClean="0"/>
              <a:t>аферентний</a:t>
            </a:r>
            <a:r>
              <a:rPr lang="ru-RU" dirty="0" smtClean="0"/>
              <a:t> нейрон; б - </a:t>
            </a:r>
            <a:r>
              <a:rPr lang="ru-RU" dirty="0" err="1" smtClean="0"/>
              <a:t>вставний</a:t>
            </a:r>
            <a:r>
              <a:rPr lang="ru-RU" dirty="0" smtClean="0"/>
              <a:t> </a:t>
            </a:r>
            <a:r>
              <a:rPr lang="ru-RU" dirty="0" err="1" smtClean="0"/>
              <a:t>нейрон;в</a:t>
            </a:r>
            <a:r>
              <a:rPr lang="ru-RU" dirty="0" smtClean="0"/>
              <a:t> – </a:t>
            </a:r>
            <a:r>
              <a:rPr lang="ru-RU" dirty="0" err="1" smtClean="0"/>
              <a:t>еферентний</a:t>
            </a:r>
            <a:r>
              <a:rPr lang="ru-RU" dirty="0" smtClean="0"/>
              <a:t> нейрон; 1, 2, 3, 4, 5, 6 – </a:t>
            </a:r>
            <a:r>
              <a:rPr lang="ru-RU" dirty="0" err="1" smtClean="0"/>
              <a:t>синаптичні</a:t>
            </a:r>
            <a:r>
              <a:rPr lang="ru-RU" dirty="0" smtClean="0"/>
              <a:t> </a:t>
            </a:r>
            <a:r>
              <a:rPr lang="ru-RU" dirty="0" err="1" smtClean="0"/>
              <a:t>контакти</a:t>
            </a:r>
            <a:r>
              <a:rPr lang="ru-RU" dirty="0" smtClean="0"/>
              <a:t>; </a:t>
            </a:r>
            <a:r>
              <a:rPr lang="en-US" dirty="0" smtClean="0"/>
              <a:t>I - </a:t>
            </a:r>
            <a:r>
              <a:rPr lang="ru-RU" dirty="0" smtClean="0"/>
              <a:t>пряма </a:t>
            </a:r>
            <a:r>
              <a:rPr lang="ru-RU" dirty="0" err="1" smtClean="0"/>
              <a:t>умовназв'язок</a:t>
            </a:r>
            <a:r>
              <a:rPr lang="ru-RU" dirty="0" smtClean="0"/>
              <a:t>; </a:t>
            </a:r>
            <a:r>
              <a:rPr lang="en-US" dirty="0" smtClean="0"/>
              <a:t>II - </a:t>
            </a:r>
            <a:r>
              <a:rPr lang="ru-RU" dirty="0" err="1" smtClean="0"/>
              <a:t>зворотний</a:t>
            </a:r>
            <a:r>
              <a:rPr lang="ru-RU" dirty="0" smtClean="0"/>
              <a:t> </a:t>
            </a:r>
            <a:r>
              <a:rPr lang="ru-RU" dirty="0" err="1" smtClean="0"/>
              <a:t>зв'язок</a:t>
            </a:r>
            <a:r>
              <a:rPr lang="ru-RU" dirty="0" smtClean="0"/>
              <a:t> (за Е.А. </a:t>
            </a:r>
            <a:r>
              <a:rPr lang="ru-RU" dirty="0" err="1" smtClean="0"/>
              <a:t>Асратяном</a:t>
            </a:r>
            <a:r>
              <a:rPr lang="ru-RU" dirty="0" smtClean="0"/>
              <a:t>).</a:t>
            </a:r>
            <a:endParaRPr lang="ru-RU"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1"/>
          <p:cNvSpPr>
            <a:spLocks noChangeArrowheads="1"/>
          </p:cNvSpPr>
          <p:nvPr/>
        </p:nvSpPr>
        <p:spPr bwMode="auto">
          <a:xfrm>
            <a:off x="0" y="0"/>
            <a:ext cx="9144000" cy="206210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180975" algn="l"/>
              </a:tabLst>
            </a:pP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У лабораторії Павлова було показано можливість замикання тимчасових зв'язків між індиферентними сигналами без спеціального підкріплення безумовним рефлексом (асоціативний умовний рефлекс). Такі рефлекси утворюються важко, але після утворення, якщо один із агентів зробити сигналом якогось безумовного рефлексу, то й другий агент автоматично стає сигналом того ж рефлексу. Базою для асоціації може бути орієнтовний рефлекс, що є безумовним і, таким чином, замінює підкріплення. Подібні тимчасові зв'язки між індиферентними подразниками (асоціації), як і умовні рефлекси другого, третього та інших порядків, є окремим випадком фізіологічного механізму </a:t>
            </a:r>
            <a:r>
              <a:rPr kumimoji="0" lang="uk-UA" sz="1600" b="0" i="0" u="none" strike="noStrike" cap="none" normalizeH="0" baseline="0" dirty="0" err="1" smtClean="0">
                <a:ln>
                  <a:noFill/>
                </a:ln>
                <a:solidFill>
                  <a:schemeClr val="tx1"/>
                </a:solidFill>
                <a:effectLst/>
                <a:latin typeface="Calibri"/>
                <a:ea typeface="Calibri" pitchFamily="34" charset="0"/>
                <a:cs typeface="Times New Roman" pitchFamily="18" charset="0"/>
              </a:rPr>
              <a:t>“</a:t>
            </a:r>
            <a:r>
              <a:rPr kumimoji="0" lang="uk-UA"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перенесення</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uk-UA"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досвіду</a:t>
            </a:r>
            <a:r>
              <a:rPr kumimoji="0" lang="uk-UA" sz="1600" b="0" i="0" u="none" strike="noStrike" cap="none" normalizeH="0" baseline="0" dirty="0" err="1" smtClean="0">
                <a:ln>
                  <a:noFill/>
                </a:ln>
                <a:solidFill>
                  <a:schemeClr val="tx1"/>
                </a:solidFill>
                <a:effectLst/>
                <a:latin typeface="Calibri"/>
                <a:ea typeface="Calibri" pitchFamily="34" charset="0"/>
                <a:cs typeface="Times New Roman" pitchFamily="18" charset="0"/>
              </a:rPr>
              <a:t>”</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uk-UA" sz="1600" b="0" i="0" u="none" strike="noStrike" cap="none" normalizeH="0" baseline="0" dirty="0" smtClean="0">
              <a:ln>
                <a:noFill/>
              </a:ln>
              <a:solidFill>
                <a:schemeClr val="tx1"/>
              </a:solidFill>
              <a:effectLst/>
              <a:latin typeface="Arial" pitchFamily="34" charset="0"/>
              <a:cs typeface="Arial" pitchFamily="34" charset="0"/>
            </a:endParaRPr>
          </a:p>
        </p:txBody>
      </p:sp>
      <p:pic>
        <p:nvPicPr>
          <p:cNvPr id="36866" name="Picture 2"/>
          <p:cNvPicPr>
            <a:picLocks noChangeAspect="1" noChangeArrowheads="1"/>
          </p:cNvPicPr>
          <p:nvPr/>
        </p:nvPicPr>
        <p:blipFill>
          <a:blip r:embed="rId2" cstate="print"/>
          <a:srcRect/>
          <a:stretch>
            <a:fillRect/>
          </a:stretch>
        </p:blipFill>
        <p:spPr bwMode="auto">
          <a:xfrm>
            <a:off x="2915816" y="1772816"/>
            <a:ext cx="3114675" cy="2438400"/>
          </a:xfrm>
          <a:prstGeom prst="rect">
            <a:avLst/>
          </a:prstGeom>
          <a:noFill/>
          <a:ln w="9525">
            <a:noFill/>
            <a:miter lim="800000"/>
            <a:headEnd/>
            <a:tailEnd/>
          </a:ln>
        </p:spPr>
      </p:pic>
      <p:sp>
        <p:nvSpPr>
          <p:cNvPr id="6" name="Прямоугольник 5"/>
          <p:cNvSpPr/>
          <p:nvPr/>
        </p:nvSpPr>
        <p:spPr>
          <a:xfrm>
            <a:off x="0" y="4549676"/>
            <a:ext cx="9144000" cy="2308324"/>
          </a:xfrm>
          <a:prstGeom prst="rect">
            <a:avLst/>
          </a:prstGeom>
        </p:spPr>
        <p:txBody>
          <a:bodyPr wrap="square">
            <a:spAutoFit/>
          </a:bodyPr>
          <a:lstStyle/>
          <a:p>
            <a:r>
              <a:rPr lang="ru-RU" sz="1600" dirty="0" smtClean="0"/>
              <a:t>Мал. </a:t>
            </a:r>
            <a:r>
              <a:rPr lang="ru-RU" sz="1600" dirty="0" smtClean="0"/>
              <a:t>2</a:t>
            </a:r>
            <a:r>
              <a:rPr lang="ru-RU" sz="1600" dirty="0" smtClean="0"/>
              <a:t>. Схема </a:t>
            </a:r>
            <a:r>
              <a:rPr lang="ru-RU" sz="1600" dirty="0" err="1" smtClean="0"/>
              <a:t>утворення</a:t>
            </a:r>
            <a:r>
              <a:rPr lang="ru-RU" sz="1600" dirty="0" smtClean="0"/>
              <a:t> </a:t>
            </a:r>
            <a:r>
              <a:rPr lang="ru-RU" sz="1600" dirty="0" err="1" smtClean="0"/>
              <a:t>умовного</a:t>
            </a:r>
            <a:r>
              <a:rPr lang="ru-RU" sz="1600" dirty="0" smtClean="0"/>
              <a:t> рефлексу на </a:t>
            </a:r>
            <a:r>
              <a:rPr lang="ru-RU" sz="1600" dirty="0" err="1" smtClean="0"/>
              <a:t>підкіркових</a:t>
            </a:r>
            <a:r>
              <a:rPr lang="ru-RU" sz="1600" dirty="0" smtClean="0"/>
              <a:t> </a:t>
            </a:r>
            <a:r>
              <a:rPr lang="ru-RU" sz="1600" dirty="0" err="1" smtClean="0"/>
              <a:t>рівнях</a:t>
            </a:r>
            <a:r>
              <a:rPr lang="ru-RU" sz="1600" dirty="0" smtClean="0"/>
              <a:t>:</a:t>
            </a:r>
            <a:r>
              <a:rPr lang="en-US" sz="1600" dirty="0" smtClean="0"/>
              <a:t>I </a:t>
            </a:r>
            <a:r>
              <a:rPr lang="uk-UA" sz="1600" dirty="0" smtClean="0"/>
              <a:t>-</a:t>
            </a:r>
            <a:r>
              <a:rPr lang="en-US" sz="1600" dirty="0" smtClean="0"/>
              <a:t> </a:t>
            </a:r>
            <a:r>
              <a:rPr lang="ru-RU" sz="1600" dirty="0" err="1" smtClean="0"/>
              <a:t>ретикулярна</a:t>
            </a:r>
            <a:r>
              <a:rPr lang="ru-RU" sz="1600" dirty="0" smtClean="0"/>
              <a:t> </a:t>
            </a:r>
            <a:r>
              <a:rPr lang="ru-RU" sz="1600" dirty="0" err="1" smtClean="0"/>
              <a:t>формація</a:t>
            </a:r>
            <a:r>
              <a:rPr lang="ru-RU" sz="1600" dirty="0" smtClean="0"/>
              <a:t> </a:t>
            </a:r>
            <a:r>
              <a:rPr lang="ru-RU" sz="1600" dirty="0" err="1" smtClean="0"/>
              <a:t>нижньої</a:t>
            </a:r>
            <a:r>
              <a:rPr lang="ru-RU" sz="1600" dirty="0" smtClean="0"/>
              <a:t> </a:t>
            </a:r>
            <a:r>
              <a:rPr lang="ru-RU" sz="1600" dirty="0" err="1" smtClean="0"/>
              <a:t>частини</a:t>
            </a:r>
            <a:r>
              <a:rPr lang="ru-RU" sz="1600" dirty="0" smtClean="0"/>
              <a:t> </a:t>
            </a:r>
            <a:r>
              <a:rPr lang="ru-RU" sz="1600" dirty="0" err="1" smtClean="0"/>
              <a:t>стовбура</a:t>
            </a:r>
            <a:r>
              <a:rPr lang="ru-RU" sz="1600" dirty="0" smtClean="0"/>
              <a:t> </a:t>
            </a:r>
            <a:r>
              <a:rPr lang="ru-RU" sz="1600" dirty="0" err="1" smtClean="0"/>
              <a:t>мозку</a:t>
            </a:r>
            <a:r>
              <a:rPr lang="ru-RU" sz="1600" dirty="0" smtClean="0"/>
              <a:t>; </a:t>
            </a:r>
            <a:r>
              <a:rPr lang="en-US" sz="1600" dirty="0" smtClean="0"/>
              <a:t>II </a:t>
            </a:r>
            <a:r>
              <a:rPr lang="uk-UA" sz="1600" dirty="0" smtClean="0"/>
              <a:t>-</a:t>
            </a:r>
            <a:r>
              <a:rPr lang="en-US" sz="1600" dirty="0" smtClean="0"/>
              <a:t> </a:t>
            </a:r>
            <a:r>
              <a:rPr lang="ru-RU" sz="1600" dirty="0" err="1" smtClean="0"/>
              <a:t>таламічна</a:t>
            </a:r>
            <a:r>
              <a:rPr lang="ru-RU" sz="1600" dirty="0" smtClean="0"/>
              <a:t> </a:t>
            </a:r>
            <a:r>
              <a:rPr lang="ru-RU" sz="1600" dirty="0" err="1" smtClean="0"/>
              <a:t>ретикулярна</a:t>
            </a:r>
            <a:r>
              <a:rPr lang="ru-RU" sz="1600" dirty="0" smtClean="0"/>
              <a:t> </a:t>
            </a:r>
            <a:r>
              <a:rPr lang="ru-RU" sz="1600" dirty="0" err="1" smtClean="0"/>
              <a:t>формація</a:t>
            </a:r>
            <a:r>
              <a:rPr lang="ru-RU" sz="1600" dirty="0" smtClean="0"/>
              <a:t>; </a:t>
            </a:r>
            <a:r>
              <a:rPr lang="en-US" sz="1600" dirty="0" smtClean="0"/>
              <a:t>III </a:t>
            </a:r>
            <a:r>
              <a:rPr lang="uk-UA" sz="1600" dirty="0" smtClean="0"/>
              <a:t>-</a:t>
            </a:r>
            <a:r>
              <a:rPr lang="en-US" sz="1600" dirty="0" smtClean="0"/>
              <a:t> </a:t>
            </a:r>
            <a:r>
              <a:rPr lang="ru-RU" sz="1600" dirty="0" smtClean="0"/>
              <a:t>кора </a:t>
            </a:r>
            <a:r>
              <a:rPr lang="ru-RU" sz="1600" dirty="0" err="1" smtClean="0"/>
              <a:t>мозку</a:t>
            </a:r>
            <a:r>
              <a:rPr lang="ru-RU" sz="1600" dirty="0" smtClean="0"/>
              <a:t>; 1 </a:t>
            </a:r>
            <a:r>
              <a:rPr lang="ru-RU" sz="1600" dirty="0" smtClean="0"/>
              <a:t>- </a:t>
            </a:r>
            <a:r>
              <a:rPr lang="ru-RU" sz="1600" dirty="0" err="1" smtClean="0"/>
              <a:t>аферентний</a:t>
            </a:r>
            <a:r>
              <a:rPr lang="ru-RU" sz="1600" dirty="0" smtClean="0"/>
              <a:t> шлях </a:t>
            </a:r>
            <a:r>
              <a:rPr lang="ru-RU" sz="1600" dirty="0" err="1" smtClean="0"/>
              <a:t>безумовного</a:t>
            </a:r>
            <a:r>
              <a:rPr lang="ru-RU" sz="1600" dirty="0" smtClean="0"/>
              <a:t> </a:t>
            </a:r>
            <a:r>
              <a:rPr lang="ru-RU" sz="1600" dirty="0" err="1" smtClean="0"/>
              <a:t>подразника</a:t>
            </a:r>
            <a:r>
              <a:rPr lang="ru-RU" sz="1600" dirty="0" smtClean="0"/>
              <a:t>; 2 </a:t>
            </a:r>
            <a:r>
              <a:rPr lang="ru-RU" sz="1600" dirty="0" smtClean="0"/>
              <a:t>- </a:t>
            </a:r>
            <a:r>
              <a:rPr lang="ru-RU" sz="1600" dirty="0" err="1" smtClean="0"/>
              <a:t>аферентний</a:t>
            </a:r>
            <a:r>
              <a:rPr lang="ru-RU" sz="1600" dirty="0" smtClean="0"/>
              <a:t> </a:t>
            </a:r>
            <a:r>
              <a:rPr lang="ru-RU" sz="1600" dirty="0" smtClean="0"/>
              <a:t>шлях </a:t>
            </a:r>
            <a:r>
              <a:rPr lang="ru-RU" sz="1600" dirty="0" err="1" smtClean="0"/>
              <a:t>умовного</a:t>
            </a:r>
            <a:r>
              <a:rPr lang="ru-RU" sz="1600" dirty="0" smtClean="0"/>
              <a:t> подразника;3 </a:t>
            </a:r>
            <a:r>
              <a:rPr lang="ru-RU" sz="1600" dirty="0" err="1" smtClean="0"/>
              <a:t>і</a:t>
            </a:r>
            <a:r>
              <a:rPr lang="ru-RU" sz="1600" dirty="0" smtClean="0"/>
              <a:t> 4 </a:t>
            </a:r>
            <a:r>
              <a:rPr lang="ru-RU" sz="1600" dirty="0" smtClean="0"/>
              <a:t>- </a:t>
            </a:r>
            <a:r>
              <a:rPr lang="ru-RU" sz="1600" dirty="0" err="1" smtClean="0"/>
              <a:t>ретикулярні</a:t>
            </a:r>
            <a:r>
              <a:rPr lang="ru-RU" sz="1600" dirty="0" smtClean="0"/>
              <a:t> </a:t>
            </a:r>
            <a:r>
              <a:rPr lang="ru-RU" sz="1600" dirty="0" err="1" smtClean="0"/>
              <a:t>нейрони</a:t>
            </a:r>
            <a:r>
              <a:rPr lang="ru-RU" sz="1600" dirty="0" smtClean="0"/>
              <a:t>; 5 </a:t>
            </a:r>
            <a:r>
              <a:rPr lang="ru-RU" sz="1600" dirty="0" err="1" smtClean="0"/>
              <a:t>і</a:t>
            </a:r>
            <a:r>
              <a:rPr lang="ru-RU" sz="1600" dirty="0" smtClean="0"/>
              <a:t> 6 </a:t>
            </a:r>
            <a:r>
              <a:rPr lang="ru-RU" sz="1600" dirty="0" smtClean="0"/>
              <a:t>- </a:t>
            </a:r>
            <a:r>
              <a:rPr lang="ru-RU" sz="1600" dirty="0" err="1" smtClean="0"/>
              <a:t>колатеральні</a:t>
            </a:r>
            <a:r>
              <a:rPr lang="ru-RU" sz="1600" dirty="0" smtClean="0"/>
              <a:t> волокна </a:t>
            </a:r>
            <a:r>
              <a:rPr lang="ru-RU" sz="1600" dirty="0" err="1" smtClean="0"/>
              <a:t>аферентних</a:t>
            </a:r>
            <a:r>
              <a:rPr lang="ru-RU" sz="1600" dirty="0" smtClean="0"/>
              <a:t> </a:t>
            </a:r>
            <a:r>
              <a:rPr lang="ru-RU" sz="1600" dirty="0" err="1" smtClean="0"/>
              <a:t>шляхів,викликають</a:t>
            </a:r>
            <a:r>
              <a:rPr lang="ru-RU" sz="1600" dirty="0" smtClean="0"/>
              <a:t> </a:t>
            </a:r>
            <a:r>
              <a:rPr lang="ru-RU" sz="1600" dirty="0" err="1" smtClean="0"/>
              <a:t>збудження</a:t>
            </a:r>
            <a:r>
              <a:rPr lang="ru-RU" sz="1600" dirty="0" smtClean="0"/>
              <a:t> </a:t>
            </a:r>
            <a:r>
              <a:rPr lang="ru-RU" sz="1600" dirty="0" err="1" smtClean="0"/>
              <a:t>ретикулярних</a:t>
            </a:r>
            <a:r>
              <a:rPr lang="ru-RU" sz="1600" dirty="0" smtClean="0"/>
              <a:t> нейронів;7 </a:t>
            </a:r>
            <a:r>
              <a:rPr lang="ru-RU" sz="1600" dirty="0" err="1" smtClean="0"/>
              <a:t>і</a:t>
            </a:r>
            <a:r>
              <a:rPr lang="ru-RU" sz="1600" dirty="0" smtClean="0"/>
              <a:t> 8 </a:t>
            </a:r>
            <a:r>
              <a:rPr lang="ru-RU" sz="1600" dirty="0" smtClean="0"/>
              <a:t>- </a:t>
            </a:r>
            <a:r>
              <a:rPr lang="ru-RU" sz="1600" dirty="0" err="1" smtClean="0"/>
              <a:t>колатеральні</a:t>
            </a:r>
            <a:r>
              <a:rPr lang="ru-RU" sz="1600" dirty="0" smtClean="0"/>
              <a:t> волокна </a:t>
            </a:r>
            <a:r>
              <a:rPr lang="ru-RU" sz="1600" dirty="0" err="1" smtClean="0"/>
              <a:t>аферентних</a:t>
            </a:r>
            <a:r>
              <a:rPr lang="ru-RU" sz="1600" dirty="0" smtClean="0"/>
              <a:t> </a:t>
            </a:r>
            <a:r>
              <a:rPr lang="ru-RU" sz="1600" dirty="0" err="1" smtClean="0"/>
              <a:t>шляхів</a:t>
            </a:r>
            <a:r>
              <a:rPr lang="ru-RU" sz="1600" dirty="0" smtClean="0"/>
              <a:t>, </a:t>
            </a:r>
            <a:r>
              <a:rPr lang="ru-RU" sz="1600" dirty="0" err="1" smtClean="0"/>
              <a:t>що</a:t>
            </a:r>
            <a:r>
              <a:rPr lang="ru-RU" sz="1600" dirty="0" smtClean="0"/>
              <a:t> не </a:t>
            </a:r>
            <a:r>
              <a:rPr lang="ru-RU" sz="1600" dirty="0" err="1" smtClean="0"/>
              <a:t>викликають</a:t>
            </a:r>
            <a:r>
              <a:rPr lang="ru-RU" sz="1600" dirty="0" smtClean="0"/>
              <a:t> </a:t>
            </a:r>
            <a:r>
              <a:rPr lang="ru-RU" sz="1600" dirty="0" err="1" smtClean="0"/>
              <a:t>збудження</a:t>
            </a:r>
            <a:r>
              <a:rPr lang="ru-RU" sz="1600" dirty="0" smtClean="0"/>
              <a:t> </a:t>
            </a:r>
            <a:r>
              <a:rPr lang="ru-RU" sz="1600" dirty="0" err="1" smtClean="0"/>
              <a:t>нейронів</a:t>
            </a:r>
            <a:r>
              <a:rPr lang="ru-RU" sz="1600" dirty="0" smtClean="0"/>
              <a:t>, </a:t>
            </a:r>
            <a:r>
              <a:rPr lang="ru-RU" sz="1600" dirty="0" err="1" smtClean="0"/>
              <a:t>внаслідок</a:t>
            </a:r>
            <a:r>
              <a:rPr lang="ru-RU" sz="1600" dirty="0" smtClean="0"/>
              <a:t> </a:t>
            </a:r>
            <a:r>
              <a:rPr lang="ru-RU" sz="1600" dirty="0" err="1" smtClean="0"/>
              <a:t>непрохідності</a:t>
            </a:r>
            <a:r>
              <a:rPr lang="ru-RU" sz="1600" dirty="0" smtClean="0"/>
              <a:t> синапсів;9 </a:t>
            </a:r>
            <a:r>
              <a:rPr lang="ru-RU" sz="1600" dirty="0" err="1" smtClean="0"/>
              <a:t>і</a:t>
            </a:r>
            <a:r>
              <a:rPr lang="ru-RU" sz="1600" dirty="0" smtClean="0"/>
              <a:t> 10 </a:t>
            </a:r>
            <a:r>
              <a:rPr lang="ru-RU" sz="1600" dirty="0" smtClean="0"/>
              <a:t>- </a:t>
            </a:r>
            <a:r>
              <a:rPr lang="ru-RU" sz="1600" dirty="0" err="1" smtClean="0"/>
              <a:t>висхідні</a:t>
            </a:r>
            <a:r>
              <a:rPr lang="ru-RU" sz="1600" dirty="0" smtClean="0"/>
              <a:t> </a:t>
            </a:r>
            <a:r>
              <a:rPr lang="ru-RU" sz="1600" dirty="0" smtClean="0"/>
              <a:t>шляхи </a:t>
            </a:r>
            <a:r>
              <a:rPr lang="ru-RU" sz="1600" dirty="0" err="1" smtClean="0"/>
              <a:t>від</a:t>
            </a:r>
            <a:r>
              <a:rPr lang="ru-RU" sz="1600" dirty="0" smtClean="0"/>
              <a:t> </a:t>
            </a:r>
            <a:r>
              <a:rPr lang="ru-RU" sz="1600" dirty="0" err="1" smtClean="0"/>
              <a:t>ретикулярної</a:t>
            </a:r>
            <a:r>
              <a:rPr lang="ru-RU" sz="1600" dirty="0" smtClean="0"/>
              <a:t> </a:t>
            </a:r>
            <a:r>
              <a:rPr lang="ru-RU" sz="1600" dirty="0" err="1" smtClean="0"/>
              <a:t>формації</a:t>
            </a:r>
            <a:r>
              <a:rPr lang="ru-RU" sz="1600" dirty="0" smtClean="0"/>
              <a:t>, </a:t>
            </a:r>
            <a:r>
              <a:rPr lang="ru-RU" sz="1600" dirty="0" err="1" smtClean="0"/>
              <a:t>що</a:t>
            </a:r>
            <a:r>
              <a:rPr lang="ru-RU" sz="1600" dirty="0" smtClean="0"/>
              <a:t> </a:t>
            </a:r>
            <a:r>
              <a:rPr lang="ru-RU" sz="1600" dirty="0" err="1" smtClean="0"/>
              <a:t>активують</a:t>
            </a:r>
            <a:r>
              <a:rPr lang="ru-RU" sz="1600" dirty="0" smtClean="0"/>
              <a:t> кору </a:t>
            </a:r>
            <a:r>
              <a:rPr lang="ru-RU" sz="1600" dirty="0" err="1" smtClean="0"/>
              <a:t>дифузно</a:t>
            </a:r>
            <a:r>
              <a:rPr lang="ru-RU" sz="1600" dirty="0" smtClean="0"/>
              <a:t> (9) </a:t>
            </a:r>
            <a:r>
              <a:rPr lang="ru-RU" sz="1600" dirty="0" err="1" smtClean="0"/>
              <a:t>і</a:t>
            </a:r>
            <a:r>
              <a:rPr lang="ru-RU" sz="1600" dirty="0" smtClean="0"/>
              <a:t> локально </a:t>
            </a:r>
            <a:r>
              <a:rPr lang="ru-RU" sz="1600" dirty="0" smtClean="0"/>
              <a:t>(10); 11 </a:t>
            </a:r>
            <a:r>
              <a:rPr lang="ru-RU" sz="1600" dirty="0" smtClean="0"/>
              <a:t>- </a:t>
            </a:r>
            <a:r>
              <a:rPr lang="ru-RU" sz="1600" dirty="0" err="1" smtClean="0"/>
              <a:t>безумовнорефлекторна</a:t>
            </a:r>
            <a:r>
              <a:rPr lang="ru-RU" sz="1600" dirty="0" smtClean="0"/>
              <a:t> </a:t>
            </a:r>
            <a:r>
              <a:rPr lang="ru-RU" sz="1600" dirty="0" err="1" smtClean="0"/>
              <a:t>реакція</a:t>
            </a:r>
            <a:r>
              <a:rPr lang="ru-RU" sz="1600" dirty="0" smtClean="0"/>
              <a:t>. </a:t>
            </a:r>
            <a:r>
              <a:rPr lang="ru-RU" sz="1600" dirty="0" err="1" smtClean="0"/>
              <a:t>Тимчасовий</a:t>
            </a:r>
            <a:r>
              <a:rPr lang="ru-RU" sz="1600" dirty="0" smtClean="0"/>
              <a:t> </a:t>
            </a:r>
            <a:r>
              <a:rPr lang="ru-RU" sz="1600" dirty="0" err="1" smtClean="0"/>
              <a:t>зв'язок</a:t>
            </a:r>
            <a:r>
              <a:rPr lang="ru-RU" sz="1600" dirty="0" smtClean="0"/>
              <a:t> </a:t>
            </a:r>
            <a:r>
              <a:rPr lang="ru-RU" sz="1600" dirty="0" err="1" smtClean="0"/>
              <a:t>утворюється</a:t>
            </a:r>
            <a:r>
              <a:rPr lang="ru-RU" sz="1600" dirty="0" smtClean="0"/>
              <a:t> </a:t>
            </a:r>
            <a:r>
              <a:rPr lang="ru-RU" sz="1600" dirty="0" err="1" smtClean="0"/>
              <a:t>між</a:t>
            </a:r>
            <a:r>
              <a:rPr lang="ru-RU" sz="1600" dirty="0" smtClean="0"/>
              <a:t> </a:t>
            </a:r>
            <a:r>
              <a:rPr lang="ru-RU" sz="1600" dirty="0" err="1" smtClean="0"/>
              <a:t>аферентними</a:t>
            </a:r>
            <a:r>
              <a:rPr lang="ru-RU" sz="1600" dirty="0" smtClean="0"/>
              <a:t> </a:t>
            </a:r>
            <a:r>
              <a:rPr lang="ru-RU" sz="1600" dirty="0" smtClean="0"/>
              <a:t>волокнами </a:t>
            </a:r>
            <a:r>
              <a:rPr lang="ru-RU" sz="1600" dirty="0" err="1" smtClean="0"/>
              <a:t>умовного</a:t>
            </a:r>
            <a:r>
              <a:rPr lang="ru-RU" sz="1600" dirty="0" smtClean="0"/>
              <a:t> </a:t>
            </a:r>
            <a:r>
              <a:rPr lang="ru-RU" sz="1600" dirty="0" err="1" smtClean="0"/>
              <a:t>подразника</a:t>
            </a:r>
            <a:r>
              <a:rPr lang="ru-RU" sz="1600" dirty="0" smtClean="0"/>
              <a:t> (7) та </a:t>
            </a:r>
            <a:r>
              <a:rPr lang="ru-RU" sz="1600" dirty="0" err="1" smtClean="0"/>
              <a:t>ретикулярними</a:t>
            </a:r>
            <a:r>
              <a:rPr lang="ru-RU" sz="1600" dirty="0" smtClean="0"/>
              <a:t> нейронами (8) </a:t>
            </a:r>
            <a:r>
              <a:rPr lang="ru-RU" sz="1600" dirty="0" smtClean="0"/>
              <a:t>(за А</a:t>
            </a:r>
            <a:r>
              <a:rPr lang="ru-RU" sz="1600" dirty="0" smtClean="0"/>
              <a:t>. </a:t>
            </a:r>
            <a:r>
              <a:rPr lang="ru-RU" sz="1600" dirty="0" err="1" smtClean="0"/>
              <a:t>Гасто</a:t>
            </a:r>
            <a:r>
              <a:rPr lang="ru-RU" sz="1600" dirty="0" smtClean="0"/>
              <a:t>).</a:t>
            </a:r>
            <a:endParaRPr lang="ru-RU" sz="16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915816" y="3645024"/>
            <a:ext cx="864096" cy="369332"/>
          </a:xfrm>
          <a:prstGeom prst="rect">
            <a:avLst/>
          </a:prstGeom>
          <a:noFill/>
        </p:spPr>
        <p:txBody>
          <a:bodyPr wrap="square" rtlCol="0">
            <a:spAutoFit/>
          </a:bodyPr>
          <a:lstStyle/>
          <a:p>
            <a:r>
              <a:rPr lang="uk-UA" dirty="0" smtClean="0"/>
              <a:t>шкіра</a:t>
            </a:r>
            <a:endParaRPr lang="ru-RU" dirty="0"/>
          </a:p>
        </p:txBody>
      </p:sp>
      <p:sp>
        <p:nvSpPr>
          <p:cNvPr id="6" name="TextBox 5"/>
          <p:cNvSpPr txBox="1"/>
          <p:nvPr/>
        </p:nvSpPr>
        <p:spPr>
          <a:xfrm>
            <a:off x="4283968" y="3717032"/>
            <a:ext cx="792088" cy="369332"/>
          </a:xfrm>
          <a:prstGeom prst="rect">
            <a:avLst/>
          </a:prstGeom>
          <a:noFill/>
        </p:spPr>
        <p:txBody>
          <a:bodyPr wrap="square" rtlCol="0">
            <a:spAutoFit/>
          </a:bodyPr>
          <a:lstStyle/>
          <a:p>
            <a:r>
              <a:rPr lang="uk-UA" dirty="0" smtClean="0"/>
              <a:t>м'язи </a:t>
            </a:r>
            <a:endParaRPr lang="ru-RU" dirty="0"/>
          </a:p>
        </p:txBody>
      </p:sp>
      <p:sp>
        <p:nvSpPr>
          <p:cNvPr id="7" name="TextBox 6"/>
          <p:cNvSpPr txBox="1"/>
          <p:nvPr/>
        </p:nvSpPr>
        <p:spPr>
          <a:xfrm>
            <a:off x="5580112" y="3717032"/>
            <a:ext cx="720080" cy="369332"/>
          </a:xfrm>
          <a:prstGeom prst="rect">
            <a:avLst/>
          </a:prstGeom>
          <a:noFill/>
        </p:spPr>
        <p:txBody>
          <a:bodyPr wrap="square" rtlCol="0">
            <a:spAutoFit/>
          </a:bodyPr>
          <a:lstStyle/>
          <a:p>
            <a:r>
              <a:rPr lang="uk-UA" dirty="0" smtClean="0"/>
              <a:t>око</a:t>
            </a:r>
            <a:endParaRPr lang="ru-RU" dirty="0"/>
          </a:p>
        </p:txBody>
      </p:sp>
      <p:pic>
        <p:nvPicPr>
          <p:cNvPr id="37891" name="Picture 3"/>
          <p:cNvPicPr>
            <a:picLocks noChangeAspect="1" noChangeArrowheads="1"/>
          </p:cNvPicPr>
          <p:nvPr/>
        </p:nvPicPr>
        <p:blipFill>
          <a:blip r:embed="rId2" cstate="print"/>
          <a:srcRect/>
          <a:stretch>
            <a:fillRect/>
          </a:stretch>
        </p:blipFill>
        <p:spPr bwMode="auto">
          <a:xfrm>
            <a:off x="3203848" y="1484784"/>
            <a:ext cx="2808312" cy="2249191"/>
          </a:xfrm>
          <a:prstGeom prst="rect">
            <a:avLst/>
          </a:prstGeom>
          <a:noFill/>
          <a:ln w="9525">
            <a:noFill/>
            <a:miter lim="800000"/>
            <a:headEnd/>
            <a:tailEnd/>
          </a:ln>
        </p:spPr>
      </p:pic>
      <p:sp>
        <p:nvSpPr>
          <p:cNvPr id="10" name="TextBox 9"/>
          <p:cNvSpPr txBox="1"/>
          <p:nvPr/>
        </p:nvSpPr>
        <p:spPr>
          <a:xfrm>
            <a:off x="2771800" y="1052736"/>
            <a:ext cx="1296144" cy="369332"/>
          </a:xfrm>
          <a:prstGeom prst="rect">
            <a:avLst/>
          </a:prstGeom>
          <a:noFill/>
        </p:spPr>
        <p:txBody>
          <a:bodyPr wrap="square" rtlCol="0">
            <a:spAutoFit/>
          </a:bodyPr>
          <a:lstStyle/>
          <a:p>
            <a:r>
              <a:rPr lang="uk-UA" dirty="0" smtClean="0"/>
              <a:t>шкіряний</a:t>
            </a:r>
            <a:endParaRPr lang="ru-RU" dirty="0"/>
          </a:p>
        </p:txBody>
      </p:sp>
      <p:sp>
        <p:nvSpPr>
          <p:cNvPr id="11" name="TextBox 10"/>
          <p:cNvSpPr txBox="1"/>
          <p:nvPr/>
        </p:nvSpPr>
        <p:spPr>
          <a:xfrm>
            <a:off x="3995936" y="1052736"/>
            <a:ext cx="1152128" cy="369332"/>
          </a:xfrm>
          <a:prstGeom prst="rect">
            <a:avLst/>
          </a:prstGeom>
          <a:noFill/>
        </p:spPr>
        <p:txBody>
          <a:bodyPr wrap="square" rtlCol="0">
            <a:spAutoFit/>
          </a:bodyPr>
          <a:lstStyle/>
          <a:p>
            <a:r>
              <a:rPr lang="uk-UA" dirty="0" smtClean="0"/>
              <a:t>руховий</a:t>
            </a:r>
            <a:endParaRPr lang="ru-RU" dirty="0"/>
          </a:p>
        </p:txBody>
      </p:sp>
      <p:sp>
        <p:nvSpPr>
          <p:cNvPr id="12" name="TextBox 11"/>
          <p:cNvSpPr txBox="1"/>
          <p:nvPr/>
        </p:nvSpPr>
        <p:spPr>
          <a:xfrm>
            <a:off x="5148064" y="1052736"/>
            <a:ext cx="1080120" cy="369332"/>
          </a:xfrm>
          <a:prstGeom prst="rect">
            <a:avLst/>
          </a:prstGeom>
          <a:noFill/>
        </p:spPr>
        <p:txBody>
          <a:bodyPr wrap="square" rtlCol="0">
            <a:spAutoFit/>
          </a:bodyPr>
          <a:lstStyle/>
          <a:p>
            <a:r>
              <a:rPr lang="uk-UA" dirty="0" smtClean="0"/>
              <a:t>зоровий</a:t>
            </a:r>
            <a:endParaRPr lang="ru-RU" dirty="0"/>
          </a:p>
        </p:txBody>
      </p:sp>
      <p:sp>
        <p:nvSpPr>
          <p:cNvPr id="13" name="Прямоугольник 12"/>
          <p:cNvSpPr/>
          <p:nvPr/>
        </p:nvSpPr>
        <p:spPr>
          <a:xfrm>
            <a:off x="1187624" y="4149080"/>
            <a:ext cx="7704856" cy="1477328"/>
          </a:xfrm>
          <a:prstGeom prst="rect">
            <a:avLst/>
          </a:prstGeom>
        </p:spPr>
        <p:txBody>
          <a:bodyPr wrap="square">
            <a:spAutoFit/>
          </a:bodyPr>
          <a:lstStyle/>
          <a:p>
            <a:r>
              <a:rPr lang="ru-RU" dirty="0" smtClean="0"/>
              <a:t>Мал. 3</a:t>
            </a:r>
            <a:r>
              <a:rPr lang="ru-RU" dirty="0" smtClean="0"/>
              <a:t>. </a:t>
            </a:r>
            <a:r>
              <a:rPr lang="ru-RU" dirty="0" err="1" smtClean="0"/>
              <a:t>Множинне</a:t>
            </a:r>
            <a:r>
              <a:rPr lang="ru-RU" dirty="0" smtClean="0"/>
              <a:t> </a:t>
            </a:r>
            <a:r>
              <a:rPr lang="ru-RU" dirty="0" err="1" smtClean="0"/>
              <a:t>замивання</a:t>
            </a:r>
            <a:r>
              <a:rPr lang="ru-RU" dirty="0" smtClean="0"/>
              <a:t> </a:t>
            </a:r>
            <a:r>
              <a:rPr lang="ru-RU" dirty="0" err="1" smtClean="0"/>
              <a:t>тимчасових</a:t>
            </a:r>
            <a:r>
              <a:rPr lang="ru-RU" dirty="0" smtClean="0"/>
              <a:t> </a:t>
            </a:r>
            <a:r>
              <a:rPr lang="ru-RU" dirty="0" err="1" smtClean="0"/>
              <a:t>зв'язків</a:t>
            </a:r>
            <a:r>
              <a:rPr lang="ru-RU" dirty="0" smtClean="0"/>
              <a:t> у </a:t>
            </a:r>
            <a:r>
              <a:rPr lang="ru-RU" dirty="0" err="1" smtClean="0"/>
              <a:t>корі</a:t>
            </a:r>
            <a:r>
              <a:rPr lang="ru-RU" dirty="0" smtClean="0"/>
              <a:t> (пунктир), </a:t>
            </a:r>
            <a:r>
              <a:rPr lang="ru-RU" dirty="0" err="1" smtClean="0"/>
              <a:t>яким</a:t>
            </a:r>
            <a:r>
              <a:rPr lang="ru-RU" dirty="0" smtClean="0"/>
              <a:t> </a:t>
            </a:r>
            <a:r>
              <a:rPr lang="ru-RU" dirty="0" err="1" smtClean="0"/>
              <a:t>неперешкоджають</a:t>
            </a:r>
            <a:r>
              <a:rPr lang="ru-RU" dirty="0" smtClean="0"/>
              <a:t> </a:t>
            </a:r>
            <a:r>
              <a:rPr lang="ru-RU" dirty="0" err="1" smtClean="0"/>
              <a:t>її</a:t>
            </a:r>
            <a:r>
              <a:rPr lang="ru-RU" dirty="0" smtClean="0"/>
              <a:t> </a:t>
            </a:r>
            <a:r>
              <a:rPr lang="ru-RU" dirty="0" err="1" smtClean="0"/>
              <a:t>розрізи</a:t>
            </a:r>
            <a:r>
              <a:rPr lang="ru-RU" dirty="0" smtClean="0"/>
              <a:t>: 1, 2, 3 </a:t>
            </a:r>
            <a:r>
              <a:rPr lang="ru-RU" dirty="0" smtClean="0"/>
              <a:t>- </a:t>
            </a:r>
            <a:r>
              <a:rPr lang="ru-RU" dirty="0" err="1" smtClean="0"/>
              <a:t>центральні</a:t>
            </a:r>
            <a:r>
              <a:rPr lang="ru-RU" dirty="0" smtClean="0"/>
              <a:t> </a:t>
            </a:r>
            <a:r>
              <a:rPr lang="ru-RU" dirty="0" err="1" smtClean="0"/>
              <a:t>механізми</a:t>
            </a:r>
            <a:r>
              <a:rPr lang="ru-RU" dirty="0" smtClean="0"/>
              <a:t> </a:t>
            </a:r>
            <a:r>
              <a:rPr lang="ru-RU" dirty="0" err="1" smtClean="0"/>
              <a:t>оборонних</a:t>
            </a:r>
            <a:r>
              <a:rPr lang="ru-RU" dirty="0" smtClean="0"/>
              <a:t>, </a:t>
            </a:r>
            <a:r>
              <a:rPr lang="ru-RU" dirty="0" err="1" smtClean="0"/>
              <a:t>харчових</a:t>
            </a:r>
            <a:r>
              <a:rPr lang="ru-RU" dirty="0" smtClean="0"/>
              <a:t> </a:t>
            </a:r>
            <a:r>
              <a:rPr lang="ru-RU" dirty="0" smtClean="0"/>
              <a:t>та </a:t>
            </a:r>
            <a:r>
              <a:rPr lang="ru-RU" dirty="0" err="1" smtClean="0"/>
              <a:t>орієнтовних</a:t>
            </a:r>
            <a:r>
              <a:rPr lang="ru-RU" dirty="0" smtClean="0"/>
              <a:t> </a:t>
            </a:r>
            <a:r>
              <a:rPr lang="ru-RU" dirty="0" err="1" smtClean="0"/>
              <a:t>реакцій</a:t>
            </a:r>
            <a:r>
              <a:rPr lang="ru-RU" dirty="0" smtClean="0"/>
              <a:t> </a:t>
            </a:r>
            <a:r>
              <a:rPr lang="ru-RU" dirty="0" err="1" smtClean="0"/>
              <a:t>відповідно</a:t>
            </a:r>
            <a:r>
              <a:rPr lang="ru-RU" dirty="0" smtClean="0"/>
              <a:t>; шлях </a:t>
            </a:r>
            <a:r>
              <a:rPr lang="ru-RU" dirty="0" err="1" smtClean="0"/>
              <a:t>умовного</a:t>
            </a:r>
            <a:r>
              <a:rPr lang="ru-RU" dirty="0" smtClean="0"/>
              <a:t> </a:t>
            </a:r>
            <a:r>
              <a:rPr lang="ru-RU" dirty="0" err="1" smtClean="0"/>
              <a:t>харчового</a:t>
            </a:r>
            <a:r>
              <a:rPr lang="ru-RU" dirty="0" smtClean="0"/>
              <a:t> рефлексу на </a:t>
            </a:r>
            <a:r>
              <a:rPr lang="ru-RU" dirty="0" err="1" smtClean="0"/>
              <a:t>світловий</a:t>
            </a:r>
            <a:r>
              <a:rPr lang="ru-RU" dirty="0" smtClean="0"/>
              <a:t> сигнал </a:t>
            </a:r>
            <a:r>
              <a:rPr lang="ru-RU" dirty="0" smtClean="0"/>
              <a:t>показаний </a:t>
            </a:r>
            <a:r>
              <a:rPr lang="ru-RU" dirty="0" err="1" smtClean="0"/>
              <a:t>жирними</a:t>
            </a:r>
            <a:r>
              <a:rPr lang="ru-RU" dirty="0" smtClean="0"/>
              <a:t> </a:t>
            </a:r>
            <a:r>
              <a:rPr lang="ru-RU" dirty="0" err="1" smtClean="0"/>
              <a:t>лініями</a:t>
            </a:r>
            <a:r>
              <a:rPr lang="ru-RU" dirty="0" smtClean="0"/>
              <a:t> (за А.Б. </a:t>
            </a:r>
            <a:r>
              <a:rPr lang="ru-RU" dirty="0" smtClean="0"/>
              <a:t>Коганом).</a:t>
            </a:r>
            <a:endParaRPr lang="ru-RU"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914" name="Picture 2"/>
          <p:cNvPicPr>
            <a:picLocks noChangeAspect="1" noChangeArrowheads="1"/>
          </p:cNvPicPr>
          <p:nvPr/>
        </p:nvPicPr>
        <p:blipFill>
          <a:blip r:embed="rId2" cstate="print"/>
          <a:srcRect/>
          <a:stretch>
            <a:fillRect/>
          </a:stretch>
        </p:blipFill>
        <p:spPr bwMode="auto">
          <a:xfrm>
            <a:off x="2555776" y="332656"/>
            <a:ext cx="3900264" cy="2708697"/>
          </a:xfrm>
          <a:prstGeom prst="rect">
            <a:avLst/>
          </a:prstGeom>
          <a:noFill/>
          <a:ln w="9525">
            <a:noFill/>
            <a:miter lim="800000"/>
            <a:headEnd/>
            <a:tailEnd/>
          </a:ln>
        </p:spPr>
      </p:pic>
      <p:sp>
        <p:nvSpPr>
          <p:cNvPr id="5" name="TextBox 4"/>
          <p:cNvSpPr txBox="1"/>
          <p:nvPr/>
        </p:nvSpPr>
        <p:spPr>
          <a:xfrm>
            <a:off x="2699792" y="2996952"/>
            <a:ext cx="1584176" cy="646331"/>
          </a:xfrm>
          <a:prstGeom prst="rect">
            <a:avLst/>
          </a:prstGeom>
          <a:noFill/>
        </p:spPr>
        <p:txBody>
          <a:bodyPr wrap="square" rtlCol="0">
            <a:spAutoFit/>
          </a:bodyPr>
          <a:lstStyle/>
          <a:p>
            <a:r>
              <a:rPr lang="uk-UA" dirty="0" smtClean="0"/>
              <a:t>Умовна реакція</a:t>
            </a:r>
            <a:endParaRPr lang="ru-RU" dirty="0"/>
          </a:p>
        </p:txBody>
      </p:sp>
      <p:sp>
        <p:nvSpPr>
          <p:cNvPr id="6" name="TextBox 5"/>
          <p:cNvSpPr txBox="1"/>
          <p:nvPr/>
        </p:nvSpPr>
        <p:spPr>
          <a:xfrm>
            <a:off x="3779912" y="3068960"/>
            <a:ext cx="1728192" cy="646331"/>
          </a:xfrm>
          <a:prstGeom prst="rect">
            <a:avLst/>
          </a:prstGeom>
          <a:noFill/>
        </p:spPr>
        <p:txBody>
          <a:bodyPr wrap="square" rtlCol="0">
            <a:spAutoFit/>
          </a:bodyPr>
          <a:lstStyle/>
          <a:p>
            <a:r>
              <a:rPr lang="uk-UA" dirty="0" smtClean="0"/>
              <a:t>Безумовне підкріплення</a:t>
            </a:r>
            <a:endParaRPr lang="ru-RU" dirty="0"/>
          </a:p>
        </p:txBody>
      </p:sp>
      <p:sp>
        <p:nvSpPr>
          <p:cNvPr id="7" name="TextBox 6"/>
          <p:cNvSpPr txBox="1"/>
          <p:nvPr/>
        </p:nvSpPr>
        <p:spPr>
          <a:xfrm>
            <a:off x="5724128" y="3140968"/>
            <a:ext cx="1512168" cy="646331"/>
          </a:xfrm>
          <a:prstGeom prst="rect">
            <a:avLst/>
          </a:prstGeom>
          <a:noFill/>
        </p:spPr>
        <p:txBody>
          <a:bodyPr wrap="square" rtlCol="0">
            <a:spAutoFit/>
          </a:bodyPr>
          <a:lstStyle/>
          <a:p>
            <a:r>
              <a:rPr lang="uk-UA" dirty="0" smtClean="0"/>
              <a:t>Умовний подразник</a:t>
            </a:r>
            <a:endParaRPr lang="ru-RU" dirty="0"/>
          </a:p>
        </p:txBody>
      </p:sp>
      <p:sp>
        <p:nvSpPr>
          <p:cNvPr id="8" name="Прямоугольник 7"/>
          <p:cNvSpPr/>
          <p:nvPr/>
        </p:nvSpPr>
        <p:spPr>
          <a:xfrm>
            <a:off x="179512" y="3933056"/>
            <a:ext cx="9144000" cy="1200329"/>
          </a:xfrm>
          <a:prstGeom prst="rect">
            <a:avLst/>
          </a:prstGeom>
        </p:spPr>
        <p:txBody>
          <a:bodyPr wrap="square">
            <a:spAutoFit/>
          </a:bodyPr>
          <a:lstStyle/>
          <a:p>
            <a:r>
              <a:rPr lang="ru-RU" dirty="0" smtClean="0"/>
              <a:t>Мал. </a:t>
            </a:r>
            <a:r>
              <a:rPr lang="ru-RU" dirty="0" smtClean="0"/>
              <a:t>4</a:t>
            </a:r>
            <a:r>
              <a:rPr lang="ru-RU" dirty="0" smtClean="0"/>
              <a:t>. Схема </a:t>
            </a:r>
            <a:r>
              <a:rPr lang="ru-RU" dirty="0" err="1" smtClean="0"/>
              <a:t>замикання</a:t>
            </a:r>
            <a:r>
              <a:rPr lang="ru-RU" dirty="0" smtClean="0"/>
              <a:t> </a:t>
            </a:r>
            <a:r>
              <a:rPr lang="ru-RU" dirty="0" err="1" smtClean="0"/>
              <a:t>тимчасового</a:t>
            </a:r>
            <a:r>
              <a:rPr lang="ru-RU" dirty="0" smtClean="0"/>
              <a:t> </a:t>
            </a:r>
            <a:r>
              <a:rPr lang="ru-RU" dirty="0" err="1" smtClean="0"/>
              <a:t>зв'язку</a:t>
            </a:r>
            <a:r>
              <a:rPr lang="ru-RU" dirty="0" smtClean="0"/>
              <a:t> слухового </a:t>
            </a:r>
            <a:r>
              <a:rPr lang="ru-RU" dirty="0" err="1" smtClean="0"/>
              <a:t>рухового</a:t>
            </a:r>
            <a:r>
              <a:rPr lang="ru-RU" dirty="0" smtClean="0"/>
              <a:t> рефлексу:1 </a:t>
            </a:r>
            <a:r>
              <a:rPr lang="ru-RU" dirty="0" smtClean="0"/>
              <a:t>- </a:t>
            </a:r>
            <a:r>
              <a:rPr lang="ru-RU" dirty="0" err="1" smtClean="0"/>
              <a:t>зірчасті</a:t>
            </a:r>
            <a:r>
              <a:rPr lang="ru-RU" dirty="0" smtClean="0"/>
              <a:t> </a:t>
            </a:r>
            <a:r>
              <a:rPr lang="ru-RU" dirty="0" err="1" smtClean="0"/>
              <a:t>клітини</a:t>
            </a:r>
            <a:r>
              <a:rPr lang="ru-RU" dirty="0" smtClean="0"/>
              <a:t>; 2 </a:t>
            </a:r>
            <a:r>
              <a:rPr lang="ru-RU" dirty="0" smtClean="0"/>
              <a:t>- </a:t>
            </a:r>
            <a:r>
              <a:rPr lang="ru-RU" dirty="0" err="1" smtClean="0"/>
              <a:t>вставні</a:t>
            </a:r>
            <a:r>
              <a:rPr lang="ru-RU" dirty="0" smtClean="0"/>
              <a:t> </a:t>
            </a:r>
            <a:r>
              <a:rPr lang="ru-RU" dirty="0" err="1" smtClean="0"/>
              <a:t>нейрони</a:t>
            </a:r>
            <a:r>
              <a:rPr lang="ru-RU" dirty="0" smtClean="0"/>
              <a:t>; 3 </a:t>
            </a:r>
            <a:r>
              <a:rPr lang="ru-RU" dirty="0" smtClean="0"/>
              <a:t>- </a:t>
            </a:r>
            <a:r>
              <a:rPr lang="ru-RU" dirty="0" err="1" smtClean="0"/>
              <a:t>асоціативний</a:t>
            </a:r>
            <a:r>
              <a:rPr lang="ru-RU" dirty="0" smtClean="0"/>
              <a:t> нейрон;4 </a:t>
            </a:r>
            <a:r>
              <a:rPr lang="ru-RU" dirty="0" smtClean="0"/>
              <a:t>- </a:t>
            </a:r>
            <a:r>
              <a:rPr lang="ru-RU" dirty="0" err="1" smtClean="0"/>
              <a:t>гігантський</a:t>
            </a:r>
            <a:r>
              <a:rPr lang="ru-RU" dirty="0" smtClean="0"/>
              <a:t> </a:t>
            </a:r>
            <a:r>
              <a:rPr lang="ru-RU" dirty="0" err="1" smtClean="0"/>
              <a:t>пірамідний</a:t>
            </a:r>
            <a:r>
              <a:rPr lang="ru-RU" dirty="0" smtClean="0"/>
              <a:t> нейрон; </a:t>
            </a:r>
            <a:r>
              <a:rPr lang="ru-RU" dirty="0" smtClean="0"/>
              <a:t>у кругу - </a:t>
            </a:r>
            <a:r>
              <a:rPr lang="ru-RU" dirty="0" err="1" smtClean="0"/>
              <a:t>місце</a:t>
            </a:r>
            <a:r>
              <a:rPr lang="ru-RU" dirty="0" smtClean="0"/>
              <a:t> </a:t>
            </a:r>
            <a:r>
              <a:rPr lang="ru-RU" dirty="0" err="1" smtClean="0"/>
              <a:t>замикання</a:t>
            </a:r>
            <a:r>
              <a:rPr lang="ru-RU" dirty="0" smtClean="0"/>
              <a:t> </a:t>
            </a:r>
            <a:r>
              <a:rPr lang="ru-RU" dirty="0" err="1" smtClean="0"/>
              <a:t>тимчасового</a:t>
            </a:r>
            <a:r>
              <a:rPr lang="ru-RU" dirty="0" smtClean="0"/>
              <a:t> </a:t>
            </a:r>
            <a:r>
              <a:rPr lang="ru-RU" dirty="0" err="1" smtClean="0"/>
              <a:t>зв'язку</a:t>
            </a:r>
            <a:r>
              <a:rPr lang="ru-RU" dirty="0" smtClean="0"/>
              <a:t> на </a:t>
            </a:r>
            <a:r>
              <a:rPr lang="ru-RU" dirty="0" err="1" smtClean="0"/>
              <a:t>тілі</a:t>
            </a:r>
            <a:r>
              <a:rPr lang="ru-RU" dirty="0" smtClean="0"/>
              <a:t> вставного </a:t>
            </a:r>
            <a:r>
              <a:rPr lang="ru-RU" dirty="0" smtClean="0"/>
              <a:t>нейрона; </a:t>
            </a:r>
            <a:r>
              <a:rPr lang="ru-RU" dirty="0" err="1" smtClean="0"/>
              <a:t>римськими</a:t>
            </a:r>
            <a:r>
              <a:rPr lang="ru-RU" dirty="0" smtClean="0"/>
              <a:t> цифрами </a:t>
            </a:r>
            <a:r>
              <a:rPr lang="ru-RU" dirty="0" err="1" smtClean="0"/>
              <a:t>позначені</a:t>
            </a:r>
            <a:r>
              <a:rPr lang="ru-RU" dirty="0" smtClean="0"/>
              <a:t> </a:t>
            </a:r>
            <a:r>
              <a:rPr lang="ru-RU" dirty="0" err="1" smtClean="0"/>
              <a:t>шари</a:t>
            </a:r>
            <a:r>
              <a:rPr lang="ru-RU" dirty="0" smtClean="0"/>
              <a:t> кори(За А.Б. </a:t>
            </a:r>
            <a:r>
              <a:rPr lang="ru-RU" dirty="0" smtClean="0"/>
              <a:t>Коганом).</a:t>
            </a:r>
            <a:endParaRPr lang="ru-RU"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938" name="Picture 2"/>
          <p:cNvPicPr>
            <a:picLocks noChangeAspect="1" noChangeArrowheads="1"/>
          </p:cNvPicPr>
          <p:nvPr/>
        </p:nvPicPr>
        <p:blipFill>
          <a:blip r:embed="rId2" cstate="print"/>
          <a:srcRect/>
          <a:stretch>
            <a:fillRect/>
          </a:stretch>
        </p:blipFill>
        <p:spPr bwMode="auto">
          <a:xfrm>
            <a:off x="2555776" y="404664"/>
            <a:ext cx="3932317" cy="3152179"/>
          </a:xfrm>
          <a:prstGeom prst="rect">
            <a:avLst/>
          </a:prstGeom>
          <a:noFill/>
          <a:ln w="9525">
            <a:noFill/>
            <a:miter lim="800000"/>
            <a:headEnd/>
            <a:tailEnd/>
          </a:ln>
        </p:spPr>
      </p:pic>
      <p:sp>
        <p:nvSpPr>
          <p:cNvPr id="5" name="Прямоугольник 4"/>
          <p:cNvSpPr/>
          <p:nvPr/>
        </p:nvSpPr>
        <p:spPr>
          <a:xfrm>
            <a:off x="0" y="4005064"/>
            <a:ext cx="9144000" cy="1200329"/>
          </a:xfrm>
          <a:prstGeom prst="rect">
            <a:avLst/>
          </a:prstGeom>
        </p:spPr>
        <p:txBody>
          <a:bodyPr wrap="square">
            <a:spAutoFit/>
          </a:bodyPr>
          <a:lstStyle/>
          <a:p>
            <a:r>
              <a:rPr lang="ru-RU" dirty="0" smtClean="0"/>
              <a:t>Мал. </a:t>
            </a:r>
            <a:r>
              <a:rPr lang="ru-RU" dirty="0" smtClean="0"/>
              <a:t>5</a:t>
            </a:r>
            <a:r>
              <a:rPr lang="ru-RU" dirty="0" smtClean="0"/>
              <a:t>. Схема </a:t>
            </a:r>
            <a:r>
              <a:rPr lang="ru-RU" dirty="0" err="1" smtClean="0"/>
              <a:t>взаємовідносин</a:t>
            </a:r>
            <a:r>
              <a:rPr lang="ru-RU" dirty="0" smtClean="0"/>
              <a:t> кори великих </a:t>
            </a:r>
            <a:r>
              <a:rPr lang="ru-RU" dirty="0" err="1" smtClean="0"/>
              <a:t>півкуль</a:t>
            </a:r>
            <a:r>
              <a:rPr lang="ru-RU" dirty="0" smtClean="0"/>
              <a:t> та </a:t>
            </a:r>
            <a:r>
              <a:rPr lang="ru-RU" dirty="0" err="1" smtClean="0"/>
              <a:t>ретикулярної</a:t>
            </a:r>
            <a:r>
              <a:rPr lang="ru-RU" dirty="0" smtClean="0"/>
              <a:t> </a:t>
            </a:r>
            <a:r>
              <a:rPr lang="ru-RU" dirty="0" err="1" smtClean="0"/>
              <a:t>формації</a:t>
            </a:r>
            <a:r>
              <a:rPr lang="ru-RU" dirty="0" smtClean="0"/>
              <a:t> </a:t>
            </a:r>
            <a:r>
              <a:rPr lang="ru-RU" dirty="0" err="1" smtClean="0"/>
              <a:t>стовбура</a:t>
            </a:r>
            <a:r>
              <a:rPr lang="ru-RU" dirty="0" smtClean="0"/>
              <a:t> </a:t>
            </a:r>
            <a:r>
              <a:rPr lang="ru-RU" dirty="0" err="1" smtClean="0"/>
              <a:t>мозку</a:t>
            </a:r>
            <a:r>
              <a:rPr lang="ru-RU" dirty="0" smtClean="0"/>
              <a:t>: 1 - </a:t>
            </a:r>
            <a:r>
              <a:rPr lang="ru-RU" dirty="0" err="1" smtClean="0"/>
              <a:t>гальмівна</a:t>
            </a:r>
            <a:r>
              <a:rPr lang="ru-RU" dirty="0" smtClean="0"/>
              <a:t> зона </a:t>
            </a:r>
            <a:r>
              <a:rPr lang="ru-RU" dirty="0" err="1" smtClean="0"/>
              <a:t>ретикулярної</a:t>
            </a:r>
            <a:r>
              <a:rPr lang="ru-RU" dirty="0" smtClean="0"/>
              <a:t> формації;2 </a:t>
            </a:r>
            <a:r>
              <a:rPr lang="ru-RU" dirty="0" smtClean="0"/>
              <a:t>- </a:t>
            </a:r>
            <a:r>
              <a:rPr lang="ru-RU" dirty="0" err="1" smtClean="0"/>
              <a:t>полегшуюча</a:t>
            </a:r>
            <a:r>
              <a:rPr lang="ru-RU" dirty="0" smtClean="0"/>
              <a:t> зона; 3 </a:t>
            </a:r>
            <a:r>
              <a:rPr lang="ru-RU" dirty="0" smtClean="0"/>
              <a:t>- </a:t>
            </a:r>
            <a:r>
              <a:rPr lang="ru-RU" dirty="0" err="1" smtClean="0"/>
              <a:t>таламічні</a:t>
            </a:r>
            <a:r>
              <a:rPr lang="ru-RU" dirty="0" smtClean="0"/>
              <a:t> </a:t>
            </a:r>
            <a:r>
              <a:rPr lang="ru-RU" dirty="0" smtClean="0"/>
              <a:t>ядра; 4 </a:t>
            </a:r>
            <a:r>
              <a:rPr lang="ru-RU" dirty="0" smtClean="0"/>
              <a:t>- </a:t>
            </a:r>
            <a:r>
              <a:rPr lang="ru-RU" dirty="0" err="1" smtClean="0"/>
              <a:t>аферентні</a:t>
            </a:r>
            <a:r>
              <a:rPr lang="ru-RU" dirty="0" smtClean="0"/>
              <a:t> шляхи;5 </a:t>
            </a:r>
            <a:r>
              <a:rPr lang="ru-RU" dirty="0" smtClean="0"/>
              <a:t>- </a:t>
            </a:r>
            <a:r>
              <a:rPr lang="ru-RU" dirty="0" err="1" smtClean="0"/>
              <a:t>висхідні</a:t>
            </a:r>
            <a:r>
              <a:rPr lang="ru-RU" dirty="0" smtClean="0"/>
              <a:t> </a:t>
            </a:r>
            <a:r>
              <a:rPr lang="ru-RU" dirty="0" err="1" smtClean="0"/>
              <a:t>ретикулярні</a:t>
            </a:r>
            <a:r>
              <a:rPr lang="ru-RU" dirty="0" smtClean="0"/>
              <a:t> </a:t>
            </a:r>
            <a:r>
              <a:rPr lang="ru-RU" dirty="0" err="1" smtClean="0"/>
              <a:t>впливи</a:t>
            </a:r>
            <a:r>
              <a:rPr lang="ru-RU" dirty="0" smtClean="0"/>
              <a:t>; 6 </a:t>
            </a:r>
            <a:r>
              <a:rPr lang="ru-RU" dirty="0" smtClean="0"/>
              <a:t>- </a:t>
            </a:r>
            <a:r>
              <a:rPr lang="ru-RU" dirty="0" err="1" smtClean="0"/>
              <a:t>вплив</a:t>
            </a:r>
            <a:r>
              <a:rPr lang="ru-RU" dirty="0" smtClean="0"/>
              <a:t> </a:t>
            </a:r>
            <a:r>
              <a:rPr lang="ru-RU" dirty="0" smtClean="0"/>
              <a:t>кори на </a:t>
            </a:r>
            <a:r>
              <a:rPr lang="ru-RU" dirty="0" err="1" smtClean="0"/>
              <a:t>ретикулярну</a:t>
            </a:r>
            <a:r>
              <a:rPr lang="ru-RU" dirty="0" smtClean="0"/>
              <a:t> </a:t>
            </a:r>
            <a:r>
              <a:rPr lang="ru-RU" dirty="0" err="1" smtClean="0"/>
              <a:t>формацію</a:t>
            </a:r>
            <a:r>
              <a:rPr lang="ru-RU" dirty="0" smtClean="0"/>
              <a:t> (</a:t>
            </a:r>
            <a:r>
              <a:rPr lang="ru-RU" dirty="0" smtClean="0"/>
              <a:t>за Л.Г</a:t>
            </a:r>
            <a:r>
              <a:rPr lang="ru-RU" dirty="0" smtClean="0"/>
              <a:t>. </a:t>
            </a:r>
            <a:r>
              <a:rPr lang="ru-RU" dirty="0" err="1" smtClean="0"/>
              <a:t>Вороніним</a:t>
            </a:r>
            <a:r>
              <a:rPr lang="ru-RU" dirty="0" smtClean="0"/>
              <a:t>).</a:t>
            </a:r>
            <a:endParaRPr lang="ru-RU"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1"/>
          <p:cNvSpPr>
            <a:spLocks noChangeArrowheads="1"/>
          </p:cNvSpPr>
          <p:nvPr/>
        </p:nvSpPr>
        <p:spPr bwMode="auto">
          <a:xfrm>
            <a:off x="0" y="595179"/>
            <a:ext cx="9144000"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180975" algn="l"/>
              </a:tabLst>
            </a:pP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Близько до </a:t>
            </a:r>
            <a:r>
              <a:rPr kumimoji="0" lang="uk-UA" sz="1400" b="0" i="0" u="none" strike="noStrike" cap="none" normalizeH="0" baseline="0" dirty="0" err="1" smtClean="0">
                <a:ln>
                  <a:noFill/>
                </a:ln>
                <a:solidFill>
                  <a:schemeClr val="tx1"/>
                </a:solidFill>
                <a:effectLst/>
                <a:latin typeface="Calibri"/>
                <a:ea typeface="Calibri" pitchFamily="34" charset="0"/>
                <a:cs typeface="Times New Roman" pitchFamily="18" charset="0"/>
              </a:rPr>
              <a:t>“</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перенесення</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досвіду</a:t>
            </a:r>
            <a:r>
              <a:rPr kumimoji="0" lang="uk-UA" sz="1400" b="0" i="0" u="none" strike="noStrike" cap="none" normalizeH="0" baseline="0" dirty="0" err="1" smtClean="0">
                <a:ln>
                  <a:noFill/>
                </a:ln>
                <a:solidFill>
                  <a:schemeClr val="tx1"/>
                </a:solidFill>
                <a:effectLst/>
                <a:latin typeface="Calibri"/>
                <a:ea typeface="Calibri" pitchFamily="34" charset="0"/>
                <a:cs typeface="Times New Roman" pitchFamily="18" charset="0"/>
              </a:rPr>
              <a:t>”</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стоїть екстраполяційний рефлекс, що дозволяє тварині </a:t>
            </a:r>
            <a:r>
              <a:rPr kumimoji="0" lang="uk-UA" sz="1400" b="0" i="0" u="none" strike="noStrike" cap="none" normalizeH="0" baseline="0" dirty="0" err="1" smtClean="0">
                <a:ln>
                  <a:noFill/>
                </a:ln>
                <a:solidFill>
                  <a:schemeClr val="tx1"/>
                </a:solidFill>
                <a:effectLst/>
                <a:latin typeface="Calibri"/>
                <a:ea typeface="Calibri" pitchFamily="34" charset="0"/>
                <a:cs typeface="Times New Roman" pitchFamily="18" charset="0"/>
              </a:rPr>
              <a:t>“</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передбачити</a:t>
            </a:r>
            <a:r>
              <a:rPr kumimoji="0" lang="uk-UA" sz="1400" b="0" i="0" u="none" strike="noStrike" cap="none" normalizeH="0" baseline="0" dirty="0" err="1" smtClean="0">
                <a:ln>
                  <a:noFill/>
                </a:ln>
                <a:solidFill>
                  <a:schemeClr val="tx1"/>
                </a:solidFill>
                <a:effectLst/>
                <a:latin typeface="Calibri"/>
                <a:ea typeface="Calibri" pitchFamily="34" charset="0"/>
                <a:cs typeface="Times New Roman" pitchFamily="18" charset="0"/>
              </a:rPr>
              <a:t>”</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ситуацію без спеціального вироблення в нього відповідних умовних рефлексів. В основі екстраполяційного рефлексу лежить складна комбінація умовних та безумовних рефлексів. Це уможливлює використання індивідуального досвіду для </a:t>
            </a:r>
            <a:r>
              <a:rPr kumimoji="0" lang="uk-UA" sz="1400" b="0" i="0" u="none" strike="noStrike" cap="none" normalizeH="0" baseline="0" dirty="0" err="1" smtClean="0">
                <a:ln>
                  <a:noFill/>
                </a:ln>
                <a:solidFill>
                  <a:schemeClr val="tx1"/>
                </a:solidFill>
                <a:effectLst/>
                <a:latin typeface="Calibri"/>
                <a:ea typeface="Calibri" pitchFamily="34" charset="0"/>
                <a:cs typeface="Times New Roman" pitchFamily="18" charset="0"/>
              </a:rPr>
              <a:t>“</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прогнозування</a:t>
            </a:r>
            <a:r>
              <a:rPr kumimoji="0" lang="uk-UA" sz="1400" b="0" i="0" u="none" strike="noStrike" cap="none" normalizeH="0" baseline="0" dirty="0" err="1" smtClean="0">
                <a:ln>
                  <a:noFill/>
                </a:ln>
                <a:solidFill>
                  <a:schemeClr val="tx1"/>
                </a:solidFill>
                <a:effectLst/>
                <a:latin typeface="Calibri"/>
                <a:ea typeface="Calibri" pitchFamily="34" charset="0"/>
                <a:cs typeface="Times New Roman" pitchFamily="18" charset="0"/>
              </a:rPr>
              <a:t>”</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подій (уникнення прірви, рухомого транспорту; вміння заздалегідь знайти кінцевий пункт руху їжі, бачачи лише початок її переміщення, тощо). За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Анохіном</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це "випереджальне відображення". На думку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Бериташвілі</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поведінка вищих тварин не може бути зведена лише до безумовних та умовних рефлексів. Воно набагато складніше і позначається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Беріташвілі</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як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психонервова</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діяльність". Ряд авторів приділяє велику увагу впливу ретикулярній формації середнього мозку та неспецифічних ядер проміжного мозку на умовно-рефлекторну діяльність. Анохіним показано дію неспецифічних утворень мозку різні функціональні системи кори. За уявленнями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Беріташвілі</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замикання тимчасових зв'язків відбувається в системі зірчастих вставних та асоціативних кіркових нейронів.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Саркісовим</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і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Поляковим</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показано, що кількість зірчастих клітин у корі мозку у людини значно вища, ніж у інших ссавців. На думку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Бериташвілі</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саме зірчасті клітини забезпечують адекватне відображення (і, можливо, усвідомлення) реальності у корі мозку. За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Бериташвілі</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можливі два типи замикання нервових зв'язків: 1 </a:t>
            </a:r>
            <a:r>
              <a:rPr kumimoji="0" lang="uk-UA" sz="14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за участю переважно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екстероцептивних</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подразників, що відбувається із включенням зірчастих нейронів; 2 </a:t>
            </a:r>
            <a:r>
              <a:rPr kumimoji="0" lang="uk-UA" sz="14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за участю переважно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пропріо-</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та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інтероцептивних</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подразників, що здійснюється без включення зірчастих нейронів прямо через вставні. Мабуть, тому деякі умовні рефлекси на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пропріо-</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і особливо на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інтероцептивні</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сигнали, що не проходять через зірчасті клітини, не залучають до діяльності механізму другої сигнальної системи і не відображаються в нашій свідомості. Можливо, замикання тимчасових зв'язків протікає, головним чином, на тілах вставних нейронів, які під впливом спільної стимуляції від умовного сигналу та підкріплення підвищують свою збудливість, а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синапси</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їх стають прохідними для імпульсів від умовного подразника, і, таким чином, "торкається" нового шляху - шлях умовного рефлексу.</a:t>
            </a: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180975" algn="l"/>
              </a:tabLst>
            </a:pP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Досліди з прямим виміром порога подразнення нейронів кори мозку та з визначенням сили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безумовнорефлекторної</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реакції показали, що при виробленні умовних рефлексів підвищується збудливість нейронів, що утворюють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умовнорефлекторну</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дугу.</a:t>
            </a:r>
            <a:endParaRPr kumimoji="0" lang="uk-UA" sz="1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1"/>
          <p:cNvSpPr>
            <a:spLocks noChangeArrowheads="1"/>
          </p:cNvSpPr>
          <p:nvPr/>
        </p:nvSpPr>
        <p:spPr bwMode="auto">
          <a:xfrm>
            <a:off x="0" y="0"/>
            <a:ext cx="9144000" cy="430887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180975" algn="l"/>
              </a:tabLst>
            </a:pP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Термін "</a:t>
            </a:r>
            <a:r>
              <a:rPr kumimoji="0" lang="uk-UA"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рефлекторна дуга",</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що залишився від старих фізіологічних </a:t>
            </a:r>
            <a:r>
              <a:rPr kumimoji="0" lang="uk-UA"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декартівських</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уявлень, означає шлях рефлексу від рецепторних утворень через нервові центри до робочого органу, використовується і зараз. Проте, слід пам'ятати, що робочий орган перестав бути кінцевою ланкою у цій </a:t>
            </a:r>
            <a:r>
              <a:rPr kumimoji="0" lang="uk-UA" sz="1600" b="0" i="0" u="none" strike="noStrike" cap="none" normalizeH="0" baseline="0" dirty="0" err="1" smtClean="0">
                <a:ln>
                  <a:noFill/>
                </a:ln>
                <a:solidFill>
                  <a:schemeClr val="tx1"/>
                </a:solidFill>
                <a:effectLst/>
                <a:latin typeface="Calibri"/>
                <a:ea typeface="Calibri" pitchFamily="34" charset="0"/>
                <a:cs typeface="Times New Roman" pitchFamily="18" charset="0"/>
              </a:rPr>
              <a:t>“</a:t>
            </a:r>
            <a:r>
              <a:rPr kumimoji="0" lang="uk-UA"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дузі</a:t>
            </a:r>
            <a:r>
              <a:rPr kumimoji="0" lang="uk-UA" sz="1600" b="0" i="0" u="none" strike="noStrike" cap="none" normalizeH="0" baseline="0" dirty="0" err="1" smtClean="0">
                <a:ln>
                  <a:noFill/>
                </a:ln>
                <a:solidFill>
                  <a:schemeClr val="tx1"/>
                </a:solidFill>
                <a:effectLst/>
                <a:latin typeface="Calibri"/>
                <a:ea typeface="Calibri" pitchFamily="34" charset="0"/>
                <a:cs typeface="Times New Roman" pitchFamily="18" charset="0"/>
              </a:rPr>
              <a:t>”</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а став служити джерелом імпульсів зворотної аферентації, яка, сигналізує про стан органу, через акцептор дії призводить реакцію у відповідність. В акцепторі дії відбуваються процеси звірення, звіряються очікуваний та справжній результат дії. А зворотна аферентація, що перетворює систему на кільцеву, дозволяє проводити корекції реакції в процесі виконання дії (рис.6). </a:t>
            </a:r>
          </a:p>
          <a:p>
            <a:pPr marL="0" marR="0" lvl="0" indent="0" algn="l" defTabSz="914400" rtl="0" eaLnBrk="1" fontAlgn="base" latinLnBrk="0" hangingPunct="1">
              <a:lnSpc>
                <a:spcPct val="100000"/>
              </a:lnSpc>
              <a:spcBef>
                <a:spcPct val="0"/>
              </a:spcBef>
              <a:spcAft>
                <a:spcPct val="0"/>
              </a:spcAft>
              <a:buClrTx/>
              <a:buSzTx/>
              <a:buFontTx/>
              <a:buNone/>
              <a:tabLst>
                <a:tab pos="180975" algn="l"/>
              </a:tabLst>
            </a:pP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В результаті електроенцефалографічних досліджень було показано, що при утворенні умовних рефлексів у кіркових клітинах аналізаторів, пов'язаних з </a:t>
            </a:r>
            <a:r>
              <a:rPr kumimoji="0" lang="uk-UA"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безумовнорефлекторною</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реакцією, відбувається засвоєння ритму сигнальних подразнень та синхронізація електричної активності. Дослідження, проведені на людях, виявили, що при виробленні умовного рефлексу сигнальний подразник викликає депресію основної електричної активності в аналізаторних областях кори головного мозку, пов'язаних із безумовною реакцією. Біохімічні та цитохімічні дослідження виявили підвищення вмісту аміаку в кіркових нейронах при збудженні, що виникає у зв'язку з умовно-рефлекторною діяльністю, зміна розподілу та кількості РНК. Відзначається також велике значення АТФ та сульфгідрильних груп для нормального перебігу збудження кіркових нейронів.</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80975" algn="l"/>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41987" name="Picture 3" descr="Frame3"/>
          <p:cNvPicPr>
            <a:picLocks noChangeAspect="1" noChangeArrowheads="1"/>
          </p:cNvPicPr>
          <p:nvPr/>
        </p:nvPicPr>
        <p:blipFill>
          <a:blip r:embed="rId2" cstate="print"/>
          <a:srcRect/>
          <a:stretch>
            <a:fillRect/>
          </a:stretch>
        </p:blipFill>
        <p:spPr bwMode="auto">
          <a:xfrm>
            <a:off x="539552" y="3933056"/>
            <a:ext cx="3155479" cy="2447950"/>
          </a:xfrm>
          <a:prstGeom prst="rect">
            <a:avLst/>
          </a:prstGeom>
          <a:noFill/>
        </p:spPr>
      </p:pic>
      <p:sp>
        <p:nvSpPr>
          <p:cNvPr id="6" name="Прямоугольник 5"/>
          <p:cNvSpPr/>
          <p:nvPr/>
        </p:nvSpPr>
        <p:spPr>
          <a:xfrm>
            <a:off x="3851920" y="4725144"/>
            <a:ext cx="4572000" cy="1200329"/>
          </a:xfrm>
          <a:prstGeom prst="rect">
            <a:avLst/>
          </a:prstGeom>
        </p:spPr>
        <p:txBody>
          <a:bodyPr>
            <a:spAutoFit/>
          </a:bodyPr>
          <a:lstStyle/>
          <a:p>
            <a:r>
              <a:rPr lang="ru-RU" dirty="0" smtClean="0"/>
              <a:t/>
            </a:r>
            <a:br>
              <a:rPr lang="ru-RU" dirty="0" smtClean="0"/>
            </a:br>
            <a:r>
              <a:rPr lang="ru-RU" dirty="0" smtClean="0"/>
              <a:t>Мал.</a:t>
            </a:r>
            <a:r>
              <a:rPr lang="ru-RU" dirty="0" smtClean="0"/>
              <a:t> </a:t>
            </a:r>
            <a:r>
              <a:rPr lang="ru-RU" dirty="0" smtClean="0"/>
              <a:t>6.</a:t>
            </a:r>
            <a:r>
              <a:rPr lang="ru-RU" dirty="0" smtClean="0"/>
              <a:t> </a:t>
            </a:r>
            <a:r>
              <a:rPr lang="ru-RU" b="1" dirty="0" smtClean="0"/>
              <a:t>Схема </a:t>
            </a:r>
            <a:r>
              <a:rPr lang="ru-RU" b="1" dirty="0" err="1" smtClean="0"/>
              <a:t>центральної</a:t>
            </a:r>
            <a:r>
              <a:rPr lang="ru-RU" b="1" dirty="0" smtClean="0"/>
              <a:t> </a:t>
            </a:r>
            <a:r>
              <a:rPr lang="ru-RU" b="1" dirty="0" err="1" smtClean="0"/>
              <a:t>архітектоніки</a:t>
            </a:r>
            <a:r>
              <a:rPr lang="ru-RU" b="1" dirty="0" smtClean="0"/>
              <a:t> </a:t>
            </a:r>
            <a:r>
              <a:rPr lang="ru-RU" b="1" dirty="0" err="1" smtClean="0"/>
              <a:t>поведінкового</a:t>
            </a:r>
            <a:r>
              <a:rPr lang="ru-RU" b="1" dirty="0" smtClean="0"/>
              <a:t> акту за П. К. </a:t>
            </a:r>
            <a:r>
              <a:rPr lang="ru-RU" b="1" dirty="0" err="1" smtClean="0"/>
              <a:t>Анохіним</a:t>
            </a:r>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
          <p:cNvSpPr>
            <a:spLocks noChangeArrowheads="1"/>
          </p:cNvSpPr>
          <p:nvPr/>
        </p:nvSpPr>
        <p:spPr bwMode="auto">
          <a:xfrm>
            <a:off x="0" y="-99392"/>
            <a:ext cx="9144000" cy="43924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Вік</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близько</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1 року,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є</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критичним</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щодо</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реалізації</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пози</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стояння</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є</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переломним</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етапом</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для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дитини</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та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сприяє</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прогресуванню</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її</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інтелектуального</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розвитку</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Піаже</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Цей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вік</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2-х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років</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за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Піаже</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характеризується</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як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період</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сенсомоторного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інтелекту</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ru-RU" sz="15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2,5-3 роки -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це</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переломний</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етап</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при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переході</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якісно</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новий</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віковий</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період</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період</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дошкільного</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віку</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триває</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7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років</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Це</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період</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(за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Красногорським</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починається</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2-річного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віку</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бурхливого</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мовного</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розвитку</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2-річному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віці</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це</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200-400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слів</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засвоєних</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дитиною</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фонематично</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відтворюваних</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3 роки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словниковий</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запас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значно</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розширюється</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особливо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виникненням</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питання</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таке</a:t>
            </a:r>
            <a:r>
              <a:rPr kumimoji="0" lang="ru-RU" sz="15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Красногорський</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розвитком</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пізнавальної</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діяльності</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Активізується</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рухова</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поведінка</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також</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сприяє</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становленню</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мовленнєвої</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діяльності</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(Кольцова),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тим</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часом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дитина</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опановує</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правильність</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побудови</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мови</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освоюючи</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відмінки</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особу,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дієслівні</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форми</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При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цьому</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як фактор,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впливає</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становлення</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мови</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та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інтелектуальний</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розвиток</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дитини</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виступає</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рухова</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активність</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Мова</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дитини</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починає</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формуватися</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однорічному</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віці</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шляхом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наслідування</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дорослих</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після</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того, як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завершується</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структурне</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дозрівання</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коркових</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центрів</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мови</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разі</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ізоляції</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дитини</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дорослих</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цьому</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віці</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не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розвивається</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реалізується</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навіть</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після</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припинення</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ізоляції</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якщо</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ізоляція</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була</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досить</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довгою</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16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років</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a:t>
            </a:r>
            <a:r>
              <a:rPr kumimoji="0" lang="ru-RU" sz="15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випадок</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Каспар</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Хаузера</a:t>
            </a:r>
            <a:r>
              <a:rPr kumimoji="0" lang="ru-RU" sz="15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ru-RU" sz="15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7-річний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вік</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також</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є</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критичним</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після</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чого</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слідує</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новий</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період</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триває</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12-13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років</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це</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молодший</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шкільний</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вік</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цей</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період</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активізуються</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та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вдосконалюються</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рухи</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призводить</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комплексі</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навчанням</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формування</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та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розвитку</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психофізіологічних</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функцій</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Піаже</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вважає</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період</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7 до 11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років</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дитини</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будується</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термінологічна</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система.</a:t>
            </a:r>
            <a:endParaRPr kumimoji="0" lang="ru-RU" sz="1500"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Rectangle 1"/>
          <p:cNvSpPr>
            <a:spLocks noChangeArrowheads="1"/>
          </p:cNvSpPr>
          <p:nvPr/>
        </p:nvSpPr>
        <p:spPr bwMode="auto">
          <a:xfrm>
            <a:off x="0" y="4149080"/>
            <a:ext cx="9144000" cy="263149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З 12-13 до 17-18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років</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триває</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період</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старшого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шкільного</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віку</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протягом</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якого</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відбувається</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статеве</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дозрівання</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це</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пубертатний</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період</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початок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якого</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дівчаток</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наступає</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12-13, а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хлопчиків</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16-17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років</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Цей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період</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характеризується</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емоційною</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напругою</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особливо у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дівчаток</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ru-RU" sz="15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Період</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11 до 15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років</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Піаже</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розглядає</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як час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появи</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нових</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функцій</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пов'язаних</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із</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формальними</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операціями</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ці</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операції</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можуть</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запускатися</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центральними</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нервовими</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структурами,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розвилися</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цього</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часу,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які</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забезпечують</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побудову</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нових</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логічних</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конструкцій</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типу: "... а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якби</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Підлітковий</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вік</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вважається</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важким</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віком</a:t>
            </a:r>
            <a:r>
              <a:rPr kumimoji="0" lang="ru-RU" sz="15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бо</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цей</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час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відбувається</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самоствердження</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підлітка</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також</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істотно</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відбивається</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становленні</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та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розвитку</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його</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емоційної</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сфери</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ru-RU" sz="15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З 17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років</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починається</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юнацький</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вік</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який</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триває</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дівчат</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19-20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років</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а у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юнаків</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до 22-23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років</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цього</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часу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завершується</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статеве</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дозрівання</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22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років</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починається</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наступний</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віковий</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період</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дітородний</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Звичайно</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цей</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період</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є</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найбільш</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5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вивченим</a:t>
            </a:r>
            <a:r>
              <a:rPr kumimoji="0" lang="ru-RU"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ru-RU" sz="15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ChangeArrowheads="1"/>
          </p:cNvSpPr>
          <p:nvPr/>
        </p:nvSpPr>
        <p:spPr bwMode="auto">
          <a:xfrm>
            <a:off x="0" y="582068"/>
            <a:ext cx="9144000" cy="569386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180975" algn="l"/>
              </a:tabLst>
            </a:pPr>
            <a:r>
              <a:rPr kumimoji="0" lang="uk-UA" sz="14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Принцип домінанти та значення домінанти в </a:t>
            </a:r>
            <a:r>
              <a:rPr kumimoji="0" lang="uk-UA" sz="1400" b="1" i="1"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умовнорефлекторній</a:t>
            </a:r>
            <a:r>
              <a:rPr kumimoji="0" lang="uk-UA" sz="14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діяльності.</a:t>
            </a:r>
            <a:r>
              <a:rPr kumimoji="0" lang="uk-UA" sz="14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p>
          <a:p>
            <a:pPr marL="0" marR="0" lvl="0" indent="0" algn="l" defTabSz="914400" rtl="0" eaLnBrk="1" fontAlgn="base" latinLnBrk="0" hangingPunct="1">
              <a:lnSpc>
                <a:spcPct val="100000"/>
              </a:lnSpc>
              <a:spcBef>
                <a:spcPct val="0"/>
              </a:spcBef>
              <a:spcAft>
                <a:spcPct val="0"/>
              </a:spcAft>
              <a:buClrTx/>
              <a:buSzTx/>
              <a:buFontTx/>
              <a:buNone/>
              <a:tabLst>
                <a:tab pos="180975" algn="l"/>
              </a:tabLst>
            </a:pP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80975" algn="l"/>
              </a:tabLst>
            </a:pP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Одним із важливих принципів роботи нервових центрів є принцип домінанти. Домінантне вогнище збудження відрізняється підвищеною збудливістю, стійкістю збудження, здатністю до сумування збуджень, інерцією. Дифузні хвилі від подразнень різної модальності збуджують усі центри, досить збудливі в даний момент, але домінанта утворюється лише в тому з них, який здатний притягувати та підсумовувати збудження. Виникнення домінантного вогнища збудження у якомусь центрі завжди супроводжується більш менш вираженим сполученим гальмуванням інших нервових центрів. Вогнища збудження в центральній нервовій системі, набуваючи домінантного характеру, надають визначальний вплив на перебіг та результат реакції. В основі домінанти лежить механізм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сумаційного</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рефлексу, але її фізіологічні механізми вищого порядку, ніж механізми простого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сумаційного</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рефлексу, який не має такої значної інерції, як домінанта. З безлічі можливих різноманітних домінант найсильніші </a:t>
            </a:r>
            <a:r>
              <a:rPr kumimoji="0" lang="uk-UA" sz="14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ті, які пов'язані з перебігом найважливіших інстинктів: статева, харчова та оборонна.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Ухтомський</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вважав, що домінанта слугує не лише загальним принципом діяльності нервової системи, а й відіграє важливу роль у процесі вироблення нових реакцій на вплив середовища, тобто є основою умовного рефлексу. У вищих поверхах мозку - у корі великих півкуль принцип домінанти є основою таких психологічних актів, як увага і предметне мислення, коли створюється стійке вогнище збудження при гальмуванні інших центрів. Завдяки наявності властивості інертності, домінанта може служити в психічному житті людини джерелом упередження, нав'язливих образів, галюцинацій, але ж вона дає вченому і </a:t>
            </a:r>
            <a:r>
              <a:rPr kumimoji="0" lang="uk-UA" sz="1400" b="0" i="0" u="none" strike="noStrike" cap="none" normalizeH="0" baseline="0" dirty="0" err="1" smtClean="0">
                <a:ln>
                  <a:noFill/>
                </a:ln>
                <a:solidFill>
                  <a:schemeClr val="tx1"/>
                </a:solidFill>
                <a:effectLst/>
                <a:latin typeface="Calibri"/>
                <a:ea typeface="Calibri" pitchFamily="34" charset="0"/>
                <a:cs typeface="Times New Roman" pitchFamily="18" charset="0"/>
              </a:rPr>
              <a:t>“</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керівну</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ідею</a:t>
            </a:r>
            <a:r>
              <a:rPr kumimoji="0" lang="uk-UA" sz="1400" b="0" i="0" u="none" strike="noStrike" cap="none" normalizeH="0" baseline="0" dirty="0" err="1" smtClean="0">
                <a:ln>
                  <a:noFill/>
                </a:ln>
                <a:solidFill>
                  <a:schemeClr val="tx1"/>
                </a:solidFill>
                <a:effectLst/>
                <a:latin typeface="Calibri"/>
                <a:ea typeface="Calibri" pitchFamily="34" charset="0"/>
                <a:cs typeface="Times New Roman" pitchFamily="18" charset="0"/>
              </a:rPr>
              <a:t>”</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і </a:t>
            </a:r>
            <a:r>
              <a:rPr kumimoji="0" lang="uk-UA" sz="1400" b="0" i="0" u="none" strike="noStrike" cap="none" normalizeH="0" baseline="0" dirty="0" err="1" smtClean="0">
                <a:ln>
                  <a:noFill/>
                </a:ln>
                <a:solidFill>
                  <a:schemeClr val="tx1"/>
                </a:solidFill>
                <a:effectLst/>
                <a:latin typeface="Calibri"/>
                <a:ea typeface="Calibri" pitchFamily="34" charset="0"/>
                <a:cs typeface="Times New Roman" pitchFamily="18" charset="0"/>
              </a:rPr>
              <a:t>“</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основну</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гіпотезу</a:t>
            </a:r>
            <a:r>
              <a:rPr kumimoji="0" lang="uk-UA" sz="1400" b="0" i="0" u="none" strike="noStrike" cap="none" normalizeH="0" baseline="0" dirty="0" err="1" smtClean="0">
                <a:ln>
                  <a:noFill/>
                </a:ln>
                <a:solidFill>
                  <a:schemeClr val="tx1"/>
                </a:solidFill>
                <a:effectLst/>
                <a:latin typeface="Calibri"/>
                <a:ea typeface="Calibri" pitchFamily="34" charset="0"/>
                <a:cs typeface="Times New Roman" pitchFamily="18" charset="0"/>
              </a:rPr>
              <a:t>”</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розвиток наукової думки.</a:t>
            </a:r>
          </a:p>
          <a:p>
            <a:pPr marL="0" marR="0" lvl="0" indent="0" algn="l" defTabSz="914400" rtl="0" eaLnBrk="0" fontAlgn="base" latinLnBrk="0" hangingPunct="0">
              <a:lnSpc>
                <a:spcPct val="100000"/>
              </a:lnSpc>
              <a:spcBef>
                <a:spcPct val="0"/>
              </a:spcBef>
              <a:spcAft>
                <a:spcPct val="0"/>
              </a:spcAft>
              <a:buClrTx/>
              <a:buSzTx/>
              <a:buFontTx/>
              <a:buNone/>
              <a:tabLst>
                <a:tab pos="180975" algn="l"/>
              </a:tabLst>
            </a:pP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Розглядаючи формування та становлення домінанти,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Ухтомський</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виділяє три фази. Перша характеризується досить стійкою домінантною, що виникає в організмі під впливом гормонів та рефлекторних впливів і приваблює до себе збудження, пов'язані з найрізноманітнішими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рецепціями</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(стадія "гормональної домінанти"). Друга фаза полягає в тому, що з багатьох задіяних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рецепцій</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домінанта вибирає ту групу, яка для неї найбільш цікава біологічно (стадія вибору адекватного подразника для домінанти і одночасно стадія предметного виділення даного комплексу подразників із середовища). Третя фаза характеризується тим, що між домінантною та даним комплексом подразнень встановлюється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“адекватний</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зв'язок”</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(тобто домінанта та комплекс подразнень підкріплюють один одного).</a:t>
            </a:r>
            <a:r>
              <a:rPr kumimoji="0" lang="ru-RU" sz="1400" b="0" i="0" u="none" strike="noStrike" cap="none" normalizeH="0" baseline="0" dirty="0" smtClean="0">
                <a:ln>
                  <a:noFill/>
                </a:ln>
                <a:solidFill>
                  <a:schemeClr val="tx1"/>
                </a:solidFill>
                <a:effectLst/>
                <a:latin typeface="Arial" pitchFamily="34" charset="0"/>
                <a:cs typeface="Arial" pitchFamily="34" charset="0"/>
              </a:rPr>
              <a:t> </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1"/>
          <p:cNvSpPr>
            <a:spLocks noChangeArrowheads="1"/>
          </p:cNvSpPr>
          <p:nvPr/>
        </p:nvSpPr>
        <p:spPr bwMode="auto">
          <a:xfrm>
            <a:off x="0" y="797511"/>
            <a:ext cx="9144000"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180975" algn="l"/>
              </a:tabLst>
            </a:pP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Процес зміцнення домінанти збігається з процесом вироблення умовного рефлексу. Домінанта лежить в основі кіркової функції замикання. При замиканні тимчасового зв'язку корковий представник безумовного рефлексу щодо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умовнорефлекторного</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центру відіграє домінуючу роль, притягуючи до себе порушення спочатку з усіх областей кори, а потім, у міру зміцнення та спеціалізації умовного рефлексу </a:t>
            </a:r>
            <a:r>
              <a:rPr kumimoji="0" lang="uk-UA" sz="14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лише ті, що систематично поєднуються з підкріпленням. Якщо ж виникає домінанта, не пов'язана з виробленням даного умовного рефлексу, то в силу свого гальмівного впливу на інші форми діяльності вона заважатиме виробленню цього рефлексу. Проте, принцип домінанти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універсальніший</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ніж принцип умовного рефлексу, бо, якщо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умовнорефлекторна</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діяльність властива лише (чи переважно) корі великих півкуль, то здатність формувати домінантні осередки збудження </a:t>
            </a:r>
            <a:r>
              <a:rPr kumimoji="0" lang="uk-UA" sz="14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загальна властивість центральної нервової системи. Електрофізіологічне вивчення домінантних осередків, яке проводилося Русиновим, показало, що за наявності в корі великого мозку стаціонарного збудження реєструються повільні зрушення постійного потенціалу. Ці повільні тривалі потенціали є продуктом злиття і збігу окремих хвиль збудження, і служать проявом місцевої тривалої активності. Аналогічно тому, як швидкі зміни потенціалу відображають хвилю збудження, що біжить, тривалі зміни потенціалу відображають повільно поточні зміни збудження. Отже, як струм дії, а й повільний тривалий потенціал характеризує активний фізіологічний стан. Не заперечуючи можливу роль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постсинаптичних</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потенціалів у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генезі</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тривалих електричних потенціалів кори, Русинов вважав, що природу можна пояснити зміною мембранних властивостей самих коркових нейронів. У цьому позаклітинні електричні поля, створювані нейронами, сприяють встановленню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міжнейроного</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функціонального зв'язку.</a:t>
            </a: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180975" algn="l"/>
              </a:tabLst>
            </a:pP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Домінантне вогнище можна розглядати як один із можливих механізмів пам'яті. Для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слідових</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явищ при домінанті характерне збереження основних властивостей осередку збудження: ритмічної природи, фокусу прояву, стійкості у певній стадії розвитку та розгальмовування. Під час гальмування коркове вогнище зберігає в прихованому стані заданий ритм, що виявляється після гальмування. Тому, на думку Русинова, не можна відкидати тривалу активність імпульсів як пробігу кільцем нейронів як із можливих механізмів пояснення довгострокової пам'яті.</a:t>
            </a: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180975" algn="l"/>
              </a:tabLst>
            </a:pP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Отже, домінанта - це тимчасово пануюча складна рефлекторна система, що спрямовує роботу центрів у цей час, що лежить в основі вироблення умовних рефлексів і представляє один із можливих механізмів пам'яті. </a:t>
            </a:r>
            <a:endParaRPr kumimoji="0" lang="uk-UA" sz="1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1"/>
          <p:cNvSpPr>
            <a:spLocks noChangeArrowheads="1"/>
          </p:cNvSpPr>
          <p:nvPr/>
        </p:nvSpPr>
        <p:spPr bwMode="auto">
          <a:xfrm>
            <a:off x="0" y="366623"/>
            <a:ext cx="9144000" cy="61247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180975" algn="l"/>
              </a:tabLst>
            </a:pPr>
            <a:r>
              <a:rPr kumimoji="0" lang="uk-UA" sz="14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Інстинкти. </a:t>
            </a: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180975" algn="l"/>
              </a:tabLst>
            </a:pP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Є чимало визначень поняття </a:t>
            </a:r>
            <a:r>
              <a:rPr kumimoji="0" lang="uk-UA" sz="1400" b="0" i="0" u="none" strike="noStrike" cap="none" normalizeH="0" baseline="0" dirty="0" err="1" smtClean="0">
                <a:ln>
                  <a:noFill/>
                </a:ln>
                <a:solidFill>
                  <a:schemeClr val="tx1"/>
                </a:solidFill>
                <a:effectLst/>
                <a:latin typeface="Calibri"/>
                <a:ea typeface="Calibri" pitchFamily="34" charset="0"/>
                <a:cs typeface="Times New Roman" pitchFamily="18" charset="0"/>
              </a:rPr>
              <a:t>“</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інстинкт</a:t>
            </a:r>
            <a:r>
              <a:rPr kumimoji="0" lang="uk-UA" sz="1400" b="0" i="0" u="none" strike="noStrike" cap="none" normalizeH="0" baseline="0" dirty="0" err="1" smtClean="0">
                <a:ln>
                  <a:noFill/>
                </a:ln>
                <a:solidFill>
                  <a:schemeClr val="tx1"/>
                </a:solidFill>
                <a:effectLst/>
                <a:latin typeface="Calibri"/>
                <a:ea typeface="Calibri" pitchFamily="34" charset="0"/>
                <a:cs typeface="Times New Roman" pitchFamily="18" charset="0"/>
              </a:rPr>
              <a:t>”</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Найбільш сучасне </a:t>
            </a:r>
            <a:r>
              <a:rPr kumimoji="0" lang="uk-UA" sz="14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це вроджені форми біологічної поведінки, які є ланцюгом безумовних рефлексів, де закінчення одного рефлексу запускає початок наступного. При такому визначенні у людини немає цілісних інстинктів, а є лише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кусочкова</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їхня наявність, коли представлені окремі безумовні рефлекси, розірвані інформаційними порожнечами, які можуть бути заповнені під час навчання за допомогою інформації, що надходить у різному вигляді від інших людей. Серед методів вивчення інстинктів - спостереження (з метою виявлення загальних компонентів поведінки), ізоляції (з метою відокремлення власної поведінки індивіда від нав'язаного батьками та ін.), муляжів (з метою виявлення ключових подразників), нейрофізіологічного (з метою дослідження мозкових структур, що забезпечують інстинктивну поведінку), фармакологічного (з метою з'ясування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нейрохімії</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цих структур) </a:t>
            </a:r>
            <a:r>
              <a:rPr kumimoji="0" lang="uk-UA" sz="14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найбільшої уваги заслуговують три останні, за допомогою яких були виявлені як основні стимули, що запускають ту чи іншу інстинктивну поведінку, і глибинні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структурно-медіаторні</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механізми різних форм інстинктивної поведінки. Так, виявилося, що інстинктивна поведінка забезпечується, головним чином, гіпоталамусом (його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холінергічними</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парасимпатикотропними</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передніми і латеральними відділами та адренергічними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симпатикотропними</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задніми та медіальними відділами), а більш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високолежачі</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структури, пов'язані з інстинктивною поведінкою, відіграють регулюючу та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модулюючу</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роль щодо гіпоталамуса. Наприклад,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амігдали</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пов'язані з харчовими реакціями, з реакціями агресії та страху, грушоподібна звивина пов'язана з регулюванням люті,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лімбічна</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звивина </a:t>
            </a:r>
            <a:r>
              <a:rPr kumimoji="0" lang="uk-UA" sz="14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страху, гачок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гіпокампа</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uk-UA" sz="14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 харчовою поведінкою.</a:t>
            </a: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180975" algn="l"/>
              </a:tabLst>
            </a:pP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Особливу роль грає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гіпокамп</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будучи інтегратором в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архіпалеокортекс</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він пов'язаний з харчовими, статевими та оборонними формами поведінки, модулює активність центру насичення в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гіпопаталамусі</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надаючи на нього і полегшуючий і гальмівний впливи. Що стосується регуляції сексуальної поведінки, спрямованої на збереження виду, то тут відзначається участь практично всіх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архіпалеокортикальних</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структур - і орбітальної, і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піриформної</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і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лімбічної</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кори, і перегородки, і мигдалин, і, природно,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гіпокампа</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який, на відміну від інших структур старої та давньої кори, зберігає свій вплив (наводячи при порушеннях до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гіперсексуальності</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тварин) навіть після кастрації.</a:t>
            </a: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180975" algn="l"/>
              </a:tabLst>
            </a:pP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Інстинктивна поведінка протягом життя обростає умовно-рефлекторними поведінковими компонентами і в такому вигляді бере участь у формуванні мотиваційної поведінки, спрямованої на задоволення біологічної потреби. Інстинктивно-мотиваційна поведінка найчастіше (хоча і не завжди) емоційно забарвлена, бо емоціогенні та інстинктивні зони мозку лежать поруч (а то й являють собою загальний відділ). Це емоційне забарвлення активізує мотиваційний пошук, що призводить до найбільш адекватного задоволення потреб. </a:t>
            </a:r>
            <a:endParaRPr kumimoji="0" lang="uk-UA" sz="1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1"/>
          <p:cNvSpPr>
            <a:spLocks noChangeArrowheads="1"/>
          </p:cNvSpPr>
          <p:nvPr/>
        </p:nvSpPr>
        <p:spPr bwMode="auto">
          <a:xfrm>
            <a:off x="0" y="595179"/>
            <a:ext cx="9144000"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180975" algn="l"/>
              </a:tabLst>
            </a:pPr>
            <a:r>
              <a:rPr kumimoji="0" lang="uk-UA" sz="14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Формування інстинктів в онтогенезі. </a:t>
            </a:r>
          </a:p>
          <a:p>
            <a:pPr marL="0" marR="0" lvl="0" indent="0" algn="l" defTabSz="914400" rtl="0" eaLnBrk="1" fontAlgn="base" latinLnBrk="0" hangingPunct="1">
              <a:lnSpc>
                <a:spcPct val="100000"/>
              </a:lnSpc>
              <a:spcBef>
                <a:spcPct val="0"/>
              </a:spcBef>
              <a:spcAft>
                <a:spcPct val="0"/>
              </a:spcAft>
              <a:buClrTx/>
              <a:buSzTx/>
              <a:buFontTx/>
              <a:buNone/>
              <a:tabLst>
                <a:tab pos="180975" algn="l"/>
              </a:tabLst>
            </a:pPr>
            <a:endPar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180975" algn="l"/>
              </a:tabLst>
            </a:pP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Інстинкти, маючи вроджені програми поведінки, формуються, виявляються та зникають, замінюючись один одним у процесі розвитку організму. Це стосується всіх форм інстинктивної поведінки. Так, наприклад, в процесі дозрівання ферментативних систем змінюється харчова збудливість, чим забезпечується перехід від молочного вигодовування до інших форм харчування. Дозрівання гормонального фону сприяє розвитку інстинктивних форм статевої поведінки. А формування та диференціювання м'язового апарату забезпечує можливості активації оборонної поведінки (як пасивно-унікального, і активно-агресивного). І все це, природно, відбувається на тлі дозрівання та диференціювання структур центральної нервової системи, особливо її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дієнцефальних</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архіпалеокортикальних</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та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неокортикальних</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відділів, що забезпечують швидке налаштування та перемикання інстинктивної поведінки. "Для виникнення (першого прояву) інстинктів потрібна присутність відповідних гормонів, але одного разу виявлений у дії інстинкт відновлюється і живе далі в порядку суто нервового рефлекторного фактора". Гормональний статус значно впливає на сезонні зміни інстинктивної діяльності. Таким чином, програма інстинктивної поведінки, будучи вродженою, передбачає для своєї реалізації певний рівень розвитку нейрогуморальної регуляції, на тлі якої вона здійснюється. Формування інстинктивних форм поведінки у процесі онтогенезу протікає паралельно зі становленням відповідних біологічних мотивацій. У людини на момент народження (як у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незрілонароджуваного</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організму) біологічна мотиваційна поведінка представлена ​​лише фрагментарно і реалізується не як цілісна складна інстинктивна поведінка, а як автоматизоване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безумовнорефлекторне</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здатне задовольнити лише життєву миттєву потребу на рівні найпростіших безуспішних безумовних потреб. Так, вже в пренатальному онтогенезі формуються передумови поведінки, що виявляється після народження та забезпечує виживання організму. Сюди відносяться передусім акти смоктання та ковтання, що передують у ссавців (у тому числі й у людини) розвиток системи харчової поведінки. У внутрішньоутробному періоді також формуються системи зовнішнього дихання , що забезпечує виживання новонародженого при недоношеності. У цей час у людського плоду виявляються координовані рухові акти у відповідь стимуляції рефлексогенних зон губ, рота, обличчя, руки. </a:t>
            </a:r>
            <a:endParaRPr kumimoji="0" lang="uk-UA" sz="1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1"/>
          <p:cNvSpPr>
            <a:spLocks noChangeArrowheads="1"/>
          </p:cNvSpPr>
          <p:nvPr/>
        </p:nvSpPr>
        <p:spPr bwMode="auto">
          <a:xfrm>
            <a:off x="0" y="0"/>
            <a:ext cx="9144000" cy="68941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180975" algn="l"/>
              </a:tabLst>
            </a:pPr>
            <a:r>
              <a:rPr kumimoji="0" lang="uk-UA" sz="13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На 21-24-му тижні ембріогенезу людини формується складний інтегрований акт смоктання, що включає пошук, захоплення та створення вакууму в ротовій порожнині, тобто. заздалегідь готується система, з реалізації харчової поведінки. Тому цілком природно, що вже у новонародженого проявляється харчова поведінка, що включає всі ланки, що забезпечують задоволення харчової потреби: це пошукова активність, смоктання та ковтання. При цьому пошук соска та ковтання виявляються активнішими за наявності харчової мотивації. Незважаючи на наявність смоктального рефлексу вже в пренатальному періоді, його дозрівання триває після народження: поступово смоктання стає більш активним і ритмічним, а потім до інстинктивної поведінки приєднуються умовно-рефлекторні компоненти, що роблять харчове мотиваційне адаптивним. Формування питної </a:t>
            </a:r>
            <a:r>
              <a:rPr kumimoji="0" lang="uk-UA" sz="13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безумовнорефлекторної</a:t>
            </a:r>
            <a:r>
              <a:rPr kumimoji="0" lang="uk-UA" sz="13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поведінки у людини (як і в інших ссавців) відстає від харчової, бо молочне вигодовування забезпечує необхідну організму кількість рідини. Тому вважають, що відсутність питної поведінки у новонародженого пов'язана з мотиваційними аспектами, а не з незрілістю цієї функції (у пренатальному онтогенезі відзначають у плода питну реакцію, коли плід заковтує </a:t>
            </a:r>
            <a:r>
              <a:rPr kumimoji="0" lang="uk-UA" sz="13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амніотичну</a:t>
            </a:r>
            <a:r>
              <a:rPr kumimoji="0" lang="uk-UA" sz="13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рідину): стимуляція ротової порожнини новонародженого струмком води викликає її заковтування. Формування агресивно-оборонної поведінки починається ще в пренатальний період і продовжує в постнатальному онтогенезі, стан готовності до прояву інстинктивної захисної поведінки. Перші захисні рухові рефлекси виражені вже в новонародженого, подальший їх розвиток протягом першого року життя і "обмін" їх </a:t>
            </a:r>
            <a:r>
              <a:rPr kumimoji="0" lang="uk-UA" sz="13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умовнорефлекторними</a:t>
            </a:r>
            <a:r>
              <a:rPr kumimoji="0" lang="uk-UA" sz="13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компонентами сприяє формуванню повноцінної агресивно-оборонної мотиваційної поведінки, вдосконалення якої (за рахунок фактора навчання) триває протягом усього життя. Якщо харчова, питна та агресивно-оборонна поведінка проявляється (хоча і в примітивному вигляді) вже у новонародженого, то формування статевої поведінки протікає дуже довго і повільно, захоплюючи досить тривалий період постнатального життя. Для дефінітивного прояву поведінки, пов'язаного з репродуктивною функцією, необхідна наявність адекватного гормонального фону, що забезпечує нормальний перебіг спарювання, вагітності та пологів, інакше порушується процес онтогенезу. Інстинктивна (і мотиваційна) поведінка, що забезпечує турботу про потомство (для людини  материнську поведінку), є продовженням репродуктивної і спрямована на збереження та вирощування потомства. Ці форми поведінки порушуються при ранній ізоляції та при дії </a:t>
            </a:r>
            <a:r>
              <a:rPr kumimoji="0" lang="uk-UA" sz="13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стресорних</a:t>
            </a:r>
            <a:r>
              <a:rPr kumimoji="0" lang="uk-UA" sz="13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факторів. Прикладом може бути досвід, що одержав назву "Плюшева мама", коли у мавп, "</a:t>
            </a:r>
            <a:r>
              <a:rPr kumimoji="0" lang="uk-UA" sz="13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вигодованих</a:t>
            </a:r>
            <a:r>
              <a:rPr kumimoji="0" lang="uk-UA" sz="13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плюшевою мавпою-лялькою, виростали "холодні" матері, які не виявляли турботи про дитинчат (навіть при годуванні тримали себе дуже "відсторонено", як і ляльки, вигодовували їх). Те саме має місце і в людини за ранньої (до 3-річного віку) ізоляції від матері або при </a:t>
            </a:r>
            <a:r>
              <a:rPr kumimoji="0" lang="uk-UA" sz="13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депривації</a:t>
            </a:r>
            <a:r>
              <a:rPr kumimoji="0" lang="uk-UA" sz="13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материнської турботи та уваги. Формування інстинктивної (і мотиваційної) поведінки у ранньому онтогенезі людини проходить кілька етапів, керованих генетичними та ситуаційними факторами. При цьому перехід від </a:t>
            </a:r>
            <a:r>
              <a:rPr kumimoji="0" lang="uk-UA" sz="13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автомотизованих</a:t>
            </a:r>
            <a:r>
              <a:rPr kumimoji="0" lang="uk-UA" sz="13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простих реакцій (окремих безумовних рефлексів) до складної інстинктивно-мотиваційної поведінки відбувається поступово і значною мірою визначається дозріванням відповідних структур у центральній нервовій системі, а також гормонально-ферментативним фоном. Дефінітивні риси мотивації набувають у зв'язку з формуванням вищих, особливо кортикальних, структур мозку, коли з'являється можливість ускладнення вродженої поведінки за рахунок її "обростання" умовно-рефлекторними компонентами. З віком збільшується роль екзогенного </a:t>
            </a:r>
            <a:r>
              <a:rPr kumimoji="0" lang="uk-UA" sz="13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середовищного</a:t>
            </a:r>
            <a:r>
              <a:rPr kumimoji="0" lang="uk-UA" sz="13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фактора, який у взаємодії з ендогенними факторами формує складну цілеспрямовану поведінку індивідуума.</a:t>
            </a:r>
            <a:endParaRPr kumimoji="0" lang="uk-UA" sz="13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1"/>
          <p:cNvSpPr>
            <a:spLocks noChangeArrowheads="1"/>
          </p:cNvSpPr>
          <p:nvPr/>
        </p:nvSpPr>
        <p:spPr bwMode="auto">
          <a:xfrm>
            <a:off x="0" y="439692"/>
            <a:ext cx="9144000" cy="62940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180975" algn="l"/>
              </a:tabLst>
            </a:pPr>
            <a:r>
              <a:rPr kumimoji="0" lang="uk-UA" sz="13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Гальмування умовних рефлексів. </a:t>
            </a:r>
            <a:endParaRPr kumimoji="0" lang="ru-RU"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180975" algn="l"/>
              </a:tabLst>
            </a:pPr>
            <a:r>
              <a:rPr kumimoji="0" lang="uk-UA" sz="13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Поряд із процесом збудження, важливе місце у здійсненні вищої нервової діяльності займає інший фізіологічний процес </a:t>
            </a:r>
            <a:r>
              <a:rPr kumimoji="0" lang="uk-UA" sz="13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uk-UA" sz="13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гальмування, завдяки якому </a:t>
            </a:r>
            <a:r>
              <a:rPr kumimoji="0" lang="uk-UA" sz="13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умовнорефлекторна</a:t>
            </a:r>
            <a:r>
              <a:rPr kumimoji="0" lang="uk-UA" sz="13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діяльність уточнюється та спеціалізується. Вивчаючи гальмівні процеси в корі мозку, Павлов розділив всі види гальмування кори на дві групи: безумовне гальмування, або зовнішнє, і умовне, або внутрішнє.</a:t>
            </a:r>
            <a:endParaRPr kumimoji="0" lang="ru-RU"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180975" algn="l"/>
              </a:tabLst>
            </a:pPr>
            <a:r>
              <a:rPr kumimoji="0" lang="uk-UA" sz="13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Безумовне гальмування властиве всім поверхам центральної нервової системи, його не потрібно виробляти, воно є вродженим і пов'язане з появою вогнища збудження в іншій зоні поза дугою основного рефлексу (звідси - "зовнішнє"). Зовнішнє гальмування включає три види: постійне гальмо, </a:t>
            </a:r>
            <a:r>
              <a:rPr kumimoji="0" lang="uk-UA" sz="13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гальмо</a:t>
            </a:r>
            <a:r>
              <a:rPr kumimoji="0" lang="uk-UA" sz="13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що гасне, і позамежне гальмування. Постійне гальмо відрізняється гальмуванням умовних рефлексів, що незмінно виникає, при кожному впливі цього подразника (наприклад, больовий подразник), у зв'язку з постійним характером збудливої ​​реакції, що викликається даним подразником в іншій системі. Гасне гальмо - це безумовне гальмування, що виникає при дії додаткових, випадкових подразнень, що зумовлюють орієнтовний рефлекс; але оскільки орієнтовний рефлекс на один і той же подразник з часом стає слабкішим і поступово зникає, гальмування, пов'язане з ним також зникає, гасне. І, нарешті, граничне гальмування утворюється при дії надмірно сильних або тривалих подразнень і є "охоронним"  для нейронів кори.</a:t>
            </a:r>
            <a:endParaRPr kumimoji="0" lang="ru-RU"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180975" algn="l"/>
              </a:tabLst>
            </a:pPr>
            <a:r>
              <a:rPr kumimoji="0" lang="uk-UA" sz="13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Умовне гальмування є специфічно кірковий процес і, подібно до умовних рефлексів, має спеціально вироблятися. Воно виникає з осередку, локалізованого в дузі основного гальмівного рефлексу і тому називається "внутрішнім". Внутрішнє гальмування також поєднує кілька видів гальмування: </a:t>
            </a:r>
            <a:r>
              <a:rPr kumimoji="0" lang="uk-UA" sz="13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згасальне</a:t>
            </a:r>
            <a:r>
              <a:rPr kumimoji="0" lang="uk-UA" sz="13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диференційоване, гальмування запізнення, умовне гальмо та сонне. </a:t>
            </a:r>
            <a:r>
              <a:rPr kumimoji="0" lang="uk-UA" sz="13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Згасальне</a:t>
            </a:r>
            <a:r>
              <a:rPr kumimoji="0" lang="uk-UA" sz="13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гальмування (або згасання умовних рефлексів) розвивається при </a:t>
            </a:r>
            <a:r>
              <a:rPr kumimoji="0" lang="uk-UA" sz="13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непідкріпленні</a:t>
            </a:r>
            <a:r>
              <a:rPr kumimoji="0" lang="uk-UA" sz="13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раніше виробленого умовного рефлексу. </a:t>
            </a:r>
            <a:r>
              <a:rPr kumimoji="0" lang="uk-UA" sz="13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Диференціювальне</a:t>
            </a:r>
            <a:r>
              <a:rPr kumimoji="0" lang="uk-UA" sz="13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гальмування виникає при </a:t>
            </a:r>
            <a:r>
              <a:rPr kumimoji="0" lang="uk-UA" sz="13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непідкріпленні</a:t>
            </a:r>
            <a:r>
              <a:rPr kumimoji="0" lang="uk-UA" sz="13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подразників, подібних до підкріплюваних сигналом. Гальмування запізнення розвивається на початку дії умовного сигналу, якщо підкріплення відставляється у часі від початкового моменту включення. Умовне гальмо - це внутрішнє гальмування, що утворюється при </a:t>
            </a:r>
            <a:r>
              <a:rPr kumimoji="0" lang="uk-UA" sz="13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непідкріпленні</a:t>
            </a:r>
            <a:r>
              <a:rPr kumimoji="0" lang="uk-UA" sz="13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комбінації позитивного сигналу з будь-яким додатковим; при цьому ізольовано діючий позитивний подразник зберігає своє сигнальне значення, а додатковий </a:t>
            </a:r>
            <a:r>
              <a:rPr kumimoji="0" lang="uk-UA" sz="13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uk-UA" sz="13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набуває умовного гальмівного. І, нарешті, сонне гальмування, яке, незважаючи на те, що є вродженим, віднесено Павловим до внутрішнього гальмування; воно має охоронний характер і розвивається найчастіше за законами внутрішнього гальмування. Всі види внутрішнього гальмування здатні до тренування, здійснюються тим легше, чим слабший гальмівний умовний рефлекс, сильніший умовний гальмівний сигнал і врівноважена нервова система у експериментальної тварини або випробуваної людини. Внутрішнє гальмування, подібно до умовного рефлексу, може перероблятися і руйнуватися під впливом зовнішніх (спеціальних або випадкових) подразнень. Під дією зовнішніх сигналів, що породжують орієнтовний рефлекс, виникає збудження, діючи як зовнішнє гальмо на вогнище внутрішнього гальмування, викликає його розгальмовування (подібно гальмування умовних рефлексів) і таким чином сприяє прояву (або відновленню) гальмування, що почалося.</a:t>
            </a:r>
            <a:endParaRPr kumimoji="0" lang="uk-UA" sz="13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1"/>
          <p:cNvSpPr>
            <a:spLocks noChangeArrowheads="1"/>
          </p:cNvSpPr>
          <p:nvPr/>
        </p:nvSpPr>
        <p:spPr bwMode="auto">
          <a:xfrm>
            <a:off x="0" y="200055"/>
            <a:ext cx="9144000" cy="649408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180975" algn="l"/>
              </a:tabLst>
            </a:pPr>
            <a:r>
              <a:rPr kumimoji="0" lang="uk-UA" sz="13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Вікові особливості гальмування. </a:t>
            </a:r>
            <a:endParaRPr kumimoji="0" lang="ru-RU"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80975" algn="l"/>
              </a:tabLst>
            </a:pPr>
            <a:r>
              <a:rPr kumimoji="0" lang="uk-UA" sz="13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Вже в перші дні постнатального життя проявляється безумовне гальмування (гасне і постійне гальмо). З 8-9-го дня життя у немовляти з'являється здатність до умовного гальмування вегетативних рефлексів. У той же час погашення та диференціювання </a:t>
            </a:r>
            <a:r>
              <a:rPr kumimoji="0" lang="uk-UA" sz="13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екстероцептивних</a:t>
            </a:r>
            <a:r>
              <a:rPr kumimoji="0" lang="uk-UA" sz="13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умовних рефлексів формується лише з 3-місячного віку. Умовне ж гальмо і гальмування запізнення розвиваються пізніше з 4-х і 5-ти місяців. Але лише в другій половині першого року життя, коли скорочується час сну, а час неспання збільшується з 4-х до 10-ти годин на добу, виявляється можливим більш менш тривале тренування умовного гальмування, що призводить до його зміцнення. Однак, навіть у однорічної дитини, незважаючи на можливість формування всіх видів внутрішнього (умовного) гальмування, набагато </a:t>
            </a:r>
            <a:r>
              <a:rPr kumimoji="0" lang="uk-UA" sz="13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дієвішим</a:t>
            </a:r>
            <a:r>
              <a:rPr kumimoji="0" lang="uk-UA" sz="13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є зовнішнє гальмування (безумовне). До кінця першого року життя, крім </a:t>
            </a:r>
            <a:r>
              <a:rPr kumimoji="0" lang="uk-UA" sz="13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інтеро-</a:t>
            </a:r>
            <a:r>
              <a:rPr kumimoji="0" lang="uk-UA" sz="13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uk-UA" sz="13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пропріо-</a:t>
            </a:r>
            <a:r>
              <a:rPr kumimoji="0" lang="uk-UA" sz="13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та </a:t>
            </a:r>
            <a:r>
              <a:rPr kumimoji="0" lang="uk-UA" sz="13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екстероцептивних</a:t>
            </a:r>
            <a:r>
              <a:rPr kumimoji="0" lang="uk-UA" sz="13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конкретних впливів, сигнальне значення набувають окремих слів і фраз, як збудливе (пускове умовно-рефлекторне), так і гальмує.</a:t>
            </a:r>
            <a:endParaRPr kumimoji="0" lang="ru-RU"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80975" algn="l"/>
              </a:tabLst>
            </a:pPr>
            <a:r>
              <a:rPr kumimoji="0" lang="uk-UA" sz="13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У 2-3-річної дитини продовжують удосконалюватися в корі мозку збудливо-гальмівні відносини. У 5-7-річному віці суттєво зростає сила та рухливість нервових процесів. Посилюється внутрішнє гальмування, хоча вироблення його ще становить певну складність. Тим не менш, періоди гальмівного стану стають більш пролонгованими порівняно з 3-5-річним віком, а вироблення </a:t>
            </a:r>
            <a:r>
              <a:rPr kumimoji="0" lang="uk-UA" sz="13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згасального</a:t>
            </a:r>
            <a:r>
              <a:rPr kumimoji="0" lang="uk-UA" sz="13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та </a:t>
            </a:r>
            <a:r>
              <a:rPr kumimoji="0" lang="uk-UA" sz="13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диференціювального</a:t>
            </a:r>
            <a:r>
              <a:rPr kumimoji="0" lang="uk-UA" sz="13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гальмування відбувається приблизно вдвічі швидше, ніж у ранньому (3-5-річному) віці. У 5-7 років дитина здатна формувати програми поведінки та утримувати їх у пам'яті, завдяки становленню та стабілізації функцій лобових часток кори, з одного боку, а з іншого, завдяки подальшому поглибленому розвитку збудливо-гальмівних відносин. У цей час відбувається активне формування в дитини всіх основних проявів вищої нервової діяльності. У віці 7-10 років основні нервові процеси у дитини за своїми характеристиками наближаються до таких як у дорослої людини. Так, у цей віковий період виявляються добре вираженими індукційні відносини між збудженням та гальмуванням, і при цьому відзначається здатність послідовного гальмування до швидкої концентрації. У перехідному віці у підлітків послаблюється активне гальмування внаслідок гормонального вибуху, характерного для пубертатної кризи. Однак до кінця перехідного періоду встановлюються гармонійні збудливо-гальмівні відносини кори та підкірково-стовбурових відділів мозку, які досягають дефінітивної зрілості у дорослої людини, хоча й відзначаються деякі статеві відмінності у перебігу психічних процесів. Так, у жінок швидше замикаються позитивні умовні зв'язки, а чоловіки швидше виробляють диференціювання. Крім того, у жінок раніше (до 18-24 років) встановлюється стабільність нервових процесів та </a:t>
            </a:r>
            <a:r>
              <a:rPr kumimoji="0" lang="uk-UA" sz="13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корелюваність</a:t>
            </a:r>
            <a:r>
              <a:rPr kumimoji="0" lang="uk-UA" sz="13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їх сили та збудливості нервової системи, у чоловіків же подібні зміни настають істотно пізніше з 25-33 років, що свідчить про більш ранню "зрілість" нервових процесів у жінок. Що ж до зміни гальмівних процесів при старінні, то тут відзначаються певні паралелі з змінами умовно-рефлекторної замикаючої функції та загального стану організму, тобто. виникають певні труднощі освіти нових, як позитивних, і особливо гальмівних умовних рефлексів. Це стосується всіх видів внутрішнього гальмування і </a:t>
            </a:r>
            <a:r>
              <a:rPr kumimoji="0" lang="uk-UA" sz="13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згасального</a:t>
            </a:r>
            <a:r>
              <a:rPr kumimoji="0" lang="uk-UA" sz="13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і </a:t>
            </a:r>
            <a:r>
              <a:rPr kumimoji="0" lang="uk-UA" sz="13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диференціювального</a:t>
            </a:r>
            <a:r>
              <a:rPr kumimoji="0" lang="uk-UA" sz="13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і </a:t>
            </a:r>
            <a:r>
              <a:rPr kumimoji="0" lang="uk-UA" sz="13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запізнювального</a:t>
            </a:r>
            <a:r>
              <a:rPr kumimoji="0" lang="uk-UA" sz="13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та умовного гальма. Таким чином, при старінні виникає порушення взаємовідносини між дратівливим та гальмівним процесами при ослабленні обох процесів, але особливо гальмівного.</a:t>
            </a:r>
            <a:endParaRPr kumimoji="0" lang="ru-RU"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80975" algn="l"/>
              </a:tabLst>
            </a:pPr>
            <a:endParaRPr kumimoji="0" lang="ru-RU" sz="13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1"/>
          <p:cNvSpPr>
            <a:spLocks noChangeArrowheads="1"/>
          </p:cNvSpPr>
          <p:nvPr/>
        </p:nvSpPr>
        <p:spPr bwMode="auto">
          <a:xfrm>
            <a:off x="0" y="107722"/>
            <a:ext cx="9144000" cy="35394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180975" algn="l"/>
              </a:tabLst>
            </a:pPr>
            <a:r>
              <a:rPr kumimoji="0" lang="uk-UA" sz="14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Фізіологічний механізм та локалізація внутрішнього гальмування. </a:t>
            </a:r>
            <a:endPar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180975" algn="l"/>
              </a:tabLst>
            </a:pP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Процеси внутрішнього гальмування, як і умовний рефлекс, пов'язані з діяльністю кори великих півкуль. Павлов локалізував осередок внутрішнього гальмування на дугу умовного рефлексу. Однак, у якій ланці дуги виникає гальмування – питання досі дискусійне</a:t>
            </a:r>
            <a:r>
              <a:rPr kumimoji="0" lang="uk-UA" sz="1400" b="0"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(рис.7). Воно розвивається або у центрі умовного сигналу, або у центрі безумовного підкріплення, і може, й у центрі умовного, й у центрі безумовного подразників. Його виникнення можливе і в проміжній частині рефлекторної дуги, де утворився тимчасовий зв'язок, і в руховому аналізаторі, або в його частині, пов'язаній із подразником сигнальним. Нарешті, можливо, внутрішнє гальмування, викликаючи "важкий стан", що виникає у зв'язку з "негативною біологічною реакцією", розвивається фактично як зовнішнє гальмування умовного рефлексу з центру цієї біологічно негативної реакції (Анохін-рис.8). А також не виключено, що гальмування виникає як результат конкурентних відносин між системами "драйв" та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антидрайв</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Конорські</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–рис.9). Електроенцефалографічні дослідження показали, що утворюється в корі внутрішнє гальмування змінює характер кіркової електричної активності шляхом зсуву основних ритмів у бік повільніших, з усуненням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бета-</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та уповільненням альфа-ритму зі збільшенням його амплітуди. Електроенцефалографічна картина дат основу припускає зниження лабільності кіркових нейронів, пов'язаних з розвитком внутрішнього гальмування.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Біо-</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та гістохімічні дослідження свідчать про зниження утворення аміаку порівняно з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умовнорефлекторною</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діяльністю, перерозподіл у нервових структурах РНК, накопичення в нейронах глікогену (при охоронному гальмуванні). </a:t>
            </a:r>
            <a:endParaRPr kumimoji="0" lang="uk-UA" sz="1400" b="0" i="0" u="none" strike="noStrike" cap="none" normalizeH="0" baseline="0" dirty="0" smtClean="0">
              <a:ln>
                <a:noFill/>
              </a:ln>
              <a:solidFill>
                <a:schemeClr val="tx1"/>
              </a:solidFill>
              <a:effectLst/>
              <a:latin typeface="Arial" pitchFamily="34" charset="0"/>
              <a:cs typeface="Arial" pitchFamily="34" charset="0"/>
            </a:endParaRPr>
          </a:p>
        </p:txBody>
      </p:sp>
      <p:pic>
        <p:nvPicPr>
          <p:cNvPr id="50178" name="Picture 2"/>
          <p:cNvPicPr>
            <a:picLocks noChangeAspect="1" noChangeArrowheads="1"/>
          </p:cNvPicPr>
          <p:nvPr/>
        </p:nvPicPr>
        <p:blipFill>
          <a:blip r:embed="rId2" cstate="print"/>
          <a:srcRect/>
          <a:stretch>
            <a:fillRect/>
          </a:stretch>
        </p:blipFill>
        <p:spPr bwMode="auto">
          <a:xfrm>
            <a:off x="5508104" y="3717032"/>
            <a:ext cx="2088232" cy="2693156"/>
          </a:xfrm>
          <a:prstGeom prst="rect">
            <a:avLst/>
          </a:prstGeom>
          <a:noFill/>
          <a:ln w="9525">
            <a:noFill/>
            <a:miter lim="800000"/>
            <a:headEnd/>
            <a:tailEnd/>
          </a:ln>
        </p:spPr>
      </p:pic>
      <p:sp>
        <p:nvSpPr>
          <p:cNvPr id="6" name="Прямоугольник 5"/>
          <p:cNvSpPr/>
          <p:nvPr/>
        </p:nvSpPr>
        <p:spPr>
          <a:xfrm>
            <a:off x="179512" y="4005064"/>
            <a:ext cx="5292080" cy="2308324"/>
          </a:xfrm>
          <a:prstGeom prst="rect">
            <a:avLst/>
          </a:prstGeom>
        </p:spPr>
        <p:txBody>
          <a:bodyPr wrap="square">
            <a:spAutoFit/>
          </a:bodyPr>
          <a:lstStyle/>
          <a:p>
            <a:r>
              <a:rPr lang="ru-RU" dirty="0" smtClean="0"/>
              <a:t>Мал. </a:t>
            </a:r>
            <a:r>
              <a:rPr lang="ru-RU" dirty="0" smtClean="0"/>
              <a:t>7</a:t>
            </a:r>
            <a:r>
              <a:rPr lang="ru-RU" dirty="0" smtClean="0"/>
              <a:t>. </a:t>
            </a:r>
            <a:r>
              <a:rPr lang="ru-RU" dirty="0" err="1" smtClean="0"/>
              <a:t>Локалізація</a:t>
            </a:r>
            <a:r>
              <a:rPr lang="ru-RU" dirty="0" smtClean="0"/>
              <a:t> </a:t>
            </a:r>
            <a:r>
              <a:rPr lang="ru-RU" dirty="0" err="1" smtClean="0"/>
              <a:t>внутрішнього</a:t>
            </a:r>
            <a:r>
              <a:rPr lang="ru-RU" dirty="0" smtClean="0"/>
              <a:t> </a:t>
            </a:r>
            <a:r>
              <a:rPr lang="ru-RU" dirty="0" err="1" smtClean="0"/>
              <a:t>гальмування</a:t>
            </a:r>
            <a:r>
              <a:rPr lang="ru-RU" dirty="0" smtClean="0"/>
              <a:t> (заштриховано) за </a:t>
            </a:r>
            <a:r>
              <a:rPr lang="ru-RU" dirty="0" err="1" smtClean="0"/>
              <a:t>уявленнямирізних</a:t>
            </a:r>
            <a:r>
              <a:rPr lang="ru-RU" dirty="0" smtClean="0"/>
              <a:t> </a:t>
            </a:r>
            <a:r>
              <a:rPr lang="ru-RU" dirty="0" err="1" smtClean="0"/>
              <a:t>авторів</a:t>
            </a:r>
            <a:r>
              <a:rPr lang="ru-RU" dirty="0" smtClean="0"/>
              <a:t>: а </a:t>
            </a:r>
            <a:r>
              <a:rPr lang="ru-RU" dirty="0" smtClean="0"/>
              <a:t> за </a:t>
            </a:r>
            <a:r>
              <a:rPr lang="ru-RU" dirty="0" err="1" smtClean="0"/>
              <a:t>Бабкіним</a:t>
            </a:r>
            <a:r>
              <a:rPr lang="ru-RU" dirty="0" smtClean="0"/>
              <a:t>; </a:t>
            </a:r>
            <a:r>
              <a:rPr lang="ru-RU" dirty="0" smtClean="0"/>
              <a:t>б </a:t>
            </a:r>
            <a:r>
              <a:rPr lang="ru-RU" dirty="0" smtClean="0"/>
              <a:t>за </a:t>
            </a:r>
            <a:r>
              <a:rPr lang="ru-RU" dirty="0" err="1" smtClean="0"/>
              <a:t>Перельцвейгером;в</a:t>
            </a:r>
            <a:r>
              <a:rPr lang="ru-RU" dirty="0" smtClean="0"/>
              <a:t>  </a:t>
            </a:r>
            <a:r>
              <a:rPr lang="ru-RU" dirty="0" err="1" smtClean="0"/>
              <a:t>за</a:t>
            </a:r>
            <a:r>
              <a:rPr lang="ru-RU" dirty="0" smtClean="0"/>
              <a:t> </a:t>
            </a:r>
            <a:r>
              <a:rPr lang="ru-RU" dirty="0" err="1" smtClean="0"/>
              <a:t>Асратяном</a:t>
            </a:r>
            <a:r>
              <a:rPr lang="ru-RU" dirty="0" smtClean="0"/>
              <a:t>; </a:t>
            </a:r>
            <a:r>
              <a:rPr lang="ru-RU" dirty="0" smtClean="0"/>
              <a:t>г </a:t>
            </a:r>
            <a:r>
              <a:rPr lang="ru-RU" dirty="0" smtClean="0"/>
              <a:t>за </a:t>
            </a:r>
            <a:r>
              <a:rPr lang="ru-RU" dirty="0" err="1" smtClean="0"/>
              <a:t>Купаловим</a:t>
            </a:r>
            <a:r>
              <a:rPr lang="ru-RU" dirty="0" smtClean="0"/>
              <a:t>; </a:t>
            </a:r>
            <a:r>
              <a:rPr lang="ru-RU" dirty="0" err="1" smtClean="0"/>
              <a:t>д</a:t>
            </a:r>
            <a:r>
              <a:rPr lang="ru-RU" dirty="0" smtClean="0"/>
              <a:t> </a:t>
            </a:r>
            <a:r>
              <a:rPr lang="ru-RU" dirty="0" smtClean="0"/>
              <a:t>- </a:t>
            </a:r>
            <a:r>
              <a:rPr lang="ru-RU" dirty="0" err="1" smtClean="0"/>
              <a:t>за</a:t>
            </a:r>
            <a:r>
              <a:rPr lang="ru-RU" dirty="0" smtClean="0"/>
              <a:t> </a:t>
            </a:r>
            <a:r>
              <a:rPr lang="ru-RU" dirty="0" err="1" smtClean="0"/>
              <a:t>Анохіним</a:t>
            </a:r>
            <a:r>
              <a:rPr lang="ru-RU" dirty="0" smtClean="0"/>
              <a:t>; </a:t>
            </a:r>
            <a:r>
              <a:rPr lang="ru-RU" dirty="0" smtClean="0"/>
              <a:t>1 </a:t>
            </a:r>
            <a:r>
              <a:rPr lang="ru-RU" dirty="0" err="1" smtClean="0"/>
              <a:t>кіркова</a:t>
            </a:r>
            <a:r>
              <a:rPr lang="ru-RU" dirty="0" smtClean="0"/>
              <a:t> </a:t>
            </a:r>
            <a:r>
              <a:rPr lang="ru-RU" dirty="0" err="1" smtClean="0"/>
              <a:t>проекція</a:t>
            </a:r>
            <a:r>
              <a:rPr lang="ru-RU" dirty="0" smtClean="0"/>
              <a:t> </a:t>
            </a:r>
            <a:r>
              <a:rPr lang="ru-RU" dirty="0" err="1" smtClean="0"/>
              <a:t>умовного</a:t>
            </a:r>
            <a:r>
              <a:rPr lang="ru-RU" dirty="0" smtClean="0"/>
              <a:t> сигналу</a:t>
            </a:r>
            <a:r>
              <a:rPr lang="ru-RU" dirty="0" smtClean="0"/>
              <a:t>; 2 </a:t>
            </a:r>
            <a:r>
              <a:rPr lang="ru-RU" dirty="0" smtClean="0"/>
              <a:t> </a:t>
            </a:r>
            <a:r>
              <a:rPr lang="ru-RU" dirty="0" err="1" smtClean="0"/>
              <a:t>тимчасовий</a:t>
            </a:r>
            <a:r>
              <a:rPr lang="ru-RU" dirty="0" smtClean="0"/>
              <a:t> </a:t>
            </a:r>
            <a:r>
              <a:rPr lang="ru-RU" dirty="0" err="1" smtClean="0"/>
              <a:t>зв'язок</a:t>
            </a:r>
            <a:r>
              <a:rPr lang="ru-RU" dirty="0" smtClean="0"/>
              <a:t>; </a:t>
            </a:r>
            <a:r>
              <a:rPr lang="ru-RU" dirty="0" smtClean="0"/>
              <a:t>3 </a:t>
            </a:r>
            <a:r>
              <a:rPr lang="ru-RU" dirty="0" err="1" smtClean="0"/>
              <a:t>кіркове</a:t>
            </a:r>
            <a:r>
              <a:rPr lang="ru-RU" dirty="0" smtClean="0"/>
              <a:t> </a:t>
            </a:r>
            <a:r>
              <a:rPr lang="ru-RU" dirty="0" err="1" smtClean="0"/>
              <a:t>представництво</a:t>
            </a:r>
            <a:r>
              <a:rPr lang="ru-RU" dirty="0" smtClean="0"/>
              <a:t> </a:t>
            </a:r>
            <a:r>
              <a:rPr lang="ru-RU" dirty="0" err="1" smtClean="0"/>
              <a:t>безумовного</a:t>
            </a:r>
            <a:r>
              <a:rPr lang="ru-RU" dirty="0" smtClean="0"/>
              <a:t> рефлексу; 4 </a:t>
            </a:r>
            <a:r>
              <a:rPr lang="ru-RU" dirty="0" err="1" smtClean="0"/>
              <a:t>біологічно</a:t>
            </a:r>
            <a:r>
              <a:rPr lang="ru-RU" dirty="0" smtClean="0"/>
              <a:t> </a:t>
            </a:r>
            <a:r>
              <a:rPr lang="ru-RU" dirty="0" smtClean="0"/>
              <a:t>негативна </a:t>
            </a:r>
            <a:r>
              <a:rPr lang="ru-RU" dirty="0" err="1" smtClean="0"/>
              <a:t>реакція</a:t>
            </a:r>
            <a:r>
              <a:rPr lang="ru-RU" dirty="0" smtClean="0"/>
              <a:t> (</a:t>
            </a:r>
            <a:r>
              <a:rPr lang="ru-RU" dirty="0" smtClean="0"/>
              <a:t>за Л.Г. </a:t>
            </a:r>
            <a:r>
              <a:rPr lang="ru-RU" dirty="0" err="1" smtClean="0"/>
              <a:t>Вороніним</a:t>
            </a:r>
            <a:r>
              <a:rPr lang="ru-RU" dirty="0" smtClean="0"/>
              <a:t>).</a:t>
            </a:r>
            <a:endParaRPr lang="ru-RU"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02" name="Picture 2"/>
          <p:cNvPicPr>
            <a:picLocks noChangeAspect="1" noChangeArrowheads="1"/>
          </p:cNvPicPr>
          <p:nvPr/>
        </p:nvPicPr>
        <p:blipFill>
          <a:blip r:embed="rId2" cstate="print"/>
          <a:srcRect/>
          <a:stretch>
            <a:fillRect/>
          </a:stretch>
        </p:blipFill>
        <p:spPr bwMode="auto">
          <a:xfrm>
            <a:off x="1907704" y="260648"/>
            <a:ext cx="5334034" cy="2232248"/>
          </a:xfrm>
          <a:prstGeom prst="rect">
            <a:avLst/>
          </a:prstGeom>
          <a:noFill/>
          <a:ln w="9525">
            <a:noFill/>
            <a:miter lim="800000"/>
            <a:headEnd/>
            <a:tailEnd/>
          </a:ln>
        </p:spPr>
      </p:pic>
      <p:sp>
        <p:nvSpPr>
          <p:cNvPr id="5" name="TextBox 4"/>
          <p:cNvSpPr txBox="1"/>
          <p:nvPr/>
        </p:nvSpPr>
        <p:spPr>
          <a:xfrm>
            <a:off x="1691680" y="2564904"/>
            <a:ext cx="1440160" cy="276999"/>
          </a:xfrm>
          <a:prstGeom prst="rect">
            <a:avLst/>
          </a:prstGeom>
          <a:noFill/>
        </p:spPr>
        <p:txBody>
          <a:bodyPr wrap="square" rtlCol="0">
            <a:spAutoFit/>
          </a:bodyPr>
          <a:lstStyle/>
          <a:p>
            <a:r>
              <a:rPr lang="uk-UA" sz="1200" dirty="0" smtClean="0"/>
              <a:t>100% секреція</a:t>
            </a:r>
            <a:endParaRPr lang="ru-RU" sz="1200" dirty="0"/>
          </a:p>
        </p:txBody>
      </p:sp>
      <p:sp>
        <p:nvSpPr>
          <p:cNvPr id="6" name="TextBox 5"/>
          <p:cNvSpPr txBox="1"/>
          <p:nvPr/>
        </p:nvSpPr>
        <p:spPr>
          <a:xfrm>
            <a:off x="2987824" y="2564904"/>
            <a:ext cx="1296144" cy="276999"/>
          </a:xfrm>
          <a:prstGeom prst="rect">
            <a:avLst/>
          </a:prstGeom>
          <a:noFill/>
        </p:spPr>
        <p:txBody>
          <a:bodyPr wrap="square" rtlCol="0">
            <a:spAutoFit/>
          </a:bodyPr>
          <a:lstStyle/>
          <a:p>
            <a:r>
              <a:rPr lang="uk-UA" sz="1200" dirty="0" smtClean="0"/>
              <a:t>50% секреція</a:t>
            </a:r>
            <a:endParaRPr lang="ru-RU" sz="1200" dirty="0"/>
          </a:p>
        </p:txBody>
      </p:sp>
      <p:sp>
        <p:nvSpPr>
          <p:cNvPr id="7" name="TextBox 6"/>
          <p:cNvSpPr txBox="1"/>
          <p:nvPr/>
        </p:nvSpPr>
        <p:spPr>
          <a:xfrm>
            <a:off x="4067944" y="2636912"/>
            <a:ext cx="1368152" cy="461665"/>
          </a:xfrm>
          <a:prstGeom prst="rect">
            <a:avLst/>
          </a:prstGeom>
          <a:noFill/>
        </p:spPr>
        <p:txBody>
          <a:bodyPr wrap="square" rtlCol="0">
            <a:spAutoFit/>
          </a:bodyPr>
          <a:lstStyle/>
          <a:p>
            <a:r>
              <a:rPr lang="uk-UA" sz="1200" dirty="0" smtClean="0"/>
              <a:t>Біологічна від'ємна реакція</a:t>
            </a:r>
            <a:endParaRPr lang="ru-RU" sz="1200" dirty="0"/>
          </a:p>
        </p:txBody>
      </p:sp>
      <p:sp>
        <p:nvSpPr>
          <p:cNvPr id="8" name="TextBox 7"/>
          <p:cNvSpPr txBox="1"/>
          <p:nvPr/>
        </p:nvSpPr>
        <p:spPr>
          <a:xfrm>
            <a:off x="5436096" y="2564904"/>
            <a:ext cx="1008112" cy="461665"/>
          </a:xfrm>
          <a:prstGeom prst="rect">
            <a:avLst/>
          </a:prstGeom>
          <a:noFill/>
        </p:spPr>
        <p:txBody>
          <a:bodyPr wrap="square" rtlCol="0">
            <a:spAutoFit/>
          </a:bodyPr>
          <a:lstStyle/>
          <a:p>
            <a:r>
              <a:rPr lang="uk-UA" sz="1200" dirty="0" smtClean="0"/>
              <a:t>0% секреція</a:t>
            </a:r>
            <a:endParaRPr lang="ru-RU" sz="1200" dirty="0"/>
          </a:p>
        </p:txBody>
      </p:sp>
      <p:sp>
        <p:nvSpPr>
          <p:cNvPr id="9" name="TextBox 8"/>
          <p:cNvSpPr txBox="1"/>
          <p:nvPr/>
        </p:nvSpPr>
        <p:spPr>
          <a:xfrm>
            <a:off x="6516216" y="2564904"/>
            <a:ext cx="1224136" cy="646331"/>
          </a:xfrm>
          <a:prstGeom prst="rect">
            <a:avLst/>
          </a:prstGeom>
          <a:noFill/>
        </p:spPr>
        <p:txBody>
          <a:bodyPr wrap="square" rtlCol="0">
            <a:spAutoFit/>
          </a:bodyPr>
          <a:lstStyle/>
          <a:p>
            <a:r>
              <a:rPr lang="uk-UA" sz="1200" dirty="0" smtClean="0"/>
              <a:t>Повноцінна від'ємна реакція</a:t>
            </a:r>
            <a:endParaRPr lang="ru-RU" sz="1200" dirty="0"/>
          </a:p>
        </p:txBody>
      </p:sp>
      <p:sp>
        <p:nvSpPr>
          <p:cNvPr id="10" name="TextBox 9"/>
          <p:cNvSpPr txBox="1"/>
          <p:nvPr/>
        </p:nvSpPr>
        <p:spPr>
          <a:xfrm>
            <a:off x="2051720" y="3140968"/>
            <a:ext cx="864096" cy="369332"/>
          </a:xfrm>
          <a:prstGeom prst="rect">
            <a:avLst/>
          </a:prstGeom>
          <a:noFill/>
        </p:spPr>
        <p:txBody>
          <a:bodyPr wrap="square" rtlCol="0">
            <a:spAutoFit/>
          </a:bodyPr>
          <a:lstStyle/>
          <a:p>
            <a:r>
              <a:rPr lang="uk-UA" dirty="0" smtClean="0"/>
              <a:t>А</a:t>
            </a:r>
            <a:endParaRPr lang="ru-RU" dirty="0"/>
          </a:p>
        </p:txBody>
      </p:sp>
      <p:sp>
        <p:nvSpPr>
          <p:cNvPr id="11" name="TextBox 10"/>
          <p:cNvSpPr txBox="1"/>
          <p:nvPr/>
        </p:nvSpPr>
        <p:spPr>
          <a:xfrm>
            <a:off x="3779912" y="3140968"/>
            <a:ext cx="1008112" cy="369332"/>
          </a:xfrm>
          <a:prstGeom prst="rect">
            <a:avLst/>
          </a:prstGeom>
          <a:noFill/>
        </p:spPr>
        <p:txBody>
          <a:bodyPr wrap="square" rtlCol="0">
            <a:spAutoFit/>
          </a:bodyPr>
          <a:lstStyle/>
          <a:p>
            <a:r>
              <a:rPr lang="uk-UA" dirty="0" smtClean="0"/>
              <a:t>Б</a:t>
            </a:r>
            <a:endParaRPr lang="ru-RU" dirty="0"/>
          </a:p>
        </p:txBody>
      </p:sp>
      <p:sp>
        <p:nvSpPr>
          <p:cNvPr id="12" name="TextBox 11"/>
          <p:cNvSpPr txBox="1"/>
          <p:nvPr/>
        </p:nvSpPr>
        <p:spPr>
          <a:xfrm>
            <a:off x="5652120" y="3212976"/>
            <a:ext cx="1440160" cy="369332"/>
          </a:xfrm>
          <a:prstGeom prst="rect">
            <a:avLst/>
          </a:prstGeom>
          <a:noFill/>
        </p:spPr>
        <p:txBody>
          <a:bodyPr wrap="square" rtlCol="0">
            <a:spAutoFit/>
          </a:bodyPr>
          <a:lstStyle/>
          <a:p>
            <a:r>
              <a:rPr lang="uk-UA" dirty="0" smtClean="0"/>
              <a:t>В</a:t>
            </a:r>
            <a:endParaRPr lang="ru-RU" dirty="0"/>
          </a:p>
        </p:txBody>
      </p:sp>
      <p:sp>
        <p:nvSpPr>
          <p:cNvPr id="13" name="Прямоугольник 12"/>
          <p:cNvSpPr/>
          <p:nvPr/>
        </p:nvSpPr>
        <p:spPr>
          <a:xfrm>
            <a:off x="0" y="3717032"/>
            <a:ext cx="9144000" cy="1754326"/>
          </a:xfrm>
          <a:prstGeom prst="rect">
            <a:avLst/>
          </a:prstGeom>
        </p:spPr>
        <p:txBody>
          <a:bodyPr wrap="square">
            <a:spAutoFit/>
          </a:bodyPr>
          <a:lstStyle/>
          <a:p>
            <a:r>
              <a:rPr lang="ru-RU" dirty="0" smtClean="0"/>
              <a:t>Мал. </a:t>
            </a:r>
            <a:r>
              <a:rPr lang="ru-RU" dirty="0" smtClean="0"/>
              <a:t>8</a:t>
            </a:r>
            <a:r>
              <a:rPr lang="ru-RU" dirty="0" smtClean="0"/>
              <a:t>. Схема </a:t>
            </a:r>
            <a:r>
              <a:rPr lang="ru-RU" dirty="0" err="1" smtClean="0"/>
              <a:t>утворення</a:t>
            </a:r>
            <a:r>
              <a:rPr lang="ru-RU" dirty="0" smtClean="0"/>
              <a:t> </a:t>
            </a:r>
            <a:r>
              <a:rPr lang="ru-RU" dirty="0" err="1" smtClean="0"/>
              <a:t>згасального</a:t>
            </a:r>
            <a:r>
              <a:rPr lang="ru-RU" dirty="0" smtClean="0"/>
              <a:t> </a:t>
            </a:r>
            <a:r>
              <a:rPr lang="ru-RU" dirty="0" err="1" smtClean="0"/>
              <a:t>гальмування</a:t>
            </a:r>
            <a:r>
              <a:rPr lang="ru-RU" dirty="0" smtClean="0"/>
              <a:t>: А </a:t>
            </a:r>
            <a:r>
              <a:rPr lang="ru-RU" dirty="0" smtClean="0"/>
              <a:t> </a:t>
            </a:r>
            <a:r>
              <a:rPr lang="ru-RU" dirty="0" err="1" smtClean="0"/>
              <a:t>нормальний</a:t>
            </a:r>
            <a:r>
              <a:rPr lang="ru-RU" dirty="0" smtClean="0"/>
              <a:t> </a:t>
            </a:r>
            <a:r>
              <a:rPr lang="ru-RU" dirty="0" err="1" smtClean="0"/>
              <a:t>умовний</a:t>
            </a:r>
            <a:r>
              <a:rPr lang="ru-RU" dirty="0" smtClean="0"/>
              <a:t> </a:t>
            </a:r>
            <a:r>
              <a:rPr lang="ru-RU" dirty="0" err="1" smtClean="0"/>
              <a:t>харчовий</a:t>
            </a:r>
            <a:r>
              <a:rPr lang="ru-RU" dirty="0" smtClean="0"/>
              <a:t> </a:t>
            </a:r>
            <a:r>
              <a:rPr lang="ru-RU" dirty="0" smtClean="0"/>
              <a:t>рефлекс; Б </a:t>
            </a:r>
            <a:r>
              <a:rPr lang="ru-RU" dirty="0" smtClean="0"/>
              <a:t> </a:t>
            </a:r>
            <a:r>
              <a:rPr lang="ru-RU" dirty="0" err="1" smtClean="0"/>
              <a:t>стадія</a:t>
            </a:r>
            <a:r>
              <a:rPr lang="ru-RU" dirty="0" smtClean="0"/>
              <a:t> </a:t>
            </a:r>
            <a:r>
              <a:rPr lang="ru-RU" dirty="0" err="1" smtClean="0"/>
              <a:t>часткового</a:t>
            </a:r>
            <a:r>
              <a:rPr lang="ru-RU" dirty="0" smtClean="0"/>
              <a:t> </a:t>
            </a:r>
            <a:r>
              <a:rPr lang="ru-RU" dirty="0" err="1" smtClean="0"/>
              <a:t>гальмування</a:t>
            </a:r>
            <a:r>
              <a:rPr lang="ru-RU" dirty="0" smtClean="0"/>
              <a:t> </a:t>
            </a:r>
            <a:r>
              <a:rPr lang="ru-RU" dirty="0" err="1" smtClean="0"/>
              <a:t>харчової</a:t>
            </a:r>
            <a:r>
              <a:rPr lang="ru-RU" dirty="0" smtClean="0"/>
              <a:t> </a:t>
            </a:r>
            <a:r>
              <a:rPr lang="ru-RU" dirty="0" err="1" smtClean="0"/>
              <a:t>реакції</a:t>
            </a:r>
            <a:r>
              <a:rPr lang="ru-RU" dirty="0" smtClean="0"/>
              <a:t>, </a:t>
            </a:r>
            <a:r>
              <a:rPr lang="ru-RU" dirty="0" err="1" smtClean="0"/>
              <a:t>внаслідок</a:t>
            </a:r>
            <a:r>
              <a:rPr lang="ru-RU" dirty="0" smtClean="0"/>
              <a:t> </a:t>
            </a:r>
            <a:r>
              <a:rPr lang="ru-RU" dirty="0" err="1" smtClean="0"/>
              <a:t>появи</a:t>
            </a:r>
            <a:r>
              <a:rPr lang="ru-RU" dirty="0" smtClean="0"/>
              <a:t> </a:t>
            </a:r>
            <a:r>
              <a:rPr lang="ru-RU" dirty="0" err="1" smtClean="0"/>
              <a:t>біологічно</a:t>
            </a:r>
            <a:r>
              <a:rPr lang="ru-RU" dirty="0" smtClean="0"/>
              <a:t> </a:t>
            </a:r>
            <a:r>
              <a:rPr lang="ru-RU" dirty="0" err="1" smtClean="0"/>
              <a:t>негативної</a:t>
            </a:r>
            <a:r>
              <a:rPr lang="ru-RU" dirty="0" smtClean="0"/>
              <a:t> </a:t>
            </a:r>
            <a:r>
              <a:rPr lang="ru-RU" dirty="0" err="1" smtClean="0"/>
              <a:t>реакції</a:t>
            </a:r>
            <a:r>
              <a:rPr lang="ru-RU" dirty="0" smtClean="0"/>
              <a:t>;</a:t>
            </a:r>
            <a:r>
              <a:rPr lang="ru-RU" dirty="0" smtClean="0"/>
              <a:t> </a:t>
            </a:r>
            <a:r>
              <a:rPr lang="ru-RU" dirty="0" smtClean="0"/>
              <a:t>В </a:t>
            </a:r>
            <a:r>
              <a:rPr lang="ru-RU" dirty="0" err="1" smtClean="0"/>
              <a:t>стадія</a:t>
            </a:r>
            <a:r>
              <a:rPr lang="ru-RU" dirty="0" smtClean="0"/>
              <a:t> </a:t>
            </a:r>
            <a:r>
              <a:rPr lang="ru-RU" dirty="0" err="1" smtClean="0"/>
              <a:t>повного</a:t>
            </a:r>
            <a:r>
              <a:rPr lang="ru-RU" dirty="0" smtClean="0"/>
              <a:t> </a:t>
            </a:r>
            <a:r>
              <a:rPr lang="ru-RU" dirty="0" err="1" smtClean="0"/>
              <a:t>гальмування</a:t>
            </a:r>
            <a:r>
              <a:rPr lang="ru-RU" dirty="0" smtClean="0"/>
              <a:t> </a:t>
            </a:r>
            <a:r>
              <a:rPr lang="ru-RU" dirty="0" err="1" smtClean="0"/>
              <a:t>харчової</a:t>
            </a:r>
            <a:r>
              <a:rPr lang="ru-RU" dirty="0" smtClean="0"/>
              <a:t> </a:t>
            </a:r>
            <a:r>
              <a:rPr lang="ru-RU" dirty="0" err="1" smtClean="0"/>
              <a:t>реакції</a:t>
            </a:r>
            <a:r>
              <a:rPr lang="ru-RU" dirty="0" smtClean="0"/>
              <a:t>; а </a:t>
            </a:r>
            <a:r>
              <a:rPr lang="ru-RU" dirty="0" smtClean="0"/>
              <a:t> </a:t>
            </a:r>
            <a:r>
              <a:rPr lang="ru-RU" dirty="0" err="1" smtClean="0"/>
              <a:t>аналізатор;К.П.П</a:t>
            </a:r>
            <a:r>
              <a:rPr lang="ru-RU" dirty="0" smtClean="0"/>
              <a:t>. </a:t>
            </a:r>
            <a:r>
              <a:rPr lang="ru-RU" dirty="0" smtClean="0"/>
              <a:t> </a:t>
            </a:r>
            <a:r>
              <a:rPr lang="ru-RU" dirty="0" err="1" smtClean="0"/>
              <a:t>кіркове</a:t>
            </a:r>
            <a:r>
              <a:rPr lang="ru-RU" dirty="0" smtClean="0"/>
              <a:t> </a:t>
            </a:r>
            <a:r>
              <a:rPr lang="ru-RU" dirty="0" err="1" smtClean="0"/>
              <a:t>представництво</a:t>
            </a:r>
            <a:r>
              <a:rPr lang="ru-RU" dirty="0" smtClean="0"/>
              <a:t> </a:t>
            </a:r>
            <a:r>
              <a:rPr lang="ru-RU" dirty="0" err="1" smtClean="0"/>
              <a:t>харчової</a:t>
            </a:r>
            <a:r>
              <a:rPr lang="ru-RU" dirty="0" smtClean="0"/>
              <a:t> </a:t>
            </a:r>
            <a:r>
              <a:rPr lang="ru-RU" dirty="0" err="1" smtClean="0"/>
              <a:t>реакції</a:t>
            </a:r>
            <a:r>
              <a:rPr lang="ru-RU" dirty="0" smtClean="0"/>
              <a:t>; К.П.О. </a:t>
            </a:r>
            <a:r>
              <a:rPr lang="ru-RU" dirty="0" smtClean="0"/>
              <a:t> </a:t>
            </a:r>
            <a:r>
              <a:rPr lang="ru-RU" dirty="0" err="1" smtClean="0"/>
              <a:t>Кіркове</a:t>
            </a:r>
            <a:r>
              <a:rPr lang="ru-RU" dirty="0" smtClean="0"/>
              <a:t> </a:t>
            </a:r>
            <a:r>
              <a:rPr lang="ru-RU" dirty="0" err="1" smtClean="0"/>
              <a:t>представництво</a:t>
            </a:r>
            <a:r>
              <a:rPr lang="ru-RU" dirty="0" smtClean="0"/>
              <a:t> </a:t>
            </a:r>
            <a:r>
              <a:rPr lang="ru-RU" dirty="0" err="1" smtClean="0"/>
              <a:t>біологічно</a:t>
            </a:r>
            <a:r>
              <a:rPr lang="ru-RU" dirty="0" smtClean="0"/>
              <a:t> </a:t>
            </a:r>
            <a:r>
              <a:rPr lang="ru-RU" dirty="0" err="1" smtClean="0"/>
              <a:t>негативної</a:t>
            </a:r>
            <a:r>
              <a:rPr lang="ru-RU" dirty="0" smtClean="0"/>
              <a:t> </a:t>
            </a:r>
            <a:r>
              <a:rPr lang="ru-RU" dirty="0" err="1" smtClean="0"/>
              <a:t>реакції</a:t>
            </a:r>
            <a:r>
              <a:rPr lang="ru-RU" dirty="0" smtClean="0"/>
              <a:t>; М </a:t>
            </a:r>
            <a:r>
              <a:rPr lang="ru-RU" dirty="0" smtClean="0"/>
              <a:t> </a:t>
            </a:r>
            <a:r>
              <a:rPr lang="ru-RU" dirty="0" smtClean="0"/>
              <a:t>шлях для </a:t>
            </a:r>
            <a:r>
              <a:rPr lang="ru-RU" dirty="0" err="1" smtClean="0"/>
              <a:t>побічного</a:t>
            </a:r>
            <a:r>
              <a:rPr lang="ru-RU" dirty="0" smtClean="0"/>
              <a:t> </a:t>
            </a:r>
            <a:r>
              <a:rPr lang="ru-RU" dirty="0" err="1" smtClean="0"/>
              <a:t>гальмування</a:t>
            </a:r>
            <a:r>
              <a:rPr lang="ru-RU" dirty="0" smtClean="0"/>
              <a:t> </a:t>
            </a:r>
            <a:r>
              <a:rPr lang="ru-RU" dirty="0" smtClean="0"/>
              <a:t>(за П.К. </a:t>
            </a:r>
            <a:r>
              <a:rPr lang="ru-RU" dirty="0" err="1" smtClean="0"/>
              <a:t>Анохіном</a:t>
            </a:r>
            <a:r>
              <a:rPr lang="ru-RU" dirty="0" smtClean="0"/>
              <a:t>).</a:t>
            </a:r>
            <a:endParaRPr lang="ru-RU"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2226" name="Picture 2"/>
          <p:cNvPicPr>
            <a:picLocks noChangeAspect="1" noChangeArrowheads="1"/>
          </p:cNvPicPr>
          <p:nvPr/>
        </p:nvPicPr>
        <p:blipFill>
          <a:blip r:embed="rId2" cstate="print"/>
          <a:srcRect/>
          <a:stretch>
            <a:fillRect/>
          </a:stretch>
        </p:blipFill>
        <p:spPr bwMode="auto">
          <a:xfrm>
            <a:off x="2411760" y="404664"/>
            <a:ext cx="4457700" cy="2352675"/>
          </a:xfrm>
          <a:prstGeom prst="rect">
            <a:avLst/>
          </a:prstGeom>
          <a:noFill/>
          <a:ln w="9525">
            <a:noFill/>
            <a:miter lim="800000"/>
            <a:headEnd/>
            <a:tailEnd/>
          </a:ln>
        </p:spPr>
      </p:pic>
      <p:sp>
        <p:nvSpPr>
          <p:cNvPr id="5" name="Прямоугольник 4"/>
          <p:cNvSpPr/>
          <p:nvPr/>
        </p:nvSpPr>
        <p:spPr>
          <a:xfrm>
            <a:off x="0" y="2996952"/>
            <a:ext cx="9144000" cy="1754326"/>
          </a:xfrm>
          <a:prstGeom prst="rect">
            <a:avLst/>
          </a:prstGeom>
        </p:spPr>
        <p:txBody>
          <a:bodyPr wrap="square">
            <a:spAutoFit/>
          </a:bodyPr>
          <a:lstStyle/>
          <a:p>
            <a:r>
              <a:rPr lang="ru-RU" dirty="0" smtClean="0"/>
              <a:t>Мал. </a:t>
            </a:r>
            <a:r>
              <a:rPr lang="ru-RU" dirty="0" smtClean="0"/>
              <a:t>9</a:t>
            </a:r>
            <a:r>
              <a:rPr lang="ru-RU" dirty="0" smtClean="0"/>
              <a:t>. Структура дуги </a:t>
            </a:r>
            <a:r>
              <a:rPr lang="ru-RU" dirty="0" err="1" smtClean="0"/>
              <a:t>безумовного</a:t>
            </a:r>
            <a:r>
              <a:rPr lang="ru-RU" dirty="0" smtClean="0"/>
              <a:t> (</a:t>
            </a:r>
            <a:r>
              <a:rPr lang="en-US" dirty="0" smtClean="0"/>
              <a:t>I) </a:t>
            </a:r>
            <a:r>
              <a:rPr lang="ru-RU" dirty="0" smtClean="0"/>
              <a:t>та </a:t>
            </a:r>
            <a:r>
              <a:rPr lang="ru-RU" dirty="0" err="1" smtClean="0"/>
              <a:t>умовного</a:t>
            </a:r>
            <a:r>
              <a:rPr lang="ru-RU" dirty="0" smtClean="0"/>
              <a:t> (</a:t>
            </a:r>
            <a:r>
              <a:rPr lang="en-US" dirty="0" smtClean="0"/>
              <a:t>II) </a:t>
            </a:r>
            <a:r>
              <a:rPr lang="ru-RU" dirty="0" smtClean="0"/>
              <a:t>рефлексу:</a:t>
            </a:r>
            <a:r>
              <a:rPr lang="en-US" dirty="0" smtClean="0"/>
              <a:t>P </a:t>
            </a:r>
            <a:r>
              <a:rPr lang="en-US" dirty="0" smtClean="0"/>
              <a:t> </a:t>
            </a:r>
            <a:r>
              <a:rPr lang="ru-RU" dirty="0" err="1" smtClean="0"/>
              <a:t>підсистема</a:t>
            </a:r>
            <a:r>
              <a:rPr lang="ru-RU" dirty="0" smtClean="0"/>
              <a:t>, </a:t>
            </a:r>
            <a:r>
              <a:rPr lang="ru-RU" dirty="0" err="1" smtClean="0"/>
              <a:t>відповідальна</a:t>
            </a:r>
            <a:r>
              <a:rPr lang="ru-RU" dirty="0" smtClean="0"/>
              <a:t> за </a:t>
            </a:r>
            <a:r>
              <a:rPr lang="ru-RU" dirty="0" err="1" smtClean="0"/>
              <a:t>позитивний</a:t>
            </a:r>
            <a:r>
              <a:rPr lang="ru-RU" dirty="0" smtClean="0"/>
              <a:t> рефлекс; </a:t>
            </a:r>
            <a:r>
              <a:rPr lang="en-US" dirty="0" smtClean="0"/>
              <a:t>N </a:t>
            </a:r>
            <a:r>
              <a:rPr lang="en-US" dirty="0" smtClean="0"/>
              <a:t> </a:t>
            </a:r>
            <a:r>
              <a:rPr lang="ru-RU" dirty="0" err="1" smtClean="0"/>
              <a:t>підсистема</a:t>
            </a:r>
            <a:r>
              <a:rPr lang="ru-RU" dirty="0" smtClean="0"/>
              <a:t>, </a:t>
            </a:r>
            <a:r>
              <a:rPr lang="ru-RU" dirty="0" err="1" smtClean="0"/>
              <a:t>відповідальна</a:t>
            </a:r>
            <a:r>
              <a:rPr lang="ru-RU" dirty="0" smtClean="0"/>
              <a:t> за </a:t>
            </a:r>
            <a:r>
              <a:rPr lang="ru-RU" dirty="0" err="1" smtClean="0"/>
              <a:t>негативний</a:t>
            </a:r>
            <a:r>
              <a:rPr lang="ru-RU" dirty="0" smtClean="0"/>
              <a:t> рефлекс; 1, 2, 3, </a:t>
            </a:r>
            <a:r>
              <a:rPr lang="ru-RU" dirty="0" smtClean="0"/>
              <a:t>4 </a:t>
            </a:r>
            <a:r>
              <a:rPr lang="ru-RU" dirty="0" err="1" smtClean="0"/>
              <a:t>різні</a:t>
            </a:r>
            <a:r>
              <a:rPr lang="ru-RU" dirty="0" smtClean="0"/>
              <a:t> </a:t>
            </a:r>
            <a:r>
              <a:rPr lang="ru-RU" dirty="0" err="1" smtClean="0"/>
              <a:t>рівні</a:t>
            </a:r>
            <a:r>
              <a:rPr lang="ru-RU" dirty="0" smtClean="0"/>
              <a:t> </a:t>
            </a:r>
            <a:r>
              <a:rPr lang="ru-RU" dirty="0" err="1" smtClean="0"/>
              <a:t>нервової</a:t>
            </a:r>
            <a:r>
              <a:rPr lang="ru-RU" dirty="0" smtClean="0"/>
              <a:t> </a:t>
            </a:r>
            <a:r>
              <a:rPr lang="ru-RU" dirty="0" err="1" smtClean="0"/>
              <a:t>системи</a:t>
            </a:r>
            <a:r>
              <a:rPr lang="ru-RU" dirty="0" smtClean="0"/>
              <a:t> </a:t>
            </a:r>
            <a:r>
              <a:rPr lang="ru-RU" dirty="0" err="1" smtClean="0"/>
              <a:t>від</a:t>
            </a:r>
            <a:r>
              <a:rPr lang="ru-RU" dirty="0" smtClean="0"/>
              <a:t> </a:t>
            </a:r>
            <a:r>
              <a:rPr lang="ru-RU" dirty="0" err="1" smtClean="0"/>
              <a:t>стовбура</a:t>
            </a:r>
            <a:r>
              <a:rPr lang="ru-RU" dirty="0" smtClean="0"/>
              <a:t> </a:t>
            </a:r>
            <a:r>
              <a:rPr lang="ru-RU" dirty="0" err="1" smtClean="0"/>
              <a:t>мозку</a:t>
            </a:r>
            <a:r>
              <a:rPr lang="ru-RU" dirty="0" smtClean="0"/>
              <a:t> до </a:t>
            </a:r>
            <a:r>
              <a:rPr lang="ru-RU" dirty="0" smtClean="0"/>
              <a:t>кори; </a:t>
            </a:r>
            <a:r>
              <a:rPr lang="en-US" dirty="0" smtClean="0"/>
              <a:t>A </a:t>
            </a:r>
            <a:r>
              <a:rPr lang="en-US" dirty="0" smtClean="0"/>
              <a:t> </a:t>
            </a:r>
            <a:r>
              <a:rPr lang="ru-RU" dirty="0" err="1" smtClean="0"/>
              <a:t>аферентні</a:t>
            </a:r>
            <a:r>
              <a:rPr lang="ru-RU" dirty="0" smtClean="0"/>
              <a:t> </a:t>
            </a:r>
            <a:r>
              <a:rPr lang="ru-RU" dirty="0" err="1" smtClean="0"/>
              <a:t>провідні</a:t>
            </a:r>
            <a:r>
              <a:rPr lang="ru-RU" dirty="0" smtClean="0"/>
              <a:t> </a:t>
            </a:r>
            <a:r>
              <a:rPr lang="ru-RU" dirty="0" err="1" smtClean="0"/>
              <a:t>шляхи;Е</a:t>
            </a:r>
            <a:r>
              <a:rPr lang="ru-RU" dirty="0" smtClean="0"/>
              <a:t> </a:t>
            </a:r>
            <a:r>
              <a:rPr lang="ru-RU" dirty="0" err="1" smtClean="0"/>
              <a:t>еферентні</a:t>
            </a:r>
            <a:r>
              <a:rPr lang="ru-RU" dirty="0" smtClean="0"/>
              <a:t> </a:t>
            </a:r>
            <a:r>
              <a:rPr lang="ru-RU" dirty="0" err="1" smtClean="0"/>
              <a:t>провідні</a:t>
            </a:r>
            <a:r>
              <a:rPr lang="ru-RU" dirty="0" smtClean="0"/>
              <a:t> шляхи; </a:t>
            </a:r>
            <a:r>
              <a:rPr lang="en-US" dirty="0" smtClean="0"/>
              <a:t>S </a:t>
            </a:r>
            <a:r>
              <a:rPr lang="ru-RU" dirty="0" err="1" smtClean="0"/>
              <a:t>центри</a:t>
            </a:r>
            <a:r>
              <a:rPr lang="ru-RU" dirty="0" smtClean="0"/>
              <a:t> </a:t>
            </a:r>
            <a:r>
              <a:rPr lang="ru-RU" dirty="0" err="1" smtClean="0"/>
              <a:t>умовних</a:t>
            </a:r>
            <a:r>
              <a:rPr lang="ru-RU" dirty="0" smtClean="0"/>
              <a:t> </a:t>
            </a:r>
            <a:r>
              <a:rPr lang="ru-RU" dirty="0" err="1" smtClean="0"/>
              <a:t>подразників</a:t>
            </a:r>
            <a:r>
              <a:rPr lang="ru-RU" dirty="0" smtClean="0"/>
              <a:t> (</a:t>
            </a:r>
            <a:r>
              <a:rPr lang="ru-RU" dirty="0" smtClean="0"/>
              <a:t>А </a:t>
            </a:r>
            <a:r>
              <a:rPr lang="ru-RU" dirty="0" smtClean="0"/>
              <a:t> </a:t>
            </a:r>
            <a:r>
              <a:rPr lang="ru-RU" dirty="0" err="1" smtClean="0"/>
              <a:t>збудливого</a:t>
            </a:r>
            <a:r>
              <a:rPr lang="ru-RU" dirty="0" smtClean="0"/>
              <a:t>, С </a:t>
            </a:r>
            <a:r>
              <a:rPr lang="ru-RU" dirty="0" smtClean="0"/>
              <a:t> </a:t>
            </a:r>
            <a:r>
              <a:rPr lang="ru-RU" dirty="0" err="1" smtClean="0"/>
              <a:t>гальмівного</a:t>
            </a:r>
            <a:r>
              <a:rPr lang="ru-RU" dirty="0" smtClean="0"/>
              <a:t>, В </a:t>
            </a:r>
            <a:r>
              <a:rPr lang="ru-RU" dirty="0" smtClean="0"/>
              <a:t> </a:t>
            </a:r>
            <a:r>
              <a:rPr lang="ru-RU" dirty="0" err="1" smtClean="0"/>
              <a:t>змішаного</a:t>
            </a:r>
            <a:r>
              <a:rPr lang="ru-RU" dirty="0" smtClean="0"/>
              <a:t>); </a:t>
            </a:r>
            <a:r>
              <a:rPr lang="en-US" dirty="0" smtClean="0"/>
              <a:t>SP - </a:t>
            </a:r>
            <a:r>
              <a:rPr lang="ru-RU" dirty="0" err="1" smtClean="0"/>
              <a:t>позитивні</a:t>
            </a:r>
            <a:r>
              <a:rPr lang="ru-RU" dirty="0" smtClean="0"/>
              <a:t> </a:t>
            </a:r>
            <a:r>
              <a:rPr lang="ru-RU" dirty="0" err="1" smtClean="0"/>
              <a:t>тимчасовізв'язку</a:t>
            </a:r>
            <a:r>
              <a:rPr lang="ru-RU" dirty="0" smtClean="0"/>
              <a:t>; </a:t>
            </a:r>
            <a:r>
              <a:rPr lang="en-US" dirty="0" smtClean="0"/>
              <a:t>SN - </a:t>
            </a:r>
            <a:r>
              <a:rPr lang="ru-RU" dirty="0" err="1" smtClean="0"/>
              <a:t>гальмівні</a:t>
            </a:r>
            <a:r>
              <a:rPr lang="ru-RU" dirty="0" smtClean="0"/>
              <a:t> </a:t>
            </a:r>
            <a:r>
              <a:rPr lang="ru-RU" dirty="0" err="1" smtClean="0"/>
              <a:t>зв'язки</a:t>
            </a:r>
            <a:r>
              <a:rPr lang="ru-RU" dirty="0" smtClean="0"/>
              <a:t> (за Є. </a:t>
            </a:r>
            <a:r>
              <a:rPr lang="ru-RU" dirty="0" err="1" smtClean="0"/>
              <a:t>Конорським</a:t>
            </a:r>
            <a:r>
              <a:rPr lang="ru-RU" dirty="0" smtClean="0"/>
              <a:t>).</a:t>
            </a:r>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0" y="0"/>
            <a:ext cx="9144000" cy="1477328"/>
          </a:xfrm>
          <a:prstGeom prst="rect">
            <a:avLst/>
          </a:prstGeom>
        </p:spPr>
        <p:txBody>
          <a:bodyPr wrap="square">
            <a:spAutoFit/>
          </a:bodyPr>
          <a:lstStyle/>
          <a:p>
            <a:r>
              <a:rPr lang="ru-RU" dirty="0" err="1"/>
              <a:t>Детальний</a:t>
            </a:r>
            <a:r>
              <a:rPr lang="ru-RU" dirty="0"/>
              <a:t> </a:t>
            </a:r>
            <a:r>
              <a:rPr lang="ru-RU" dirty="0" err="1"/>
              <a:t>поділ</a:t>
            </a:r>
            <a:r>
              <a:rPr lang="ru-RU" dirty="0"/>
              <a:t> постнатального онтогенезу на 10 </a:t>
            </a:r>
            <a:r>
              <a:rPr lang="ru-RU" dirty="0" err="1"/>
              <a:t>періодів</a:t>
            </a:r>
            <a:r>
              <a:rPr lang="ru-RU" dirty="0"/>
              <a:t> </a:t>
            </a:r>
            <a:r>
              <a:rPr lang="ru-RU" dirty="0" err="1"/>
              <a:t>наявний</a:t>
            </a:r>
            <a:r>
              <a:rPr lang="ru-RU" dirty="0"/>
              <a:t> у </a:t>
            </a:r>
            <a:r>
              <a:rPr lang="ru-RU" dirty="0" err="1"/>
              <a:t>періодизації</a:t>
            </a:r>
            <a:r>
              <a:rPr lang="ru-RU" dirty="0"/>
              <a:t> В. В. </a:t>
            </a:r>
            <a:r>
              <a:rPr lang="ru-RU" dirty="0" err="1"/>
              <a:t>Бунака</a:t>
            </a:r>
            <a:r>
              <a:rPr lang="ru-RU" dirty="0"/>
              <a:t> (табл. 1</a:t>
            </a:r>
            <a:r>
              <a:rPr lang="ru-RU" dirty="0" smtClean="0"/>
              <a:t>). </a:t>
            </a:r>
            <a:r>
              <a:rPr lang="ru-RU" dirty="0" err="1"/>
              <a:t>Зокрема</a:t>
            </a:r>
            <a:r>
              <a:rPr lang="ru-RU" dirty="0"/>
              <a:t>, у </a:t>
            </a:r>
            <a:r>
              <a:rPr lang="ru-RU" dirty="0" err="1"/>
              <a:t>стабільній</a:t>
            </a:r>
            <a:r>
              <a:rPr lang="ru-RU" dirty="0"/>
              <a:t> </a:t>
            </a:r>
            <a:r>
              <a:rPr lang="ru-RU" dirty="0" err="1"/>
              <a:t>стадії</a:t>
            </a:r>
            <a:r>
              <a:rPr lang="ru-RU" dirty="0"/>
              <a:t> онтогенезу </a:t>
            </a:r>
            <a:r>
              <a:rPr lang="ru-RU" dirty="0" err="1"/>
              <a:t>наявний</a:t>
            </a:r>
            <a:r>
              <a:rPr lang="ru-RU" dirty="0"/>
              <a:t> </a:t>
            </a:r>
            <a:r>
              <a:rPr lang="ru-RU" dirty="0" err="1"/>
              <a:t>період</a:t>
            </a:r>
            <a:r>
              <a:rPr lang="ru-RU" dirty="0"/>
              <a:t> </a:t>
            </a:r>
            <a:r>
              <a:rPr lang="ru-RU" dirty="0" err="1"/>
              <a:t>немовляти</a:t>
            </a:r>
            <a:r>
              <a:rPr lang="ru-RU" dirty="0"/>
              <a:t>, </a:t>
            </a:r>
            <a:r>
              <a:rPr lang="ru-RU" dirty="0" err="1"/>
              <a:t>першого</a:t>
            </a:r>
            <a:r>
              <a:rPr lang="ru-RU" dirty="0"/>
              <a:t> та другого </a:t>
            </a:r>
            <a:r>
              <a:rPr lang="ru-RU" dirty="0" err="1"/>
              <a:t>дитинства</a:t>
            </a:r>
            <a:r>
              <a:rPr lang="ru-RU" dirty="0"/>
              <a:t>, </a:t>
            </a:r>
            <a:r>
              <a:rPr lang="ru-RU" dirty="0" err="1"/>
              <a:t>підлітковий</a:t>
            </a:r>
            <a:r>
              <a:rPr lang="ru-RU" dirty="0"/>
              <a:t>, </a:t>
            </a:r>
            <a:r>
              <a:rPr lang="ru-RU" dirty="0" err="1"/>
              <a:t>юнацький</a:t>
            </a:r>
            <a:r>
              <a:rPr lang="ru-RU" dirty="0"/>
              <a:t>, </a:t>
            </a:r>
            <a:r>
              <a:rPr lang="ru-RU" dirty="0" err="1"/>
              <a:t>дорослий</a:t>
            </a:r>
            <a:r>
              <a:rPr lang="ru-RU" dirty="0"/>
              <a:t> та </a:t>
            </a:r>
            <a:r>
              <a:rPr lang="ru-RU" dirty="0" err="1"/>
              <a:t>зрілий</a:t>
            </a:r>
            <a:r>
              <a:rPr lang="ru-RU" dirty="0"/>
              <a:t> (до 50–55 </a:t>
            </a:r>
            <a:r>
              <a:rPr lang="ru-RU" dirty="0" err="1"/>
              <a:t>років</a:t>
            </a:r>
            <a:r>
              <a:rPr lang="ru-RU" dirty="0"/>
              <a:t>). </a:t>
            </a:r>
            <a:r>
              <a:rPr lang="ru-RU" dirty="0" err="1"/>
              <a:t>Регресивну</a:t>
            </a:r>
            <a:r>
              <a:rPr lang="ru-RU" dirty="0"/>
              <a:t> </a:t>
            </a:r>
            <a:r>
              <a:rPr lang="ru-RU" dirty="0" err="1"/>
              <a:t>стадію</a:t>
            </a:r>
            <a:r>
              <a:rPr lang="ru-RU" dirty="0"/>
              <a:t> автор </a:t>
            </a:r>
            <a:r>
              <a:rPr lang="ru-RU" dirty="0" err="1"/>
              <a:t>поділив</a:t>
            </a:r>
            <a:r>
              <a:rPr lang="ru-RU" dirty="0"/>
              <a:t> на </a:t>
            </a:r>
            <a:r>
              <a:rPr lang="ru-RU" dirty="0" err="1"/>
              <a:t>похилий</a:t>
            </a:r>
            <a:r>
              <a:rPr lang="ru-RU" dirty="0"/>
              <a:t> (</a:t>
            </a:r>
            <a:r>
              <a:rPr lang="ru-RU" dirty="0" err="1"/>
              <a:t>літній</a:t>
            </a:r>
            <a:r>
              <a:rPr lang="ru-RU" dirty="0"/>
              <a:t>), </a:t>
            </a:r>
            <a:r>
              <a:rPr lang="ru-RU" dirty="0" err="1"/>
              <a:t>старечий</a:t>
            </a:r>
            <a:r>
              <a:rPr lang="ru-RU" dirty="0"/>
              <a:t> та </a:t>
            </a:r>
            <a:r>
              <a:rPr lang="ru-RU" dirty="0" err="1"/>
              <a:t>пізньостаречий</a:t>
            </a:r>
            <a:r>
              <a:rPr lang="ru-RU" dirty="0"/>
              <a:t> (</a:t>
            </a:r>
            <a:r>
              <a:rPr lang="ru-RU" dirty="0" err="1"/>
              <a:t>понад</a:t>
            </a:r>
            <a:r>
              <a:rPr lang="ru-RU" dirty="0"/>
              <a:t> 78–84 роки) </a:t>
            </a:r>
            <a:r>
              <a:rPr lang="ru-RU" dirty="0" err="1"/>
              <a:t>періоди</a:t>
            </a:r>
            <a:r>
              <a:rPr lang="ru-RU" dirty="0"/>
              <a:t>. </a:t>
            </a:r>
          </a:p>
        </p:txBody>
      </p:sp>
      <p:sp>
        <p:nvSpPr>
          <p:cNvPr id="6" name="Прямоугольник 5"/>
          <p:cNvSpPr/>
          <p:nvPr/>
        </p:nvSpPr>
        <p:spPr>
          <a:xfrm>
            <a:off x="0" y="1628800"/>
            <a:ext cx="9144000" cy="923330"/>
          </a:xfrm>
          <a:prstGeom prst="rect">
            <a:avLst/>
          </a:prstGeom>
        </p:spPr>
        <p:txBody>
          <a:bodyPr wrap="square">
            <a:spAutoFit/>
          </a:bodyPr>
          <a:lstStyle/>
          <a:p>
            <a:r>
              <a:rPr lang="ru-RU" b="1" dirty="0" err="1"/>
              <a:t>Вікова</a:t>
            </a:r>
            <a:r>
              <a:rPr lang="ru-RU" b="1" dirty="0"/>
              <a:t> </a:t>
            </a:r>
            <a:r>
              <a:rPr lang="ru-RU" b="1" dirty="0" err="1"/>
              <a:t>періодизація</a:t>
            </a:r>
            <a:r>
              <a:rPr lang="ru-RU" b="1" dirty="0"/>
              <a:t> постнатального онтогенезу </a:t>
            </a:r>
            <a:r>
              <a:rPr lang="ru-RU" b="1" dirty="0" err="1"/>
              <a:t>людини</a:t>
            </a:r>
            <a:r>
              <a:rPr lang="ru-RU" b="1" dirty="0"/>
              <a:t> В. В. </a:t>
            </a:r>
            <a:r>
              <a:rPr lang="ru-RU" b="1" dirty="0" err="1"/>
              <a:t>Бунака</a:t>
            </a:r>
            <a:r>
              <a:rPr lang="ru-RU" b="1" dirty="0"/>
              <a:t> та </a:t>
            </a:r>
            <a:r>
              <a:rPr lang="ru-RU" b="1" dirty="0" err="1"/>
              <a:t>прийнята</a:t>
            </a:r>
            <a:r>
              <a:rPr lang="ru-RU" b="1" dirty="0"/>
              <a:t> в </a:t>
            </a:r>
            <a:r>
              <a:rPr lang="ru-RU" b="1" dirty="0" err="1"/>
              <a:t>Москві</a:t>
            </a:r>
            <a:r>
              <a:rPr lang="ru-RU" b="1" dirty="0"/>
              <a:t> 1965 року на </a:t>
            </a:r>
            <a:r>
              <a:rPr lang="en-US" b="1" dirty="0"/>
              <a:t>VII </a:t>
            </a:r>
            <a:r>
              <a:rPr lang="ru-RU" b="1" dirty="0" err="1"/>
              <a:t>Всесоюзній</a:t>
            </a:r>
            <a:r>
              <a:rPr lang="ru-RU" b="1" dirty="0"/>
              <a:t> </a:t>
            </a:r>
            <a:r>
              <a:rPr lang="ru-RU" b="1" dirty="0" err="1"/>
              <a:t>конференції</a:t>
            </a:r>
            <a:r>
              <a:rPr lang="ru-RU" b="1" dirty="0"/>
              <a:t> </a:t>
            </a:r>
            <a:r>
              <a:rPr lang="ru-RU" b="1" dirty="0" err="1"/>
              <a:t>з</a:t>
            </a:r>
            <a:r>
              <a:rPr lang="ru-RU" b="1" dirty="0"/>
              <a:t> проблем </a:t>
            </a:r>
            <a:r>
              <a:rPr lang="ru-RU" b="1" dirty="0" err="1"/>
              <a:t>вікової</a:t>
            </a:r>
            <a:r>
              <a:rPr lang="ru-RU" b="1" dirty="0"/>
              <a:t> </a:t>
            </a:r>
            <a:r>
              <a:rPr lang="ru-RU" b="1" dirty="0" err="1"/>
              <a:t>морфології</a:t>
            </a:r>
            <a:r>
              <a:rPr lang="ru-RU" b="1" dirty="0"/>
              <a:t>, </a:t>
            </a:r>
            <a:r>
              <a:rPr lang="ru-RU" b="1" dirty="0" err="1"/>
              <a:t>фізіології</a:t>
            </a:r>
            <a:r>
              <a:rPr lang="ru-RU" b="1" dirty="0"/>
              <a:t> та </a:t>
            </a:r>
            <a:r>
              <a:rPr lang="ru-RU" b="1" dirty="0" err="1"/>
              <a:t>біохімії</a:t>
            </a:r>
            <a:r>
              <a:rPr lang="ru-RU" b="1" dirty="0"/>
              <a:t> </a:t>
            </a:r>
            <a:endParaRPr lang="ru-RU" dirty="0"/>
          </a:p>
        </p:txBody>
      </p:sp>
      <p:pic>
        <p:nvPicPr>
          <p:cNvPr id="28674" name="Picture 2"/>
          <p:cNvPicPr>
            <a:picLocks noChangeAspect="1" noChangeArrowheads="1"/>
          </p:cNvPicPr>
          <p:nvPr/>
        </p:nvPicPr>
        <p:blipFill>
          <a:blip r:embed="rId2" cstate="print"/>
          <a:srcRect/>
          <a:stretch>
            <a:fillRect/>
          </a:stretch>
        </p:blipFill>
        <p:spPr bwMode="auto">
          <a:xfrm>
            <a:off x="1979712" y="2564904"/>
            <a:ext cx="5936311" cy="4104456"/>
          </a:xfrm>
          <a:prstGeom prst="rect">
            <a:avLst/>
          </a:prstGeom>
          <a:noFill/>
          <a:ln w="9525">
            <a:noFill/>
            <a:miter lim="800000"/>
            <a:headEnd/>
            <a:tailEnd/>
          </a:ln>
        </p:spPr>
      </p:pic>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9144000" cy="1323439"/>
          </a:xfrm>
          <a:prstGeom prst="rect">
            <a:avLst/>
          </a:prstGeom>
        </p:spPr>
        <p:txBody>
          <a:bodyPr wrap="square">
            <a:spAutoFit/>
          </a:bodyPr>
          <a:lstStyle/>
          <a:p>
            <a:r>
              <a:rPr lang="uk-UA" sz="1600" dirty="0" smtClean="0"/>
              <a:t>Щодо природи кіркового гальмування єдиної думки немає. Існує кілька гіпотез про виникнення умовного гальмування: парабіотична, що виходить із зниження лабільності кіркових клітин, що становлять шлях рефлексу; хімічна, що ґрунтується на включенні гальмівних </a:t>
            </a:r>
            <a:r>
              <a:rPr lang="uk-UA" sz="1600" dirty="0" err="1" smtClean="0"/>
              <a:t>синапсів</a:t>
            </a:r>
            <a:r>
              <a:rPr lang="uk-UA" sz="1600" dirty="0" smtClean="0"/>
              <a:t>, які виробляють гальмівні медіатори; електрична, що розглядає умовне гальмування як наслідок </a:t>
            </a:r>
            <a:r>
              <a:rPr lang="uk-UA" sz="1600" dirty="0" err="1" smtClean="0"/>
              <a:t>електротонічного</a:t>
            </a:r>
            <a:r>
              <a:rPr lang="uk-UA" sz="1600" dirty="0" smtClean="0"/>
              <a:t> зниження збудливості вставних нейронів дуги умовного </a:t>
            </a:r>
            <a:r>
              <a:rPr lang="uk-UA" sz="1600" dirty="0" smtClean="0"/>
              <a:t>рефлексу рис. 10. </a:t>
            </a:r>
            <a:endParaRPr lang="ru-RU" sz="1600" dirty="0"/>
          </a:p>
        </p:txBody>
      </p:sp>
      <p:pic>
        <p:nvPicPr>
          <p:cNvPr id="53250" name="Picture 2"/>
          <p:cNvPicPr>
            <a:picLocks noChangeAspect="1" noChangeArrowheads="1"/>
          </p:cNvPicPr>
          <p:nvPr/>
        </p:nvPicPr>
        <p:blipFill>
          <a:blip r:embed="rId2" cstate="print"/>
          <a:srcRect/>
          <a:stretch>
            <a:fillRect/>
          </a:stretch>
        </p:blipFill>
        <p:spPr bwMode="auto">
          <a:xfrm>
            <a:off x="3347864" y="1484784"/>
            <a:ext cx="1981200" cy="3009900"/>
          </a:xfrm>
          <a:prstGeom prst="rect">
            <a:avLst/>
          </a:prstGeom>
          <a:noFill/>
          <a:ln w="9525">
            <a:noFill/>
            <a:miter lim="800000"/>
            <a:headEnd/>
            <a:tailEnd/>
          </a:ln>
        </p:spPr>
      </p:pic>
      <p:sp>
        <p:nvSpPr>
          <p:cNvPr id="6" name="Прямоугольник 5"/>
          <p:cNvSpPr/>
          <p:nvPr/>
        </p:nvSpPr>
        <p:spPr>
          <a:xfrm>
            <a:off x="0" y="5085184"/>
            <a:ext cx="9144000" cy="1477328"/>
          </a:xfrm>
          <a:prstGeom prst="rect">
            <a:avLst/>
          </a:prstGeom>
        </p:spPr>
        <p:txBody>
          <a:bodyPr wrap="square">
            <a:spAutoFit/>
          </a:bodyPr>
          <a:lstStyle/>
          <a:p>
            <a:r>
              <a:rPr lang="ru-RU" dirty="0" smtClean="0"/>
              <a:t>Мал. </a:t>
            </a:r>
            <a:r>
              <a:rPr lang="ru-RU" dirty="0" smtClean="0"/>
              <a:t>10</a:t>
            </a:r>
            <a:r>
              <a:rPr lang="ru-RU" dirty="0" smtClean="0"/>
              <a:t>. Схема </a:t>
            </a:r>
            <a:r>
              <a:rPr lang="ru-RU" dirty="0" err="1" smtClean="0"/>
              <a:t>електротонічного</a:t>
            </a:r>
            <a:r>
              <a:rPr lang="ru-RU" dirty="0" smtClean="0"/>
              <a:t> </a:t>
            </a:r>
            <a:r>
              <a:rPr lang="ru-RU" dirty="0" err="1" smtClean="0"/>
              <a:t>гальмування</a:t>
            </a:r>
            <a:r>
              <a:rPr lang="ru-RU" dirty="0" smtClean="0"/>
              <a:t> </a:t>
            </a:r>
            <a:r>
              <a:rPr lang="ru-RU" dirty="0" err="1" smtClean="0"/>
              <a:t>кіркових</a:t>
            </a:r>
            <a:r>
              <a:rPr lang="ru-RU" dirty="0" smtClean="0"/>
              <a:t> </a:t>
            </a:r>
            <a:r>
              <a:rPr lang="ru-RU" dirty="0" err="1" smtClean="0"/>
              <a:t>клітин</a:t>
            </a:r>
            <a:r>
              <a:rPr lang="ru-RU" dirty="0" smtClean="0"/>
              <a:t>: 1 </a:t>
            </a:r>
            <a:r>
              <a:rPr lang="ru-RU" dirty="0" smtClean="0"/>
              <a:t> </a:t>
            </a:r>
            <a:r>
              <a:rPr lang="ru-RU" dirty="0" err="1" smtClean="0"/>
              <a:t>тіло</a:t>
            </a:r>
            <a:r>
              <a:rPr lang="ru-RU" dirty="0" smtClean="0"/>
              <a:t> </a:t>
            </a:r>
            <a:r>
              <a:rPr lang="ru-RU" dirty="0" err="1" smtClean="0"/>
              <a:t>пірамідного</a:t>
            </a:r>
            <a:r>
              <a:rPr lang="ru-RU" dirty="0" smtClean="0"/>
              <a:t> нейрона</a:t>
            </a:r>
            <a:r>
              <a:rPr lang="ru-RU" dirty="0" smtClean="0"/>
              <a:t>; 2 </a:t>
            </a:r>
            <a:r>
              <a:rPr lang="ru-RU" dirty="0" smtClean="0"/>
              <a:t> </a:t>
            </a:r>
            <a:r>
              <a:rPr lang="ru-RU" dirty="0" err="1" smtClean="0"/>
              <a:t>верхівковий</a:t>
            </a:r>
            <a:r>
              <a:rPr lang="ru-RU" dirty="0" smtClean="0"/>
              <a:t> дендрит нейрона; 3 </a:t>
            </a:r>
            <a:r>
              <a:rPr lang="ru-RU" dirty="0" smtClean="0"/>
              <a:t>аксон </a:t>
            </a:r>
            <a:r>
              <a:rPr lang="ru-RU" dirty="0" smtClean="0"/>
              <a:t>нейрона;4 </a:t>
            </a:r>
            <a:r>
              <a:rPr lang="ru-RU" dirty="0" smtClean="0"/>
              <a:t> </a:t>
            </a:r>
            <a:r>
              <a:rPr lang="ru-RU" dirty="0" smtClean="0"/>
              <a:t>волокно, </a:t>
            </a:r>
            <a:r>
              <a:rPr lang="ru-RU" dirty="0" err="1" smtClean="0"/>
              <a:t>що</a:t>
            </a:r>
            <a:r>
              <a:rPr lang="ru-RU" dirty="0" smtClean="0"/>
              <a:t> </a:t>
            </a:r>
            <a:r>
              <a:rPr lang="ru-RU" dirty="0" err="1" smtClean="0"/>
              <a:t>несе</a:t>
            </a:r>
            <a:r>
              <a:rPr lang="ru-RU" dirty="0" smtClean="0"/>
              <a:t> </a:t>
            </a:r>
            <a:r>
              <a:rPr lang="ru-RU" dirty="0" err="1" smtClean="0"/>
              <a:t>імпульси</a:t>
            </a:r>
            <a:r>
              <a:rPr lang="ru-RU" dirty="0" smtClean="0"/>
              <a:t> до </a:t>
            </a:r>
            <a:r>
              <a:rPr lang="ru-RU" dirty="0" err="1" smtClean="0"/>
              <a:t>клітини</a:t>
            </a:r>
            <a:r>
              <a:rPr lang="ru-RU" dirty="0" smtClean="0"/>
              <a:t> через </a:t>
            </a:r>
            <a:r>
              <a:rPr lang="ru-RU" dirty="0" err="1" smtClean="0"/>
              <a:t>перидендритні</a:t>
            </a:r>
            <a:r>
              <a:rPr lang="ru-RU" dirty="0" smtClean="0"/>
              <a:t> (</a:t>
            </a:r>
            <a:r>
              <a:rPr lang="ru-RU" dirty="0" err="1" smtClean="0"/>
              <a:t>розташовані</a:t>
            </a:r>
            <a:r>
              <a:rPr lang="ru-RU" dirty="0" smtClean="0"/>
              <a:t> </a:t>
            </a:r>
            <a:r>
              <a:rPr lang="ru-RU" dirty="0" err="1" smtClean="0"/>
              <a:t>наверхівкових</a:t>
            </a:r>
            <a:r>
              <a:rPr lang="ru-RU" dirty="0" smtClean="0"/>
              <a:t> дендритах) </a:t>
            </a:r>
            <a:r>
              <a:rPr lang="ru-RU" dirty="0" err="1" smtClean="0"/>
              <a:t>синапси</a:t>
            </a:r>
            <a:r>
              <a:rPr lang="ru-RU" dirty="0" smtClean="0"/>
              <a:t>; </a:t>
            </a:r>
            <a:r>
              <a:rPr lang="ru-RU" dirty="0" smtClean="0"/>
              <a:t>5 </a:t>
            </a:r>
            <a:r>
              <a:rPr lang="ru-RU" dirty="0" smtClean="0"/>
              <a:t>волокно, </a:t>
            </a:r>
            <a:r>
              <a:rPr lang="ru-RU" dirty="0" err="1" smtClean="0"/>
              <a:t>що</a:t>
            </a:r>
            <a:r>
              <a:rPr lang="ru-RU" dirty="0" smtClean="0"/>
              <a:t> </a:t>
            </a:r>
            <a:r>
              <a:rPr lang="ru-RU" dirty="0" err="1" smtClean="0"/>
              <a:t>несе</a:t>
            </a:r>
            <a:r>
              <a:rPr lang="ru-RU" dirty="0" smtClean="0"/>
              <a:t> </a:t>
            </a:r>
            <a:r>
              <a:rPr lang="ru-RU" dirty="0" err="1" smtClean="0"/>
              <a:t>імпульси</a:t>
            </a:r>
            <a:r>
              <a:rPr lang="ru-RU" dirty="0" smtClean="0"/>
              <a:t> до </a:t>
            </a:r>
            <a:r>
              <a:rPr lang="ru-RU" dirty="0" err="1" smtClean="0"/>
              <a:t>клітини</a:t>
            </a:r>
            <a:r>
              <a:rPr lang="ru-RU" dirty="0" smtClean="0"/>
              <a:t> </a:t>
            </a:r>
            <a:r>
              <a:rPr lang="ru-RU" dirty="0" smtClean="0"/>
              <a:t>через </a:t>
            </a:r>
            <a:r>
              <a:rPr lang="ru-RU" dirty="0" err="1" smtClean="0"/>
              <a:t>перикорпускулярні</a:t>
            </a:r>
            <a:r>
              <a:rPr lang="ru-RU" dirty="0" smtClean="0"/>
              <a:t> </a:t>
            </a:r>
            <a:r>
              <a:rPr lang="ru-RU" dirty="0" smtClean="0"/>
              <a:t>(</a:t>
            </a:r>
            <a:r>
              <a:rPr lang="ru-RU" dirty="0" err="1" smtClean="0"/>
              <a:t>закінчуються</a:t>
            </a:r>
            <a:r>
              <a:rPr lang="ru-RU" dirty="0" smtClean="0"/>
              <a:t> на </a:t>
            </a:r>
            <a:r>
              <a:rPr lang="ru-RU" dirty="0" err="1" smtClean="0"/>
              <a:t>тілі</a:t>
            </a:r>
            <a:r>
              <a:rPr lang="ru-RU" dirty="0" smtClean="0"/>
              <a:t> нейрона) </a:t>
            </a:r>
            <a:r>
              <a:rPr lang="ru-RU" dirty="0" err="1" smtClean="0"/>
              <a:t>синапси</a:t>
            </a:r>
            <a:r>
              <a:rPr lang="ru-RU" dirty="0" smtClean="0"/>
              <a:t>(за І.С. </a:t>
            </a:r>
            <a:r>
              <a:rPr lang="ru-RU" dirty="0" err="1" smtClean="0"/>
              <a:t>Беріташвілі</a:t>
            </a:r>
            <a:r>
              <a:rPr lang="ru-RU" dirty="0" smtClean="0"/>
              <a:t>).</a:t>
            </a:r>
            <a:endParaRPr lang="ru-RU"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1"/>
          <p:cNvSpPr>
            <a:spLocks noChangeArrowheads="1"/>
          </p:cNvSpPr>
          <p:nvPr/>
        </p:nvSpPr>
        <p:spPr bwMode="auto">
          <a:xfrm>
            <a:off x="0" y="0"/>
            <a:ext cx="914400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180975" algn="l"/>
              </a:tabLst>
            </a:pP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Очевидно, природа умовного гальмування не єдина, як єдина взагалі природа центрального гальмування, й у різних конкретних ситуаціях можливі різні шляхи, які призводять до одному й тому гальмівному ефекту.</a:t>
            </a:r>
            <a:endParaRPr kumimoji="0" lang="uk-UA"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54274" name="Rectangle 2"/>
          <p:cNvSpPr>
            <a:spLocks noChangeArrowheads="1"/>
          </p:cNvSpPr>
          <p:nvPr/>
        </p:nvSpPr>
        <p:spPr bwMode="auto">
          <a:xfrm>
            <a:off x="0" y="868650"/>
            <a:ext cx="9144000" cy="569386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180975" algn="l"/>
              </a:tabLst>
            </a:pPr>
            <a:r>
              <a:rPr kumimoji="0" lang="uk-UA" sz="13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Рух основних нервових процесів. </a:t>
            </a:r>
            <a:endParaRPr kumimoji="0" lang="ru-RU"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180975" algn="l"/>
              </a:tabLst>
            </a:pPr>
            <a:r>
              <a:rPr kumimoji="0" lang="uk-UA" sz="13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Вся складна вища нервова діяльність тварин та людини побудована на роботі двох основних процесів </a:t>
            </a:r>
            <a:r>
              <a:rPr kumimoji="0" lang="uk-UA" sz="13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uk-UA" sz="13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збудження та гальмування. Вони, взаємодіючи один з одним, можуть захоплювати значні ділянки кори (іррадіація), або зосереджуватися в окремих пунктах (концентрація), викликаючи навколо цієї ділянки появу протилежного процесу (одночасна індукція). Протилежний процес може виникати в основі вогнища за первинним процесом (послідовна індукція). У лабораторії Павлова були проведені досліди, на підставі яких Павлов дійшов висновку, що і збудження, і гальмування здатні іррадіювати корою і концентруватися в пункті первинного виникнення процесу. Однак результати сучасних фізіологічних досліджень на нейронному рівні не дозволяють говорити про рух гальмівного процесу нарівні зі збудливим. Якщо імпульси збудження дійсно поширюються по аксонах від нейрона до нейрона, захоплюючи значні простори нервової структури, то про гальмування цього сказати не можна, оскільки гальмівний </a:t>
            </a:r>
            <a:r>
              <a:rPr kumimoji="0" lang="uk-UA" sz="13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постсинаптичний</a:t>
            </a:r>
            <a:r>
              <a:rPr kumimoji="0" lang="uk-UA" sz="13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потенціал, що виникає в результаті </a:t>
            </a:r>
            <a:r>
              <a:rPr kumimoji="0" lang="uk-UA" sz="13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гіперполяризації</a:t>
            </a:r>
            <a:r>
              <a:rPr kumimoji="0" lang="uk-UA" sz="13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не поширюється. Тому, користуючись </a:t>
            </a:r>
            <a:r>
              <a:rPr kumimoji="0" lang="uk-UA" sz="13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павлівським</a:t>
            </a:r>
            <a:r>
              <a:rPr kumimoji="0" lang="uk-UA" sz="13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терміном "іррадіація гальмування", слід пам'ятати, що мають на увазі лише поширення стану гальмування на значній території кори, але не справжній рух гальмівного процесу. Поширення ж стану гальмування можливе шляхом </a:t>
            </a:r>
            <a:r>
              <a:rPr kumimoji="0" lang="uk-UA" sz="1300" b="0" i="0" u="none" strike="noStrike" cap="none" normalizeH="0" baseline="0" dirty="0" err="1" smtClean="0">
                <a:ln>
                  <a:noFill/>
                </a:ln>
                <a:solidFill>
                  <a:schemeClr val="tx1"/>
                </a:solidFill>
                <a:effectLst/>
                <a:latin typeface="Calibri"/>
                <a:ea typeface="Calibri" pitchFamily="34" charset="0"/>
                <a:cs typeface="Times New Roman" pitchFamily="18" charset="0"/>
              </a:rPr>
              <a:t>“</a:t>
            </a:r>
            <a:r>
              <a:rPr kumimoji="0" lang="uk-UA" sz="13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перенесення</a:t>
            </a:r>
            <a:r>
              <a:rPr kumimoji="0" lang="uk-UA" sz="1300" b="0" i="0" u="none" strike="noStrike" cap="none" normalizeH="0" baseline="0" dirty="0" err="1" smtClean="0">
                <a:ln>
                  <a:noFill/>
                </a:ln>
                <a:solidFill>
                  <a:schemeClr val="tx1"/>
                </a:solidFill>
                <a:effectLst/>
                <a:latin typeface="Calibri"/>
                <a:ea typeface="Calibri" pitchFamily="34" charset="0"/>
                <a:cs typeface="Times New Roman" pitchFamily="18" charset="0"/>
              </a:rPr>
              <a:t>”</a:t>
            </a:r>
            <a:r>
              <a:rPr kumimoji="0" lang="uk-UA" sz="13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його збудливими нейронами, що викликають гальмівний ефект в інших нейронах, з допомогою створюваного з їхньої мембрани латерального гальмування. Іррадіація гальмування відбувається, за Павловим, у 4-5 разів швидше за подальшу концентрацію і тим сильніше, ніж інтенсивніший процес у первинному осередку. Іррадіація порушення в корі мозку протікає значно швидше за іррадіацію гальмування (бо для виникнення гальмування потрібні додаткові </a:t>
            </a:r>
            <a:r>
              <a:rPr kumimoji="0" lang="uk-UA" sz="13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синапси</a:t>
            </a:r>
            <a:r>
              <a:rPr kumimoji="0" lang="uk-UA" sz="13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Розрізняють динамічну іррадіацію збудження, коли після неї залишається стійкі зміни збудливості, і статичну, що викликає стійкі зміни функціональних властивостей нейронів у зоні іррадіації процесу.</a:t>
            </a:r>
            <a:endParaRPr kumimoji="0" lang="ru-RU"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180975" algn="l"/>
              </a:tabLst>
            </a:pPr>
            <a:r>
              <a:rPr kumimoji="0" lang="uk-UA" sz="13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Взаємодія збудливого та гальмівного процесів характеризується індукційними відносинами, тобто один процес породжує і посилює навколо себе та після себе інший процес. Виникнення навколо вогнища збудження зони гальмування називається одночасною негативною індукцією, а поява зони збудження навколо вогнища гальмування </a:t>
            </a:r>
            <a:r>
              <a:rPr kumimoji="0" lang="uk-UA" sz="13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uk-UA" sz="13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одночасною позитивною індукцією. Перетворення збудливого вогнища на гальмівне відбувається за рахунок послідовної негативної індукції, а загальмованого на збуджений </a:t>
            </a:r>
            <a:r>
              <a:rPr kumimoji="0" lang="uk-UA" sz="13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uk-UA" sz="13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за рахунок послідовної позитивної індукції. Сила індукційного процесу у певних межах залежить від сили первинного процесу. Якщо основний процес схильний до іррадіювання, індукційні процеси слабкі. У разі концентрації процесу розвивається одночасна індукція протилежного знака, </a:t>
            </a:r>
            <a:r>
              <a:rPr kumimoji="0" lang="uk-UA" sz="13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індукційно</a:t>
            </a:r>
            <a:r>
              <a:rPr kumimoji="0" lang="uk-UA" sz="13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посилює сконцентрований процес. Постійний рух нервових процесів і станів та їх взаємна індукція призводять до чергування протилежних процесів в тих самих нейронах, забезпечуючи функціональну мозаїку кори, яка може виявлятися в хвилеподібних коливаннях величини рефлексів.</a:t>
            </a:r>
            <a:endParaRPr kumimoji="0" lang="uk-UA" sz="13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1"/>
          <p:cNvSpPr>
            <a:spLocks noChangeArrowheads="1"/>
          </p:cNvSpPr>
          <p:nvPr/>
        </p:nvSpPr>
        <p:spPr bwMode="auto">
          <a:xfrm>
            <a:off x="0" y="0"/>
            <a:ext cx="9144000" cy="65556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180975" algn="l"/>
              </a:tabLst>
            </a:pPr>
            <a:r>
              <a:rPr kumimoji="0" lang="uk-UA" sz="14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Вікові зміни виразності та взаємодії нервових процесів. </a:t>
            </a: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180975" algn="l"/>
              </a:tabLst>
            </a:pP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Говорячи про виразність та взаємодію основних нервових процесів збудження та гальмування слід пам'ятати, що збудливий процес (а тим більше дратівливий) є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еволюційно</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старішим і розвивається вже в антенатальному та ранньому постнатальному періодах. На основі цього процесу у новонародженого немовля формуються безумовні та перші прості умовні рефлекси. Однак на момент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новонародженості</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немовляти виявляються лише найпростіші безумовні рефлекси, які ще вельми недосконалі та мають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генералізований</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характер. Але вже в перший рік життя розвивається поряд з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умовнорефлекторною</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функцією, гальмування умовних рефлексів, яке удосконалюється протягом 2-го та 3-го років життя, що сприяє встановленню певного балансу між збудливим та гальмівним процесами. При цьому в перші роки життя обидва процеси ще слабкі і легко піддаються зовнішньому гальмуванню (при слабкості внутрішнього гальмування). У старшому дошкільному віці (від 5 до 7 років) суттєво зростає сила та рухливість нервових процесів (особливо внутрішнього гальмування). Критерієм зростаючої рухливості нервових процесів є факт досить легкої обробки стереотипів умовних подразників (особливо у грі). Зростає роль словесних сигналів і виявляється можливою переробкою їх значення в межах другої сигнальної системи, а також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міжсигнальних</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відносин. Було показано, що у дітей 7-10 років характеристики основних нервових процесів та їх взаємодії наближаються до таких як у дорослих людей. За характером взаємодії кори та підкірково-стовбурових структур виявилося можливим виділити кілька типів вищої нервової діяльності дитини. Це, за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Красногірським</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1 центральний врівноважений тип, 2 кортикальний тип з переважанням кіркових процесів, 3 підкірковий тип з переважанням субкортикальних процесів та 4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гіподинамічний</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тип зі зниженою збудливістю як кори, так і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підкорки</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За Івановим-Смоленським, це 1 лабільний тип з хорошою рухливістю і збудливістю, і гальмівним процесом, 2 збудливий тип з переважанням дратівливого процесу, 3 гальмівний тип з переважанням гальмівного процесу та 4 позитивний, і гальмівні умовні рефлекси. Обидві ці класифікації дуже близькі до павловської. У перехідному періоді порушується баланс збудливого і гальмівного процесів при наростанні збудження та ослаблення всіх видів внутрішнього гальмування і порушення рухливості процесів (що призводить часто до патологічної рухливості чи патологічної інертності). До юнацького віку (і до дорослого стану) встановлюється певний баланс у збудливо-гальмівних відносинах, детермінований типологією людини, тобто.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нейрохімічними</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процесами, що зумовлюють кірково-підкіркові взаємодії та забезпечують індивідуальний характер вищої нервової діяльності окремої людини. Варіативність перебігу нервових процесів позначається і на варіабельності взаємодії сигнальних систем у дорослої людини. При настанні старості в людини відзначається ослаблення і збудливого, і особливо гальмівного процесів, та його рухливості, що зумовлює інертності процесів за загальної їх слабкості, й у результаті ослаблення уваги, пам'яті та зниження емоційності.</a:t>
            </a:r>
            <a:endParaRPr kumimoji="0" lang="uk-UA" sz="1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1"/>
          <p:cNvSpPr>
            <a:spLocks noChangeArrowheads="1"/>
          </p:cNvSpPr>
          <p:nvPr/>
        </p:nvSpPr>
        <p:spPr bwMode="auto">
          <a:xfrm>
            <a:off x="0" y="0"/>
            <a:ext cx="9144000" cy="429348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180975" algn="l"/>
              </a:tabLst>
            </a:pPr>
            <a:r>
              <a:rPr kumimoji="0" lang="uk-UA" sz="13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Аналітично-синтетична діяльність кори мозку.</a:t>
            </a:r>
            <a:endParaRPr kumimoji="0" lang="ru-RU"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180975" algn="l"/>
              </a:tabLst>
            </a:pPr>
            <a:r>
              <a:rPr kumimoji="0" lang="uk-UA" sz="13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Вища нервова діяльність протікає з урахуванням безперервного аналізу </a:t>
            </a:r>
            <a:r>
              <a:rPr kumimoji="0" lang="uk-UA" sz="13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uk-UA" sz="13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розчленування складних подразників на складові їх елементи </a:t>
            </a:r>
            <a:r>
              <a:rPr kumimoji="0" lang="uk-UA" sz="13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uk-UA" sz="13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і синтезу </a:t>
            </a:r>
            <a:r>
              <a:rPr kumimoji="0" lang="uk-UA" sz="13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uk-UA" sz="13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сполуки цих елементів у цілісний образ. У кожному акті нервової діяльності є елементи і аналітичної, і синтетичної функції. Наприклад, утворення найпростішого умовного рефлексу вже включає і аналіз (виділення даного сигналу з безлічі інших), та синтез (об'єднання в єдиний образ </a:t>
            </a:r>
            <a:r>
              <a:rPr kumimoji="0" lang="uk-UA" sz="13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умовно-</a:t>
            </a:r>
            <a:r>
              <a:rPr kumimoji="0" lang="uk-UA" sz="13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та </a:t>
            </a:r>
            <a:r>
              <a:rPr kumimoji="0" lang="uk-UA" sz="13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безумовнорефлекторних</a:t>
            </a:r>
            <a:r>
              <a:rPr kumimoji="0" lang="uk-UA" sz="13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подразників, що призводить до виникнення між відповідними кірковими пунктами тимчасового зв'язку). Однак, у кожний даний момент за наявності аналітико-синтетичної діяльності обидва акти (аналіз та синтез) можуть проявлятися не однаково. Так було в першій стадії вироблення умовного рефлексу переважають синтетичні процеси, що у появі умовних реакцій попри всі подразники, подібні з основним сигналом (стадія генералізації умовного рефлексу). У другій </a:t>
            </a:r>
            <a:r>
              <a:rPr kumimoji="0" lang="uk-UA" sz="13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uk-UA" sz="13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превалюють аналітичні процеси, тому </a:t>
            </a:r>
            <a:r>
              <a:rPr kumimoji="0" lang="uk-UA" sz="13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умовнорефлекторна</a:t>
            </a:r>
            <a:r>
              <a:rPr kumimoji="0" lang="uk-UA" sz="13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відповідь здатна викликати лише основний сигнал, проте інші, навіть подібні до нього, втрачають силу (стадія спеціалізації умовного рефлексу). Фізіологічним механізмом генералізації є іррадіація збудження з пункту основного сигналу, і, внаслідок цього </a:t>
            </a:r>
            <a:r>
              <a:rPr kumimoji="0" lang="uk-UA" sz="13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uk-UA" sz="13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утворення низки побічних зв'язків. Фізіологічним механізмом спеціалізації служить концентрація збудження в основному осередку в результаті диференціювання подразнень і погашення побічних тимчасових зв'язків.</a:t>
            </a:r>
            <a:endParaRPr kumimoji="0" lang="ru-RU"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180975" algn="l"/>
              </a:tabLst>
            </a:pPr>
            <a:r>
              <a:rPr kumimoji="0" lang="uk-UA" sz="13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Аналітико-синтетична діяльність кори мозку проявляється в </a:t>
            </a:r>
            <a:r>
              <a:rPr kumimoji="0" lang="uk-UA" sz="13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умовнорефлекторних</a:t>
            </a:r>
            <a:r>
              <a:rPr kumimoji="0" lang="uk-UA" sz="13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реакціях на комплексні подразнення, коли, з одного боку, завдяки аналізу, можливе розпізнавання кожного окремого сигналу в комплексі, і з іншого, завдяки синтезу, комплекс, що складається з різних сигналів, сприймається як єдиний складний образ.</a:t>
            </a:r>
            <a:endParaRPr kumimoji="0" lang="ru-RU"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180975" algn="l"/>
              </a:tabLst>
            </a:pPr>
            <a:r>
              <a:rPr kumimoji="0" lang="uk-UA" sz="13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Цілісність </a:t>
            </a:r>
            <a:r>
              <a:rPr kumimoji="0" lang="uk-UA" sz="13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умовнорефлекторної</a:t>
            </a:r>
            <a:r>
              <a:rPr kumimoji="0" lang="uk-UA" sz="13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діяльності виявляється у системності, стереотипії, </a:t>
            </a:r>
            <a:r>
              <a:rPr kumimoji="0" lang="uk-UA" sz="1300" b="0" i="0" u="none" strike="noStrike" cap="none" normalizeH="0" baseline="0" dirty="0" err="1" smtClean="0">
                <a:ln>
                  <a:noFill/>
                </a:ln>
                <a:solidFill>
                  <a:schemeClr val="tx1"/>
                </a:solidFill>
                <a:effectLst/>
                <a:latin typeface="Calibri"/>
                <a:ea typeface="Calibri" pitchFamily="34" charset="0"/>
                <a:cs typeface="Times New Roman" pitchFamily="18" charset="0"/>
              </a:rPr>
              <a:t>“</a:t>
            </a:r>
            <a:r>
              <a:rPr kumimoji="0" lang="uk-UA" sz="13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налаштуваннях</a:t>
            </a:r>
            <a:r>
              <a:rPr kumimoji="0" lang="uk-UA" sz="1300" b="0" i="0" u="none" strike="noStrike" cap="none" normalizeH="0" baseline="0" dirty="0" err="1" smtClean="0">
                <a:ln>
                  <a:noFill/>
                </a:ln>
                <a:solidFill>
                  <a:schemeClr val="tx1"/>
                </a:solidFill>
                <a:effectLst/>
                <a:latin typeface="Calibri"/>
                <a:ea typeface="Calibri" pitchFamily="34" charset="0"/>
                <a:cs typeface="Times New Roman" pitchFamily="18" charset="0"/>
              </a:rPr>
              <a:t>”</a:t>
            </a:r>
            <a:r>
              <a:rPr kumimoji="0" lang="uk-UA" sz="13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і </a:t>
            </a:r>
            <a:r>
              <a:rPr kumimoji="0" lang="uk-UA" sz="1300" b="0" i="0" u="none" strike="noStrike" cap="none" normalizeH="0" baseline="0" dirty="0" err="1" smtClean="0">
                <a:ln>
                  <a:noFill/>
                </a:ln>
                <a:solidFill>
                  <a:schemeClr val="tx1"/>
                </a:solidFill>
                <a:effectLst/>
                <a:latin typeface="Calibri"/>
                <a:ea typeface="Calibri" pitchFamily="34" charset="0"/>
                <a:cs typeface="Times New Roman" pitchFamily="18" charset="0"/>
              </a:rPr>
              <a:t>“</a:t>
            </a:r>
            <a:r>
              <a:rPr kumimoji="0" lang="uk-UA" sz="13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перемиканнях</a:t>
            </a:r>
            <a:r>
              <a:rPr kumimoji="0" lang="uk-UA" sz="1300" b="0" i="0" u="none" strike="noStrike" cap="none" normalizeH="0" baseline="0" dirty="0" err="1" smtClean="0">
                <a:ln>
                  <a:noFill/>
                </a:ln>
                <a:solidFill>
                  <a:schemeClr val="tx1"/>
                </a:solidFill>
                <a:effectLst/>
                <a:latin typeface="Calibri"/>
                <a:ea typeface="Calibri" pitchFamily="34" charset="0"/>
                <a:cs typeface="Times New Roman" pitchFamily="18" charset="0"/>
              </a:rPr>
              <a:t>”</a:t>
            </a:r>
            <a:r>
              <a:rPr kumimoji="0" lang="uk-UA" sz="13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реакцій. Системність роботи мозку може бути представлена ​​як синтез усієї сукупності подразників, що діють на організм і, зокрема, як синтез набору сигналів, що застосовуються в суворій послідовності і розташованих у певному порядку в часі та просторі (у тому числі включаючи і "динамічний стереотип", і так звані "сенсорні зв'язки" рис. 11).</a:t>
            </a:r>
            <a:endParaRPr kumimoji="0" lang="uk-UA" sz="1300" b="0" i="0" u="none" strike="noStrike" cap="none" normalizeH="0" baseline="0" dirty="0" smtClean="0">
              <a:ln>
                <a:noFill/>
              </a:ln>
              <a:solidFill>
                <a:schemeClr val="tx1"/>
              </a:solidFill>
              <a:effectLst/>
              <a:latin typeface="Arial" pitchFamily="34" charset="0"/>
              <a:cs typeface="Arial" pitchFamily="34" charset="0"/>
            </a:endParaRPr>
          </a:p>
        </p:txBody>
      </p:sp>
      <p:pic>
        <p:nvPicPr>
          <p:cNvPr id="56322" name="Picture 2"/>
          <p:cNvPicPr>
            <a:picLocks noChangeAspect="1" noChangeArrowheads="1"/>
          </p:cNvPicPr>
          <p:nvPr/>
        </p:nvPicPr>
        <p:blipFill>
          <a:blip r:embed="rId2" cstate="print"/>
          <a:srcRect/>
          <a:stretch>
            <a:fillRect/>
          </a:stretch>
        </p:blipFill>
        <p:spPr bwMode="auto">
          <a:xfrm>
            <a:off x="0" y="4221087"/>
            <a:ext cx="3419872" cy="2667701"/>
          </a:xfrm>
          <a:prstGeom prst="rect">
            <a:avLst/>
          </a:prstGeom>
          <a:noFill/>
          <a:ln w="9525">
            <a:noFill/>
            <a:miter lim="800000"/>
            <a:headEnd/>
            <a:tailEnd/>
          </a:ln>
        </p:spPr>
      </p:pic>
      <p:sp>
        <p:nvSpPr>
          <p:cNvPr id="7" name="Прямоугольник 6"/>
          <p:cNvSpPr/>
          <p:nvPr/>
        </p:nvSpPr>
        <p:spPr>
          <a:xfrm>
            <a:off x="3419872" y="4437112"/>
            <a:ext cx="5724128" cy="1892826"/>
          </a:xfrm>
          <a:prstGeom prst="rect">
            <a:avLst/>
          </a:prstGeom>
        </p:spPr>
        <p:txBody>
          <a:bodyPr wrap="square">
            <a:spAutoFit/>
          </a:bodyPr>
          <a:lstStyle/>
          <a:p>
            <a:r>
              <a:rPr lang="ru-RU" sz="1300" dirty="0" smtClean="0"/>
              <a:t>Мал. 2.11. </a:t>
            </a:r>
            <a:r>
              <a:rPr lang="ru-RU" sz="1300" dirty="0" err="1" smtClean="0"/>
              <a:t>Сенсорні</a:t>
            </a:r>
            <a:r>
              <a:rPr lang="ru-RU" sz="1300" dirty="0" smtClean="0"/>
              <a:t> </a:t>
            </a:r>
            <a:r>
              <a:rPr lang="ru-RU" sz="1300" dirty="0" err="1" smtClean="0"/>
              <a:t>зв'язки</a:t>
            </a:r>
            <a:r>
              <a:rPr lang="ru-RU" sz="1300" dirty="0" smtClean="0"/>
              <a:t>: А </a:t>
            </a:r>
            <a:r>
              <a:rPr lang="ru-RU" sz="1300" dirty="0" smtClean="0"/>
              <a:t>- </a:t>
            </a:r>
            <a:r>
              <a:rPr lang="ru-RU" sz="1300" dirty="0" smtClean="0"/>
              <a:t>З </a:t>
            </a:r>
            <a:r>
              <a:rPr lang="ru-RU" sz="1300" dirty="0" smtClean="0"/>
              <a:t> </a:t>
            </a:r>
            <a:r>
              <a:rPr lang="ru-RU" sz="1300" dirty="0" err="1" smtClean="0"/>
              <a:t>типи</a:t>
            </a:r>
            <a:r>
              <a:rPr lang="ru-RU" sz="1300" dirty="0" smtClean="0"/>
              <a:t> </a:t>
            </a:r>
            <a:r>
              <a:rPr lang="ru-RU" sz="1300" dirty="0" err="1" smtClean="0"/>
              <a:t>сенсорних</a:t>
            </a:r>
            <a:r>
              <a:rPr lang="ru-RU" sz="1300" dirty="0" smtClean="0"/>
              <a:t> </a:t>
            </a:r>
            <a:r>
              <a:rPr lang="ru-RU" sz="1300" dirty="0" err="1" smtClean="0"/>
              <a:t>зв'язків</a:t>
            </a:r>
            <a:r>
              <a:rPr lang="ru-RU" sz="1300" dirty="0" smtClean="0"/>
              <a:t>; </a:t>
            </a:r>
            <a:r>
              <a:rPr lang="ru-RU" sz="1300" dirty="0" err="1" smtClean="0"/>
              <a:t>К-кора;П</a:t>
            </a:r>
            <a:r>
              <a:rPr lang="ru-RU" sz="1300" dirty="0" smtClean="0"/>
              <a:t> - </a:t>
            </a:r>
            <a:r>
              <a:rPr lang="ru-RU" sz="1300" dirty="0" err="1" smtClean="0"/>
              <a:t>підкірування</a:t>
            </a:r>
            <a:r>
              <a:rPr lang="ru-RU" sz="1300" dirty="0" smtClean="0"/>
              <a:t>; Бк -</a:t>
            </a:r>
            <a:r>
              <a:rPr lang="ru-RU" sz="1300" dirty="0" err="1" smtClean="0"/>
              <a:t>кіркове</a:t>
            </a:r>
            <a:r>
              <a:rPr lang="ru-RU" sz="1300" dirty="0" smtClean="0"/>
              <a:t> </a:t>
            </a:r>
            <a:r>
              <a:rPr lang="ru-RU" sz="1300" dirty="0" err="1" smtClean="0"/>
              <a:t>представництво</a:t>
            </a:r>
            <a:r>
              <a:rPr lang="ru-RU" sz="1300" dirty="0" smtClean="0"/>
              <a:t> </a:t>
            </a:r>
            <a:r>
              <a:rPr lang="ru-RU" sz="1300" dirty="0" err="1" smtClean="0"/>
              <a:t>безумовного</a:t>
            </a:r>
            <a:r>
              <a:rPr lang="ru-RU" sz="1300" dirty="0" smtClean="0"/>
              <a:t> </a:t>
            </a:r>
            <a:r>
              <a:rPr lang="ru-RU" sz="1300" dirty="0" err="1" smtClean="0"/>
              <a:t>рефлексу;Бп</a:t>
            </a:r>
            <a:r>
              <a:rPr lang="ru-RU" sz="1300" dirty="0" smtClean="0"/>
              <a:t>- </a:t>
            </a:r>
            <a:r>
              <a:rPr lang="ru-RU" sz="1300" dirty="0" err="1" smtClean="0"/>
              <a:t>підкірковий</a:t>
            </a:r>
            <a:r>
              <a:rPr lang="ru-RU" sz="1300" dirty="0" smtClean="0"/>
              <a:t> центр </a:t>
            </a:r>
            <a:r>
              <a:rPr lang="ru-RU" sz="1300" dirty="0" err="1" smtClean="0"/>
              <a:t>безумовного</a:t>
            </a:r>
            <a:r>
              <a:rPr lang="ru-RU" sz="1300" dirty="0" smtClean="0"/>
              <a:t> рефлексу; </a:t>
            </a:r>
            <a:r>
              <a:rPr lang="ru-RU" sz="1300" dirty="0" err="1" smtClean="0"/>
              <a:t>білі</a:t>
            </a:r>
            <a:r>
              <a:rPr lang="ru-RU" sz="1300" dirty="0" smtClean="0"/>
              <a:t> кружки </a:t>
            </a:r>
            <a:r>
              <a:rPr lang="ru-RU" sz="1300" dirty="0" smtClean="0"/>
              <a:t>- </a:t>
            </a:r>
            <a:r>
              <a:rPr lang="ru-RU" sz="1300" dirty="0" err="1" smtClean="0"/>
              <a:t>кіркові</a:t>
            </a:r>
            <a:r>
              <a:rPr lang="ru-RU" sz="1300" dirty="0" smtClean="0"/>
              <a:t> </a:t>
            </a:r>
            <a:r>
              <a:rPr lang="ru-RU" sz="1300" dirty="0" err="1" smtClean="0"/>
              <a:t>пункти</a:t>
            </a:r>
            <a:r>
              <a:rPr lang="ru-RU" sz="1300" dirty="0" smtClean="0"/>
              <a:t> </a:t>
            </a:r>
            <a:r>
              <a:rPr lang="ru-RU" sz="1300" dirty="0" err="1" smtClean="0"/>
              <a:t>індиферентних</a:t>
            </a:r>
            <a:r>
              <a:rPr lang="ru-RU" sz="1300" dirty="0" smtClean="0"/>
              <a:t> </a:t>
            </a:r>
            <a:r>
              <a:rPr lang="ru-RU" sz="1300" dirty="0" err="1" smtClean="0"/>
              <a:t>подразників</a:t>
            </a:r>
            <a:r>
              <a:rPr lang="ru-RU" sz="1300" dirty="0" smtClean="0"/>
              <a:t>; </a:t>
            </a:r>
            <a:r>
              <a:rPr lang="ru-RU" sz="1300" dirty="0" err="1" smtClean="0"/>
              <a:t>чорні</a:t>
            </a:r>
            <a:r>
              <a:rPr lang="ru-RU" sz="1300" dirty="0" smtClean="0"/>
              <a:t> та </a:t>
            </a:r>
            <a:r>
              <a:rPr lang="ru-RU" sz="1300" dirty="0" err="1" smtClean="0"/>
              <a:t>заштриховані</a:t>
            </a:r>
            <a:r>
              <a:rPr lang="ru-RU" sz="1300" dirty="0" smtClean="0"/>
              <a:t> кружки у </a:t>
            </a:r>
            <a:r>
              <a:rPr lang="ru-RU" sz="1300" dirty="0" err="1" smtClean="0"/>
              <a:t>верхній</a:t>
            </a:r>
            <a:r>
              <a:rPr lang="ru-RU" sz="1300" dirty="0" smtClean="0"/>
              <a:t> </a:t>
            </a:r>
            <a:r>
              <a:rPr lang="ru-RU" sz="1300" dirty="0" err="1" smtClean="0"/>
              <a:t>частині</a:t>
            </a:r>
            <a:r>
              <a:rPr lang="ru-RU" sz="1300" dirty="0" smtClean="0"/>
              <a:t> кори </a:t>
            </a:r>
            <a:r>
              <a:rPr lang="ru-RU" sz="1300" dirty="0" smtClean="0"/>
              <a:t>- </a:t>
            </a:r>
            <a:r>
              <a:rPr lang="ru-RU" sz="1300" dirty="0" err="1" smtClean="0"/>
              <a:t>пункти</a:t>
            </a:r>
            <a:r>
              <a:rPr lang="ru-RU" sz="1300" dirty="0" smtClean="0"/>
              <a:t> </a:t>
            </a:r>
            <a:r>
              <a:rPr lang="ru-RU" sz="1300" dirty="0" err="1" smtClean="0"/>
              <a:t>умовних</a:t>
            </a:r>
            <a:r>
              <a:rPr lang="ru-RU" sz="1300" dirty="0" smtClean="0"/>
              <a:t> </a:t>
            </a:r>
            <a:r>
              <a:rPr lang="ru-RU" sz="1300" dirty="0" err="1" smtClean="0"/>
              <a:t>подразників</a:t>
            </a:r>
            <a:r>
              <a:rPr lang="ru-RU" sz="1300" dirty="0" smtClean="0"/>
              <a:t>, у </a:t>
            </a:r>
            <a:r>
              <a:rPr lang="ru-RU" sz="1300" dirty="0" err="1" smtClean="0"/>
              <a:t>нижній</a:t>
            </a:r>
            <a:r>
              <a:rPr lang="ru-RU" sz="1300" dirty="0" smtClean="0"/>
              <a:t> </a:t>
            </a:r>
            <a:r>
              <a:rPr lang="ru-RU" sz="1300" dirty="0" err="1" smtClean="0"/>
              <a:t>частині</a:t>
            </a:r>
            <a:r>
              <a:rPr lang="ru-RU" sz="1300" dirty="0" smtClean="0"/>
              <a:t> кори </a:t>
            </a:r>
            <a:r>
              <a:rPr lang="ru-RU" sz="1300" dirty="0" smtClean="0"/>
              <a:t>- </a:t>
            </a:r>
            <a:r>
              <a:rPr lang="ru-RU" sz="1300" dirty="0" err="1" smtClean="0"/>
              <a:t>кіркові</a:t>
            </a:r>
            <a:r>
              <a:rPr lang="ru-RU" sz="1300" dirty="0" smtClean="0"/>
              <a:t> </a:t>
            </a:r>
            <a:r>
              <a:rPr lang="ru-RU" sz="1300" dirty="0" err="1" smtClean="0"/>
              <a:t>представництва</a:t>
            </a:r>
            <a:r>
              <a:rPr lang="ru-RU" sz="1300" dirty="0" smtClean="0"/>
              <a:t> </a:t>
            </a:r>
            <a:r>
              <a:rPr lang="ru-RU" sz="1300" dirty="0" err="1" smtClean="0"/>
              <a:t>безумовних</a:t>
            </a:r>
            <a:r>
              <a:rPr lang="ru-RU" sz="1300" dirty="0" smtClean="0"/>
              <a:t> </a:t>
            </a:r>
            <a:r>
              <a:rPr lang="ru-RU" sz="1300" dirty="0" err="1" smtClean="0"/>
              <a:t>рефлексів</a:t>
            </a:r>
            <a:r>
              <a:rPr lang="ru-RU" sz="1300" dirty="0" smtClean="0"/>
              <a:t>, внизу </a:t>
            </a:r>
            <a:r>
              <a:rPr lang="ru-RU" sz="1300" dirty="0" smtClean="0"/>
              <a:t>- </a:t>
            </a:r>
            <a:r>
              <a:rPr lang="ru-RU" sz="1300" dirty="0" err="1" smtClean="0"/>
              <a:t>їхні</a:t>
            </a:r>
            <a:r>
              <a:rPr lang="ru-RU" sz="1300" dirty="0" smtClean="0"/>
              <a:t> </a:t>
            </a:r>
            <a:r>
              <a:rPr lang="ru-RU" sz="1300" dirty="0" err="1" smtClean="0"/>
              <a:t>підкіркові</a:t>
            </a:r>
            <a:r>
              <a:rPr lang="ru-RU" sz="1300" dirty="0" smtClean="0"/>
              <a:t> </a:t>
            </a:r>
            <a:r>
              <a:rPr lang="ru-RU" sz="1300" dirty="0" err="1" smtClean="0"/>
              <a:t>центри</a:t>
            </a:r>
            <a:r>
              <a:rPr lang="ru-RU" sz="1300" dirty="0" smtClean="0"/>
              <a:t>. </a:t>
            </a:r>
            <a:r>
              <a:rPr lang="ru-RU" sz="1300" dirty="0" err="1" smtClean="0"/>
              <a:t>Суцільна</a:t>
            </a:r>
            <a:r>
              <a:rPr lang="ru-RU" sz="1300" dirty="0" smtClean="0"/>
              <a:t> </a:t>
            </a:r>
            <a:r>
              <a:rPr lang="ru-RU" sz="1300" dirty="0" err="1" smtClean="0"/>
              <a:t>лінія</a:t>
            </a:r>
            <a:r>
              <a:rPr lang="ru-RU" sz="1300" dirty="0" smtClean="0"/>
              <a:t> </a:t>
            </a:r>
            <a:r>
              <a:rPr lang="ru-RU" sz="1300" dirty="0" smtClean="0"/>
              <a:t>- </a:t>
            </a:r>
            <a:r>
              <a:rPr lang="ru-RU" sz="1300" dirty="0" err="1" smtClean="0"/>
              <a:t>умовназв'язок</a:t>
            </a:r>
            <a:r>
              <a:rPr lang="ru-RU" sz="1300" dirty="0" smtClean="0"/>
              <a:t>, </a:t>
            </a:r>
            <a:r>
              <a:rPr lang="ru-RU" sz="1300" dirty="0" err="1" smtClean="0"/>
              <a:t>що</a:t>
            </a:r>
            <a:r>
              <a:rPr lang="ru-RU" sz="1300" dirty="0" smtClean="0"/>
              <a:t> </a:t>
            </a:r>
            <a:r>
              <a:rPr lang="ru-RU" sz="1300" dirty="0" err="1" smtClean="0"/>
              <a:t>підкріплюється</a:t>
            </a:r>
            <a:r>
              <a:rPr lang="ru-RU" sz="1300" dirty="0" smtClean="0"/>
              <a:t> в </a:t>
            </a:r>
            <a:r>
              <a:rPr lang="ru-RU" sz="1300" dirty="0" err="1" smtClean="0"/>
              <a:t>даний</a:t>
            </a:r>
            <a:r>
              <a:rPr lang="ru-RU" sz="1300" dirty="0" smtClean="0"/>
              <a:t> час; пунктирна </a:t>
            </a:r>
            <a:r>
              <a:rPr lang="ru-RU" sz="1300" dirty="0" err="1" smtClean="0"/>
              <a:t>лінія</a:t>
            </a:r>
            <a:r>
              <a:rPr lang="ru-RU" sz="1300" dirty="0" smtClean="0"/>
              <a:t> </a:t>
            </a:r>
            <a:r>
              <a:rPr lang="ru-RU" sz="1300" dirty="0" smtClean="0"/>
              <a:t>- </a:t>
            </a:r>
            <a:r>
              <a:rPr lang="ru-RU" sz="1300" dirty="0" err="1" smtClean="0"/>
              <a:t>умовний</a:t>
            </a:r>
            <a:r>
              <a:rPr lang="ru-RU" sz="1300" dirty="0" smtClean="0"/>
              <a:t> </a:t>
            </a:r>
            <a:r>
              <a:rPr lang="ru-RU" sz="1300" dirty="0" err="1" smtClean="0"/>
              <a:t>зв'язок,що</a:t>
            </a:r>
            <a:r>
              <a:rPr lang="ru-RU" sz="1300" dirty="0" smtClean="0"/>
              <a:t> </a:t>
            </a:r>
            <a:r>
              <a:rPr lang="ru-RU" sz="1300" dirty="0" err="1" smtClean="0"/>
              <a:t>підкріплювалася</a:t>
            </a:r>
            <a:r>
              <a:rPr lang="ru-RU" sz="1300" dirty="0" smtClean="0"/>
              <a:t> </a:t>
            </a:r>
            <a:r>
              <a:rPr lang="ru-RU" sz="1300" dirty="0" err="1" smtClean="0"/>
              <a:t>раніше</a:t>
            </a:r>
            <a:r>
              <a:rPr lang="ru-RU" sz="1300" dirty="0" smtClean="0"/>
              <a:t>; </a:t>
            </a:r>
            <a:r>
              <a:rPr lang="ru-RU" sz="1300" dirty="0" err="1" smtClean="0"/>
              <a:t>переривчаста</a:t>
            </a:r>
            <a:r>
              <a:rPr lang="ru-RU" sz="1300" dirty="0" smtClean="0"/>
              <a:t> </a:t>
            </a:r>
            <a:r>
              <a:rPr lang="ru-RU" sz="1300" dirty="0" err="1" smtClean="0"/>
              <a:t>лінія</a:t>
            </a:r>
            <a:r>
              <a:rPr lang="ru-RU" sz="1300" dirty="0" smtClean="0"/>
              <a:t> </a:t>
            </a:r>
            <a:r>
              <a:rPr lang="ru-RU" sz="1300" dirty="0" smtClean="0"/>
              <a:t>- </a:t>
            </a:r>
            <a:r>
              <a:rPr lang="ru-RU" sz="1300" dirty="0" err="1" smtClean="0"/>
              <a:t>сенсорний</a:t>
            </a:r>
            <a:r>
              <a:rPr lang="ru-RU" sz="1300" dirty="0" smtClean="0"/>
              <a:t> </a:t>
            </a:r>
            <a:r>
              <a:rPr lang="ru-RU" sz="1300" dirty="0" err="1" smtClean="0"/>
              <a:t>зв'язок</a:t>
            </a:r>
            <a:r>
              <a:rPr lang="ru-RU" sz="1300" dirty="0" smtClean="0"/>
              <a:t> (за М.М. </a:t>
            </a:r>
            <a:r>
              <a:rPr lang="ru-RU" sz="1300" dirty="0" err="1" smtClean="0"/>
              <a:t>Кільцевою</a:t>
            </a:r>
            <a:r>
              <a:rPr lang="ru-RU" sz="1300" dirty="0" smtClean="0"/>
              <a:t>).</a:t>
            </a:r>
            <a:endParaRPr lang="ru-RU" sz="13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620688"/>
            <a:ext cx="9144000" cy="4801314"/>
          </a:xfrm>
          <a:prstGeom prst="rect">
            <a:avLst/>
          </a:prstGeom>
        </p:spPr>
        <p:txBody>
          <a:bodyPr wrap="square">
            <a:spAutoFit/>
          </a:bodyPr>
          <a:lstStyle/>
          <a:p>
            <a:r>
              <a:rPr lang="ru-RU" dirty="0"/>
              <a:t>Характерною </a:t>
            </a:r>
            <a:r>
              <a:rPr lang="ru-RU" dirty="0" err="1"/>
              <a:t>особливістю</a:t>
            </a:r>
            <a:r>
              <a:rPr lang="ru-RU" dirty="0"/>
              <a:t> </a:t>
            </a:r>
            <a:r>
              <a:rPr lang="ru-RU" dirty="0" err="1"/>
              <a:t>періодизації</a:t>
            </a:r>
            <a:r>
              <a:rPr lang="ru-RU" dirty="0"/>
              <a:t> В. В. </a:t>
            </a:r>
            <a:r>
              <a:rPr lang="ru-RU" dirty="0" err="1"/>
              <a:t>Бунака</a:t>
            </a:r>
            <a:r>
              <a:rPr lang="ru-RU" dirty="0"/>
              <a:t> </a:t>
            </a:r>
            <a:r>
              <a:rPr lang="ru-RU" dirty="0" err="1"/>
              <a:t>є</a:t>
            </a:r>
            <a:r>
              <a:rPr lang="ru-RU" dirty="0"/>
              <a:t> </a:t>
            </a:r>
            <a:r>
              <a:rPr lang="ru-RU" dirty="0" err="1"/>
              <a:t>додатковий</a:t>
            </a:r>
            <a:r>
              <a:rPr lang="ru-RU" dirty="0"/>
              <a:t> </a:t>
            </a:r>
            <a:r>
              <a:rPr lang="ru-RU" dirty="0" err="1"/>
              <a:t>поділ</a:t>
            </a:r>
            <a:r>
              <a:rPr lang="ru-RU" dirty="0"/>
              <a:t> </a:t>
            </a:r>
            <a:r>
              <a:rPr lang="ru-RU" dirty="0" err="1"/>
              <a:t>більшості</a:t>
            </a:r>
            <a:r>
              <a:rPr lang="ru-RU" dirty="0"/>
              <a:t> </a:t>
            </a:r>
            <a:r>
              <a:rPr lang="ru-RU" dirty="0" err="1"/>
              <a:t>основних</a:t>
            </a:r>
            <a:r>
              <a:rPr lang="ru-RU" dirty="0"/>
              <a:t> </a:t>
            </a:r>
            <a:r>
              <a:rPr lang="ru-RU" dirty="0" err="1"/>
              <a:t>вікових</a:t>
            </a:r>
            <a:r>
              <a:rPr lang="ru-RU" dirty="0"/>
              <a:t> </a:t>
            </a:r>
            <a:r>
              <a:rPr lang="ru-RU" dirty="0" err="1"/>
              <a:t>періодів</a:t>
            </a:r>
            <a:r>
              <a:rPr lang="ru-RU" dirty="0"/>
              <a:t> на </a:t>
            </a:r>
            <a:r>
              <a:rPr lang="ru-RU" dirty="0" err="1"/>
              <a:t>підперіоди</a:t>
            </a:r>
            <a:r>
              <a:rPr lang="ru-RU" dirty="0"/>
              <a:t> (</a:t>
            </a:r>
            <a:r>
              <a:rPr lang="ru-RU" dirty="0" err="1"/>
              <a:t>наприклад</a:t>
            </a:r>
            <a:r>
              <a:rPr lang="ru-RU" dirty="0"/>
              <a:t>: </a:t>
            </a:r>
            <a:r>
              <a:rPr lang="ru-RU" dirty="0" err="1"/>
              <a:t>початковий</a:t>
            </a:r>
            <a:r>
              <a:rPr lang="ru-RU" dirty="0"/>
              <a:t> та </a:t>
            </a:r>
            <a:r>
              <a:rPr lang="ru-RU" dirty="0" err="1"/>
              <a:t>кінцевий</a:t>
            </a:r>
            <a:r>
              <a:rPr lang="ru-RU" dirty="0"/>
              <a:t>, перший та </a:t>
            </a:r>
            <a:r>
              <a:rPr lang="ru-RU" dirty="0" err="1"/>
              <a:t>другий</a:t>
            </a:r>
            <a:r>
              <a:rPr lang="ru-RU" dirty="0"/>
              <a:t>), а </a:t>
            </a:r>
            <a:r>
              <a:rPr lang="ru-RU" dirty="0" err="1"/>
              <a:t>також</a:t>
            </a:r>
            <a:r>
              <a:rPr lang="ru-RU" dirty="0"/>
              <a:t> </a:t>
            </a:r>
            <a:r>
              <a:rPr lang="ru-RU" dirty="0" err="1"/>
              <a:t>значна</a:t>
            </a:r>
            <a:r>
              <a:rPr lang="ru-RU" dirty="0"/>
              <a:t> (в </a:t>
            </a:r>
            <a:r>
              <a:rPr lang="ru-RU" dirty="0" err="1"/>
              <a:t>окремих</a:t>
            </a:r>
            <a:r>
              <a:rPr lang="ru-RU" dirty="0"/>
              <a:t> </a:t>
            </a:r>
            <a:r>
              <a:rPr lang="ru-RU" dirty="0" err="1"/>
              <a:t>випадках</a:t>
            </a:r>
            <a:r>
              <a:rPr lang="ru-RU" dirty="0"/>
              <a:t> – у 7–8 </a:t>
            </a:r>
            <a:r>
              <a:rPr lang="ru-RU" dirty="0" err="1"/>
              <a:t>років</a:t>
            </a:r>
            <a:r>
              <a:rPr lang="ru-RU" dirty="0"/>
              <a:t>) </a:t>
            </a:r>
            <a:r>
              <a:rPr lang="ru-RU" dirty="0" err="1"/>
              <a:t>статева</a:t>
            </a:r>
            <a:r>
              <a:rPr lang="ru-RU" dirty="0"/>
              <a:t> </a:t>
            </a:r>
            <a:r>
              <a:rPr lang="ru-RU" dirty="0" err="1"/>
              <a:t>різниця</a:t>
            </a:r>
            <a:r>
              <a:rPr lang="ru-RU" dirty="0"/>
              <a:t> у </a:t>
            </a:r>
            <a:r>
              <a:rPr lang="ru-RU" dirty="0" err="1"/>
              <a:t>тривалості</a:t>
            </a:r>
            <a:r>
              <a:rPr lang="ru-RU" dirty="0"/>
              <a:t> </a:t>
            </a:r>
            <a:r>
              <a:rPr lang="ru-RU" dirty="0" err="1"/>
              <a:t>вікових</a:t>
            </a:r>
            <a:r>
              <a:rPr lang="ru-RU" dirty="0"/>
              <a:t> </a:t>
            </a:r>
            <a:r>
              <a:rPr lang="ru-RU" dirty="0" err="1"/>
              <a:t>етапів</a:t>
            </a:r>
            <a:r>
              <a:rPr lang="ru-RU" dirty="0"/>
              <a:t> на </a:t>
            </a:r>
            <a:r>
              <a:rPr lang="ru-RU" dirty="0" err="1"/>
              <a:t>регресивній</a:t>
            </a:r>
            <a:r>
              <a:rPr lang="ru-RU" dirty="0"/>
              <a:t> </a:t>
            </a:r>
            <a:r>
              <a:rPr lang="ru-RU" dirty="0" err="1"/>
              <a:t>стадії</a:t>
            </a:r>
            <a:r>
              <a:rPr lang="ru-RU" dirty="0"/>
              <a:t> онтогенезу </a:t>
            </a:r>
            <a:r>
              <a:rPr lang="ru-RU" dirty="0" err="1"/>
              <a:t>з</a:t>
            </a:r>
            <a:r>
              <a:rPr lang="ru-RU" dirty="0"/>
              <a:t> </a:t>
            </a:r>
            <a:r>
              <a:rPr lang="ru-RU" dirty="0" err="1"/>
              <a:t>більш</a:t>
            </a:r>
            <a:r>
              <a:rPr lang="ru-RU" dirty="0"/>
              <a:t> </a:t>
            </a:r>
            <a:r>
              <a:rPr lang="ru-RU" dirty="0" err="1"/>
              <a:t>раннім</a:t>
            </a:r>
            <a:r>
              <a:rPr lang="ru-RU" dirty="0"/>
              <a:t> </a:t>
            </a:r>
            <a:r>
              <a:rPr lang="ru-RU" dirty="0" err="1"/>
              <a:t>завершенням</a:t>
            </a:r>
            <a:r>
              <a:rPr lang="ru-RU" dirty="0"/>
              <a:t> </a:t>
            </a:r>
            <a:r>
              <a:rPr lang="ru-RU" dirty="0" err="1"/>
              <a:t>вікових</a:t>
            </a:r>
            <a:r>
              <a:rPr lang="ru-RU" dirty="0"/>
              <a:t> </a:t>
            </a:r>
            <a:r>
              <a:rPr lang="ru-RU" dirty="0" err="1"/>
              <a:t>періодів</a:t>
            </a:r>
            <a:r>
              <a:rPr lang="ru-RU" dirty="0"/>
              <a:t> у </a:t>
            </a:r>
            <a:r>
              <a:rPr lang="ru-RU" dirty="0" err="1"/>
              <a:t>жінок</a:t>
            </a:r>
            <a:r>
              <a:rPr lang="ru-RU" dirty="0"/>
              <a:t>. </a:t>
            </a:r>
          </a:p>
          <a:p>
            <a:r>
              <a:rPr lang="ru-RU" dirty="0"/>
              <a:t>У </a:t>
            </a:r>
            <a:r>
              <a:rPr lang="ru-RU" dirty="0" err="1"/>
              <a:t>віковій</a:t>
            </a:r>
            <a:r>
              <a:rPr lang="ru-RU" dirty="0"/>
              <a:t> </a:t>
            </a:r>
            <a:r>
              <a:rPr lang="ru-RU" dirty="0" err="1"/>
              <a:t>періодизації</a:t>
            </a:r>
            <a:r>
              <a:rPr lang="ru-RU" dirty="0"/>
              <a:t> постнатального онтогенезу </a:t>
            </a:r>
            <a:r>
              <a:rPr lang="ru-RU" dirty="0" err="1"/>
              <a:t>людини</a:t>
            </a:r>
            <a:r>
              <a:rPr lang="ru-RU" dirty="0"/>
              <a:t>, </a:t>
            </a:r>
            <a:r>
              <a:rPr lang="ru-RU" dirty="0" err="1"/>
              <a:t>встановленій</a:t>
            </a:r>
            <a:r>
              <a:rPr lang="ru-RU" dirty="0"/>
              <a:t> на </a:t>
            </a:r>
            <a:r>
              <a:rPr lang="en-US" dirty="0"/>
              <a:t>VII </a:t>
            </a:r>
            <a:r>
              <a:rPr lang="ru-RU" dirty="0" err="1"/>
              <a:t>Всесоюзній</a:t>
            </a:r>
            <a:r>
              <a:rPr lang="ru-RU" dirty="0"/>
              <a:t> </a:t>
            </a:r>
            <a:r>
              <a:rPr lang="ru-RU" dirty="0" err="1"/>
              <a:t>конференції</a:t>
            </a:r>
            <a:r>
              <a:rPr lang="ru-RU" dirty="0"/>
              <a:t> </a:t>
            </a:r>
            <a:r>
              <a:rPr lang="ru-RU" dirty="0" err="1"/>
              <a:t>з</a:t>
            </a:r>
            <a:r>
              <a:rPr lang="ru-RU" dirty="0"/>
              <a:t> проблем </a:t>
            </a:r>
            <a:r>
              <a:rPr lang="ru-RU" dirty="0" err="1"/>
              <a:t>вікової</a:t>
            </a:r>
            <a:r>
              <a:rPr lang="ru-RU" dirty="0"/>
              <a:t> </a:t>
            </a:r>
            <a:r>
              <a:rPr lang="ru-RU" dirty="0" err="1"/>
              <a:t>морфології</a:t>
            </a:r>
            <a:r>
              <a:rPr lang="ru-RU" dirty="0"/>
              <a:t>, </a:t>
            </a:r>
            <a:r>
              <a:rPr lang="ru-RU" dirty="0" err="1"/>
              <a:t>фізіології</a:t>
            </a:r>
            <a:r>
              <a:rPr lang="ru-RU" dirty="0"/>
              <a:t> та </a:t>
            </a:r>
            <a:r>
              <a:rPr lang="ru-RU" dirty="0" err="1" smtClean="0"/>
              <a:t>біохімії</a:t>
            </a:r>
            <a:r>
              <a:rPr lang="ru-RU" dirty="0" smtClean="0"/>
              <a:t>, </a:t>
            </a:r>
            <a:r>
              <a:rPr lang="ru-RU" dirty="0" err="1"/>
              <a:t>запропоновано</a:t>
            </a:r>
            <a:r>
              <a:rPr lang="ru-RU" dirty="0"/>
              <a:t> </a:t>
            </a:r>
            <a:r>
              <a:rPr lang="ru-RU" dirty="0" err="1"/>
              <a:t>видокремити</a:t>
            </a:r>
            <a:r>
              <a:rPr lang="ru-RU" dirty="0"/>
              <a:t> </a:t>
            </a:r>
            <a:r>
              <a:rPr lang="ru-RU" dirty="0" err="1"/>
              <a:t>дванадцять</a:t>
            </a:r>
            <a:r>
              <a:rPr lang="ru-RU" dirty="0"/>
              <a:t> </a:t>
            </a:r>
            <a:r>
              <a:rPr lang="ru-RU" dirty="0" err="1"/>
              <a:t>основних</a:t>
            </a:r>
            <a:r>
              <a:rPr lang="ru-RU" dirty="0"/>
              <a:t> </a:t>
            </a:r>
            <a:r>
              <a:rPr lang="ru-RU" dirty="0" err="1"/>
              <a:t>вікових</a:t>
            </a:r>
            <a:r>
              <a:rPr lang="ru-RU" dirty="0"/>
              <a:t> </a:t>
            </a:r>
            <a:r>
              <a:rPr lang="ru-RU" dirty="0" err="1"/>
              <a:t>періодів</a:t>
            </a:r>
            <a:r>
              <a:rPr lang="ru-RU" dirty="0"/>
              <a:t> (див. табл. 1). </a:t>
            </a:r>
            <a:r>
              <a:rPr lang="ru-RU" dirty="0" err="1"/>
              <a:t>Порівняно</a:t>
            </a:r>
            <a:r>
              <a:rPr lang="ru-RU" dirty="0"/>
              <a:t> </a:t>
            </a:r>
            <a:r>
              <a:rPr lang="ru-RU" dirty="0" err="1"/>
              <a:t>з</a:t>
            </a:r>
            <a:r>
              <a:rPr lang="ru-RU" dirty="0"/>
              <a:t> </a:t>
            </a:r>
            <a:r>
              <a:rPr lang="ru-RU" dirty="0" err="1"/>
              <a:t>попередніми</a:t>
            </a:r>
            <a:r>
              <a:rPr lang="ru-RU" dirty="0"/>
              <a:t> </a:t>
            </a:r>
            <a:r>
              <a:rPr lang="ru-RU" dirty="0" err="1"/>
              <a:t>варіантами</a:t>
            </a:r>
            <a:r>
              <a:rPr lang="ru-RU" dirty="0"/>
              <a:t> </a:t>
            </a:r>
            <a:r>
              <a:rPr lang="ru-RU" dirty="0" err="1"/>
              <a:t>періодизацій</a:t>
            </a:r>
            <a:r>
              <a:rPr lang="ru-RU" dirty="0"/>
              <a:t> </a:t>
            </a:r>
            <a:r>
              <a:rPr lang="ru-RU" dirty="0" err="1"/>
              <a:t>розширено</a:t>
            </a:r>
            <a:r>
              <a:rPr lang="ru-RU" dirty="0"/>
              <a:t> </a:t>
            </a:r>
            <a:r>
              <a:rPr lang="ru-RU" dirty="0" err="1"/>
              <a:t>віковий</a:t>
            </a:r>
            <a:r>
              <a:rPr lang="ru-RU" dirty="0"/>
              <a:t> </a:t>
            </a:r>
            <a:r>
              <a:rPr lang="ru-RU" dirty="0" err="1"/>
              <a:t>діапазон</a:t>
            </a:r>
            <a:r>
              <a:rPr lang="ru-RU" dirty="0"/>
              <a:t> детального </a:t>
            </a:r>
            <a:r>
              <a:rPr lang="ru-RU" dirty="0" err="1"/>
              <a:t>розподілу</a:t>
            </a:r>
            <a:r>
              <a:rPr lang="ru-RU" dirty="0"/>
              <a:t> </a:t>
            </a:r>
            <a:r>
              <a:rPr lang="ru-RU" dirty="0" err="1"/>
              <a:t>періодів</a:t>
            </a:r>
            <a:r>
              <a:rPr lang="ru-RU" dirty="0"/>
              <a:t> (до 90 </a:t>
            </a:r>
            <a:r>
              <a:rPr lang="ru-RU" dirty="0" err="1"/>
              <a:t>років</a:t>
            </a:r>
            <a:r>
              <a:rPr lang="ru-RU" dirty="0"/>
              <a:t>), установлено </a:t>
            </a:r>
            <a:r>
              <a:rPr lang="ru-RU" dirty="0" err="1"/>
              <a:t>межі</a:t>
            </a:r>
            <a:r>
              <a:rPr lang="ru-RU" dirty="0"/>
              <a:t> </a:t>
            </a:r>
            <a:r>
              <a:rPr lang="ru-RU" dirty="0" err="1"/>
              <a:t>періоду</a:t>
            </a:r>
            <a:r>
              <a:rPr lang="ru-RU" dirty="0"/>
              <a:t> </a:t>
            </a:r>
            <a:r>
              <a:rPr lang="ru-RU" dirty="0" err="1"/>
              <a:t>довгожителів</a:t>
            </a:r>
            <a:r>
              <a:rPr lang="ru-RU" dirty="0"/>
              <a:t>, </a:t>
            </a:r>
            <a:r>
              <a:rPr lang="ru-RU" dirty="0" err="1"/>
              <a:t>вказано</a:t>
            </a:r>
            <a:r>
              <a:rPr lang="ru-RU" dirty="0"/>
              <a:t> </a:t>
            </a:r>
            <a:r>
              <a:rPr lang="ru-RU" dirty="0" err="1"/>
              <a:t>статеву</a:t>
            </a:r>
            <a:r>
              <a:rPr lang="ru-RU" dirty="0"/>
              <a:t> </a:t>
            </a:r>
            <a:r>
              <a:rPr lang="ru-RU" dirty="0" err="1"/>
              <a:t>відмінність</a:t>
            </a:r>
            <a:r>
              <a:rPr lang="ru-RU" dirty="0"/>
              <a:t> у </a:t>
            </a:r>
            <a:r>
              <a:rPr lang="ru-RU" dirty="0" err="1"/>
              <a:t>тривалості</a:t>
            </a:r>
            <a:r>
              <a:rPr lang="ru-RU" dirty="0"/>
              <a:t> </a:t>
            </a:r>
            <a:r>
              <a:rPr lang="ru-RU" dirty="0" err="1"/>
              <a:t>періодів</a:t>
            </a:r>
            <a:r>
              <a:rPr lang="ru-RU" dirty="0"/>
              <a:t>, яка </a:t>
            </a:r>
            <a:r>
              <a:rPr lang="ru-RU" dirty="0" err="1"/>
              <a:t>відображає</a:t>
            </a:r>
            <a:r>
              <a:rPr lang="ru-RU" dirty="0"/>
              <a:t> </a:t>
            </a:r>
            <a:r>
              <a:rPr lang="ru-RU" dirty="0" err="1"/>
              <a:t>особливості</a:t>
            </a:r>
            <a:r>
              <a:rPr lang="ru-RU" dirty="0"/>
              <a:t> </a:t>
            </a:r>
            <a:r>
              <a:rPr lang="ru-RU" dirty="0" err="1"/>
              <a:t>розвитку</a:t>
            </a:r>
            <a:r>
              <a:rPr lang="ru-RU" dirty="0"/>
              <a:t> та </a:t>
            </a:r>
            <a:r>
              <a:rPr lang="ru-RU" dirty="0" err="1"/>
              <a:t>старіння</a:t>
            </a:r>
            <a:r>
              <a:rPr lang="ru-RU" dirty="0"/>
              <a:t> </a:t>
            </a:r>
            <a:r>
              <a:rPr lang="ru-RU" dirty="0" err="1"/>
              <a:t>організму</a:t>
            </a:r>
            <a:r>
              <a:rPr lang="ru-RU" dirty="0"/>
              <a:t> </a:t>
            </a:r>
            <a:r>
              <a:rPr lang="ru-RU" dirty="0" err="1"/>
              <a:t>людини</a:t>
            </a:r>
            <a:r>
              <a:rPr lang="ru-RU" dirty="0"/>
              <a:t>. </a:t>
            </a:r>
            <a:r>
              <a:rPr lang="ru-RU" dirty="0" err="1"/>
              <a:t>Значна</a:t>
            </a:r>
            <a:r>
              <a:rPr lang="ru-RU" dirty="0"/>
              <a:t> </a:t>
            </a:r>
            <a:r>
              <a:rPr lang="ru-RU" dirty="0" err="1"/>
              <a:t>деталізація</a:t>
            </a:r>
            <a:r>
              <a:rPr lang="ru-RU" dirty="0"/>
              <a:t> та </a:t>
            </a:r>
            <a:r>
              <a:rPr lang="ru-RU" dirty="0" err="1"/>
              <a:t>достатня</a:t>
            </a:r>
            <a:r>
              <a:rPr lang="ru-RU" dirty="0"/>
              <a:t> </a:t>
            </a:r>
            <a:r>
              <a:rPr lang="ru-RU" dirty="0" err="1"/>
              <a:t>обґрунтованість</a:t>
            </a:r>
            <a:r>
              <a:rPr lang="ru-RU" dirty="0"/>
              <a:t> </a:t>
            </a:r>
            <a:r>
              <a:rPr lang="ru-RU" dirty="0" err="1"/>
              <a:t>цієї</a:t>
            </a:r>
            <a:r>
              <a:rPr lang="ru-RU" dirty="0"/>
              <a:t> </a:t>
            </a:r>
            <a:r>
              <a:rPr lang="ru-RU" dirty="0" err="1"/>
              <a:t>вікової</a:t>
            </a:r>
            <a:r>
              <a:rPr lang="ru-RU" dirty="0"/>
              <a:t> </a:t>
            </a:r>
            <a:r>
              <a:rPr lang="ru-RU" dirty="0" err="1"/>
              <a:t>періодизації</a:t>
            </a:r>
            <a:r>
              <a:rPr lang="ru-RU" dirty="0"/>
              <a:t> </a:t>
            </a:r>
            <a:r>
              <a:rPr lang="ru-RU" dirty="0" err="1"/>
              <a:t>зумовили</a:t>
            </a:r>
            <a:r>
              <a:rPr lang="ru-RU" dirty="0"/>
              <a:t> </a:t>
            </a:r>
            <a:r>
              <a:rPr lang="ru-RU" dirty="0" err="1"/>
              <a:t>її</a:t>
            </a:r>
            <a:r>
              <a:rPr lang="ru-RU" dirty="0"/>
              <a:t> </a:t>
            </a:r>
            <a:r>
              <a:rPr lang="ru-RU" dirty="0" err="1"/>
              <a:t>широке</a:t>
            </a:r>
            <a:r>
              <a:rPr lang="ru-RU" dirty="0"/>
              <a:t> </a:t>
            </a:r>
            <a:r>
              <a:rPr lang="ru-RU" dirty="0" err="1"/>
              <a:t>та</a:t>
            </a:r>
            <a:r>
              <a:rPr lang="ru-RU" dirty="0"/>
              <a:t> </a:t>
            </a:r>
            <a:r>
              <a:rPr lang="ru-RU" dirty="0" err="1"/>
              <a:t>тривале</a:t>
            </a:r>
            <a:r>
              <a:rPr lang="ru-RU" dirty="0"/>
              <a:t> </a:t>
            </a:r>
            <a:r>
              <a:rPr lang="ru-RU" dirty="0" err="1"/>
              <a:t>використання</a:t>
            </a:r>
            <a:r>
              <a:rPr lang="ru-RU" dirty="0"/>
              <a:t> у </a:t>
            </a:r>
            <a:r>
              <a:rPr lang="ru-RU" dirty="0" err="1"/>
              <a:t>сфері</a:t>
            </a:r>
            <a:r>
              <a:rPr lang="ru-RU" dirty="0"/>
              <a:t> </a:t>
            </a:r>
            <a:r>
              <a:rPr lang="ru-RU" dirty="0" err="1"/>
              <a:t>наукових</a:t>
            </a:r>
            <a:r>
              <a:rPr lang="ru-RU" dirty="0"/>
              <a:t> </a:t>
            </a:r>
            <a:r>
              <a:rPr lang="ru-RU" dirty="0" err="1"/>
              <a:t>досліджень</a:t>
            </a:r>
            <a:r>
              <a:rPr lang="ru-RU" dirty="0"/>
              <a:t> та </a:t>
            </a:r>
            <a:r>
              <a:rPr lang="ru-RU" dirty="0" err="1"/>
              <a:t>освітньому</a:t>
            </a:r>
            <a:r>
              <a:rPr lang="ru-RU" dirty="0"/>
              <a:t> </a:t>
            </a:r>
            <a:r>
              <a:rPr lang="ru-RU" dirty="0" err="1"/>
              <a:t>процесі</a:t>
            </a:r>
            <a:r>
              <a:rPr lang="ru-RU" dirty="0"/>
              <a:t>. </a:t>
            </a:r>
            <a:r>
              <a:rPr lang="ru-RU" dirty="0" err="1"/>
              <a:t>Проте</a:t>
            </a:r>
            <a:r>
              <a:rPr lang="ru-RU" dirty="0"/>
              <a:t> </a:t>
            </a:r>
            <a:r>
              <a:rPr lang="ru-RU" dirty="0" err="1"/>
              <a:t>вплив</a:t>
            </a:r>
            <a:r>
              <a:rPr lang="ru-RU" dirty="0"/>
              <a:t> </a:t>
            </a:r>
            <a:r>
              <a:rPr lang="ru-RU" dirty="0" err="1"/>
              <a:t>процесів</a:t>
            </a:r>
            <a:r>
              <a:rPr lang="ru-RU" dirty="0"/>
              <a:t> </a:t>
            </a:r>
            <a:r>
              <a:rPr lang="ru-RU" dirty="0" err="1"/>
              <a:t>епохальної</a:t>
            </a:r>
            <a:r>
              <a:rPr lang="ru-RU" dirty="0"/>
              <a:t> </a:t>
            </a:r>
            <a:r>
              <a:rPr lang="ru-RU" dirty="0" err="1"/>
              <a:t>акселерації</a:t>
            </a:r>
            <a:r>
              <a:rPr lang="ru-RU" dirty="0"/>
              <a:t>, а </a:t>
            </a:r>
            <a:r>
              <a:rPr lang="ru-RU" dirty="0" err="1"/>
              <a:t>також</a:t>
            </a:r>
            <a:r>
              <a:rPr lang="ru-RU" dirty="0"/>
              <a:t> </a:t>
            </a:r>
            <a:r>
              <a:rPr lang="ru-RU" dirty="0" err="1"/>
              <a:t>сучасні</a:t>
            </a:r>
            <a:r>
              <a:rPr lang="ru-RU" dirty="0"/>
              <a:t> </a:t>
            </a:r>
            <a:r>
              <a:rPr lang="ru-RU" dirty="0" err="1"/>
              <a:t>тенденції</a:t>
            </a:r>
            <a:r>
              <a:rPr lang="ru-RU" dirty="0"/>
              <a:t> до </a:t>
            </a:r>
            <a:r>
              <a:rPr lang="ru-RU" dirty="0" err="1"/>
              <a:t>підвищення</a:t>
            </a:r>
            <a:r>
              <a:rPr lang="ru-RU" dirty="0"/>
              <a:t> </a:t>
            </a:r>
            <a:r>
              <a:rPr lang="ru-RU" dirty="0" err="1"/>
              <a:t>середньої</a:t>
            </a:r>
            <a:r>
              <a:rPr lang="ru-RU" dirty="0"/>
              <a:t> </a:t>
            </a:r>
            <a:r>
              <a:rPr lang="ru-RU" dirty="0" err="1"/>
              <a:t>тривалості</a:t>
            </a:r>
            <a:r>
              <a:rPr lang="ru-RU" dirty="0"/>
              <a:t> </a:t>
            </a:r>
            <a:r>
              <a:rPr lang="ru-RU" dirty="0" err="1"/>
              <a:t>життя</a:t>
            </a:r>
            <a:r>
              <a:rPr lang="ru-RU" dirty="0"/>
              <a:t> </a:t>
            </a:r>
            <a:r>
              <a:rPr lang="ru-RU" dirty="0" err="1"/>
              <a:t>зумовлюють</a:t>
            </a:r>
            <a:r>
              <a:rPr lang="ru-RU" dirty="0"/>
              <a:t> </a:t>
            </a:r>
            <a:r>
              <a:rPr lang="ru-RU" dirty="0" err="1"/>
              <a:t>необхідність</a:t>
            </a:r>
            <a:r>
              <a:rPr lang="ru-RU" dirty="0"/>
              <a:t> </a:t>
            </a:r>
            <a:r>
              <a:rPr lang="ru-RU" dirty="0" err="1"/>
              <a:t>аналізу</a:t>
            </a:r>
            <a:r>
              <a:rPr lang="ru-RU" dirty="0"/>
              <a:t> </a:t>
            </a:r>
            <a:r>
              <a:rPr lang="ru-RU" dirty="0" err="1"/>
              <a:t>нових</a:t>
            </a:r>
            <a:r>
              <a:rPr lang="ru-RU" dirty="0"/>
              <a:t> </a:t>
            </a:r>
            <a:r>
              <a:rPr lang="ru-RU" dirty="0" err="1"/>
              <a:t>підходів</a:t>
            </a:r>
            <a:r>
              <a:rPr lang="ru-RU" dirty="0"/>
              <a:t> </a:t>
            </a:r>
            <a:r>
              <a:rPr lang="ru-RU" dirty="0" err="1"/>
              <a:t>до</a:t>
            </a:r>
            <a:r>
              <a:rPr lang="ru-RU" dirty="0"/>
              <a:t> </a:t>
            </a:r>
            <a:r>
              <a:rPr lang="ru-RU" dirty="0" err="1"/>
              <a:t>періодизації</a:t>
            </a:r>
            <a:r>
              <a:rPr lang="ru-RU" dirty="0"/>
              <a:t> постнатального онтогенезу </a:t>
            </a:r>
            <a:r>
              <a:rPr lang="ru-RU" dirty="0" err="1"/>
              <a:t>людини</a:t>
            </a:r>
            <a:r>
              <a:rPr lang="ru-RU" dirty="0"/>
              <a:t>.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9144000" cy="1200329"/>
          </a:xfrm>
          <a:prstGeom prst="rect">
            <a:avLst/>
          </a:prstGeom>
        </p:spPr>
        <p:txBody>
          <a:bodyPr wrap="square">
            <a:spAutoFit/>
          </a:bodyPr>
          <a:lstStyle/>
          <a:p>
            <a:r>
              <a:rPr lang="ru-RU" dirty="0"/>
              <a:t>У </a:t>
            </a:r>
            <a:r>
              <a:rPr lang="ru-RU" dirty="0" err="1"/>
              <a:t>низці</a:t>
            </a:r>
            <a:r>
              <a:rPr lang="ru-RU" dirty="0"/>
              <a:t> схем </a:t>
            </a:r>
            <a:r>
              <a:rPr lang="ru-RU" dirty="0" err="1"/>
              <a:t>вікової</a:t>
            </a:r>
            <a:r>
              <a:rPr lang="ru-RU" dirty="0"/>
              <a:t> </a:t>
            </a:r>
            <a:r>
              <a:rPr lang="ru-RU" dirty="0" err="1"/>
              <a:t>періодизації</a:t>
            </a:r>
            <a:r>
              <a:rPr lang="ru-RU" dirty="0"/>
              <a:t>, </a:t>
            </a:r>
            <a:r>
              <a:rPr lang="ru-RU" dirty="0" err="1"/>
              <a:t>запропонованих</a:t>
            </a:r>
            <a:r>
              <a:rPr lang="ru-RU" dirty="0"/>
              <a:t> у </a:t>
            </a:r>
            <a:r>
              <a:rPr lang="ru-RU" dirty="0" err="1"/>
              <a:t>період</a:t>
            </a:r>
            <a:r>
              <a:rPr lang="ru-RU" dirty="0"/>
              <a:t> </a:t>
            </a:r>
            <a:r>
              <a:rPr lang="ru-RU" dirty="0" err="1"/>
              <a:t>завершення</a:t>
            </a:r>
            <a:r>
              <a:rPr lang="ru-RU" dirty="0"/>
              <a:t> ХХ та на початку ХХІ </a:t>
            </a:r>
            <a:r>
              <a:rPr lang="ru-RU" dirty="0" err="1" smtClean="0"/>
              <a:t>століття</a:t>
            </a:r>
            <a:r>
              <a:rPr lang="ru-RU" dirty="0" smtClean="0"/>
              <a:t> </a:t>
            </a:r>
            <a:r>
              <a:rPr lang="ru-RU" dirty="0"/>
              <a:t>на </a:t>
            </a:r>
            <a:r>
              <a:rPr lang="ru-RU" dirty="0" err="1"/>
              <a:t>основі</a:t>
            </a:r>
            <a:r>
              <a:rPr lang="ru-RU" dirty="0"/>
              <a:t> </a:t>
            </a:r>
            <a:r>
              <a:rPr lang="ru-RU" dirty="0" err="1"/>
              <a:t>психологічних</a:t>
            </a:r>
            <a:r>
              <a:rPr lang="ru-RU" dirty="0"/>
              <a:t> </a:t>
            </a:r>
            <a:r>
              <a:rPr lang="ru-RU" dirty="0" err="1"/>
              <a:t>критеріїв</a:t>
            </a:r>
            <a:r>
              <a:rPr lang="ru-RU" dirty="0"/>
              <a:t>, </a:t>
            </a:r>
            <a:r>
              <a:rPr lang="ru-RU" dirty="0" err="1"/>
              <a:t>спостерігається</a:t>
            </a:r>
            <a:r>
              <a:rPr lang="ru-RU" dirty="0"/>
              <a:t> </a:t>
            </a:r>
            <a:r>
              <a:rPr lang="ru-RU" dirty="0" err="1"/>
              <a:t>тенденція</a:t>
            </a:r>
            <a:r>
              <a:rPr lang="ru-RU" dirty="0"/>
              <a:t> до </a:t>
            </a:r>
            <a:r>
              <a:rPr lang="ru-RU" dirty="0" err="1"/>
              <a:t>більш</a:t>
            </a:r>
            <a:r>
              <a:rPr lang="ru-RU" dirty="0"/>
              <a:t> </a:t>
            </a:r>
            <a:r>
              <a:rPr lang="ru-RU" dirty="0" err="1"/>
              <a:t>раннього</a:t>
            </a:r>
            <a:r>
              <a:rPr lang="ru-RU" dirty="0"/>
              <a:t> </a:t>
            </a:r>
            <a:r>
              <a:rPr lang="ru-RU" dirty="0" err="1"/>
              <a:t>завершення</a:t>
            </a:r>
            <a:r>
              <a:rPr lang="ru-RU" dirty="0"/>
              <a:t> </a:t>
            </a:r>
            <a:r>
              <a:rPr lang="ru-RU" dirty="0" err="1"/>
              <a:t>віку</a:t>
            </a:r>
            <a:r>
              <a:rPr lang="ru-RU" dirty="0"/>
              <a:t> </a:t>
            </a:r>
            <a:r>
              <a:rPr lang="ru-RU" dirty="0" err="1"/>
              <a:t>раннього</a:t>
            </a:r>
            <a:r>
              <a:rPr lang="ru-RU" dirty="0"/>
              <a:t> </a:t>
            </a:r>
            <a:r>
              <a:rPr lang="ru-RU" dirty="0" err="1"/>
              <a:t>дитинства</a:t>
            </a:r>
            <a:r>
              <a:rPr lang="ru-RU" dirty="0"/>
              <a:t> – у </a:t>
            </a:r>
            <a:r>
              <a:rPr lang="ru-RU" dirty="0" err="1"/>
              <a:t>шість</a:t>
            </a:r>
            <a:r>
              <a:rPr lang="ru-RU" dirty="0"/>
              <a:t>, а в </a:t>
            </a:r>
            <a:r>
              <a:rPr lang="ru-RU" dirty="0" err="1"/>
              <a:t>окремих</a:t>
            </a:r>
            <a:r>
              <a:rPr lang="ru-RU" dirty="0"/>
              <a:t> </a:t>
            </a:r>
            <a:r>
              <a:rPr lang="ru-RU" dirty="0" err="1"/>
              <a:t>випадках</a:t>
            </a:r>
            <a:r>
              <a:rPr lang="ru-RU" dirty="0"/>
              <a:t> – </a:t>
            </a:r>
            <a:r>
              <a:rPr lang="ru-RU" dirty="0" err="1"/>
              <a:t>навіть</a:t>
            </a:r>
            <a:r>
              <a:rPr lang="ru-RU" dirty="0"/>
              <a:t> у </a:t>
            </a:r>
            <a:r>
              <a:rPr lang="ru-RU" dirty="0" err="1"/>
              <a:t>чотири</a:t>
            </a:r>
            <a:r>
              <a:rPr lang="ru-RU" dirty="0"/>
              <a:t> роки (табл. 2, 3).</a:t>
            </a:r>
          </a:p>
        </p:txBody>
      </p:sp>
      <p:sp>
        <p:nvSpPr>
          <p:cNvPr id="5" name="Прямоугольник 4"/>
          <p:cNvSpPr/>
          <p:nvPr/>
        </p:nvSpPr>
        <p:spPr>
          <a:xfrm>
            <a:off x="0" y="1268760"/>
            <a:ext cx="9144000" cy="646331"/>
          </a:xfrm>
          <a:prstGeom prst="rect">
            <a:avLst/>
          </a:prstGeom>
        </p:spPr>
        <p:txBody>
          <a:bodyPr wrap="square">
            <a:spAutoFit/>
          </a:bodyPr>
          <a:lstStyle/>
          <a:p>
            <a:r>
              <a:rPr lang="ru-RU" b="1" dirty="0" err="1"/>
              <a:t>Вікові</a:t>
            </a:r>
            <a:r>
              <a:rPr lang="ru-RU" b="1" dirty="0"/>
              <a:t> </a:t>
            </a:r>
            <a:r>
              <a:rPr lang="ru-RU" b="1" dirty="0" err="1"/>
              <a:t>періодизації</a:t>
            </a:r>
            <a:r>
              <a:rPr lang="ru-RU" b="1" dirty="0"/>
              <a:t> постнатального онтогенезу </a:t>
            </a:r>
            <a:r>
              <a:rPr lang="ru-RU" b="1" dirty="0" err="1"/>
              <a:t>людини</a:t>
            </a:r>
            <a:r>
              <a:rPr lang="ru-RU" b="1" dirty="0"/>
              <a:t>, </a:t>
            </a:r>
            <a:r>
              <a:rPr lang="ru-RU" b="1" dirty="0" err="1"/>
              <a:t>запропоновані</a:t>
            </a:r>
            <a:r>
              <a:rPr lang="ru-RU" b="1" dirty="0"/>
              <a:t> В. </a:t>
            </a:r>
            <a:r>
              <a:rPr lang="ru-RU" b="1" dirty="0" err="1"/>
              <a:t>Квіном</a:t>
            </a:r>
            <a:r>
              <a:rPr lang="ru-RU" b="1" dirty="0"/>
              <a:t> (2000), Г. </a:t>
            </a:r>
            <a:r>
              <a:rPr lang="ru-RU" b="1" dirty="0" err="1"/>
              <a:t>Крайгом</a:t>
            </a:r>
            <a:r>
              <a:rPr lang="ru-RU" b="1" dirty="0"/>
              <a:t> (1996) та А. </a:t>
            </a:r>
            <a:r>
              <a:rPr lang="ru-RU" b="1" dirty="0" err="1"/>
              <a:t>Реаном</a:t>
            </a:r>
            <a:r>
              <a:rPr lang="ru-RU" b="1" dirty="0"/>
              <a:t> (2002) </a:t>
            </a:r>
            <a:endParaRPr lang="ru-RU" dirty="0"/>
          </a:p>
        </p:txBody>
      </p:sp>
      <p:pic>
        <p:nvPicPr>
          <p:cNvPr id="29698" name="Picture 2"/>
          <p:cNvPicPr>
            <a:picLocks noChangeAspect="1" noChangeArrowheads="1"/>
          </p:cNvPicPr>
          <p:nvPr/>
        </p:nvPicPr>
        <p:blipFill>
          <a:blip r:embed="rId2" cstate="print"/>
          <a:srcRect/>
          <a:stretch>
            <a:fillRect/>
          </a:stretch>
        </p:blipFill>
        <p:spPr bwMode="auto">
          <a:xfrm>
            <a:off x="1835696" y="2060848"/>
            <a:ext cx="5369881" cy="2440855"/>
          </a:xfrm>
          <a:prstGeom prst="rect">
            <a:avLst/>
          </a:prstGeom>
          <a:noFill/>
          <a:ln w="9525">
            <a:noFill/>
            <a:miter lim="800000"/>
            <a:headEnd/>
            <a:tailEnd/>
          </a:ln>
        </p:spPr>
      </p:pic>
      <p:sp>
        <p:nvSpPr>
          <p:cNvPr id="7" name="Прямоугольник 6"/>
          <p:cNvSpPr/>
          <p:nvPr/>
        </p:nvSpPr>
        <p:spPr>
          <a:xfrm>
            <a:off x="0" y="4797152"/>
            <a:ext cx="9144000" cy="1754326"/>
          </a:xfrm>
          <a:prstGeom prst="rect">
            <a:avLst/>
          </a:prstGeom>
        </p:spPr>
        <p:txBody>
          <a:bodyPr wrap="square">
            <a:spAutoFit/>
          </a:bodyPr>
          <a:lstStyle/>
          <a:p>
            <a:r>
              <a:rPr lang="ru-RU" dirty="0" err="1"/>
              <a:t>Період</a:t>
            </a:r>
            <a:r>
              <a:rPr lang="ru-RU" dirty="0"/>
              <a:t> </a:t>
            </a:r>
            <a:r>
              <a:rPr lang="ru-RU" dirty="0" err="1"/>
              <a:t>зрілості</a:t>
            </a:r>
            <a:r>
              <a:rPr lang="ru-RU" dirty="0"/>
              <a:t> (у </a:t>
            </a:r>
            <a:r>
              <a:rPr lang="ru-RU" dirty="0" err="1"/>
              <a:t>різних</a:t>
            </a:r>
            <a:r>
              <a:rPr lang="ru-RU" dirty="0"/>
              <a:t> </a:t>
            </a:r>
            <a:r>
              <a:rPr lang="ru-RU" dirty="0" err="1"/>
              <a:t>авторів</a:t>
            </a:r>
            <a:r>
              <a:rPr lang="ru-RU" dirty="0"/>
              <a:t> – </a:t>
            </a:r>
            <a:r>
              <a:rPr lang="ru-RU" dirty="0" err="1"/>
              <a:t>дорослий</a:t>
            </a:r>
            <a:r>
              <a:rPr lang="ru-RU" dirty="0"/>
              <a:t>, </a:t>
            </a:r>
            <a:r>
              <a:rPr lang="ru-RU" dirty="0" err="1"/>
              <a:t>ранній</a:t>
            </a:r>
            <a:r>
              <a:rPr lang="ru-RU" dirty="0"/>
              <a:t> </a:t>
            </a:r>
            <a:r>
              <a:rPr lang="ru-RU" dirty="0" err="1"/>
              <a:t>дорослий</a:t>
            </a:r>
            <a:r>
              <a:rPr lang="ru-RU" dirty="0"/>
              <a:t>, </a:t>
            </a:r>
            <a:r>
              <a:rPr lang="ru-RU" dirty="0" err="1"/>
              <a:t>середній</a:t>
            </a:r>
            <a:r>
              <a:rPr lang="ru-RU" dirty="0"/>
              <a:t> </a:t>
            </a:r>
            <a:r>
              <a:rPr lang="ru-RU" dirty="0" err="1"/>
              <a:t>дорослий</a:t>
            </a:r>
            <a:r>
              <a:rPr lang="ru-RU" dirty="0"/>
              <a:t>, </a:t>
            </a:r>
            <a:r>
              <a:rPr lang="ru-RU" dirty="0" err="1"/>
              <a:t>молодість</a:t>
            </a:r>
            <a:r>
              <a:rPr lang="ru-RU" dirty="0"/>
              <a:t>) </a:t>
            </a:r>
            <a:r>
              <a:rPr lang="ru-RU" dirty="0" err="1"/>
              <a:t>також</a:t>
            </a:r>
            <a:r>
              <a:rPr lang="ru-RU" dirty="0"/>
              <a:t> </a:t>
            </a:r>
            <a:r>
              <a:rPr lang="ru-RU" dirty="0" err="1"/>
              <a:t>завершується</a:t>
            </a:r>
            <a:r>
              <a:rPr lang="ru-RU" dirty="0"/>
              <a:t> </a:t>
            </a:r>
            <a:r>
              <a:rPr lang="ru-RU" dirty="0" err="1"/>
              <a:t>дещо</a:t>
            </a:r>
            <a:r>
              <a:rPr lang="ru-RU" dirty="0"/>
              <a:t> </a:t>
            </a:r>
            <a:r>
              <a:rPr lang="ru-RU" dirty="0" err="1"/>
              <a:t>пізніше</a:t>
            </a:r>
            <a:r>
              <a:rPr lang="ru-RU" dirty="0"/>
              <a:t> – </a:t>
            </a:r>
            <a:r>
              <a:rPr lang="ru-RU" dirty="0" err="1"/>
              <a:t>у</a:t>
            </a:r>
            <a:r>
              <a:rPr lang="ru-RU" dirty="0"/>
              <a:t> 40 </a:t>
            </a:r>
            <a:r>
              <a:rPr lang="ru-RU" dirty="0" err="1"/>
              <a:t>років</a:t>
            </a:r>
            <a:r>
              <a:rPr lang="ru-RU" dirty="0"/>
              <a:t>. Початок </a:t>
            </a:r>
            <a:r>
              <a:rPr lang="ru-RU" dirty="0" err="1"/>
              <a:t>періоду</a:t>
            </a:r>
            <a:r>
              <a:rPr lang="ru-RU" dirty="0"/>
              <a:t> </a:t>
            </a:r>
            <a:r>
              <a:rPr lang="ru-RU" dirty="0" err="1"/>
              <a:t>літнього</a:t>
            </a:r>
            <a:r>
              <a:rPr lang="ru-RU" dirty="0"/>
              <a:t> </a:t>
            </a:r>
            <a:r>
              <a:rPr lang="ru-RU" dirty="0" err="1"/>
              <a:t>віку</a:t>
            </a:r>
            <a:r>
              <a:rPr lang="ru-RU" dirty="0"/>
              <a:t> (</a:t>
            </a:r>
            <a:r>
              <a:rPr lang="ru-RU" dirty="0" err="1"/>
              <a:t>пізнього</a:t>
            </a:r>
            <a:r>
              <a:rPr lang="ru-RU" dirty="0"/>
              <a:t> </a:t>
            </a:r>
            <a:r>
              <a:rPr lang="ru-RU" dirty="0" err="1"/>
              <a:t>дорослого</a:t>
            </a:r>
            <a:r>
              <a:rPr lang="ru-RU" dirty="0"/>
              <a:t>, </a:t>
            </a:r>
            <a:r>
              <a:rPr lang="ru-RU" dirty="0" err="1"/>
              <a:t>старечого</a:t>
            </a:r>
            <a:r>
              <a:rPr lang="ru-RU" dirty="0"/>
              <a:t>, </a:t>
            </a:r>
            <a:r>
              <a:rPr lang="ru-RU" dirty="0" err="1"/>
              <a:t>пенсійного</a:t>
            </a:r>
            <a:r>
              <a:rPr lang="ru-RU" dirty="0"/>
              <a:t>, </a:t>
            </a:r>
            <a:r>
              <a:rPr lang="ru-RU" dirty="0" err="1"/>
              <a:t>віку</a:t>
            </a:r>
            <a:r>
              <a:rPr lang="ru-RU" dirty="0"/>
              <a:t> </a:t>
            </a:r>
            <a:r>
              <a:rPr lang="ru-RU" dirty="0" err="1"/>
              <a:t>сеньйорів</a:t>
            </a:r>
            <a:r>
              <a:rPr lang="ru-RU" dirty="0"/>
              <a:t>) </a:t>
            </a:r>
            <a:r>
              <a:rPr lang="ru-RU" dirty="0" err="1"/>
              <a:t>припадає</a:t>
            </a:r>
            <a:r>
              <a:rPr lang="ru-RU" dirty="0"/>
              <a:t>, за </a:t>
            </a:r>
            <a:r>
              <a:rPr lang="ru-RU" dirty="0" err="1"/>
              <a:t>даними</a:t>
            </a:r>
            <a:r>
              <a:rPr lang="ru-RU" dirty="0"/>
              <a:t> </a:t>
            </a:r>
            <a:r>
              <a:rPr lang="ru-RU" dirty="0" err="1"/>
              <a:t>різних</a:t>
            </a:r>
            <a:r>
              <a:rPr lang="ru-RU" dirty="0"/>
              <a:t> </a:t>
            </a:r>
            <a:r>
              <a:rPr lang="ru-RU" dirty="0" err="1"/>
              <a:t>авторів</a:t>
            </a:r>
            <a:r>
              <a:rPr lang="ru-RU" dirty="0"/>
              <a:t>, на </a:t>
            </a:r>
            <a:r>
              <a:rPr lang="ru-RU" dirty="0" err="1"/>
              <a:t>календарний</a:t>
            </a:r>
            <a:r>
              <a:rPr lang="ru-RU" dirty="0"/>
              <a:t> </a:t>
            </a:r>
            <a:r>
              <a:rPr lang="ru-RU" dirty="0" err="1"/>
              <a:t>вік</a:t>
            </a:r>
            <a:r>
              <a:rPr lang="ru-RU" dirty="0"/>
              <a:t> 60–75 </a:t>
            </a:r>
            <a:r>
              <a:rPr lang="ru-RU" dirty="0" err="1"/>
              <a:t>років</a:t>
            </a:r>
            <a:r>
              <a:rPr lang="ru-RU" dirty="0"/>
              <a:t>. </a:t>
            </a:r>
            <a:r>
              <a:rPr lang="ru-RU" dirty="0" err="1"/>
              <a:t>Окрім</a:t>
            </a:r>
            <a:r>
              <a:rPr lang="ru-RU" dirty="0"/>
              <a:t> того, </a:t>
            </a:r>
            <a:r>
              <a:rPr lang="ru-RU" dirty="0" err="1"/>
              <a:t>запропоновані</a:t>
            </a:r>
            <a:r>
              <a:rPr lang="ru-RU" dirty="0"/>
              <a:t> </a:t>
            </a:r>
            <a:r>
              <a:rPr lang="ru-RU" dirty="0" err="1"/>
              <a:t>періодизації</a:t>
            </a:r>
            <a:r>
              <a:rPr lang="ru-RU" dirty="0"/>
              <a:t> </a:t>
            </a:r>
            <a:r>
              <a:rPr lang="ru-RU" dirty="0" err="1"/>
              <a:t>менш</a:t>
            </a:r>
            <a:r>
              <a:rPr lang="ru-RU" dirty="0"/>
              <a:t> </a:t>
            </a:r>
            <a:r>
              <a:rPr lang="ru-RU" dirty="0" err="1"/>
              <a:t>деталізовані</a:t>
            </a:r>
            <a:r>
              <a:rPr lang="ru-RU" dirty="0"/>
              <a:t>, у них не </a:t>
            </a:r>
            <a:r>
              <a:rPr lang="ru-RU" dirty="0" err="1"/>
              <a:t>вказані</a:t>
            </a:r>
            <a:r>
              <a:rPr lang="ru-RU" dirty="0"/>
              <a:t> </a:t>
            </a:r>
            <a:r>
              <a:rPr lang="ru-RU" dirty="0" err="1"/>
              <a:t>статеві</a:t>
            </a:r>
            <a:r>
              <a:rPr lang="ru-RU" dirty="0"/>
              <a:t> </a:t>
            </a:r>
            <a:r>
              <a:rPr lang="ru-RU" dirty="0" err="1"/>
              <a:t>відмінності</a:t>
            </a:r>
            <a:r>
              <a:rPr lang="ru-RU" dirty="0"/>
              <a:t> </a:t>
            </a:r>
            <a:r>
              <a:rPr lang="ru-RU" dirty="0" err="1"/>
              <a:t>тривалості</a:t>
            </a:r>
            <a:r>
              <a:rPr lang="ru-RU" dirty="0"/>
              <a:t> </a:t>
            </a:r>
            <a:r>
              <a:rPr lang="ru-RU" dirty="0" err="1"/>
              <a:t>різних</a:t>
            </a:r>
            <a:r>
              <a:rPr lang="ru-RU" dirty="0"/>
              <a:t> </a:t>
            </a:r>
            <a:r>
              <a:rPr lang="ru-RU" dirty="0" err="1"/>
              <a:t>вікових</a:t>
            </a:r>
            <a:r>
              <a:rPr lang="ru-RU" dirty="0"/>
              <a:t> </a:t>
            </a:r>
            <a:r>
              <a:rPr lang="ru-RU" dirty="0" err="1"/>
              <a:t>періодів</a:t>
            </a:r>
            <a:r>
              <a:rPr lang="ru-RU" dirty="0"/>
              <a:t>.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9144000" cy="1200329"/>
          </a:xfrm>
          <a:prstGeom prst="rect">
            <a:avLst/>
          </a:prstGeom>
        </p:spPr>
        <p:txBody>
          <a:bodyPr wrap="square">
            <a:spAutoFit/>
          </a:bodyPr>
          <a:lstStyle/>
          <a:p>
            <a:r>
              <a:rPr lang="ru-RU" dirty="0" err="1"/>
              <a:t>Детальнішу</a:t>
            </a:r>
            <a:r>
              <a:rPr lang="ru-RU" dirty="0"/>
              <a:t> </a:t>
            </a:r>
            <a:r>
              <a:rPr lang="ru-RU" dirty="0" err="1"/>
              <a:t>періодизацію</a:t>
            </a:r>
            <a:r>
              <a:rPr lang="ru-RU" dirty="0"/>
              <a:t> (див. табл. 3) </a:t>
            </a:r>
            <a:r>
              <a:rPr lang="ru-RU" dirty="0" err="1"/>
              <a:t>можна</a:t>
            </a:r>
            <a:r>
              <a:rPr lang="ru-RU" dirty="0"/>
              <a:t> </a:t>
            </a:r>
            <a:r>
              <a:rPr lang="ru-RU" dirty="0" err="1"/>
              <a:t>знайти</a:t>
            </a:r>
            <a:r>
              <a:rPr lang="ru-RU" dirty="0"/>
              <a:t> в </a:t>
            </a:r>
            <a:r>
              <a:rPr lang="ru-RU" dirty="0" err="1"/>
              <a:t>публікаціях</a:t>
            </a:r>
            <a:r>
              <a:rPr lang="ru-RU" dirty="0"/>
              <a:t> та на сайтах </a:t>
            </a:r>
            <a:r>
              <a:rPr lang="ru-RU" dirty="0" err="1"/>
              <a:t>Барбари</a:t>
            </a:r>
            <a:r>
              <a:rPr lang="ru-RU" dirty="0"/>
              <a:t> та </a:t>
            </a:r>
            <a:r>
              <a:rPr lang="ru-RU" dirty="0" err="1"/>
              <a:t>Філіпа</a:t>
            </a:r>
            <a:r>
              <a:rPr lang="ru-RU" dirty="0"/>
              <a:t> </a:t>
            </a:r>
            <a:r>
              <a:rPr lang="ru-RU" dirty="0" err="1"/>
              <a:t>Ньюманів</a:t>
            </a:r>
            <a:r>
              <a:rPr lang="ru-RU" dirty="0"/>
              <a:t> (</a:t>
            </a:r>
            <a:r>
              <a:rPr lang="en-US" dirty="0"/>
              <a:t>B. M. Newman, P. R. Newman, </a:t>
            </a:r>
            <a:r>
              <a:rPr lang="en-US" dirty="0" smtClean="0"/>
              <a:t>2014 </a:t>
            </a:r>
            <a:r>
              <a:rPr lang="ru-RU" dirty="0" err="1"/>
              <a:t>і</a:t>
            </a:r>
            <a:r>
              <a:rPr lang="ru-RU" dirty="0"/>
              <a:t> Томаса </a:t>
            </a:r>
            <a:r>
              <a:rPr lang="ru-RU" dirty="0" err="1"/>
              <a:t>Армстронга</a:t>
            </a:r>
            <a:r>
              <a:rPr lang="ru-RU" dirty="0"/>
              <a:t> (</a:t>
            </a:r>
            <a:r>
              <a:rPr lang="en-US" dirty="0"/>
              <a:t>T. Armstrong, </a:t>
            </a:r>
            <a:r>
              <a:rPr lang="en-US" dirty="0" smtClean="0"/>
              <a:t>2008). </a:t>
            </a:r>
            <a:r>
              <a:rPr lang="ru-RU" dirty="0" err="1"/>
              <a:t>Ці</a:t>
            </a:r>
            <a:r>
              <a:rPr lang="ru-RU" dirty="0"/>
              <a:t> </a:t>
            </a:r>
            <a:r>
              <a:rPr lang="ru-RU" dirty="0" err="1"/>
              <a:t>автори</a:t>
            </a:r>
            <a:r>
              <a:rPr lang="ru-RU" dirty="0"/>
              <a:t> </a:t>
            </a:r>
            <a:r>
              <a:rPr lang="ru-RU" dirty="0" err="1"/>
              <a:t>виокремлють</a:t>
            </a:r>
            <a:r>
              <a:rPr lang="ru-RU" dirty="0"/>
              <a:t> 9–11 </a:t>
            </a:r>
            <a:r>
              <a:rPr lang="ru-RU" dirty="0" err="1"/>
              <a:t>періодів</a:t>
            </a:r>
            <a:r>
              <a:rPr lang="ru-RU" dirty="0"/>
              <a:t> постнатального онтогенезу, </a:t>
            </a:r>
            <a:r>
              <a:rPr lang="ru-RU" dirty="0" err="1"/>
              <a:t>більш</a:t>
            </a:r>
            <a:r>
              <a:rPr lang="ru-RU" dirty="0"/>
              <a:t> детально </a:t>
            </a:r>
            <a:r>
              <a:rPr lang="ru-RU" dirty="0" err="1"/>
              <a:t>періодизуючи</a:t>
            </a:r>
            <a:r>
              <a:rPr lang="ru-RU" dirty="0"/>
              <a:t> </a:t>
            </a:r>
            <a:r>
              <a:rPr lang="ru-RU" dirty="0" err="1"/>
              <a:t>насамперед</a:t>
            </a:r>
            <a:r>
              <a:rPr lang="ru-RU" dirty="0"/>
              <a:t> </a:t>
            </a:r>
            <a:r>
              <a:rPr lang="ru-RU" dirty="0" err="1"/>
              <a:t>ранні</a:t>
            </a:r>
            <a:r>
              <a:rPr lang="ru-RU" dirty="0"/>
              <a:t> </a:t>
            </a:r>
            <a:r>
              <a:rPr lang="ru-RU" dirty="0" err="1"/>
              <a:t>його</a:t>
            </a:r>
            <a:r>
              <a:rPr lang="ru-RU" dirty="0"/>
              <a:t> </a:t>
            </a:r>
            <a:r>
              <a:rPr lang="ru-RU" dirty="0" err="1"/>
              <a:t>етапи</a:t>
            </a:r>
            <a:r>
              <a:rPr lang="ru-RU" dirty="0"/>
              <a:t>. </a:t>
            </a:r>
          </a:p>
        </p:txBody>
      </p:sp>
      <p:sp>
        <p:nvSpPr>
          <p:cNvPr id="5" name="Прямоугольник 4"/>
          <p:cNvSpPr/>
          <p:nvPr/>
        </p:nvSpPr>
        <p:spPr>
          <a:xfrm>
            <a:off x="395536" y="1268760"/>
            <a:ext cx="8424936" cy="646331"/>
          </a:xfrm>
          <a:prstGeom prst="rect">
            <a:avLst/>
          </a:prstGeom>
        </p:spPr>
        <p:txBody>
          <a:bodyPr wrap="square">
            <a:spAutoFit/>
          </a:bodyPr>
          <a:lstStyle/>
          <a:p>
            <a:r>
              <a:rPr lang="ru-RU" b="1" dirty="0" err="1"/>
              <a:t>Вікова</a:t>
            </a:r>
            <a:r>
              <a:rPr lang="ru-RU" b="1" dirty="0"/>
              <a:t> </a:t>
            </a:r>
            <a:r>
              <a:rPr lang="ru-RU" b="1" dirty="0" err="1"/>
              <a:t>періодизація</a:t>
            </a:r>
            <a:r>
              <a:rPr lang="ru-RU" b="1" dirty="0"/>
              <a:t> постнатального онтогенезу </a:t>
            </a:r>
            <a:r>
              <a:rPr lang="ru-RU" b="1" dirty="0" err="1"/>
              <a:t>людини</a:t>
            </a:r>
            <a:r>
              <a:rPr lang="ru-RU" b="1" dirty="0"/>
              <a:t> за Б. М. </a:t>
            </a:r>
            <a:r>
              <a:rPr lang="ru-RU" b="1" dirty="0" err="1"/>
              <a:t>Ньюман</a:t>
            </a:r>
            <a:r>
              <a:rPr lang="ru-RU" b="1" dirty="0"/>
              <a:t> (2014) та Т. </a:t>
            </a:r>
            <a:r>
              <a:rPr lang="ru-RU" b="1" dirty="0" err="1"/>
              <a:t>Армстронгом</a:t>
            </a:r>
            <a:r>
              <a:rPr lang="ru-RU" b="1" dirty="0"/>
              <a:t> (2008) </a:t>
            </a:r>
            <a:endParaRPr lang="ru-RU" dirty="0"/>
          </a:p>
        </p:txBody>
      </p:sp>
      <p:pic>
        <p:nvPicPr>
          <p:cNvPr id="30722" name="Picture 2"/>
          <p:cNvPicPr>
            <a:picLocks noChangeAspect="1" noChangeArrowheads="1"/>
          </p:cNvPicPr>
          <p:nvPr/>
        </p:nvPicPr>
        <p:blipFill>
          <a:blip r:embed="rId2" cstate="print"/>
          <a:srcRect/>
          <a:stretch>
            <a:fillRect/>
          </a:stretch>
        </p:blipFill>
        <p:spPr bwMode="auto">
          <a:xfrm>
            <a:off x="1691680" y="1916832"/>
            <a:ext cx="4901817" cy="3076550"/>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9144000" cy="1477328"/>
          </a:xfrm>
          <a:prstGeom prst="rect">
            <a:avLst/>
          </a:prstGeom>
        </p:spPr>
        <p:txBody>
          <a:bodyPr wrap="square">
            <a:spAutoFit/>
          </a:bodyPr>
          <a:lstStyle/>
          <a:p>
            <a:r>
              <a:rPr lang="ru-RU" dirty="0" err="1"/>
              <a:t>Необхідно</a:t>
            </a:r>
            <a:r>
              <a:rPr lang="ru-RU" dirty="0"/>
              <a:t> </a:t>
            </a:r>
            <a:r>
              <a:rPr lang="ru-RU" dirty="0" err="1"/>
              <a:t>також</a:t>
            </a:r>
            <a:r>
              <a:rPr lang="ru-RU" dirty="0"/>
              <a:t> </a:t>
            </a:r>
            <a:r>
              <a:rPr lang="ru-RU" dirty="0" err="1"/>
              <a:t>підкреслити</a:t>
            </a:r>
            <a:r>
              <a:rPr lang="ru-RU" dirty="0"/>
              <a:t> </a:t>
            </a:r>
            <a:r>
              <a:rPr lang="ru-RU" dirty="0" err="1"/>
              <a:t>пізній</a:t>
            </a:r>
            <a:r>
              <a:rPr lang="ru-RU" dirty="0"/>
              <a:t> початок </a:t>
            </a:r>
            <a:r>
              <a:rPr lang="ru-RU" dirty="0" err="1"/>
              <a:t>старечого</a:t>
            </a:r>
            <a:r>
              <a:rPr lang="ru-RU" dirty="0"/>
              <a:t> (</a:t>
            </a:r>
            <a:r>
              <a:rPr lang="ru-RU" dirty="0" err="1"/>
              <a:t>пізнього</a:t>
            </a:r>
            <a:r>
              <a:rPr lang="ru-RU" dirty="0"/>
              <a:t> </a:t>
            </a:r>
            <a:r>
              <a:rPr lang="ru-RU" dirty="0" err="1"/>
              <a:t>дорослого</a:t>
            </a:r>
            <a:r>
              <a:rPr lang="ru-RU" dirty="0"/>
              <a:t>) </a:t>
            </a:r>
            <a:r>
              <a:rPr lang="ru-RU" dirty="0" err="1"/>
              <a:t>віку</a:t>
            </a:r>
            <a:r>
              <a:rPr lang="ru-RU" dirty="0"/>
              <a:t> – у 75–80 </a:t>
            </a:r>
            <a:r>
              <a:rPr lang="ru-RU" dirty="0" err="1"/>
              <a:t>років</a:t>
            </a:r>
            <a:r>
              <a:rPr lang="ru-RU" dirty="0"/>
              <a:t>. У </a:t>
            </a:r>
            <a:r>
              <a:rPr lang="ru-RU" dirty="0" err="1"/>
              <a:t>цьому</a:t>
            </a:r>
            <a:r>
              <a:rPr lang="ru-RU" dirty="0"/>
              <a:t> вони </a:t>
            </a:r>
            <a:r>
              <a:rPr lang="ru-RU" dirty="0" err="1"/>
              <a:t>значно</a:t>
            </a:r>
            <a:r>
              <a:rPr lang="ru-RU" dirty="0"/>
              <a:t> </a:t>
            </a:r>
            <a:r>
              <a:rPr lang="ru-RU" dirty="0" err="1"/>
              <a:t>відрізняються</a:t>
            </a:r>
            <a:r>
              <a:rPr lang="ru-RU" dirty="0"/>
              <a:t> </a:t>
            </a:r>
            <a:r>
              <a:rPr lang="ru-RU" dirty="0" err="1"/>
              <a:t>від</a:t>
            </a:r>
            <a:r>
              <a:rPr lang="ru-RU" dirty="0"/>
              <a:t> </a:t>
            </a:r>
            <a:r>
              <a:rPr lang="ru-RU" dirty="0" err="1"/>
              <a:t>наявних</a:t>
            </a:r>
            <a:r>
              <a:rPr lang="ru-RU" dirty="0"/>
              <a:t> на сайтах </a:t>
            </a:r>
            <a:r>
              <a:rPr lang="ru-RU" dirty="0" err="1"/>
              <a:t>багатьох</a:t>
            </a:r>
            <a:r>
              <a:rPr lang="ru-RU" dirty="0"/>
              <a:t> </a:t>
            </a:r>
            <a:r>
              <a:rPr lang="ru-RU" dirty="0" err="1"/>
              <a:t>авторитетних</a:t>
            </a:r>
            <a:r>
              <a:rPr lang="ru-RU" dirty="0"/>
              <a:t> </a:t>
            </a:r>
            <a:r>
              <a:rPr lang="ru-RU" dirty="0" err="1"/>
              <a:t>міжнародних</a:t>
            </a:r>
            <a:r>
              <a:rPr lang="ru-RU" dirty="0"/>
              <a:t> </a:t>
            </a:r>
            <a:r>
              <a:rPr lang="ru-RU" dirty="0" err="1"/>
              <a:t>організацій</a:t>
            </a:r>
            <a:r>
              <a:rPr lang="ru-RU" dirty="0"/>
              <a:t> </a:t>
            </a:r>
            <a:r>
              <a:rPr lang="ru-RU" dirty="0" err="1"/>
              <a:t>вікових</a:t>
            </a:r>
            <a:r>
              <a:rPr lang="ru-RU" dirty="0"/>
              <a:t> </a:t>
            </a:r>
            <a:r>
              <a:rPr lang="ru-RU" dirty="0" err="1"/>
              <a:t>періодизацій</a:t>
            </a:r>
            <a:r>
              <a:rPr lang="ru-RU" dirty="0"/>
              <a:t>, у </a:t>
            </a:r>
            <a:r>
              <a:rPr lang="ru-RU" dirty="0" err="1"/>
              <a:t>яких</a:t>
            </a:r>
            <a:r>
              <a:rPr lang="ru-RU" dirty="0"/>
              <a:t> </a:t>
            </a:r>
            <a:r>
              <a:rPr lang="ru-RU" dirty="0" err="1"/>
              <a:t>межею</a:t>
            </a:r>
            <a:r>
              <a:rPr lang="ru-RU" dirty="0"/>
              <a:t> </a:t>
            </a:r>
            <a:r>
              <a:rPr lang="ru-RU" dirty="0" err="1"/>
              <a:t>літнього</a:t>
            </a:r>
            <a:r>
              <a:rPr lang="ru-RU" dirty="0"/>
              <a:t> </a:t>
            </a:r>
            <a:r>
              <a:rPr lang="ru-RU" dirty="0" err="1"/>
              <a:t>віку</a:t>
            </a:r>
            <a:r>
              <a:rPr lang="ru-RU" dirty="0"/>
              <a:t> </a:t>
            </a:r>
            <a:r>
              <a:rPr lang="ru-RU" dirty="0" err="1"/>
              <a:t>прийнято</a:t>
            </a:r>
            <a:r>
              <a:rPr lang="ru-RU" dirty="0"/>
              <a:t> </a:t>
            </a:r>
            <a:r>
              <a:rPr lang="ru-RU" dirty="0" err="1"/>
              <a:t>вважати</a:t>
            </a:r>
            <a:r>
              <a:rPr lang="ru-RU" dirty="0"/>
              <a:t> 60–65 </a:t>
            </a:r>
            <a:r>
              <a:rPr lang="ru-RU" dirty="0" err="1" smtClean="0"/>
              <a:t>років</a:t>
            </a:r>
            <a:r>
              <a:rPr lang="ru-RU" dirty="0" smtClean="0"/>
              <a:t>. </a:t>
            </a:r>
            <a:r>
              <a:rPr lang="ru-RU" dirty="0" err="1"/>
              <a:t>Кількість</a:t>
            </a:r>
            <a:r>
              <a:rPr lang="ru-RU" dirty="0"/>
              <a:t> </a:t>
            </a:r>
            <a:r>
              <a:rPr lang="ru-RU" dirty="0" err="1"/>
              <a:t>вікових</a:t>
            </a:r>
            <a:r>
              <a:rPr lang="ru-RU" dirty="0"/>
              <a:t> </a:t>
            </a:r>
            <a:r>
              <a:rPr lang="ru-RU" dirty="0" err="1"/>
              <a:t>періодів</a:t>
            </a:r>
            <a:r>
              <a:rPr lang="ru-RU" dirty="0"/>
              <a:t> у </a:t>
            </a:r>
            <a:r>
              <a:rPr lang="ru-RU" dirty="0" err="1"/>
              <a:t>цих</a:t>
            </a:r>
            <a:r>
              <a:rPr lang="ru-RU" dirty="0"/>
              <a:t> </a:t>
            </a:r>
            <a:r>
              <a:rPr lang="ru-RU" dirty="0" err="1"/>
              <a:t>періодизаціях</a:t>
            </a:r>
            <a:r>
              <a:rPr lang="ru-RU" dirty="0"/>
              <a:t>, як </a:t>
            </a:r>
            <a:r>
              <a:rPr lang="ru-RU" dirty="0" err="1"/>
              <a:t>і</a:t>
            </a:r>
            <a:r>
              <a:rPr lang="ru-RU" dirty="0"/>
              <a:t> у </a:t>
            </a:r>
            <a:r>
              <a:rPr lang="ru-RU" dirty="0" err="1"/>
              <a:t>запропонованій</a:t>
            </a:r>
            <a:r>
              <a:rPr lang="ru-RU" dirty="0"/>
              <a:t> ООН 1982 </a:t>
            </a:r>
            <a:r>
              <a:rPr lang="ru-RU" dirty="0" smtClean="0"/>
              <a:t>року, </a:t>
            </a:r>
            <a:r>
              <a:rPr lang="ru-RU" dirty="0" err="1"/>
              <a:t>обмежена</a:t>
            </a:r>
            <a:r>
              <a:rPr lang="ru-RU" dirty="0"/>
              <a:t> до 5–7 широких </a:t>
            </a:r>
            <a:r>
              <a:rPr lang="ru-RU" dirty="0" err="1"/>
              <a:t>вікових</a:t>
            </a:r>
            <a:r>
              <a:rPr lang="ru-RU" dirty="0"/>
              <a:t> </a:t>
            </a:r>
            <a:r>
              <a:rPr lang="ru-RU" dirty="0" err="1"/>
              <a:t>груп</a:t>
            </a:r>
            <a:r>
              <a:rPr lang="ru-RU" dirty="0"/>
              <a:t> (табл. 4). </a:t>
            </a:r>
          </a:p>
        </p:txBody>
      </p:sp>
      <p:sp>
        <p:nvSpPr>
          <p:cNvPr id="5" name="Прямоугольник 4"/>
          <p:cNvSpPr/>
          <p:nvPr/>
        </p:nvSpPr>
        <p:spPr>
          <a:xfrm>
            <a:off x="0" y="1700808"/>
            <a:ext cx="9144000" cy="1200329"/>
          </a:xfrm>
          <a:prstGeom prst="rect">
            <a:avLst/>
          </a:prstGeom>
        </p:spPr>
        <p:txBody>
          <a:bodyPr wrap="square">
            <a:spAutoFit/>
          </a:bodyPr>
          <a:lstStyle/>
          <a:p>
            <a:r>
              <a:rPr lang="ru-RU" b="1" dirty="0" err="1"/>
              <a:t>Вікова</a:t>
            </a:r>
            <a:r>
              <a:rPr lang="ru-RU" b="1" dirty="0"/>
              <a:t> </a:t>
            </a:r>
            <a:r>
              <a:rPr lang="ru-RU" b="1" dirty="0" err="1"/>
              <a:t>періодизація</a:t>
            </a:r>
            <a:r>
              <a:rPr lang="ru-RU" b="1" dirty="0"/>
              <a:t> постнатального онтогенезу </a:t>
            </a:r>
            <a:r>
              <a:rPr lang="ru-RU" b="1" dirty="0" err="1"/>
              <a:t>людини</a:t>
            </a:r>
            <a:r>
              <a:rPr lang="ru-RU" b="1" dirty="0"/>
              <a:t> за </a:t>
            </a:r>
            <a:r>
              <a:rPr lang="ru-RU" b="1" dirty="0" err="1"/>
              <a:t>даними</a:t>
            </a:r>
            <a:r>
              <a:rPr lang="ru-RU" b="1" dirty="0"/>
              <a:t> </a:t>
            </a:r>
            <a:r>
              <a:rPr lang="ru-RU" b="1" dirty="0" err="1"/>
              <a:t>різних</a:t>
            </a:r>
            <a:r>
              <a:rPr lang="ru-RU" b="1" dirty="0"/>
              <a:t> </a:t>
            </a:r>
            <a:r>
              <a:rPr lang="ru-RU" b="1" dirty="0" err="1"/>
              <a:t>джерел</a:t>
            </a:r>
            <a:r>
              <a:rPr lang="ru-RU" b="1" dirty="0"/>
              <a:t> (</a:t>
            </a:r>
            <a:r>
              <a:rPr lang="en-US" b="1" dirty="0"/>
              <a:t>Library of </a:t>
            </a:r>
            <a:r>
              <a:rPr lang="en-US" b="1" dirty="0" smtClean="0"/>
              <a:t>Congress, </a:t>
            </a:r>
            <a:r>
              <a:rPr lang="en-US" b="1" dirty="0"/>
              <a:t>World Population Prospects: The 2017 </a:t>
            </a:r>
            <a:r>
              <a:rPr lang="en-US" b="1" dirty="0" smtClean="0"/>
              <a:t>Revision, </a:t>
            </a:r>
            <a:r>
              <a:rPr lang="en-US" b="1" dirty="0"/>
              <a:t>Statistics </a:t>
            </a:r>
            <a:r>
              <a:rPr lang="en-US" b="1" dirty="0" smtClean="0"/>
              <a:t>Canada, </a:t>
            </a:r>
            <a:r>
              <a:rPr lang="en-US" b="1" dirty="0"/>
              <a:t>Provisional Guidelines on Standard International Age </a:t>
            </a:r>
            <a:r>
              <a:rPr lang="en-US" b="1" dirty="0" smtClean="0"/>
              <a:t>Classifications) </a:t>
            </a:r>
            <a:endParaRPr lang="ru-RU" dirty="0"/>
          </a:p>
        </p:txBody>
      </p:sp>
      <p:pic>
        <p:nvPicPr>
          <p:cNvPr id="31746" name="Picture 2"/>
          <p:cNvPicPr>
            <a:picLocks noChangeAspect="1" noChangeArrowheads="1"/>
          </p:cNvPicPr>
          <p:nvPr/>
        </p:nvPicPr>
        <p:blipFill>
          <a:blip r:embed="rId2" cstate="print"/>
          <a:srcRect/>
          <a:stretch>
            <a:fillRect/>
          </a:stretch>
        </p:blipFill>
        <p:spPr bwMode="auto">
          <a:xfrm>
            <a:off x="2195736" y="2708920"/>
            <a:ext cx="4752528" cy="3947394"/>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260648"/>
            <a:ext cx="9144000" cy="923330"/>
          </a:xfrm>
          <a:prstGeom prst="rect">
            <a:avLst/>
          </a:prstGeom>
        </p:spPr>
        <p:txBody>
          <a:bodyPr wrap="square">
            <a:spAutoFit/>
          </a:bodyPr>
          <a:lstStyle/>
          <a:p>
            <a:r>
              <a:rPr lang="ru-RU" dirty="0"/>
              <a:t>За умов </a:t>
            </a:r>
            <a:r>
              <a:rPr lang="ru-RU" dirty="0" err="1"/>
              <a:t>відсутності</a:t>
            </a:r>
            <a:r>
              <a:rPr lang="ru-RU" dirty="0"/>
              <a:t> </a:t>
            </a:r>
            <a:r>
              <a:rPr lang="ru-RU" dirty="0" err="1"/>
              <a:t>єдиної</a:t>
            </a:r>
            <a:r>
              <a:rPr lang="ru-RU" dirty="0"/>
              <a:t> </a:t>
            </a:r>
            <a:r>
              <a:rPr lang="ru-RU" dirty="0" err="1"/>
              <a:t>загальноприйнятої</a:t>
            </a:r>
            <a:r>
              <a:rPr lang="ru-RU" dirty="0"/>
              <a:t> </a:t>
            </a:r>
            <a:r>
              <a:rPr lang="ru-RU" dirty="0" err="1"/>
              <a:t>схеми</a:t>
            </a:r>
            <a:r>
              <a:rPr lang="ru-RU" dirty="0"/>
              <a:t> </a:t>
            </a:r>
            <a:r>
              <a:rPr lang="ru-RU" dirty="0" err="1"/>
              <a:t>вікової</a:t>
            </a:r>
            <a:r>
              <a:rPr lang="ru-RU" dirty="0"/>
              <a:t> </a:t>
            </a:r>
            <a:r>
              <a:rPr lang="ru-RU" dirty="0" err="1"/>
              <a:t>періодизації</a:t>
            </a:r>
            <a:r>
              <a:rPr lang="ru-RU" dirty="0"/>
              <a:t> </a:t>
            </a:r>
            <a:r>
              <a:rPr lang="ru-RU" dirty="0" err="1"/>
              <a:t>увагу</a:t>
            </a:r>
            <a:r>
              <a:rPr lang="ru-RU" dirty="0"/>
              <a:t> </a:t>
            </a:r>
            <a:r>
              <a:rPr lang="ru-RU" dirty="0" err="1"/>
              <a:t>дослід</a:t>
            </a:r>
            <a:r>
              <a:rPr lang="ru-RU" dirty="0"/>
              <a:t>- </a:t>
            </a:r>
            <a:r>
              <a:rPr lang="ru-RU" dirty="0" err="1"/>
              <a:t>ників</a:t>
            </a:r>
            <a:r>
              <a:rPr lang="ru-RU" dirty="0"/>
              <a:t> </a:t>
            </a:r>
            <a:r>
              <a:rPr lang="ru-RU" dirty="0" err="1"/>
              <a:t>варто</a:t>
            </a:r>
            <a:r>
              <a:rPr lang="ru-RU" dirty="0"/>
              <a:t> </a:t>
            </a:r>
            <a:r>
              <a:rPr lang="ru-RU" dirty="0" err="1"/>
              <a:t>звернути</a:t>
            </a:r>
            <a:r>
              <a:rPr lang="ru-RU" dirty="0"/>
              <a:t> на </a:t>
            </a:r>
            <a:r>
              <a:rPr lang="ru-RU" dirty="0" err="1"/>
              <a:t>прийняті</a:t>
            </a:r>
            <a:r>
              <a:rPr lang="ru-RU" dirty="0"/>
              <a:t> 1982 року </a:t>
            </a:r>
            <a:r>
              <a:rPr lang="ru-RU" dirty="0" err="1"/>
              <a:t>рекомендації</a:t>
            </a:r>
            <a:r>
              <a:rPr lang="ru-RU" dirty="0"/>
              <a:t> ООН </a:t>
            </a:r>
            <a:r>
              <a:rPr lang="ru-RU" dirty="0" err="1" smtClean="0"/>
              <a:t>щодо</a:t>
            </a:r>
            <a:r>
              <a:rPr lang="ru-RU" dirty="0" smtClean="0"/>
              <a:t> </a:t>
            </a:r>
            <a:r>
              <a:rPr lang="ru-RU" dirty="0" err="1"/>
              <a:t>формування</a:t>
            </a:r>
            <a:r>
              <a:rPr lang="ru-RU" dirty="0"/>
              <a:t> </a:t>
            </a:r>
            <a:r>
              <a:rPr lang="ru-RU" dirty="0" err="1"/>
              <a:t>віко</a:t>
            </a:r>
            <a:r>
              <a:rPr lang="ru-RU" dirty="0"/>
              <a:t>- </a:t>
            </a:r>
            <a:r>
              <a:rPr lang="ru-RU" dirty="0" err="1"/>
              <a:t>вих</a:t>
            </a:r>
            <a:r>
              <a:rPr lang="ru-RU" dirty="0"/>
              <a:t> </a:t>
            </a:r>
            <a:r>
              <a:rPr lang="ru-RU" dirty="0" err="1"/>
              <a:t>груп</a:t>
            </a:r>
            <a:r>
              <a:rPr lang="ru-RU" dirty="0"/>
              <a:t> </a:t>
            </a:r>
            <a:r>
              <a:rPr lang="ru-RU" dirty="0" err="1"/>
              <a:t>під</a:t>
            </a:r>
            <a:r>
              <a:rPr lang="ru-RU" dirty="0"/>
              <a:t> час </a:t>
            </a:r>
            <a:r>
              <a:rPr lang="ru-RU" dirty="0" err="1"/>
              <a:t>аналізу</a:t>
            </a:r>
            <a:r>
              <a:rPr lang="ru-RU" dirty="0"/>
              <a:t> </a:t>
            </a:r>
            <a:r>
              <a:rPr lang="ru-RU" dirty="0" err="1"/>
              <a:t>даних</a:t>
            </a:r>
            <a:r>
              <a:rPr lang="ru-RU" dirty="0"/>
              <a:t> </a:t>
            </a:r>
            <a:r>
              <a:rPr lang="ru-RU" dirty="0" smtClean="0"/>
              <a:t>(табл</a:t>
            </a:r>
            <a:r>
              <a:rPr lang="ru-RU" dirty="0"/>
              <a:t>. 5). </a:t>
            </a:r>
          </a:p>
        </p:txBody>
      </p:sp>
      <p:sp>
        <p:nvSpPr>
          <p:cNvPr id="5" name="Прямоугольник 4"/>
          <p:cNvSpPr/>
          <p:nvPr/>
        </p:nvSpPr>
        <p:spPr>
          <a:xfrm>
            <a:off x="179512" y="1556792"/>
            <a:ext cx="8784976" cy="646331"/>
          </a:xfrm>
          <a:prstGeom prst="rect">
            <a:avLst/>
          </a:prstGeom>
        </p:spPr>
        <p:txBody>
          <a:bodyPr wrap="square">
            <a:spAutoFit/>
          </a:bodyPr>
          <a:lstStyle/>
          <a:p>
            <a:r>
              <a:rPr lang="ru-RU" b="1" dirty="0" err="1"/>
              <a:t>Формування</a:t>
            </a:r>
            <a:r>
              <a:rPr lang="ru-RU" b="1" dirty="0"/>
              <a:t> </a:t>
            </a:r>
            <a:r>
              <a:rPr lang="ru-RU" b="1" dirty="0" err="1"/>
              <a:t>вікових</a:t>
            </a:r>
            <a:r>
              <a:rPr lang="ru-RU" b="1" dirty="0"/>
              <a:t> </a:t>
            </a:r>
            <a:r>
              <a:rPr lang="ru-RU" b="1" dirty="0" err="1"/>
              <a:t>груп</a:t>
            </a:r>
            <a:r>
              <a:rPr lang="ru-RU" b="1" dirty="0"/>
              <a:t> </a:t>
            </a:r>
            <a:r>
              <a:rPr lang="ru-RU" b="1" dirty="0" err="1"/>
              <a:t>під</a:t>
            </a:r>
            <a:r>
              <a:rPr lang="ru-RU" b="1" dirty="0"/>
              <a:t> час </a:t>
            </a:r>
            <a:r>
              <a:rPr lang="ru-RU" b="1" dirty="0" err="1"/>
              <a:t>аналізу</a:t>
            </a:r>
            <a:r>
              <a:rPr lang="ru-RU" b="1" dirty="0"/>
              <a:t> </a:t>
            </a:r>
            <a:r>
              <a:rPr lang="ru-RU" b="1" dirty="0" err="1"/>
              <a:t>даних</a:t>
            </a:r>
            <a:r>
              <a:rPr lang="ru-RU" b="1" dirty="0"/>
              <a:t> </a:t>
            </a:r>
            <a:r>
              <a:rPr lang="ru-RU" b="1" dirty="0" err="1"/>
              <a:t>згідно</a:t>
            </a:r>
            <a:r>
              <a:rPr lang="ru-RU" b="1" dirty="0"/>
              <a:t> </a:t>
            </a:r>
            <a:r>
              <a:rPr lang="ru-RU" b="1" dirty="0" err="1"/>
              <a:t>з</a:t>
            </a:r>
            <a:r>
              <a:rPr lang="ru-RU" b="1" dirty="0"/>
              <a:t> </a:t>
            </a:r>
            <a:r>
              <a:rPr lang="ru-RU" b="1" dirty="0" err="1"/>
              <a:t>рекомендаціями</a:t>
            </a:r>
            <a:r>
              <a:rPr lang="ru-RU" b="1" dirty="0"/>
              <a:t> ООН </a:t>
            </a:r>
            <a:endParaRPr lang="ru-RU" dirty="0"/>
          </a:p>
        </p:txBody>
      </p:sp>
      <p:pic>
        <p:nvPicPr>
          <p:cNvPr id="32770" name="Picture 2"/>
          <p:cNvPicPr>
            <a:picLocks noChangeAspect="1" noChangeArrowheads="1"/>
          </p:cNvPicPr>
          <p:nvPr/>
        </p:nvPicPr>
        <p:blipFill>
          <a:blip r:embed="rId2" cstate="print"/>
          <a:srcRect/>
          <a:stretch>
            <a:fillRect/>
          </a:stretch>
        </p:blipFill>
        <p:spPr bwMode="auto">
          <a:xfrm>
            <a:off x="1763688" y="2204864"/>
            <a:ext cx="5525585" cy="3221136"/>
          </a:xfrm>
          <a:prstGeom prst="rect">
            <a:avLst/>
          </a:prstGeom>
          <a:noFill/>
          <a:ln w="9525">
            <a:noFill/>
            <a:miter lim="800000"/>
            <a:headEnd/>
            <a:tailEnd/>
          </a:ln>
        </p:spPr>
      </p:pic>
      <p:sp>
        <p:nvSpPr>
          <p:cNvPr id="7" name="Прямоугольник 6"/>
          <p:cNvSpPr/>
          <p:nvPr/>
        </p:nvSpPr>
        <p:spPr>
          <a:xfrm>
            <a:off x="0" y="5445224"/>
            <a:ext cx="9144000" cy="1200329"/>
          </a:xfrm>
          <a:prstGeom prst="rect">
            <a:avLst/>
          </a:prstGeom>
        </p:spPr>
        <p:txBody>
          <a:bodyPr wrap="square">
            <a:spAutoFit/>
          </a:bodyPr>
          <a:lstStyle/>
          <a:p>
            <a:r>
              <a:rPr lang="ru-RU" dirty="0" err="1"/>
              <a:t>Згідно</a:t>
            </a:r>
            <a:r>
              <a:rPr lang="ru-RU" dirty="0"/>
              <a:t> </a:t>
            </a:r>
            <a:r>
              <a:rPr lang="ru-RU" dirty="0" err="1"/>
              <a:t>з</a:t>
            </a:r>
            <a:r>
              <a:rPr lang="ru-RU" dirty="0"/>
              <a:t> </a:t>
            </a:r>
            <a:r>
              <a:rPr lang="ru-RU" dirty="0" err="1"/>
              <a:t>цими</a:t>
            </a:r>
            <a:r>
              <a:rPr lang="ru-RU" dirty="0"/>
              <a:t> </a:t>
            </a:r>
            <a:r>
              <a:rPr lang="ru-RU" dirty="0" err="1"/>
              <a:t>рекомендаціями</a:t>
            </a:r>
            <a:r>
              <a:rPr lang="ru-RU" dirty="0"/>
              <a:t> </a:t>
            </a:r>
            <a:r>
              <a:rPr lang="ru-RU" dirty="0" err="1"/>
              <a:t>запропоновано</a:t>
            </a:r>
            <a:r>
              <a:rPr lang="ru-RU" dirty="0"/>
              <a:t> </a:t>
            </a:r>
            <a:r>
              <a:rPr lang="ru-RU" dirty="0" err="1"/>
              <a:t>виокремлювати</a:t>
            </a:r>
            <a:r>
              <a:rPr lang="ru-RU" dirty="0"/>
              <a:t> </a:t>
            </a:r>
            <a:r>
              <a:rPr lang="ru-RU" dirty="0" err="1"/>
              <a:t>від</a:t>
            </a:r>
            <a:r>
              <a:rPr lang="ru-RU" dirty="0"/>
              <a:t> 100 до 6 </a:t>
            </a:r>
            <a:r>
              <a:rPr lang="ru-RU" dirty="0" err="1"/>
              <a:t>вікових</a:t>
            </a:r>
            <a:r>
              <a:rPr lang="ru-RU" dirty="0"/>
              <a:t> </a:t>
            </a:r>
            <a:r>
              <a:rPr lang="ru-RU" dirty="0" err="1"/>
              <a:t>груп</a:t>
            </a:r>
            <a:r>
              <a:rPr lang="ru-RU" dirty="0"/>
              <a:t>. </a:t>
            </a:r>
            <a:r>
              <a:rPr lang="ru-RU" dirty="0" err="1"/>
              <a:t>Межі</a:t>
            </a:r>
            <a:r>
              <a:rPr lang="ru-RU" dirty="0"/>
              <a:t> </a:t>
            </a:r>
            <a:r>
              <a:rPr lang="ru-RU" dirty="0" err="1"/>
              <a:t>цих</a:t>
            </a:r>
            <a:r>
              <a:rPr lang="ru-RU" dirty="0"/>
              <a:t> </a:t>
            </a:r>
            <a:r>
              <a:rPr lang="ru-RU" dirty="0" err="1"/>
              <a:t>груп</a:t>
            </a:r>
            <a:r>
              <a:rPr lang="ru-RU" dirty="0"/>
              <a:t> </a:t>
            </a:r>
            <a:r>
              <a:rPr lang="ru-RU" dirty="0" err="1"/>
              <a:t>можуть</a:t>
            </a:r>
            <a:r>
              <a:rPr lang="ru-RU" dirty="0"/>
              <a:t> </a:t>
            </a:r>
            <a:r>
              <a:rPr lang="ru-RU" dirty="0" err="1"/>
              <a:t>значно</a:t>
            </a:r>
            <a:r>
              <a:rPr lang="ru-RU" dirty="0"/>
              <a:t> </a:t>
            </a:r>
            <a:r>
              <a:rPr lang="ru-RU" dirty="0" err="1"/>
              <a:t>відрізнятися</a:t>
            </a:r>
            <a:r>
              <a:rPr lang="ru-RU" dirty="0"/>
              <a:t> </a:t>
            </a:r>
            <a:r>
              <a:rPr lang="ru-RU" dirty="0" err="1"/>
              <a:t>залежно</a:t>
            </a:r>
            <a:r>
              <a:rPr lang="ru-RU" dirty="0"/>
              <a:t> </a:t>
            </a:r>
            <a:r>
              <a:rPr lang="ru-RU" dirty="0" err="1"/>
              <a:t>від</a:t>
            </a:r>
            <a:r>
              <a:rPr lang="ru-RU" dirty="0"/>
              <a:t> </a:t>
            </a:r>
            <a:r>
              <a:rPr lang="ru-RU" dirty="0" err="1"/>
              <a:t>рівня</a:t>
            </a:r>
            <a:r>
              <a:rPr lang="ru-RU" dirty="0"/>
              <a:t> </a:t>
            </a:r>
            <a:r>
              <a:rPr lang="ru-RU" dirty="0" err="1"/>
              <a:t>деталізації</a:t>
            </a:r>
            <a:r>
              <a:rPr lang="ru-RU" dirty="0"/>
              <a:t> </a:t>
            </a:r>
            <a:r>
              <a:rPr lang="ru-RU" dirty="0" err="1"/>
              <a:t>даних</a:t>
            </a:r>
            <a:r>
              <a:rPr lang="ru-RU" dirty="0"/>
              <a:t> та </a:t>
            </a:r>
            <a:r>
              <a:rPr lang="ru-RU" dirty="0" err="1"/>
              <a:t>сфери</a:t>
            </a:r>
            <a:r>
              <a:rPr lang="ru-RU" dirty="0"/>
              <a:t> </a:t>
            </a:r>
            <a:r>
              <a:rPr lang="ru-RU" dirty="0" err="1"/>
              <a:t>досліджень</a:t>
            </a:r>
            <a:r>
              <a:rPr lang="ru-RU" dirty="0"/>
              <a:t>. Таким чином, </a:t>
            </a:r>
            <a:r>
              <a:rPr lang="ru-RU" dirty="0" err="1"/>
              <a:t>кожен</a:t>
            </a:r>
            <a:r>
              <a:rPr lang="ru-RU" dirty="0"/>
              <a:t> </a:t>
            </a:r>
            <a:r>
              <a:rPr lang="ru-RU" dirty="0" err="1"/>
              <a:t>дослідник</a:t>
            </a:r>
            <a:r>
              <a:rPr lang="ru-RU" dirty="0"/>
              <a:t> </a:t>
            </a:r>
            <a:r>
              <a:rPr lang="ru-RU" dirty="0" err="1"/>
              <a:t>під</a:t>
            </a:r>
            <a:r>
              <a:rPr lang="ru-RU" dirty="0"/>
              <a:t> час </a:t>
            </a:r>
            <a:r>
              <a:rPr lang="ru-RU" dirty="0" err="1"/>
              <a:t>аналізу</a:t>
            </a:r>
            <a:r>
              <a:rPr lang="ru-RU" dirty="0"/>
              <a:t> </a:t>
            </a:r>
            <a:r>
              <a:rPr lang="ru-RU" dirty="0" err="1"/>
              <a:t>даних</a:t>
            </a:r>
            <a:r>
              <a:rPr lang="ru-RU" dirty="0"/>
              <a:t> </a:t>
            </a:r>
            <a:r>
              <a:rPr lang="ru-RU" dirty="0" err="1"/>
              <a:t>може</a:t>
            </a:r>
            <a:r>
              <a:rPr lang="ru-RU" dirty="0"/>
              <a:t> </a:t>
            </a:r>
            <a:r>
              <a:rPr lang="ru-RU" dirty="0" err="1"/>
              <a:t>обирати</a:t>
            </a:r>
            <a:r>
              <a:rPr lang="ru-RU" dirty="0"/>
              <a:t> </a:t>
            </a:r>
            <a:r>
              <a:rPr lang="ru-RU" dirty="0" err="1"/>
              <a:t>адекватний</a:t>
            </a:r>
            <a:r>
              <a:rPr lang="ru-RU" dirty="0"/>
              <a:t> до </a:t>
            </a:r>
            <a:r>
              <a:rPr lang="ru-RU" dirty="0" err="1"/>
              <a:t>завдань</a:t>
            </a:r>
            <a:r>
              <a:rPr lang="ru-RU" dirty="0"/>
              <a:t> </a:t>
            </a:r>
            <a:r>
              <a:rPr lang="ru-RU" dirty="0" err="1"/>
              <a:t>його</a:t>
            </a:r>
            <a:r>
              <a:rPr lang="ru-RU" dirty="0"/>
              <a:t> </a:t>
            </a:r>
            <a:r>
              <a:rPr lang="ru-RU" dirty="0" err="1"/>
              <a:t>дослідницької</a:t>
            </a:r>
            <a:r>
              <a:rPr lang="ru-RU" dirty="0"/>
              <a:t> </a:t>
            </a:r>
            <a:r>
              <a:rPr lang="ru-RU" dirty="0" err="1"/>
              <a:t>роботи</a:t>
            </a:r>
            <a:r>
              <a:rPr lang="ru-RU" dirty="0"/>
              <a:t> </a:t>
            </a:r>
            <a:r>
              <a:rPr lang="ru-RU" dirty="0" err="1"/>
              <a:t>розподіл</a:t>
            </a:r>
            <a:r>
              <a:rPr lang="ru-RU" dirty="0"/>
              <a:t> </a:t>
            </a:r>
            <a:r>
              <a:rPr lang="ru-RU" dirty="0" err="1"/>
              <a:t>вікових</a:t>
            </a:r>
            <a:r>
              <a:rPr lang="ru-RU" dirty="0"/>
              <a:t> </a:t>
            </a:r>
            <a:r>
              <a:rPr lang="ru-RU" dirty="0" err="1"/>
              <a:t>груп</a:t>
            </a:r>
            <a:r>
              <a:rPr lang="ru-RU" dirty="0"/>
              <a:t>. </a:t>
            </a: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Бумажная">
  <a:themeElements>
    <a:clrScheme name="Бумажная">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Бумажная">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Бумажная">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220</TotalTime>
  <Words>11554</Words>
  <Application>Microsoft Office PowerPoint</Application>
  <PresentationFormat>Экран (4:3)</PresentationFormat>
  <Paragraphs>154</Paragraphs>
  <Slides>43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43</vt:i4>
      </vt:variant>
    </vt:vector>
  </HeadingPairs>
  <TitlesOfParts>
    <vt:vector size="44" baseType="lpstr">
      <vt:lpstr>Бумажная</vt:lpstr>
      <vt:lpstr>Вікова періодизація онтогенезу людини. Основи фізіології вищої нервової діяльності.</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lpstr>Слайд 19</vt:lpstr>
      <vt:lpstr>Слайд 20</vt:lpstr>
      <vt:lpstr>Слайд 21</vt:lpstr>
      <vt:lpstr>Слайд 22</vt:lpstr>
      <vt:lpstr>Слайд 23</vt:lpstr>
      <vt:lpstr>Слайд 24</vt:lpstr>
      <vt:lpstr>Слайд 25</vt:lpstr>
      <vt:lpstr>Слайд 26</vt:lpstr>
      <vt:lpstr>Слайд 27</vt:lpstr>
      <vt:lpstr>Слайд 28</vt:lpstr>
      <vt:lpstr>Слайд 29</vt:lpstr>
      <vt:lpstr>Слайд 30</vt:lpstr>
      <vt:lpstr>Слайд 31</vt:lpstr>
      <vt:lpstr>Слайд 32</vt:lpstr>
      <vt:lpstr>Слайд 33</vt:lpstr>
      <vt:lpstr>Слайд 34</vt:lpstr>
      <vt:lpstr>Слайд 35</vt:lpstr>
      <vt:lpstr>Слайд 36</vt:lpstr>
      <vt:lpstr>Слайд 37</vt:lpstr>
      <vt:lpstr>Слайд 38</vt:lpstr>
      <vt:lpstr>Слайд 39</vt:lpstr>
      <vt:lpstr>Слайд 40</vt:lpstr>
      <vt:lpstr>Слайд 41</vt:lpstr>
      <vt:lpstr>Слайд 42</vt:lpstr>
      <vt:lpstr>Слайд 43</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Руслан Аминов</dc:creator>
  <cp:lastModifiedBy>Руслан Аминов</cp:lastModifiedBy>
  <cp:revision>78</cp:revision>
  <dcterms:created xsi:type="dcterms:W3CDTF">2023-02-19T09:22:27Z</dcterms:created>
  <dcterms:modified xsi:type="dcterms:W3CDTF">2023-02-19T13:46:40Z</dcterms:modified>
</cp:coreProperties>
</file>