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313" r:id="rId3"/>
    <p:sldId id="314" r:id="rId4"/>
    <p:sldId id="317" r:id="rId5"/>
    <p:sldId id="318" r:id="rId6"/>
    <p:sldId id="319" r:id="rId7"/>
    <p:sldId id="320" r:id="rId8"/>
    <p:sldId id="321" r:id="rId9"/>
    <p:sldId id="322" r:id="rId10"/>
    <p:sldId id="316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№ </a:t>
            </a:r>
            <a:r>
              <a:rPr lang="uk-UA" b="1" i="1" u="sng" dirty="0" smtClean="0">
                <a:latin typeface="Book Antiqua" panose="02040602050305030304" pitchFamily="18" charset="0"/>
              </a:rPr>
              <a:t>2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dirty="0" smtClean="0">
                <a:solidFill>
                  <a:schemeClr val="tx1"/>
                </a:solidFill>
                <a:latin typeface="+mn-lt"/>
              </a:rPr>
              <a:t>ПОБУДОВА ДИНАМ</a:t>
            </a:r>
            <a:r>
              <a:rPr lang="uk-UA" sz="4400" b="1" i="1" dirty="0" smtClean="0">
                <a:solidFill>
                  <a:schemeClr val="tx1"/>
                </a:solidFill>
                <a:latin typeface="+mn-lt"/>
              </a:rPr>
              <a:t>ІЧНИХ МОДЕЛЕЙ МАШИН</a:t>
            </a:r>
            <a:endParaRPr lang="uk-UA" sz="4400" b="1" i="1" u="sng" dirty="0" smtClean="0">
              <a:solidFill>
                <a:schemeClr val="tx1"/>
              </a:solidFill>
              <a:latin typeface="+mn-lt"/>
              <a:ea typeface="+mj-ea"/>
              <a:cs typeface="Times New Roman" panose="02020603050405020304" pitchFamily="18" charset="0"/>
            </a:endParaRPr>
          </a:p>
          <a:p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48680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uk-UA" sz="2400" dirty="0"/>
              <a:t>Розрізняють фізичні і абстрактні моделі. </a:t>
            </a:r>
            <a:r>
              <a:rPr lang="uk-UA" sz="2400" b="1" u="sng" dirty="0"/>
              <a:t>Фізичні</a:t>
            </a:r>
            <a:r>
              <a:rPr lang="uk-UA" sz="2400" dirty="0"/>
              <a:t> моделі утворюються із сукупності матеріальних об‘єктів. </a:t>
            </a:r>
            <a:r>
              <a:rPr lang="ru-RU" sz="2400" dirty="0"/>
              <a:t>Для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побудови</a:t>
            </a:r>
            <a:r>
              <a:rPr lang="ru-RU" sz="2400" dirty="0"/>
              <a:t> </a:t>
            </a:r>
            <a:r>
              <a:rPr lang="ru-RU" sz="2400" dirty="0" err="1"/>
              <a:t>використовуються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фізичні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 </a:t>
            </a:r>
            <a:r>
              <a:rPr lang="ru-RU" sz="2400" dirty="0" err="1"/>
              <a:t>об‘єктів</a:t>
            </a:r>
            <a:r>
              <a:rPr lang="ru-RU" sz="2400" dirty="0"/>
              <a:t>, </a:t>
            </a:r>
            <a:r>
              <a:rPr lang="ru-RU" sz="2400" dirty="0" err="1"/>
              <a:t>причому</a:t>
            </a:r>
            <a:r>
              <a:rPr lang="ru-RU" sz="2400" dirty="0"/>
              <a:t> природа </a:t>
            </a:r>
            <a:r>
              <a:rPr lang="ru-RU" sz="2400" dirty="0" err="1"/>
              <a:t>матеріальних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застосовуються</a:t>
            </a:r>
            <a:r>
              <a:rPr lang="ru-RU" sz="2400" dirty="0"/>
              <a:t> в </a:t>
            </a:r>
            <a:r>
              <a:rPr lang="ru-RU" sz="2400" dirty="0" err="1"/>
              <a:t>моделі</a:t>
            </a:r>
            <a:r>
              <a:rPr lang="ru-RU" sz="2400" dirty="0"/>
              <a:t>, не </a:t>
            </a:r>
            <a:r>
              <a:rPr lang="ru-RU" sz="2400" dirty="0" err="1"/>
              <a:t>обов‘язково</a:t>
            </a:r>
            <a:r>
              <a:rPr lang="ru-RU" sz="2400" dirty="0"/>
              <a:t> та ж , </a:t>
            </a:r>
            <a:r>
              <a:rPr lang="ru-RU" sz="2400" dirty="0" err="1"/>
              <a:t>що</a:t>
            </a:r>
            <a:r>
              <a:rPr lang="ru-RU" sz="2400" dirty="0"/>
              <a:t> і в </a:t>
            </a:r>
            <a:r>
              <a:rPr lang="ru-RU" sz="2400" dirty="0" err="1"/>
              <a:t>об‘єкті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. Прикладом </a:t>
            </a:r>
            <a:r>
              <a:rPr lang="ru-RU" sz="2400" dirty="0" err="1"/>
              <a:t>фізичної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 </a:t>
            </a:r>
            <a:r>
              <a:rPr lang="ru-RU" sz="2400" dirty="0" err="1"/>
              <a:t>машини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бути </a:t>
            </a:r>
            <a:r>
              <a:rPr lang="ru-RU" sz="2400" dirty="0" err="1"/>
              <a:t>її</a:t>
            </a:r>
            <a:r>
              <a:rPr lang="ru-RU" sz="2400" dirty="0"/>
              <a:t> макет. </a:t>
            </a:r>
            <a:r>
              <a:rPr lang="ru-RU" sz="2400" b="1" u="sng" dirty="0"/>
              <a:t>Абстрактна</a:t>
            </a:r>
            <a:r>
              <a:rPr lang="ru-RU" sz="2400" dirty="0"/>
              <a:t> модель —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опис</a:t>
            </a:r>
            <a:r>
              <a:rPr lang="ru-RU" sz="2400" dirty="0"/>
              <a:t> </a:t>
            </a:r>
            <a:r>
              <a:rPr lang="ru-RU" sz="2400" dirty="0" err="1"/>
              <a:t>об‘єкта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 на будь-</a:t>
            </a:r>
            <a:r>
              <a:rPr lang="ru-RU" sz="2400" dirty="0" err="1"/>
              <a:t>якій</a:t>
            </a:r>
            <a:r>
              <a:rPr lang="ru-RU" sz="2400" dirty="0"/>
              <a:t> </a:t>
            </a:r>
            <a:r>
              <a:rPr lang="ru-RU" sz="2400" dirty="0" err="1"/>
              <a:t>мові</a:t>
            </a:r>
            <a:r>
              <a:rPr lang="ru-RU" sz="2400" dirty="0"/>
              <a:t>. </a:t>
            </a:r>
            <a:r>
              <a:rPr lang="ru-RU" sz="2400" dirty="0" err="1"/>
              <a:t>Абстрактність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 </a:t>
            </a:r>
            <a:r>
              <a:rPr lang="ru-RU" sz="2400" dirty="0" err="1"/>
              <a:t>проявляється</a:t>
            </a:r>
            <a:r>
              <a:rPr lang="ru-RU" sz="2400" dirty="0"/>
              <a:t> в тому,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складовими</a:t>
            </a:r>
            <a:r>
              <a:rPr lang="ru-RU" sz="2400" dirty="0"/>
              <a:t> компонентами є </a:t>
            </a:r>
            <a:r>
              <a:rPr lang="ru-RU" sz="2400" dirty="0" err="1"/>
              <a:t>поняття</a:t>
            </a:r>
            <a:r>
              <a:rPr lang="ru-RU" sz="2400" dirty="0"/>
              <a:t>, а не </a:t>
            </a:r>
            <a:r>
              <a:rPr lang="ru-RU" sz="2400" dirty="0" err="1"/>
              <a:t>фізичні</a:t>
            </a:r>
            <a:r>
              <a:rPr lang="ru-RU" sz="2400" dirty="0"/>
              <a:t> </a:t>
            </a:r>
            <a:r>
              <a:rPr lang="ru-RU" sz="2400" dirty="0" err="1"/>
              <a:t>елементи</a:t>
            </a:r>
            <a:r>
              <a:rPr lang="ru-RU" sz="2400" dirty="0"/>
              <a:t> (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словесний</a:t>
            </a:r>
            <a:r>
              <a:rPr lang="ru-RU" sz="2400" dirty="0"/>
              <a:t> </a:t>
            </a:r>
            <a:r>
              <a:rPr lang="ru-RU" sz="2400" dirty="0" err="1"/>
              <a:t>опис</a:t>
            </a:r>
            <a:r>
              <a:rPr lang="ru-RU" sz="2400" dirty="0"/>
              <a:t>, </a:t>
            </a:r>
            <a:r>
              <a:rPr lang="ru-RU" sz="2400" dirty="0" err="1"/>
              <a:t>креслення</a:t>
            </a:r>
            <a:r>
              <a:rPr lang="ru-RU" sz="2400" dirty="0"/>
              <a:t>, </a:t>
            </a:r>
            <a:r>
              <a:rPr lang="ru-RU" sz="2400" dirty="0" err="1"/>
              <a:t>схеми</a:t>
            </a:r>
            <a:r>
              <a:rPr lang="ru-RU" sz="2400" dirty="0"/>
              <a:t>, </a:t>
            </a:r>
            <a:r>
              <a:rPr lang="ru-RU" sz="2400" dirty="0" err="1"/>
              <a:t>графіки</a:t>
            </a:r>
            <a:r>
              <a:rPr lang="ru-RU" sz="2400" dirty="0"/>
              <a:t>, </a:t>
            </a:r>
            <a:r>
              <a:rPr lang="ru-RU" sz="2400" dirty="0" err="1"/>
              <a:t>таблиці</a:t>
            </a:r>
            <a:r>
              <a:rPr lang="ru-RU" sz="2400" dirty="0"/>
              <a:t>, </a:t>
            </a:r>
            <a:r>
              <a:rPr lang="ru-RU" sz="2400" dirty="0" err="1"/>
              <a:t>алгоритми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програми</a:t>
            </a:r>
            <a:r>
              <a:rPr lang="ru-RU" sz="2400" dirty="0"/>
              <a:t>, </a:t>
            </a:r>
            <a:r>
              <a:rPr lang="ru-RU" sz="2400" dirty="0" err="1"/>
              <a:t>математичні</a:t>
            </a:r>
            <a:r>
              <a:rPr lang="ru-RU" sz="2400" dirty="0"/>
              <a:t> описи). </a:t>
            </a:r>
            <a:r>
              <a:rPr lang="ru-RU" sz="2400" dirty="0" err="1"/>
              <a:t>Серед</a:t>
            </a:r>
            <a:r>
              <a:rPr lang="ru-RU" sz="2400" dirty="0"/>
              <a:t> </a:t>
            </a:r>
            <a:r>
              <a:rPr lang="ru-RU" sz="2400" dirty="0" err="1"/>
              <a:t>абстрактних</a:t>
            </a:r>
            <a:r>
              <a:rPr lang="ru-RU" sz="2400" dirty="0"/>
              <a:t> моделей </a:t>
            </a:r>
            <a:r>
              <a:rPr lang="ru-RU" sz="2400" dirty="0" err="1"/>
              <a:t>розрізняють</a:t>
            </a:r>
            <a:r>
              <a:rPr lang="ru-RU" sz="2400" dirty="0"/>
              <a:t>: </a:t>
            </a:r>
            <a:r>
              <a:rPr lang="ru-RU" sz="2400" dirty="0" err="1"/>
              <a:t>гносеологічні</a:t>
            </a:r>
            <a:r>
              <a:rPr lang="ru-RU" sz="2400" dirty="0"/>
              <a:t>, </a:t>
            </a:r>
            <a:r>
              <a:rPr lang="ru-RU" sz="2400" dirty="0" err="1"/>
              <a:t>інформаційні</a:t>
            </a:r>
            <a:r>
              <a:rPr lang="ru-RU" sz="2400" dirty="0"/>
              <a:t> (</a:t>
            </a:r>
            <a:r>
              <a:rPr lang="ru-RU" sz="2400" dirty="0" err="1"/>
              <a:t>кібер­нети­чні</a:t>
            </a:r>
            <a:r>
              <a:rPr lang="ru-RU" sz="2400" dirty="0"/>
              <a:t>), </a:t>
            </a:r>
            <a:r>
              <a:rPr lang="ru-RU" sz="2400" dirty="0" err="1"/>
              <a:t>сенсуальні</a:t>
            </a:r>
            <a:r>
              <a:rPr lang="ru-RU" sz="2400" dirty="0"/>
              <a:t> (</a:t>
            </a:r>
            <a:r>
              <a:rPr lang="ru-RU" sz="2400" dirty="0" err="1"/>
              <a:t>чуттєві</a:t>
            </a:r>
            <a:r>
              <a:rPr lang="ru-RU" sz="2400" dirty="0"/>
              <a:t>), </a:t>
            </a:r>
            <a:r>
              <a:rPr lang="ru-RU" sz="2400" dirty="0" err="1"/>
              <a:t>концептуальні</a:t>
            </a:r>
            <a:r>
              <a:rPr lang="ru-RU" sz="2400" dirty="0"/>
              <a:t>, </a:t>
            </a:r>
            <a:r>
              <a:rPr lang="ru-RU" sz="2400" dirty="0" err="1"/>
              <a:t>математичні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="" xmlns:p14="http://schemas.microsoft.com/office/powerpoint/2010/main" val="97165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548680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000" u="sng" dirty="0" err="1"/>
              <a:t>Гносеологічні</a:t>
            </a:r>
            <a:r>
              <a:rPr lang="ru-RU" sz="2000" u="sng" dirty="0"/>
              <a:t> </a:t>
            </a:r>
            <a:r>
              <a:rPr lang="ru-RU" sz="2000" u="sng" dirty="0" err="1"/>
              <a:t>моделі</a:t>
            </a:r>
            <a:r>
              <a:rPr lang="ru-RU" sz="2000" dirty="0"/>
              <a:t> </a:t>
            </a:r>
            <a:r>
              <a:rPr lang="ru-RU" sz="2000" dirty="0" err="1"/>
              <a:t>направлені</a:t>
            </a:r>
            <a:r>
              <a:rPr lang="ru-RU" sz="2000" dirty="0"/>
              <a:t> на </a:t>
            </a:r>
            <a:r>
              <a:rPr lang="ru-RU" sz="2000" dirty="0" err="1"/>
              <a:t>вивчення</a:t>
            </a:r>
            <a:r>
              <a:rPr lang="ru-RU" sz="2000" dirty="0"/>
              <a:t> </a:t>
            </a:r>
            <a:r>
              <a:rPr lang="ru-RU" sz="2000" dirty="0" err="1"/>
              <a:t>об‘єктивних</a:t>
            </a:r>
            <a:r>
              <a:rPr lang="ru-RU" sz="2000" dirty="0"/>
              <a:t> </a:t>
            </a:r>
            <a:r>
              <a:rPr lang="ru-RU" sz="2000" dirty="0" err="1"/>
              <a:t>законів</a:t>
            </a:r>
            <a:r>
              <a:rPr lang="ru-RU" sz="2000" dirty="0"/>
              <a:t> </a:t>
            </a:r>
            <a:r>
              <a:rPr lang="ru-RU" sz="2000" dirty="0" err="1"/>
              <a:t>природи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моделі</a:t>
            </a:r>
            <a:r>
              <a:rPr lang="ru-RU" sz="2000" dirty="0"/>
              <a:t> </a:t>
            </a:r>
            <a:r>
              <a:rPr lang="ru-RU" sz="2000" dirty="0" err="1"/>
              <a:t>сонячної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, </a:t>
            </a:r>
            <a:r>
              <a:rPr lang="ru-RU" sz="2000" dirty="0" err="1"/>
              <a:t>біосфери</a:t>
            </a:r>
            <a:r>
              <a:rPr lang="ru-RU" sz="2000" dirty="0"/>
              <a:t>, </a:t>
            </a:r>
            <a:r>
              <a:rPr lang="ru-RU" sz="2000" dirty="0" err="1"/>
              <a:t>світового</a:t>
            </a:r>
            <a:r>
              <a:rPr lang="ru-RU" sz="2000" dirty="0"/>
              <a:t> океану, </a:t>
            </a:r>
            <a:r>
              <a:rPr lang="ru-RU" sz="2000" dirty="0" err="1"/>
              <a:t>катастрофічних</a:t>
            </a:r>
            <a:r>
              <a:rPr lang="ru-RU" sz="2000" dirty="0"/>
              <a:t> </a:t>
            </a:r>
            <a:r>
              <a:rPr lang="ru-RU" sz="2000" dirty="0" err="1"/>
              <a:t>явищ</a:t>
            </a:r>
            <a:r>
              <a:rPr lang="ru-RU" sz="2000" dirty="0"/>
              <a:t> </a:t>
            </a:r>
            <a:r>
              <a:rPr lang="ru-RU" sz="2000" dirty="0" err="1"/>
              <a:t>природи</a:t>
            </a:r>
            <a:r>
              <a:rPr lang="ru-RU" sz="2000" dirty="0" smtClean="0"/>
              <a:t>).</a:t>
            </a:r>
          </a:p>
          <a:p>
            <a:pPr hangingPunct="0"/>
            <a:endParaRPr lang="uk-UA" sz="2000" dirty="0"/>
          </a:p>
          <a:p>
            <a:pPr hangingPunct="0"/>
            <a:r>
              <a:rPr lang="ru-RU" sz="2000" b="1" u="sng" dirty="0" err="1" smtClean="0"/>
              <a:t>Інформаційні</a:t>
            </a:r>
            <a:r>
              <a:rPr lang="ru-RU" sz="2000" b="1" u="sng" dirty="0" smtClean="0"/>
              <a:t> </a:t>
            </a:r>
            <a:r>
              <a:rPr lang="ru-RU" sz="2000" b="1" u="sng" dirty="0" err="1"/>
              <a:t>моделі</a:t>
            </a:r>
            <a:r>
              <a:rPr lang="ru-RU" sz="2000" b="1" dirty="0"/>
              <a:t> </a:t>
            </a:r>
            <a:r>
              <a:rPr lang="ru-RU" sz="2000" dirty="0" err="1"/>
              <a:t>описують</a:t>
            </a:r>
            <a:r>
              <a:rPr lang="ru-RU" sz="2000" dirty="0"/>
              <a:t> </a:t>
            </a:r>
            <a:r>
              <a:rPr lang="ru-RU" sz="2000" dirty="0" err="1"/>
              <a:t>поведінку</a:t>
            </a:r>
            <a:r>
              <a:rPr lang="ru-RU" sz="2000" dirty="0"/>
              <a:t> </a:t>
            </a:r>
            <a:r>
              <a:rPr lang="ru-RU" sz="2000" dirty="0" err="1"/>
              <a:t>об‘єкта-оригінала</a:t>
            </a:r>
            <a:r>
              <a:rPr lang="ru-RU" sz="2000" dirty="0"/>
              <a:t>, але не </a:t>
            </a:r>
            <a:r>
              <a:rPr lang="ru-RU" sz="2000" dirty="0" err="1"/>
              <a:t>копіюють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 smtClean="0"/>
              <a:t>.</a:t>
            </a:r>
          </a:p>
          <a:p>
            <a:pPr hangingPunct="0"/>
            <a:endParaRPr lang="uk-UA" sz="2000" dirty="0"/>
          </a:p>
          <a:p>
            <a:pPr hangingPunct="0"/>
            <a:r>
              <a:rPr lang="ru-RU" sz="2000" b="1" u="sng" dirty="0" err="1" smtClean="0"/>
              <a:t>Сенсуальні</a:t>
            </a:r>
            <a:r>
              <a:rPr lang="ru-RU" sz="2000" b="1" u="sng" dirty="0" smtClean="0"/>
              <a:t> </a:t>
            </a:r>
            <a:r>
              <a:rPr lang="ru-RU" sz="2000" b="1" u="sng" dirty="0" err="1"/>
              <a:t>моделі</a:t>
            </a:r>
            <a:r>
              <a:rPr lang="ru-RU" sz="2000" b="1" dirty="0"/>
              <a:t> </a:t>
            </a:r>
            <a:r>
              <a:rPr lang="ru-RU" sz="2000" dirty="0"/>
              <a:t>— </a:t>
            </a:r>
            <a:r>
              <a:rPr lang="ru-RU" sz="2000" dirty="0" err="1"/>
              <a:t>моделі</a:t>
            </a:r>
            <a:r>
              <a:rPr lang="ru-RU" sz="2000" dirty="0"/>
              <a:t> </a:t>
            </a:r>
            <a:r>
              <a:rPr lang="ru-RU" sz="2000" dirty="0" err="1"/>
              <a:t>якихось</a:t>
            </a:r>
            <a:r>
              <a:rPr lang="ru-RU" sz="2000" dirty="0"/>
              <a:t> </a:t>
            </a:r>
            <a:r>
              <a:rPr lang="ru-RU" sz="2000" dirty="0" err="1"/>
              <a:t>відчуттів</a:t>
            </a:r>
            <a:r>
              <a:rPr lang="ru-RU" sz="2000" dirty="0"/>
              <a:t>, </a:t>
            </a:r>
            <a:r>
              <a:rPr lang="ru-RU" sz="2000" dirty="0" err="1"/>
              <a:t>емоцій</a:t>
            </a:r>
            <a:r>
              <a:rPr lang="ru-RU" sz="2000" dirty="0"/>
              <a:t>,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моделі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здійснюють</a:t>
            </a:r>
            <a:r>
              <a:rPr lang="ru-RU" sz="2000" dirty="0"/>
              <a:t> </a:t>
            </a:r>
            <a:r>
              <a:rPr lang="ru-RU" sz="2000" dirty="0" err="1"/>
              <a:t>вплив</a:t>
            </a:r>
            <a:r>
              <a:rPr lang="ru-RU" sz="2000" dirty="0"/>
              <a:t> на </a:t>
            </a:r>
            <a:r>
              <a:rPr lang="ru-RU" sz="2000" dirty="0" err="1"/>
              <a:t>відчуття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музика</a:t>
            </a:r>
            <a:r>
              <a:rPr lang="ru-RU" sz="2000" dirty="0"/>
              <a:t>, </a:t>
            </a:r>
            <a:r>
              <a:rPr lang="ru-RU" sz="2000" dirty="0" err="1"/>
              <a:t>живопис</a:t>
            </a:r>
            <a:r>
              <a:rPr lang="ru-RU" sz="2000" dirty="0"/>
              <a:t>, </a:t>
            </a:r>
            <a:r>
              <a:rPr lang="ru-RU" sz="2000" dirty="0" err="1"/>
              <a:t>поезія</a:t>
            </a:r>
            <a:r>
              <a:rPr lang="ru-RU" sz="2000" dirty="0" smtClean="0"/>
              <a:t>).</a:t>
            </a:r>
          </a:p>
          <a:p>
            <a:pPr hangingPunct="0"/>
            <a:endParaRPr lang="uk-UA" sz="2000" dirty="0"/>
          </a:p>
          <a:p>
            <a:r>
              <a:rPr lang="ru-RU" sz="2000" b="1" u="sng" dirty="0" smtClean="0"/>
              <a:t>Концептуальна </a:t>
            </a:r>
            <a:r>
              <a:rPr lang="ru-RU" sz="2000" b="1" u="sng" dirty="0"/>
              <a:t>модель</a:t>
            </a:r>
            <a:r>
              <a:rPr lang="ru-RU" sz="2000" b="1" dirty="0"/>
              <a:t> </a:t>
            </a:r>
            <a:r>
              <a:rPr lang="ru-RU" sz="2000" dirty="0"/>
              <a:t>— абстрактна модель, яка </a:t>
            </a:r>
            <a:r>
              <a:rPr lang="ru-RU" sz="2000" dirty="0" err="1"/>
              <a:t>виявляє</a:t>
            </a:r>
            <a:r>
              <a:rPr lang="ru-RU" sz="2000" dirty="0"/>
              <a:t> причинно-</a:t>
            </a:r>
            <a:r>
              <a:rPr lang="ru-RU" sz="2000" dirty="0" err="1"/>
              <a:t>наслідкові</a:t>
            </a:r>
            <a:r>
              <a:rPr lang="ru-RU" sz="2000" dirty="0"/>
              <a:t> </a:t>
            </a:r>
            <a:r>
              <a:rPr lang="ru-RU" sz="2000" dirty="0" err="1"/>
              <a:t>зв‘язки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притаманні</a:t>
            </a:r>
            <a:r>
              <a:rPr lang="ru-RU" sz="2000" dirty="0"/>
              <a:t> </a:t>
            </a:r>
            <a:r>
              <a:rPr lang="ru-RU" sz="2000" dirty="0" err="1"/>
              <a:t>об‘єкту</a:t>
            </a:r>
            <a:r>
              <a:rPr lang="ru-RU" sz="2000" dirty="0"/>
              <a:t> (</a:t>
            </a:r>
            <a:r>
              <a:rPr lang="ru-RU" sz="2000" dirty="0" err="1"/>
              <a:t>системі</a:t>
            </a:r>
            <a:r>
              <a:rPr lang="ru-RU" sz="2000" dirty="0"/>
              <a:t>) і </a:t>
            </a:r>
            <a:r>
              <a:rPr lang="ru-RU" sz="2000" dirty="0" err="1"/>
              <a:t>суттєві</a:t>
            </a:r>
            <a:r>
              <a:rPr lang="ru-RU" sz="2000" dirty="0"/>
              <a:t> в рамках </a:t>
            </a:r>
            <a:r>
              <a:rPr lang="ru-RU" sz="2000" dirty="0" err="1"/>
              <a:t>певного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.</a:t>
            </a:r>
            <a:endParaRPr lang="uk-UA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913873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err="1"/>
              <a:t>Математична</a:t>
            </a:r>
            <a:r>
              <a:rPr lang="ru-RU" sz="2000" b="1" u="sng" dirty="0"/>
              <a:t> модель</a:t>
            </a:r>
            <a:r>
              <a:rPr lang="ru-RU" sz="2000" b="1" dirty="0"/>
              <a:t> </a:t>
            </a:r>
            <a:r>
              <a:rPr lang="ru-RU" sz="2000" dirty="0"/>
              <a:t>— абстрактна модель, яка </a:t>
            </a:r>
            <a:r>
              <a:rPr lang="ru-RU" sz="2000" dirty="0" err="1"/>
              <a:t>представляється</a:t>
            </a:r>
            <a:r>
              <a:rPr lang="ru-RU" sz="2000" dirty="0"/>
              <a:t> на </a:t>
            </a:r>
            <a:r>
              <a:rPr lang="ru-RU" sz="2000" dirty="0" err="1"/>
              <a:t>мові</a:t>
            </a:r>
            <a:r>
              <a:rPr lang="ru-RU" sz="2000" dirty="0"/>
              <a:t> </a:t>
            </a:r>
            <a:r>
              <a:rPr lang="ru-RU" sz="2000" dirty="0" err="1"/>
              <a:t>математичних</a:t>
            </a:r>
            <a:r>
              <a:rPr lang="ru-RU" sz="2000" dirty="0"/>
              <a:t> </a:t>
            </a:r>
            <a:r>
              <a:rPr lang="ru-RU" sz="2000" dirty="0" err="1"/>
              <a:t>співвідношень</a:t>
            </a:r>
            <a:r>
              <a:rPr lang="ru-RU" sz="2000" dirty="0"/>
              <a:t>. Вона </a:t>
            </a:r>
            <a:r>
              <a:rPr lang="ru-RU" sz="2000" dirty="0" err="1"/>
              <a:t>має</a:t>
            </a:r>
            <a:r>
              <a:rPr lang="ru-RU" sz="2000" dirty="0"/>
              <a:t> форму </a:t>
            </a:r>
            <a:r>
              <a:rPr lang="ru-RU" sz="2000" dirty="0" err="1"/>
              <a:t>функціональних</a:t>
            </a:r>
            <a:r>
              <a:rPr lang="ru-RU" sz="2000" dirty="0"/>
              <a:t> </a:t>
            </a:r>
            <a:r>
              <a:rPr lang="ru-RU" sz="2000" dirty="0" err="1"/>
              <a:t>залежностей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параметрами,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враховуються</a:t>
            </a:r>
            <a:r>
              <a:rPr lang="ru-RU" sz="2000" dirty="0"/>
              <a:t> </a:t>
            </a:r>
            <a:r>
              <a:rPr lang="ru-RU" sz="2000" dirty="0" err="1"/>
              <a:t>відповідною</a:t>
            </a:r>
            <a:r>
              <a:rPr lang="ru-RU" sz="2000" dirty="0"/>
              <a:t> концептуальною </a:t>
            </a:r>
            <a:r>
              <a:rPr lang="ru-RU" sz="2000" dirty="0" err="1"/>
              <a:t>моделлю</a:t>
            </a:r>
            <a:r>
              <a:rPr lang="ru-RU" sz="2000" dirty="0"/>
              <a:t>. </a:t>
            </a:r>
            <a:endParaRPr lang="uk-UA" sz="2000" dirty="0"/>
          </a:p>
        </p:txBody>
      </p:sp>
    </p:spTree>
    <p:extLst>
      <p:ext uri="{BB962C8B-B14F-4D97-AF65-F5344CB8AC3E}">
        <p14:creationId xmlns="" xmlns:p14="http://schemas.microsoft.com/office/powerpoint/2010/main" val="422686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264705"/>
            <a:ext cx="792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В залежності від ступеня деталізації опису складних технічних систем та їх елементів можна виділити три основних рівні моделювання.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200809"/>
            <a:ext cx="7920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uk-UA" sz="2000" dirty="0" smtClean="0"/>
              <a:t>Рівень </a:t>
            </a:r>
            <a:r>
              <a:rPr lang="uk-UA" sz="2000" dirty="0"/>
              <a:t>структурного або імітаційного моделювання складних систем з використанням їх алгоритмічних моделей (моделюючих алгоритмів) і застосування спеціалізованих мов моделювання, теорій множин, алгоритмів, графів, масового обслуговування, статистичного моделювання</a:t>
            </a:r>
            <a:r>
              <a:rPr lang="uk-UA" sz="200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uk-UA" sz="2000" dirty="0"/>
              <a:t>Рівень логічного моделювання функціональних схем елементів і вузлів складних систем, моделі яких представляються у вигляді рівнянь безпосередніх зв‘язків (логічних рівнянь) і будуються з застосуванням апарату двозначної або багатозначної алгебри логіки</a:t>
            </a:r>
            <a:r>
              <a:rPr lang="uk-UA" sz="200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uk-UA" sz="2000" dirty="0"/>
              <a:t>Рівень кількісного моделювання принципових схем елементів скла­дних  систем, моделі яких являють собою системи лінійних і нелінійних алгебраїчних, диференціальних або </a:t>
            </a:r>
            <a:r>
              <a:rPr lang="uk-UA" sz="2000" dirty="0" err="1"/>
              <a:t>інтегро-диференціальних</a:t>
            </a:r>
            <a:r>
              <a:rPr lang="uk-UA" sz="2000" dirty="0"/>
              <a:t> рівнянь, які досліджуються із застосуванням методів лінійної і нелінійної алгебри, методів функціонального аналізу, теорії ймовірності і математичної статистики.</a:t>
            </a:r>
          </a:p>
        </p:txBody>
      </p:sp>
    </p:spTree>
    <p:extLst>
      <p:ext uri="{BB962C8B-B14F-4D97-AF65-F5344CB8AC3E}">
        <p14:creationId xmlns="" xmlns:p14="http://schemas.microsoft.com/office/powerpoint/2010/main" val="302959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323528" y="476672"/>
          <a:ext cx="6048673" cy="5904656"/>
        </p:xfrm>
        <a:graphic>
          <a:graphicData uri="http://schemas.openxmlformats.org/presentationml/2006/ole">
            <p:oleObj spid="_x0000_s27649" name="Visio" r:id="rId3" imgW="5524863" imgH="4913086" progId="Visio.Drawing.11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580112" y="1772816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Кінематична схема механізму підйому вантажу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02959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5805264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Динамічна схема механізму підйому вантажу</a:t>
            </a:r>
            <a:endParaRPr lang="ru-RU" sz="2400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144016" y="258874"/>
          <a:ext cx="8820472" cy="5258358"/>
        </p:xfrm>
        <a:graphic>
          <a:graphicData uri="http://schemas.openxmlformats.org/presentationml/2006/ole">
            <p:oleObj spid="_x0000_s34819" name="Visio" r:id="rId3" imgW="6392817" imgH="4066903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2959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5589240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Спрощена динамічна модель </a:t>
            </a:r>
            <a:r>
              <a:rPr lang="uk-UA" sz="2400" dirty="0" err="1" smtClean="0"/>
              <a:t>механізма</a:t>
            </a:r>
            <a:r>
              <a:rPr lang="uk-UA" sz="2400" dirty="0" smtClean="0"/>
              <a:t> підйому вантажопідйомного крана</a:t>
            </a:r>
            <a:endParaRPr lang="ru-RU" sz="2400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3419872" y="548680"/>
          <a:ext cx="2448272" cy="4620045"/>
        </p:xfrm>
        <a:graphic>
          <a:graphicData uri="http://schemas.openxmlformats.org/presentationml/2006/ole">
            <p:oleObj spid="_x0000_s35843" name="Visio" r:id="rId3" imgW="1520678" imgH="3143901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29594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323528" y="692696"/>
          <a:ext cx="4853178" cy="864096"/>
        </p:xfrm>
        <a:graphic>
          <a:graphicData uri="http://schemas.openxmlformats.org/presentationml/2006/ole">
            <p:oleObj spid="_x0000_s36865" name="Формула" r:id="rId3" imgW="2209680" imgH="393480" progId="Equation.3">
              <p:embed/>
            </p:oleObj>
          </a:graphicData>
        </a:graphic>
      </p:graphicFrame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691680" y="2276872"/>
          <a:ext cx="2016224" cy="1020175"/>
        </p:xfrm>
        <a:graphic>
          <a:graphicData uri="http://schemas.openxmlformats.org/presentationml/2006/ole">
            <p:oleObj spid="_x0000_s36866" name="Формула" r:id="rId4" imgW="736560" imgH="39348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23528" y="3933056"/>
          <a:ext cx="4968552" cy="751503"/>
        </p:xfrm>
        <a:graphic>
          <a:graphicData uri="http://schemas.openxmlformats.org/presentationml/2006/ole">
            <p:oleObj spid="_x0000_s36867" name="Формула" r:id="rId5" imgW="2450880" imgH="39348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755576" y="5445224"/>
          <a:ext cx="4824536" cy="762773"/>
        </p:xfrm>
        <a:graphic>
          <a:graphicData uri="http://schemas.openxmlformats.org/presentationml/2006/ole">
            <p:oleObj spid="_x0000_s36868" name="Формула" r:id="rId6" imgW="2247840" imgH="368280" progId="Equation.3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5580112" y="620688"/>
          <a:ext cx="3312368" cy="919651"/>
        </p:xfrm>
        <a:graphic>
          <a:graphicData uri="http://schemas.openxmlformats.org/presentationml/2006/ole">
            <p:oleObj spid="_x0000_s36869" name="Формула" r:id="rId7" imgW="1422360" imgH="39348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6444208" y="2276872"/>
          <a:ext cx="1944216" cy="776510"/>
        </p:xfrm>
        <a:graphic>
          <a:graphicData uri="http://schemas.openxmlformats.org/presentationml/2006/ole">
            <p:oleObj spid="_x0000_s36870" name="Формула" r:id="rId8" imgW="838080" imgH="368280" progId="Equation.3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5436096" y="3789040"/>
          <a:ext cx="3449495" cy="792088"/>
        </p:xfrm>
        <a:graphic>
          <a:graphicData uri="http://schemas.openxmlformats.org/presentationml/2006/ole">
            <p:oleObj spid="_x0000_s36871" name="Формула" r:id="rId9" imgW="1714320" imgH="393480" progId="Equation.3">
              <p:embed/>
            </p:oleObj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6372200" y="5445224"/>
          <a:ext cx="2107434" cy="792088"/>
        </p:xfrm>
        <a:graphic>
          <a:graphicData uri="http://schemas.openxmlformats.org/presentationml/2006/ole">
            <p:oleObj spid="_x0000_s36872" name="Формула" r:id="rId10" imgW="1015920" imgH="3682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2959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395536" y="548680"/>
          <a:ext cx="1993942" cy="629191"/>
        </p:xfrm>
        <a:graphic>
          <a:graphicData uri="http://schemas.openxmlformats.org/presentationml/2006/ole">
            <p:oleObj spid="_x0000_s37898" name="Формула" r:id="rId3" imgW="787320" imgH="20304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1979712" y="1484784"/>
          <a:ext cx="2025258" cy="936104"/>
        </p:xfrm>
        <a:graphic>
          <a:graphicData uri="http://schemas.openxmlformats.org/presentationml/2006/ole">
            <p:oleObj spid="_x0000_s37899" name="Формула" r:id="rId4" imgW="774360" imgH="368280" progId="Equation.3">
              <p:embed/>
            </p:oleObj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2987824" y="2708920"/>
          <a:ext cx="2208903" cy="1008112"/>
        </p:xfrm>
        <a:graphic>
          <a:graphicData uri="http://schemas.openxmlformats.org/presentationml/2006/ole">
            <p:oleObj spid="_x0000_s37900" name="Формула" r:id="rId5" imgW="787320" imgH="368280" progId="Equation.3">
              <p:embed/>
            </p:oleObj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/>
        </p:nvGraphicFramePr>
        <p:xfrm>
          <a:off x="4139952" y="4077072"/>
          <a:ext cx="2088232" cy="817770"/>
        </p:xfrm>
        <a:graphic>
          <a:graphicData uri="http://schemas.openxmlformats.org/presentationml/2006/ole">
            <p:oleObj spid="_x0000_s37902" name="Формула" r:id="rId6" imgW="914400" imgH="368280" progId="Equation.3">
              <p:embed/>
            </p:oleObj>
          </a:graphicData>
        </a:graphic>
      </p:graphicFrame>
      <p:graphicFrame>
        <p:nvGraphicFramePr>
          <p:cNvPr id="37903" name="Object 15"/>
          <p:cNvGraphicFramePr>
            <a:graphicFrameLocks noChangeAspect="1"/>
          </p:cNvGraphicFramePr>
          <p:nvPr/>
        </p:nvGraphicFramePr>
        <p:xfrm>
          <a:off x="5940152" y="5301208"/>
          <a:ext cx="1872208" cy="1092402"/>
        </p:xfrm>
        <a:graphic>
          <a:graphicData uri="http://schemas.openxmlformats.org/presentationml/2006/ole">
            <p:oleObj spid="_x0000_s37903" name="Формула" r:id="rId7" imgW="672840" imgH="4060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29594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513</TotalTime>
  <Words>404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Исполнительная</vt:lpstr>
      <vt:lpstr>Visio</vt:lpstr>
      <vt:lpstr>Формула</vt:lpstr>
      <vt:lpstr>Лекція № 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52</cp:revision>
  <dcterms:created xsi:type="dcterms:W3CDTF">2014-05-12T08:14:55Z</dcterms:created>
  <dcterms:modified xsi:type="dcterms:W3CDTF">2016-01-24T22:31:21Z</dcterms:modified>
</cp:coreProperties>
</file>