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7" r:id="rId1"/>
  </p:sldMasterIdLst>
  <p:sldIdLst>
    <p:sldId id="256" r:id="rId2"/>
    <p:sldId id="273" r:id="rId3"/>
    <p:sldId id="274" r:id="rId4"/>
    <p:sldId id="264" r:id="rId5"/>
    <p:sldId id="259" r:id="rId6"/>
    <p:sldId id="263" r:id="rId7"/>
    <p:sldId id="289" r:id="rId8"/>
    <p:sldId id="291" r:id="rId9"/>
    <p:sldId id="292" r:id="rId10"/>
    <p:sldId id="293" r:id="rId11"/>
    <p:sldId id="275" r:id="rId12"/>
    <p:sldId id="268" r:id="rId13"/>
    <p:sldId id="276" r:id="rId14"/>
    <p:sldId id="269" r:id="rId15"/>
    <p:sldId id="270" r:id="rId16"/>
    <p:sldId id="277" r:id="rId17"/>
    <p:sldId id="271" r:id="rId18"/>
    <p:sldId id="279" r:id="rId19"/>
    <p:sldId id="280" r:id="rId20"/>
    <p:sldId id="262" r:id="rId21"/>
    <p:sldId id="290" r:id="rId22"/>
    <p:sldId id="288" r:id="rId23"/>
    <p:sldId id="267" r:id="rId24"/>
    <p:sldId id="283" r:id="rId25"/>
    <p:sldId id="265" r:id="rId26"/>
    <p:sldId id="266" r:id="rId27"/>
    <p:sldId id="284" r:id="rId28"/>
    <p:sldId id="285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E8A"/>
    <a:srgbClr val="F070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-74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A685C6E-4001-4B10-A544-D0F9E946187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B722319F-B8DA-4E3A-9CEA-15771443BF52}" type="slidenum">
              <a:rPr lang="en-US" smtClean="0"/>
              <a:t>‹№›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5324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85C6E-4001-4B10-A544-D0F9E946187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2319F-B8DA-4E3A-9CEA-15771443BF52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546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85C6E-4001-4B10-A544-D0F9E946187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2319F-B8DA-4E3A-9CEA-15771443BF52}" type="slidenum">
              <a:rPr lang="en-US" smtClean="0"/>
              <a:t>‹№›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7689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85C6E-4001-4B10-A544-D0F9E946187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2319F-B8DA-4E3A-9CEA-15771443BF52}" type="slidenum">
              <a:rPr lang="en-US" smtClean="0"/>
              <a:t>‹№›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1626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85C6E-4001-4B10-A544-D0F9E946187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2319F-B8DA-4E3A-9CEA-15771443BF52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03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85C6E-4001-4B10-A544-D0F9E946187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2319F-B8DA-4E3A-9CEA-15771443BF52}" type="slidenum">
              <a:rPr lang="en-US" smtClean="0"/>
              <a:t>‹№›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8563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85C6E-4001-4B10-A544-D0F9E946187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2319F-B8DA-4E3A-9CEA-15771443BF52}" type="slidenum">
              <a:rPr lang="en-US" smtClean="0"/>
              <a:t>‹№›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7371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85C6E-4001-4B10-A544-D0F9E946187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2319F-B8DA-4E3A-9CEA-15771443BF52}" type="slidenum">
              <a:rPr lang="en-US" smtClean="0"/>
              <a:t>‹№›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7237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85C6E-4001-4B10-A544-D0F9E946187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2319F-B8DA-4E3A-9CEA-15771443BF52}" type="slidenum">
              <a:rPr lang="en-US" smtClean="0"/>
              <a:t>‹№›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9946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85C6E-4001-4B10-A544-D0F9E946187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2319F-B8DA-4E3A-9CEA-15771443BF52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669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85C6E-4001-4B10-A544-D0F9E946187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2319F-B8DA-4E3A-9CEA-15771443BF52}" type="slidenum">
              <a:rPr lang="en-US" smtClean="0"/>
              <a:t>‹№›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1327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85C6E-4001-4B10-A544-D0F9E946187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2319F-B8DA-4E3A-9CEA-15771443BF52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245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85C6E-4001-4B10-A544-D0F9E946187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2319F-B8DA-4E3A-9CEA-15771443BF52}" type="slidenum">
              <a:rPr lang="en-US" smtClean="0"/>
              <a:t>‹№›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1792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85C6E-4001-4B10-A544-D0F9E946187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2319F-B8DA-4E3A-9CEA-15771443BF52}" type="slidenum">
              <a:rPr lang="en-US" smtClean="0"/>
              <a:t>‹№›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134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85C6E-4001-4B10-A544-D0F9E946187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2319F-B8DA-4E3A-9CEA-15771443BF52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850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85C6E-4001-4B10-A544-D0F9E946187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2319F-B8DA-4E3A-9CEA-15771443BF52}" type="slidenum">
              <a:rPr lang="en-US" smtClean="0"/>
              <a:t>‹№›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3260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85C6E-4001-4B10-A544-D0F9E946187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2319F-B8DA-4E3A-9CEA-15771443BF52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16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A685C6E-4001-4B10-A544-D0F9E946187F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722319F-B8DA-4E3A-9CEA-15771443BF52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78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92398" y="1881070"/>
            <a:ext cx="6815669" cy="1515533"/>
          </a:xfrm>
        </p:spPr>
        <p:txBody>
          <a:bodyPr/>
          <a:lstStyle/>
          <a:p>
            <a:r>
              <a:rPr lang="uk-UA" b="1" dirty="0" smtClean="0"/>
              <a:t>Становлення української мови</a:t>
            </a:r>
            <a:endParaRPr lang="en-US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uk-UA" sz="4400" b="1" dirty="0" smtClean="0"/>
              <a:t>як мови державної</a:t>
            </a:r>
            <a:endParaRPr lang="en-US" sz="44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84" y="2936669"/>
            <a:ext cx="4583664" cy="2990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974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3144" y="531628"/>
            <a:ext cx="6813695" cy="1116420"/>
          </a:xfrm>
        </p:spPr>
        <p:txBody>
          <a:bodyPr>
            <a:normAutofit/>
          </a:bodyPr>
          <a:lstStyle/>
          <a:p>
            <a:pPr algn="l"/>
            <a:r>
              <a:rPr lang="uk-UA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Літературна мова 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723015" y="3211033"/>
            <a:ext cx="6326372" cy="2955850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uk-UA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Основними ознаками літературної мови </a:t>
            </a:r>
            <a:r>
              <a:rPr lang="uk-UA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є:</a:t>
            </a:r>
          </a:p>
          <a:p>
            <a:pPr algn="just"/>
            <a:r>
              <a:rPr lang="uk-UA" sz="29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uk-UA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унормованість</a:t>
            </a:r>
            <a:r>
              <a:rPr lang="uk-UA" sz="29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900" b="1" dirty="0">
                <a:solidFill>
                  <a:schemeClr val="accent4">
                    <a:lumMod val="50000"/>
                  </a:schemeClr>
                </a:solidFill>
              </a:rPr>
              <a:t>(загальнообов’язковість дотримання мовних норм у слововживанні, фонетиці, граматиці, </a:t>
            </a:r>
            <a:r>
              <a:rPr lang="uk-UA" sz="2900" b="1" dirty="0" smtClean="0">
                <a:solidFill>
                  <a:schemeClr val="accent4">
                    <a:lumMod val="50000"/>
                  </a:schemeClr>
                </a:solidFill>
              </a:rPr>
              <a:t>правописі)</a:t>
            </a:r>
          </a:p>
          <a:p>
            <a:pPr algn="just"/>
            <a:r>
              <a:rPr lang="uk-UA" sz="29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uk-UA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наддіалектна </a:t>
            </a:r>
            <a:r>
              <a:rPr lang="uk-UA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форма існування </a:t>
            </a:r>
            <a:r>
              <a:rPr lang="uk-UA" sz="2900" b="1" dirty="0">
                <a:solidFill>
                  <a:schemeClr val="accent4">
                    <a:lumMod val="50000"/>
                  </a:schemeClr>
                </a:solidFill>
              </a:rPr>
              <a:t>(українська національна мова існує у формах сучасної української літературної мови та територіальних діалектів, але літературна мова є вищою формою національної </a:t>
            </a:r>
            <a:r>
              <a:rPr lang="uk-UA" sz="2900" b="1" dirty="0" smtClean="0">
                <a:solidFill>
                  <a:schemeClr val="accent4">
                    <a:lumMod val="50000"/>
                  </a:schemeClr>
                </a:solidFill>
              </a:rPr>
              <a:t>мови)</a:t>
            </a:r>
          </a:p>
          <a:p>
            <a:pPr algn="just"/>
            <a:r>
              <a:rPr lang="uk-UA" sz="29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uk-UA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стилістична </a:t>
            </a:r>
            <a:r>
              <a:rPr lang="uk-UA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диференціація</a:t>
            </a:r>
            <a:r>
              <a:rPr lang="uk-UA" sz="3600" b="1" dirty="0">
                <a:solidFill>
                  <a:srgbClr val="002060"/>
                </a:solidFill>
              </a:rPr>
              <a:t> </a:t>
            </a:r>
            <a:r>
              <a:rPr lang="uk-UA" sz="2900" b="1" dirty="0">
                <a:solidFill>
                  <a:schemeClr val="accent4">
                    <a:lumMod val="50000"/>
                  </a:schemeClr>
                </a:solidFill>
              </a:rPr>
              <a:t>(розвинена система </a:t>
            </a:r>
            <a:r>
              <a:rPr lang="uk-UA" sz="2900" b="1" dirty="0" smtClean="0">
                <a:solidFill>
                  <a:schemeClr val="accent4">
                    <a:lumMod val="50000"/>
                  </a:schemeClr>
                </a:solidFill>
              </a:rPr>
              <a:t>стилів)</a:t>
            </a:r>
          </a:p>
          <a:p>
            <a:pPr algn="just"/>
            <a:r>
              <a:rPr lang="uk-UA" sz="29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uk-UA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поліфункціональність </a:t>
            </a:r>
            <a:r>
              <a:rPr lang="uk-UA" sz="2900" b="1" dirty="0" smtClean="0">
                <a:solidFill>
                  <a:schemeClr val="accent4">
                    <a:lumMod val="50000"/>
                  </a:schemeClr>
                </a:solidFill>
              </a:rPr>
              <a:t>(виконує багато функцій)</a:t>
            </a:r>
            <a:endParaRPr lang="uk-UA" sz="2900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uk-UA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7240772" y="2126512"/>
            <a:ext cx="4199861" cy="3977852"/>
          </a:xfrm>
        </p:spPr>
        <p:txBody>
          <a:bodyPr>
            <a:normAutofit fontScale="55000" lnSpcReduction="20000"/>
          </a:bodyPr>
          <a:lstStyle/>
          <a:p>
            <a:r>
              <a:rPr lang="uk-UA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найважливіші функції мови: </a:t>
            </a:r>
          </a:p>
          <a:p>
            <a:r>
              <a:rPr lang="uk-UA" sz="2900" b="1" dirty="0" smtClean="0">
                <a:solidFill>
                  <a:schemeClr val="accent4">
                    <a:lumMod val="50000"/>
                  </a:schemeClr>
                </a:solidFill>
              </a:rPr>
              <a:t>комунікативна</a:t>
            </a:r>
          </a:p>
          <a:p>
            <a:r>
              <a:rPr lang="uk-UA" sz="2900" b="1" dirty="0" smtClean="0">
                <a:solidFill>
                  <a:schemeClr val="accent4">
                    <a:lumMod val="50000"/>
                  </a:schemeClr>
                </a:solidFill>
              </a:rPr>
              <a:t>номінативна</a:t>
            </a:r>
          </a:p>
          <a:p>
            <a:r>
              <a:rPr lang="uk-UA" sz="2900" b="1" dirty="0" err="1" smtClean="0">
                <a:solidFill>
                  <a:schemeClr val="accent4">
                    <a:lumMod val="50000"/>
                  </a:schemeClr>
                </a:solidFill>
              </a:rPr>
              <a:t>мислетворча</a:t>
            </a:r>
            <a:endParaRPr lang="uk-UA" sz="29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uk-UA" sz="2900" b="1" dirty="0" smtClean="0">
                <a:solidFill>
                  <a:schemeClr val="accent4">
                    <a:lumMod val="50000"/>
                  </a:schemeClr>
                </a:solidFill>
              </a:rPr>
              <a:t>гносеологічна </a:t>
            </a:r>
            <a:r>
              <a:rPr lang="uk-UA" sz="2900" b="1" dirty="0">
                <a:solidFill>
                  <a:schemeClr val="accent4">
                    <a:lumMod val="50000"/>
                  </a:schemeClr>
                </a:solidFill>
              </a:rPr>
              <a:t>(</a:t>
            </a:r>
            <a:r>
              <a:rPr lang="uk-UA" sz="2900" b="1" dirty="0" smtClean="0">
                <a:solidFill>
                  <a:schemeClr val="accent4">
                    <a:lumMod val="50000"/>
                  </a:schemeClr>
                </a:solidFill>
              </a:rPr>
              <a:t>пізнавальна)</a:t>
            </a:r>
          </a:p>
          <a:p>
            <a:r>
              <a:rPr lang="uk-UA" sz="2900" b="1" dirty="0" smtClean="0">
                <a:solidFill>
                  <a:schemeClr val="accent4">
                    <a:lumMod val="50000"/>
                  </a:schemeClr>
                </a:solidFill>
              </a:rPr>
              <a:t> ідентифікаційна</a:t>
            </a:r>
          </a:p>
          <a:p>
            <a:r>
              <a:rPr lang="uk-UA" sz="2900" b="1" dirty="0" smtClean="0">
                <a:solidFill>
                  <a:schemeClr val="accent4">
                    <a:lumMod val="50000"/>
                  </a:schemeClr>
                </a:solidFill>
              </a:rPr>
              <a:t>експресивна </a:t>
            </a:r>
            <a:r>
              <a:rPr lang="uk-UA" sz="2900" b="1" dirty="0">
                <a:solidFill>
                  <a:schemeClr val="accent4">
                    <a:lumMod val="50000"/>
                  </a:schemeClr>
                </a:solidFill>
              </a:rPr>
              <a:t>(</a:t>
            </a:r>
            <a:r>
              <a:rPr lang="uk-UA" sz="2900" b="1" dirty="0" smtClean="0">
                <a:solidFill>
                  <a:schemeClr val="accent4">
                    <a:lumMod val="50000"/>
                  </a:schemeClr>
                </a:solidFill>
              </a:rPr>
              <a:t>виражальна)</a:t>
            </a:r>
          </a:p>
          <a:p>
            <a:r>
              <a:rPr lang="uk-UA" sz="2900" b="1" dirty="0" err="1" smtClean="0">
                <a:solidFill>
                  <a:schemeClr val="accent4">
                    <a:lumMod val="50000"/>
                  </a:schemeClr>
                </a:solidFill>
              </a:rPr>
              <a:t>волюнтативна</a:t>
            </a:r>
            <a:r>
              <a:rPr lang="uk-UA" sz="29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  <a:p>
            <a:r>
              <a:rPr lang="uk-UA" sz="2900" b="1" dirty="0" err="1" smtClean="0">
                <a:solidFill>
                  <a:schemeClr val="accent4">
                    <a:lumMod val="50000"/>
                  </a:schemeClr>
                </a:solidFill>
              </a:rPr>
              <a:t>культуроносна</a:t>
            </a:r>
            <a:endParaRPr lang="uk-UA" sz="29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uk-UA" sz="2900" b="1" dirty="0" smtClean="0">
                <a:solidFill>
                  <a:schemeClr val="accent4">
                    <a:lumMod val="50000"/>
                  </a:schemeClr>
                </a:solidFill>
              </a:rPr>
              <a:t>естетична</a:t>
            </a:r>
          </a:p>
          <a:p>
            <a:r>
              <a:rPr lang="uk-UA" sz="2900" b="1" dirty="0" smtClean="0">
                <a:solidFill>
                  <a:schemeClr val="accent4">
                    <a:lumMod val="50000"/>
                  </a:schemeClr>
                </a:solidFill>
              </a:rPr>
              <a:t>етична</a:t>
            </a:r>
          </a:p>
          <a:p>
            <a:r>
              <a:rPr lang="uk-UA" sz="2900" b="1" dirty="0" smtClean="0">
                <a:solidFill>
                  <a:schemeClr val="accent4">
                    <a:lumMod val="50000"/>
                  </a:schemeClr>
                </a:solidFill>
              </a:rPr>
              <a:t>магічно-містична та ін.</a:t>
            </a:r>
            <a:endParaRPr lang="uk-UA" sz="2900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uk-UA" dirty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376" y="664264"/>
            <a:ext cx="2094613" cy="137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163" y="1648047"/>
            <a:ext cx="2348502" cy="1357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68" y="749325"/>
            <a:ext cx="3388306" cy="225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4523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0070C0"/>
                </a:solidFill>
              </a:rPr>
              <a:t>Академік </a:t>
            </a:r>
            <a:r>
              <a:rPr lang="uk-UA" b="1" dirty="0" smtClean="0">
                <a:solidFill>
                  <a:srgbClr val="0070C0"/>
                </a:solidFill>
              </a:rPr>
              <a:t>Агатангел Юхимович Кримський </a:t>
            </a:r>
            <a:endParaRPr lang="uk-UA" b="1" dirty="0">
              <a:solidFill>
                <a:srgbClr val="0070C0"/>
              </a:solidFill>
            </a:endParaRP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3556000" y="2487506"/>
            <a:ext cx="4673600" cy="3557694"/>
          </a:xfrm>
        </p:spPr>
        <p:txBody>
          <a:bodyPr>
            <a:normAutofit fontScale="92500"/>
          </a:bodyPr>
          <a:lstStyle/>
          <a:p>
            <a:pPr lvl="0" algn="just">
              <a:buClr>
                <a:srgbClr val="83992A"/>
              </a:buClr>
            </a:pPr>
            <a:r>
              <a:rPr lang="ru-RU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вчений світового </a:t>
            </a:r>
            <a:r>
              <a:rPr lang="ru-RU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рівня</a:t>
            </a:r>
          </a:p>
          <a:p>
            <a:pPr lvl="0" algn="just">
              <a:buClr>
                <a:srgbClr val="83992A"/>
              </a:buClr>
            </a:pPr>
            <a:r>
              <a:rPr lang="ru-RU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ім'я </a:t>
            </a:r>
            <a:r>
              <a:rPr lang="ru-RU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науковця міститься в затвердженому XVI сесією Генеральної Асамблеї ЮНЕСКО переліку видатних діячів </a:t>
            </a:r>
            <a:r>
              <a:rPr lang="ru-RU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світу</a:t>
            </a:r>
          </a:p>
          <a:p>
            <a:pPr lvl="0" algn="just">
              <a:buClr>
                <a:srgbClr val="83992A"/>
              </a:buClr>
            </a:pPr>
            <a:r>
              <a:rPr lang="ru-RU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довів, що українська </a:t>
            </a:r>
            <a:r>
              <a:rPr lang="ru-RU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мова уже в </a:t>
            </a:r>
            <a:r>
              <a:rPr lang="ru-RU" b="1" dirty="0">
                <a:solidFill>
                  <a:srgbClr val="0070C0"/>
                </a:solidFill>
              </a:rPr>
              <a:t>ХІ столітті </a:t>
            </a:r>
            <a:r>
              <a:rPr lang="ru-RU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існувала </a:t>
            </a:r>
            <a:r>
              <a:rPr lang="ru-RU" b="1" dirty="0">
                <a:solidFill>
                  <a:srgbClr val="0070C0"/>
                </a:solidFill>
              </a:rPr>
              <a:t>«</a:t>
            </a:r>
            <a:r>
              <a:rPr lang="ru-RU" b="1" i="1" dirty="0">
                <a:solidFill>
                  <a:srgbClr val="0070C0"/>
                </a:solidFill>
              </a:rPr>
              <a:t>як цілком рельєфна, певно означена, яскраво-індивідуальна одиниця</a:t>
            </a:r>
            <a:r>
              <a:rPr lang="ru-RU" b="1" dirty="0">
                <a:solidFill>
                  <a:srgbClr val="0070C0"/>
                </a:solidFill>
              </a:rPr>
              <a:t>»</a:t>
            </a:r>
            <a:endParaRPr lang="uk-UA" b="1" dirty="0">
              <a:solidFill>
                <a:srgbClr val="0070C0"/>
              </a:solidFill>
            </a:endParaRPr>
          </a:p>
          <a:p>
            <a:endParaRPr lang="uk-UA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247" y="2509838"/>
            <a:ext cx="2421905" cy="330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0" y="2487506"/>
            <a:ext cx="2882900" cy="3456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103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0608" y="896789"/>
            <a:ext cx="8238742" cy="956395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rgbClr val="002060"/>
                </a:solidFill>
              </a:rPr>
              <a:t> </a:t>
            </a:r>
            <a:r>
              <a:rPr lang="uk-UA" b="1" dirty="0">
                <a:solidFill>
                  <a:srgbClr val="002E8A"/>
                </a:solidFill>
              </a:rPr>
              <a:t>Академік Агатангел </a:t>
            </a:r>
            <a:r>
              <a:rPr lang="uk-UA" b="1" dirty="0" smtClean="0">
                <a:solidFill>
                  <a:srgbClr val="002E8A"/>
                </a:solidFill>
              </a:rPr>
              <a:t>Кримський</a:t>
            </a:r>
            <a:br>
              <a:rPr lang="uk-UA" b="1" dirty="0" smtClean="0">
                <a:solidFill>
                  <a:srgbClr val="002E8A"/>
                </a:solidFill>
              </a:rPr>
            </a:br>
            <a:r>
              <a:rPr lang="uk-UA" b="1" dirty="0" smtClean="0">
                <a:solidFill>
                  <a:srgbClr val="002E8A"/>
                </a:solidFill>
              </a:rPr>
              <a:t>1871-1942</a:t>
            </a:r>
            <a:r>
              <a:rPr lang="uk-UA" b="1" dirty="0" smtClean="0">
                <a:solidFill>
                  <a:srgbClr val="002E8A"/>
                </a:solidFill>
              </a:rPr>
              <a:t> </a:t>
            </a:r>
            <a:endParaRPr lang="uk-UA" b="1" dirty="0">
              <a:solidFill>
                <a:srgbClr val="002E8A"/>
              </a:solidFill>
            </a:endParaRP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471517" y="2612570"/>
            <a:ext cx="6551525" cy="3508237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uk-UA" b="1" i="1" dirty="0" smtClean="0">
                <a:solidFill>
                  <a:srgbClr val="002E8A"/>
                </a:solidFill>
                <a:latin typeface="Helvetica"/>
              </a:rPr>
              <a:t>Видатний український вчений, історик, письменник, перекладач, славіст </a:t>
            </a:r>
            <a:r>
              <a:rPr lang="uk-UA" b="1" i="1" dirty="0">
                <a:solidFill>
                  <a:srgbClr val="002E8A"/>
                </a:solidFill>
                <a:latin typeface="Helvetica"/>
              </a:rPr>
              <a:t>і </a:t>
            </a:r>
            <a:r>
              <a:rPr lang="uk-UA" b="1" i="1" dirty="0" smtClean="0">
                <a:solidFill>
                  <a:srgbClr val="002E8A"/>
                </a:solidFill>
                <a:latin typeface="Helvetica"/>
              </a:rPr>
              <a:t>сходознавець, </a:t>
            </a:r>
            <a:r>
              <a:rPr lang="ru-RU" b="1" i="1" dirty="0" smtClean="0">
                <a:solidFill>
                  <a:srgbClr val="002E8A"/>
                </a:solidFill>
                <a:latin typeface="Helvetica"/>
              </a:rPr>
              <a:t>поліглот (знав </a:t>
            </a:r>
            <a:r>
              <a:rPr lang="ru-RU" b="1" i="1" dirty="0">
                <a:solidFill>
                  <a:srgbClr val="002E8A"/>
                </a:solidFill>
                <a:latin typeface="Helvetica"/>
              </a:rPr>
              <a:t>майже 60 мов Сходу, Середньої Азії, Кавказу, Західної </a:t>
            </a:r>
            <a:r>
              <a:rPr lang="ru-RU" b="1" i="1" dirty="0" smtClean="0">
                <a:solidFill>
                  <a:srgbClr val="002E8A"/>
                </a:solidFill>
                <a:latin typeface="Helvetica"/>
              </a:rPr>
              <a:t> Європи)</a:t>
            </a:r>
            <a:endParaRPr lang="ru-RU" b="1" i="1" dirty="0" smtClean="0">
              <a:solidFill>
                <a:srgbClr val="002E8A"/>
              </a:solidFill>
              <a:latin typeface="Helvetica"/>
            </a:endParaRPr>
          </a:p>
          <a:p>
            <a:pPr algn="just"/>
            <a:r>
              <a:rPr lang="ru-RU" b="1" i="1" dirty="0" smtClean="0">
                <a:solidFill>
                  <a:srgbClr val="002E8A"/>
                </a:solidFill>
                <a:latin typeface="Helvetica"/>
              </a:rPr>
              <a:t>один </a:t>
            </a:r>
            <a:r>
              <a:rPr lang="ru-RU" b="1" i="1" dirty="0">
                <a:solidFill>
                  <a:srgbClr val="002E8A"/>
                </a:solidFill>
                <a:latin typeface="Helvetica"/>
              </a:rPr>
              <a:t>з організаторів Академії наук України (1918</a:t>
            </a:r>
            <a:r>
              <a:rPr lang="ru-RU" b="1" i="1" dirty="0" smtClean="0">
                <a:solidFill>
                  <a:srgbClr val="002E8A"/>
                </a:solidFill>
                <a:latin typeface="Helvetica"/>
              </a:rPr>
              <a:t>)</a:t>
            </a:r>
          </a:p>
          <a:p>
            <a:pPr algn="just"/>
            <a:r>
              <a:rPr lang="uk-UA" b="1" i="1" dirty="0" smtClean="0">
                <a:solidFill>
                  <a:srgbClr val="002E8A"/>
                </a:solidFill>
                <a:latin typeface="Helvetica"/>
              </a:rPr>
              <a:t>був серед </a:t>
            </a:r>
            <a:r>
              <a:rPr lang="uk-UA" b="1" i="1" dirty="0">
                <a:solidFill>
                  <a:srgbClr val="002E8A"/>
                </a:solidFill>
                <a:latin typeface="Helvetica"/>
              </a:rPr>
              <a:t>засновників Національної бібліотеки України імені В.І. </a:t>
            </a:r>
            <a:r>
              <a:rPr lang="uk-UA" b="1" i="1" dirty="0" smtClean="0">
                <a:solidFill>
                  <a:srgbClr val="002E8A"/>
                </a:solidFill>
                <a:latin typeface="Helvetica"/>
              </a:rPr>
              <a:t>Вернадського</a:t>
            </a:r>
          </a:p>
          <a:p>
            <a:pPr algn="just"/>
            <a:r>
              <a:rPr lang="ru-RU" b="1" i="1" dirty="0" smtClean="0">
                <a:solidFill>
                  <a:srgbClr val="002E8A"/>
                </a:solidFill>
                <a:latin typeface="Helvetica"/>
              </a:rPr>
              <a:t>ж</a:t>
            </a:r>
            <a:r>
              <a:rPr lang="ru-RU" b="1" i="1" dirty="0" smtClean="0">
                <a:solidFill>
                  <a:srgbClr val="002E8A"/>
                </a:solidFill>
                <a:latin typeface="Helvetica"/>
              </a:rPr>
              <a:t>ертва </a:t>
            </a:r>
            <a:r>
              <a:rPr lang="ru-RU" b="1" i="1" dirty="0">
                <a:solidFill>
                  <a:srgbClr val="002E8A"/>
                </a:solidFill>
                <a:latin typeface="Helvetica"/>
              </a:rPr>
              <a:t>сталінського </a:t>
            </a:r>
            <a:r>
              <a:rPr lang="ru-RU" b="1" i="1" dirty="0" smtClean="0">
                <a:solidFill>
                  <a:srgbClr val="002E8A"/>
                </a:solidFill>
                <a:latin typeface="Helvetica"/>
              </a:rPr>
              <a:t>терору</a:t>
            </a:r>
            <a:endParaRPr lang="uk-UA" b="1" i="1" dirty="0" smtClean="0">
              <a:solidFill>
                <a:srgbClr val="002E8A"/>
              </a:solidFill>
              <a:latin typeface="Helvetica" pitchFamily="34" charset="0"/>
              <a:cs typeface="Helvetica" pitchFamily="34" charset="0"/>
            </a:endParaRPr>
          </a:p>
          <a:p>
            <a:endParaRPr lang="uk-UA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52" y="1430430"/>
            <a:ext cx="3362969" cy="440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715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1175657"/>
            <a:ext cx="9601196" cy="1110341"/>
          </a:xfrm>
        </p:spPr>
        <p:txBody>
          <a:bodyPr>
            <a:normAutofit fontScale="90000"/>
          </a:bodyPr>
          <a:lstStyle/>
          <a:p>
            <a:r>
              <a:rPr lang="ru-RU" sz="3600" b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Основна</a:t>
            </a:r>
            <a:r>
              <a:rPr lang="ru-RU" sz="3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діяльність</a:t>
            </a:r>
            <a:r>
              <a:rPr lang="ru-RU" sz="3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 Кримського </a:t>
            </a:r>
            <a:b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err="1" smtClean="0">
                <a:solidFill>
                  <a:schemeClr val="accent4">
                    <a:lumMod val="50000"/>
                  </a:schemeClr>
                </a:solidFill>
              </a:rPr>
              <a:t>була</a:t>
            </a:r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4">
                    <a:lumMod val="50000"/>
                  </a:schemeClr>
                </a:solidFill>
              </a:rPr>
              <a:t>присвячена</a:t>
            </a:r>
            <a:r>
              <a:rPr lang="ru-RU" sz="3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4">
                    <a:lumMod val="50000"/>
                  </a:schemeClr>
                </a:solidFill>
              </a:rPr>
              <a:t>дослідженню</a:t>
            </a:r>
            <a:r>
              <a:rPr lang="ru-RU" sz="3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3600" b="1" dirty="0" err="1" smtClean="0">
                <a:solidFill>
                  <a:schemeClr val="accent4">
                    <a:lumMod val="50000"/>
                  </a:schemeClr>
                </a:solidFill>
              </a:rPr>
              <a:t>культурних</a:t>
            </a:r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4">
                    <a:lumMod val="50000"/>
                  </a:schemeClr>
                </a:solidFill>
              </a:rPr>
              <a:t>надбань</a:t>
            </a:r>
            <a:r>
              <a:rPr lang="ru-RU" sz="3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4">
                    <a:lumMod val="50000"/>
                  </a:schemeClr>
                </a:solidFill>
              </a:rPr>
              <a:t>народів</a:t>
            </a:r>
            <a:r>
              <a:rPr lang="ru-RU" sz="3600" b="1" dirty="0">
                <a:solidFill>
                  <a:schemeClr val="accent4">
                    <a:lumMod val="50000"/>
                  </a:schemeClr>
                </a:solidFill>
              </a:rPr>
              <a:t> Сходу</a:t>
            </a:r>
            <a:r>
              <a:rPr lang="ru-RU" dirty="0"/>
              <a:t/>
            </a:r>
            <a:br>
              <a:rPr lang="ru-RU" dirty="0"/>
            </a:b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1223157" y="2588821"/>
            <a:ext cx="7065819" cy="3586348"/>
          </a:xfrm>
        </p:spPr>
        <p:txBody>
          <a:bodyPr>
            <a:norm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uk-UA" sz="2200" b="1" dirty="0" smtClean="0">
                <a:solidFill>
                  <a:srgbClr val="002060"/>
                </a:solidFill>
              </a:rPr>
              <a:t>переклади </a:t>
            </a:r>
            <a:r>
              <a:rPr lang="uk-UA" sz="2200" b="1" dirty="0" err="1">
                <a:solidFill>
                  <a:srgbClr val="002060"/>
                </a:solidFill>
              </a:rPr>
              <a:t>Гафіза</a:t>
            </a:r>
            <a:r>
              <a:rPr lang="uk-UA" sz="2200" b="1" dirty="0">
                <a:solidFill>
                  <a:srgbClr val="002060"/>
                </a:solidFill>
              </a:rPr>
              <a:t>, Омара Хайяма, </a:t>
            </a:r>
            <a:r>
              <a:rPr lang="uk-UA" sz="2200" b="1" dirty="0" err="1">
                <a:solidFill>
                  <a:srgbClr val="002060"/>
                </a:solidFill>
              </a:rPr>
              <a:t>Рудакі</a:t>
            </a:r>
            <a:r>
              <a:rPr lang="uk-UA" sz="2200" b="1" dirty="0">
                <a:solidFill>
                  <a:srgbClr val="002060"/>
                </a:solidFill>
              </a:rPr>
              <a:t>, </a:t>
            </a:r>
            <a:r>
              <a:rPr lang="uk-UA" sz="2200" b="1" dirty="0" err="1">
                <a:solidFill>
                  <a:srgbClr val="002060"/>
                </a:solidFill>
              </a:rPr>
              <a:t>Сааді</a:t>
            </a:r>
            <a:r>
              <a:rPr lang="uk-UA" sz="2200" b="1" dirty="0">
                <a:solidFill>
                  <a:srgbClr val="002060"/>
                </a:solidFill>
              </a:rPr>
              <a:t>, текстів «Корану», «1001 ночі», «</a:t>
            </a:r>
            <a:r>
              <a:rPr lang="uk-UA" sz="2200" b="1" dirty="0" err="1">
                <a:solidFill>
                  <a:srgbClr val="002060"/>
                </a:solidFill>
              </a:rPr>
              <a:t>Хамаси</a:t>
            </a:r>
            <a:r>
              <a:rPr lang="uk-UA" sz="2200" b="1" dirty="0">
                <a:solidFill>
                  <a:srgbClr val="002060"/>
                </a:solidFill>
              </a:rPr>
              <a:t>» стали відкриттям </a:t>
            </a:r>
            <a:r>
              <a:rPr lang="uk-UA" sz="2200" b="1" dirty="0" smtClean="0">
                <a:solidFill>
                  <a:srgbClr val="002060"/>
                </a:solidFill>
              </a:rPr>
              <a:t>для </a:t>
            </a:r>
            <a:r>
              <a:rPr lang="uk-UA" sz="2200" b="1" dirty="0">
                <a:solidFill>
                  <a:srgbClr val="002060"/>
                </a:solidFill>
              </a:rPr>
              <a:t>світової  </a:t>
            </a:r>
            <a:r>
              <a:rPr lang="uk-UA" sz="2200" b="1" dirty="0" smtClean="0">
                <a:solidFill>
                  <a:srgbClr val="002060"/>
                </a:solidFill>
              </a:rPr>
              <a:t>культури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uk-UA" sz="2200" b="1" dirty="0">
                <a:solidFill>
                  <a:srgbClr val="002060"/>
                </a:solidFill>
              </a:rPr>
              <a:t>в</a:t>
            </a:r>
            <a:r>
              <a:rPr lang="uk-UA" sz="2200" b="1" dirty="0" smtClean="0">
                <a:solidFill>
                  <a:srgbClr val="002060"/>
                </a:solidFill>
              </a:rPr>
              <a:t>исоко </a:t>
            </a:r>
            <a:r>
              <a:rPr lang="uk-UA" sz="2200" b="1" dirty="0">
                <a:solidFill>
                  <a:srgbClr val="002060"/>
                </a:solidFill>
              </a:rPr>
              <a:t>цінуються </a:t>
            </a:r>
            <a:r>
              <a:rPr lang="uk-UA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наукові праці </a:t>
            </a:r>
            <a:r>
              <a:rPr lang="uk-UA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</a:t>
            </a:r>
            <a:r>
              <a:rPr lang="uk-UA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тюркології та семітології</a:t>
            </a:r>
            <a:r>
              <a:rPr lang="uk-UA" sz="2200" b="1" dirty="0">
                <a:solidFill>
                  <a:srgbClr val="002060"/>
                </a:solidFill>
              </a:rPr>
              <a:t>, серед яких 4-томна «Історія Туреччини та її письменства», «Історія Персії та її </a:t>
            </a:r>
            <a:r>
              <a:rPr lang="uk-UA" sz="2200" b="1" dirty="0" smtClean="0">
                <a:solidFill>
                  <a:srgbClr val="002060"/>
                </a:solidFill>
              </a:rPr>
              <a:t>письменства»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uk-UA" sz="2200" b="1" dirty="0" smtClean="0">
                <a:solidFill>
                  <a:srgbClr val="002060"/>
                </a:solidFill>
              </a:rPr>
              <a:t>Інститут </a:t>
            </a:r>
            <a:r>
              <a:rPr lang="uk-UA" sz="2200" b="1" dirty="0">
                <a:solidFill>
                  <a:srgbClr val="002060"/>
                </a:solidFill>
              </a:rPr>
              <a:t>сходознавства НАН України носить ім'я Агатангела Кримського 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665" y="2558811"/>
            <a:ext cx="2254208" cy="3355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960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0252" y="967796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ru-RU" sz="3100" b="1" dirty="0" err="1">
                <a:solidFill>
                  <a:schemeClr val="accent4">
                    <a:lumMod val="50000"/>
                  </a:schemeClr>
                </a:solidFill>
              </a:rPr>
              <a:t>Хоча</a:t>
            </a:r>
            <a:r>
              <a:rPr lang="ru-RU" sz="3100" b="1" dirty="0">
                <a:solidFill>
                  <a:schemeClr val="accent4">
                    <a:lumMod val="50000"/>
                  </a:schemeClr>
                </a:solidFill>
              </a:rPr>
              <a:t> А. </a:t>
            </a:r>
            <a:r>
              <a:rPr lang="ru-RU" sz="3100" b="1" dirty="0" err="1">
                <a:solidFill>
                  <a:schemeClr val="accent4">
                    <a:lumMod val="50000"/>
                  </a:schemeClr>
                </a:solidFill>
              </a:rPr>
              <a:t>Кримський</a:t>
            </a:r>
            <a:r>
              <a:rPr lang="ru-RU" sz="3100" b="1" dirty="0">
                <a:solidFill>
                  <a:schemeClr val="accent4">
                    <a:lumMod val="50000"/>
                  </a:schemeClr>
                </a:solidFill>
              </a:rPr>
              <a:t> за </a:t>
            </a:r>
            <a:r>
              <a:rPr lang="ru-RU" sz="3100" b="1" dirty="0" err="1">
                <a:solidFill>
                  <a:schemeClr val="accent4">
                    <a:lumMod val="50000"/>
                  </a:schemeClr>
                </a:solidFill>
              </a:rPr>
              <a:t>походженням</a:t>
            </a:r>
            <a:r>
              <a:rPr lang="ru-RU" sz="31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100" b="1" dirty="0" err="1">
                <a:solidFill>
                  <a:schemeClr val="accent4">
                    <a:lumMod val="50000"/>
                  </a:schemeClr>
                </a:solidFill>
              </a:rPr>
              <a:t>був</a:t>
            </a:r>
            <a:r>
              <a:rPr lang="ru-RU" sz="31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100" b="1" dirty="0" err="1">
                <a:solidFill>
                  <a:schemeClr val="accent4">
                    <a:lumMod val="50000"/>
                  </a:schemeClr>
                </a:solidFill>
              </a:rPr>
              <a:t>кримським</a:t>
            </a:r>
            <a:r>
              <a:rPr lang="ru-RU" sz="3100" b="1" dirty="0">
                <a:solidFill>
                  <a:schemeClr val="accent4">
                    <a:lumMod val="50000"/>
                  </a:schemeClr>
                </a:solidFill>
              </a:rPr>
              <a:t> татарином </a:t>
            </a:r>
            <a:r>
              <a:rPr lang="ru-RU" sz="3100" b="1" dirty="0" err="1">
                <a:solidFill>
                  <a:schemeClr val="accent4">
                    <a:lumMod val="50000"/>
                  </a:schemeClr>
                </a:solidFill>
              </a:rPr>
              <a:t>він</a:t>
            </a:r>
            <a:r>
              <a:rPr lang="ru-RU" sz="31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100" b="1" dirty="0" err="1">
                <a:solidFill>
                  <a:schemeClr val="accent4">
                    <a:lumMod val="50000"/>
                  </a:schemeClr>
                </a:solidFill>
              </a:rPr>
              <a:t>вважав</a:t>
            </a:r>
            <a:r>
              <a:rPr lang="ru-RU" sz="3100" b="1" dirty="0">
                <a:solidFill>
                  <a:schemeClr val="accent4">
                    <a:lumMod val="50000"/>
                  </a:schemeClr>
                </a:solidFill>
              </a:rPr>
              <a:t> себе </a:t>
            </a:r>
            <a:r>
              <a:rPr lang="ru-RU" sz="3100" b="1" dirty="0" err="1" smtClean="0">
                <a:solidFill>
                  <a:schemeClr val="accent4">
                    <a:lumMod val="50000"/>
                  </a:schemeClr>
                </a:solidFill>
              </a:rPr>
              <a:t>українцем</a:t>
            </a:r>
            <a:r>
              <a:rPr lang="ru-RU" sz="3100" b="1" dirty="0" smtClean="0">
                <a:solidFill>
                  <a:schemeClr val="accent4">
                    <a:lumMod val="50000"/>
                  </a:schemeClr>
                </a:solidFill>
              </a:rPr>
              <a:t>: </a:t>
            </a:r>
            <a:r>
              <a:rPr lang="ru-RU" sz="31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3100" b="1" i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</a:t>
            </a:r>
            <a:r>
              <a:rPr lang="ru-RU" sz="3100" b="1" i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родивсь</a:t>
            </a:r>
            <a:r>
              <a:rPr lang="ru-RU" sz="3100" b="1" i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ru-RU" sz="3100" b="1" i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вирiс</a:t>
            </a:r>
            <a:r>
              <a:rPr lang="ru-RU" sz="3100" b="1" i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3100" b="1" i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Вкраїні</a:t>
            </a:r>
            <a:r>
              <a:rPr lang="ru-RU" sz="3100" b="1" i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й </a:t>
            </a:r>
            <a:r>
              <a:rPr lang="ru-RU" sz="3100" b="1" i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українізувався</a:t>
            </a:r>
            <a:r>
              <a:rPr lang="ru-RU" sz="3100" b="1" i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став </a:t>
            </a:r>
            <a:r>
              <a:rPr lang="ru-RU" sz="3100" b="1" i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українофілом</a:t>
            </a:r>
            <a:r>
              <a:rPr lang="ru-RU" sz="3100" b="1" i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r>
              <a:rPr lang="ru-RU" sz="3600" b="1" i="1" dirty="0"/>
              <a:t/>
            </a:r>
            <a:br>
              <a:rPr lang="ru-RU" sz="3600" b="1" i="1" dirty="0"/>
            </a:br>
            <a:endParaRPr lang="uk-UA" sz="3600" b="1" i="1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688770" y="2493818"/>
            <a:ext cx="3198580" cy="3661638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uk-UA" b="1" i="1" dirty="0" smtClean="0"/>
              <a:t> </a:t>
            </a:r>
            <a:r>
              <a:rPr lang="uk-UA" b="1" i="1" dirty="0">
                <a:solidFill>
                  <a:schemeClr val="accent5">
                    <a:lumMod val="50000"/>
                  </a:schemeClr>
                </a:solidFill>
              </a:rPr>
              <a:t>«…в моїх жилах не тече й краплі української кров</a:t>
            </a:r>
            <a:r>
              <a:rPr lang="en-US" b="1" i="1" dirty="0">
                <a:solidFill>
                  <a:schemeClr val="accent5">
                    <a:lumMod val="50000"/>
                  </a:schemeClr>
                </a:solidFill>
              </a:rPr>
              <a:t>i… </a:t>
            </a:r>
            <a:r>
              <a:rPr lang="uk-UA" b="1" i="1" dirty="0">
                <a:solidFill>
                  <a:schemeClr val="accent5">
                    <a:lumMod val="50000"/>
                  </a:schemeClr>
                </a:solidFill>
              </a:rPr>
              <a:t>але при цьому я справді українець: </a:t>
            </a:r>
            <a:r>
              <a:rPr lang="uk-UA" b="1" i="1" dirty="0" err="1">
                <a:solidFill>
                  <a:schemeClr val="accent5">
                    <a:lumMod val="50000"/>
                  </a:schemeClr>
                </a:solidFill>
              </a:rPr>
              <a:t>українець</a:t>
            </a:r>
            <a:r>
              <a:rPr lang="uk-UA" b="1" i="1" dirty="0">
                <a:solidFill>
                  <a:schemeClr val="accent5">
                    <a:lumMod val="50000"/>
                  </a:schemeClr>
                </a:solidFill>
              </a:rPr>
              <a:t> по духу, бо живу на цій землі </a:t>
            </a:r>
            <a:r>
              <a:rPr lang="en-US" b="1" i="1" dirty="0">
                <a:solidFill>
                  <a:schemeClr val="accent5">
                    <a:lumMod val="50000"/>
                  </a:schemeClr>
                </a:solidFill>
              </a:rPr>
              <a:t>i </a:t>
            </a:r>
            <a:r>
              <a:rPr lang="uk-UA" b="1" i="1" dirty="0">
                <a:solidFill>
                  <a:schemeClr val="accent5">
                    <a:lumMod val="50000"/>
                  </a:schemeClr>
                </a:solidFill>
              </a:rPr>
              <a:t>люблю її» </a:t>
            </a:r>
          </a:p>
          <a:p>
            <a:pPr algn="just"/>
            <a:r>
              <a:rPr lang="uk-UA" dirty="0" smtClean="0"/>
              <a:t>заслуга </a:t>
            </a:r>
            <a:r>
              <a:rPr lang="uk-UA" dirty="0"/>
              <a:t>в цьому </a:t>
            </a:r>
            <a:r>
              <a:rPr lang="uk-UA" dirty="0" smtClean="0"/>
              <a:t>викладачів, </a:t>
            </a:r>
            <a:r>
              <a:rPr lang="uk-UA" dirty="0"/>
              <a:t>у Колегії Павла Ґалаґана, хлопець навчався у Павла Житецького, який пробудив у ньому любов до української мови, літератури й </a:t>
            </a:r>
            <a:r>
              <a:rPr lang="uk-UA" dirty="0" smtClean="0"/>
              <a:t>історії</a:t>
            </a:r>
            <a:endParaRPr lang="uk-UA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559295" y="2446317"/>
            <a:ext cx="4817265" cy="3681351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uk-UA" sz="2600" dirty="0" smtClean="0"/>
              <a:t>після </a:t>
            </a:r>
            <a:r>
              <a:rPr lang="uk-UA" sz="2600" dirty="0"/>
              <a:t>багаторічного викладання в Лазаревському інституті східних мов у Москві дослідник у 1918 році повертається до </a:t>
            </a:r>
            <a:r>
              <a:rPr lang="uk-UA" sz="2600" dirty="0" smtClean="0"/>
              <a:t>Києва</a:t>
            </a:r>
          </a:p>
          <a:p>
            <a:pPr algn="just"/>
            <a:r>
              <a:rPr lang="uk-UA" sz="2600" dirty="0" smtClean="0"/>
              <a:t>став </a:t>
            </a:r>
            <a:r>
              <a:rPr lang="uk-UA" sz="2600" dirty="0"/>
              <a:t>секретарем Української Академії Наук, очолював історико-філологічний відділ, кабінет </a:t>
            </a:r>
            <a:r>
              <a:rPr lang="uk-UA" sz="2600" dirty="0" err="1"/>
              <a:t>арабо-іранської</a:t>
            </a:r>
            <a:r>
              <a:rPr lang="uk-UA" sz="2600" dirty="0"/>
              <a:t> філології, комісію словника живої мови, комісію історії української мови, діалектологічну та правописну </a:t>
            </a:r>
            <a:r>
              <a:rPr lang="uk-UA" sz="2600" dirty="0" smtClean="0"/>
              <a:t>комісії</a:t>
            </a:r>
          </a:p>
          <a:p>
            <a:pPr algn="just"/>
            <a:r>
              <a:rPr lang="uk-UA" sz="2600" dirty="0"/>
              <a:t>з</a:t>
            </a:r>
            <a:r>
              <a:rPr lang="uk-UA" sz="2600" dirty="0" smtClean="0"/>
              <a:t>1921 </a:t>
            </a:r>
            <a:r>
              <a:rPr lang="uk-UA" sz="2600" dirty="0"/>
              <a:t>року Агатангел Юхимович став директором Інституту української наукової мови </a:t>
            </a:r>
          </a:p>
          <a:p>
            <a:endParaRPr lang="uk-UA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504" y="2510823"/>
            <a:ext cx="2522137" cy="3717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690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2700" b="1" dirty="0" err="1">
                <a:solidFill>
                  <a:schemeClr val="accent4">
                    <a:lumMod val="75000"/>
                  </a:schemeClr>
                </a:solidFill>
              </a:rPr>
              <a:t>Діяльність</a:t>
            </a:r>
            <a:r>
              <a:rPr lang="ru-RU" sz="27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700" b="1" dirty="0" smtClean="0">
                <a:solidFill>
                  <a:schemeClr val="accent4">
                    <a:lumMod val="75000"/>
                  </a:schemeClr>
                </a:solidFill>
              </a:rPr>
              <a:t>А. Кримського </a:t>
            </a:r>
            <a:r>
              <a:rPr lang="ru-RU" sz="2700" b="1" dirty="0" err="1" smtClean="0">
                <a:solidFill>
                  <a:schemeClr val="accent4">
                    <a:lumMod val="75000"/>
                  </a:schemeClr>
                </a:solidFill>
              </a:rPr>
              <a:t>припадає</a:t>
            </a:r>
            <a:r>
              <a:rPr lang="ru-RU" sz="27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700" b="1" dirty="0">
                <a:solidFill>
                  <a:schemeClr val="accent4">
                    <a:lumMod val="75000"/>
                  </a:schemeClr>
                </a:solidFill>
              </a:rPr>
              <a:t>на час, коли в </a:t>
            </a:r>
            <a:r>
              <a:rPr lang="ru-RU" sz="2700" b="1" dirty="0" err="1">
                <a:solidFill>
                  <a:schemeClr val="accent4">
                    <a:lumMod val="75000"/>
                  </a:schemeClr>
                </a:solidFill>
              </a:rPr>
              <a:t>офіційній</a:t>
            </a:r>
            <a:r>
              <a:rPr lang="ru-RU" sz="27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700" b="1" dirty="0" err="1">
                <a:solidFill>
                  <a:schemeClr val="accent4">
                    <a:lumMod val="75000"/>
                  </a:schemeClr>
                </a:solidFill>
              </a:rPr>
              <a:t>науці</a:t>
            </a:r>
            <a:r>
              <a:rPr lang="ru-RU" sz="27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700" b="1" dirty="0" err="1">
                <a:solidFill>
                  <a:schemeClr val="accent4">
                    <a:lumMod val="75000"/>
                  </a:schemeClr>
                </a:solidFill>
              </a:rPr>
              <a:t>Російської</a:t>
            </a:r>
            <a:r>
              <a:rPr lang="ru-RU" sz="27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700" b="1" dirty="0" err="1">
                <a:solidFill>
                  <a:schemeClr val="accent4">
                    <a:lumMod val="75000"/>
                  </a:schemeClr>
                </a:solidFill>
              </a:rPr>
              <a:t>імперії</a:t>
            </a:r>
            <a:r>
              <a:rPr lang="ru-RU" sz="2700" b="1" dirty="0">
                <a:solidFill>
                  <a:schemeClr val="accent4">
                    <a:lumMod val="75000"/>
                  </a:schemeClr>
                </a:solidFill>
              </a:rPr>
              <a:t>, а </a:t>
            </a:r>
            <a:r>
              <a:rPr lang="ru-RU" sz="2700" b="1" dirty="0" err="1">
                <a:solidFill>
                  <a:schemeClr val="accent4">
                    <a:lumMod val="75000"/>
                  </a:schemeClr>
                </a:solidFill>
              </a:rPr>
              <a:t>потім</a:t>
            </a:r>
            <a:r>
              <a:rPr lang="ru-RU" sz="27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700" b="1" dirty="0" err="1">
                <a:solidFill>
                  <a:schemeClr val="accent4">
                    <a:lumMod val="75000"/>
                  </a:schemeClr>
                </a:solidFill>
              </a:rPr>
              <a:t>Радянського</a:t>
            </a:r>
            <a:r>
              <a:rPr lang="ru-RU" sz="2700" b="1" dirty="0">
                <a:solidFill>
                  <a:schemeClr val="accent4">
                    <a:lumMod val="75000"/>
                  </a:schemeClr>
                </a:solidFill>
              </a:rPr>
              <a:t> Союзу </a:t>
            </a:r>
            <a:r>
              <a:rPr lang="ru-RU" sz="2700" b="1" dirty="0" err="1">
                <a:solidFill>
                  <a:schemeClr val="accent4">
                    <a:lumMod val="75000"/>
                  </a:schemeClr>
                </a:solidFill>
              </a:rPr>
              <a:t>загальновизнаною</a:t>
            </a:r>
            <a:r>
              <a:rPr lang="ru-RU" sz="27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700" b="1" dirty="0" err="1">
                <a:solidFill>
                  <a:schemeClr val="accent4">
                    <a:lumMod val="75000"/>
                  </a:schemeClr>
                </a:solidFill>
              </a:rPr>
              <a:t>була</a:t>
            </a:r>
            <a:r>
              <a:rPr lang="ru-RU" sz="27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700" b="1" dirty="0" err="1">
                <a:solidFill>
                  <a:schemeClr val="accent4">
                    <a:lumMod val="75000"/>
                  </a:schemeClr>
                </a:solidFill>
              </a:rPr>
              <a:t>теорія</a:t>
            </a:r>
            <a:r>
              <a:rPr lang="ru-RU" sz="2700" b="1" dirty="0">
                <a:solidFill>
                  <a:schemeClr val="accent4">
                    <a:lumMod val="75000"/>
                  </a:schemeClr>
                </a:solidFill>
              </a:rPr>
              <a:t> про </a:t>
            </a:r>
            <a:r>
              <a:rPr lang="ru-RU" sz="2700" b="1" dirty="0" err="1">
                <a:solidFill>
                  <a:schemeClr val="accent4">
                    <a:lumMod val="75000"/>
                  </a:schemeClr>
                </a:solidFill>
              </a:rPr>
              <a:t>колиску</a:t>
            </a:r>
            <a:r>
              <a:rPr lang="ru-RU" sz="2700" b="1" dirty="0">
                <a:solidFill>
                  <a:schemeClr val="accent4">
                    <a:lumMod val="75000"/>
                  </a:schemeClr>
                </a:solidFill>
              </a:rPr>
              <a:t> «</a:t>
            </a:r>
            <a:r>
              <a:rPr lang="ru-RU" sz="2700" b="1" dirty="0" err="1">
                <a:solidFill>
                  <a:schemeClr val="accent4">
                    <a:lumMod val="75000"/>
                  </a:schemeClr>
                </a:solidFill>
              </a:rPr>
              <a:t>трьох</a:t>
            </a:r>
            <a:r>
              <a:rPr lang="ru-RU" sz="27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700" b="1" dirty="0" err="1">
                <a:solidFill>
                  <a:schemeClr val="accent4">
                    <a:lumMod val="75000"/>
                  </a:schemeClr>
                </a:solidFill>
              </a:rPr>
              <a:t>братніх</a:t>
            </a:r>
            <a:r>
              <a:rPr lang="ru-RU" sz="27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700" b="1" dirty="0" err="1">
                <a:solidFill>
                  <a:schemeClr val="accent4">
                    <a:lumMod val="75000"/>
                  </a:schemeClr>
                </a:solidFill>
              </a:rPr>
              <a:t>слов’янських</a:t>
            </a:r>
            <a:r>
              <a:rPr lang="ru-RU" sz="2700" b="1" dirty="0">
                <a:solidFill>
                  <a:schemeClr val="accent4">
                    <a:lumMod val="75000"/>
                  </a:schemeClr>
                </a:solidFill>
              </a:rPr>
              <a:t> народ</a:t>
            </a:r>
            <a:r>
              <a:rPr lang="en-US" sz="2700" b="1" dirty="0">
                <a:solidFill>
                  <a:schemeClr val="accent4">
                    <a:lumMod val="75000"/>
                  </a:schemeClr>
                </a:solidFill>
              </a:rPr>
              <a:t>i</a:t>
            </a:r>
            <a:r>
              <a:rPr lang="ru-RU" sz="2700" b="1" dirty="0">
                <a:solidFill>
                  <a:schemeClr val="accent4">
                    <a:lumMod val="75000"/>
                  </a:schemeClr>
                </a:solidFill>
              </a:rPr>
              <a:t>в»</a:t>
            </a:r>
            <a:r>
              <a:rPr lang="ru-RU" dirty="0"/>
              <a:t/>
            </a:r>
            <a:br>
              <a:rPr lang="ru-RU" dirty="0"/>
            </a:b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946298" y="2477386"/>
            <a:ext cx="6092455" cy="3521481"/>
          </a:xfrm>
        </p:spPr>
        <p:txBody>
          <a:bodyPr>
            <a:noAutofit/>
          </a:bodyPr>
          <a:lstStyle/>
          <a:p>
            <a:pPr algn="just"/>
            <a:r>
              <a:rPr lang="uk-UA" sz="1800" dirty="0" smtClean="0"/>
              <a:t>поширеною </a:t>
            </a:r>
            <a:r>
              <a:rPr lang="uk-UA" sz="1800" dirty="0"/>
              <a:t>також була гіпотеза Михайла </a:t>
            </a:r>
            <a:r>
              <a:rPr lang="uk-UA" sz="1800" dirty="0" err="1"/>
              <a:t>Погодіна</a:t>
            </a:r>
            <a:r>
              <a:rPr lang="uk-UA" sz="1800" dirty="0"/>
              <a:t> про те, що давні кияни були росіянами, які тільки в період монгольської навали відійшли на </a:t>
            </a:r>
            <a:r>
              <a:rPr lang="uk-UA" sz="1800" dirty="0" smtClean="0"/>
              <a:t>північ,</a:t>
            </a:r>
          </a:p>
          <a:p>
            <a:pPr algn="just"/>
            <a:r>
              <a:rPr lang="uk-UA" sz="1800" dirty="0" smtClean="0"/>
              <a:t>згідно </a:t>
            </a:r>
            <a:r>
              <a:rPr lang="uk-UA" sz="1800" dirty="0"/>
              <a:t>з </a:t>
            </a:r>
            <a:r>
              <a:rPr lang="uk-UA" sz="1800" dirty="0" err="1"/>
              <a:t>Погодінською</a:t>
            </a:r>
            <a:r>
              <a:rPr lang="uk-UA" sz="1800" dirty="0"/>
              <a:t> теорією, українська мова – це діалект російської «</a:t>
            </a:r>
            <a:r>
              <a:rPr lang="uk-UA" sz="1800" dirty="0" err="1"/>
              <a:t>малорусское</a:t>
            </a:r>
            <a:r>
              <a:rPr lang="uk-UA" sz="1800" dirty="0"/>
              <a:t> </a:t>
            </a:r>
            <a:r>
              <a:rPr lang="uk-UA" sz="1800" dirty="0" err="1"/>
              <a:t>наречие</a:t>
            </a:r>
            <a:r>
              <a:rPr lang="uk-UA" sz="1800" dirty="0" smtClean="0"/>
              <a:t>»</a:t>
            </a:r>
          </a:p>
          <a:p>
            <a:pPr algn="just"/>
            <a:r>
              <a:rPr lang="uk-UA" sz="1800" dirty="0"/>
              <a:t>ц</a:t>
            </a:r>
            <a:r>
              <a:rPr lang="uk-UA" sz="1800" dirty="0" smtClean="0"/>
              <a:t>ю </a:t>
            </a:r>
            <a:r>
              <a:rPr lang="uk-UA" sz="1800" dirty="0"/>
              <a:t>гіпотезу пропагував Олексій Соболевський, він мав широке коло однодумців і підтримку </a:t>
            </a:r>
            <a:r>
              <a:rPr lang="uk-UA" sz="1800" dirty="0" smtClean="0"/>
              <a:t>влади</a:t>
            </a:r>
          </a:p>
          <a:p>
            <a:pPr algn="just"/>
            <a:r>
              <a:rPr lang="uk-UA" sz="1800" dirty="0" smtClean="0"/>
              <a:t>Агатангел </a:t>
            </a:r>
            <a:r>
              <a:rPr lang="uk-UA" sz="1800" dirty="0"/>
              <a:t>Кримський категорично виступав проти цих теорій, вів наукову полеміку із Соболевським О., писав наукові дослідження, у яких доводив давність і самостійність української </a:t>
            </a:r>
            <a:r>
              <a:rPr lang="uk-UA" sz="1800" dirty="0" smtClean="0"/>
              <a:t>мови</a:t>
            </a:r>
            <a:endParaRPr lang="uk-UA" sz="1800" dirty="0"/>
          </a:p>
        </p:txBody>
      </p:sp>
      <p:pic>
        <p:nvPicPr>
          <p:cNvPr id="1741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683" y="2669610"/>
            <a:ext cx="4200136" cy="3161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473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5086" y="763676"/>
            <a:ext cx="7761512" cy="1522324"/>
          </a:xfrm>
        </p:spPr>
        <p:txBody>
          <a:bodyPr>
            <a:normAutofit/>
          </a:bodyPr>
          <a:lstStyle/>
          <a:p>
            <a:r>
              <a:rPr lang="ru-RU" sz="3600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Внесок</a:t>
            </a:r>
            <a:r>
              <a:rPr lang="ru-RU" sz="36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</a:t>
            </a: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Кримського </a:t>
            </a:r>
            <a:r>
              <a:rPr lang="ru-RU" sz="36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3600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розвиток</a:t>
            </a:r>
            <a:r>
              <a:rPr lang="ru-RU" sz="36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українського</a:t>
            </a:r>
            <a:r>
              <a:rPr lang="ru-RU" sz="36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мовознавства</a:t>
            </a:r>
            <a:endParaRPr lang="uk-UA" sz="36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780288" y="2511552"/>
            <a:ext cx="8083296" cy="3913632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«Про </a:t>
            </a:r>
            <a:r>
              <a:rPr lang="ru-RU" dirty="0" err="1"/>
              <a:t>научність</a:t>
            </a:r>
            <a:r>
              <a:rPr lang="ru-RU" dirty="0"/>
              <a:t> </a:t>
            </a:r>
            <a:r>
              <a:rPr lang="ru-RU" dirty="0" err="1"/>
              <a:t>фонетичної</a:t>
            </a:r>
            <a:r>
              <a:rPr lang="ru-RU" dirty="0"/>
              <a:t> </a:t>
            </a:r>
            <a:r>
              <a:rPr lang="ru-RU" dirty="0" err="1"/>
              <a:t>правописи</a:t>
            </a:r>
            <a:r>
              <a:rPr lang="ru-RU" dirty="0" smtClean="0"/>
              <a:t>» (</a:t>
            </a:r>
            <a:r>
              <a:rPr lang="ru-RU" dirty="0" err="1" smtClean="0"/>
              <a:t>Буковина</a:t>
            </a:r>
            <a:r>
              <a:rPr lang="ru-RU" dirty="0"/>
              <a:t>. </a:t>
            </a:r>
            <a:r>
              <a:rPr lang="ru-RU" dirty="0" smtClean="0"/>
              <a:t>1897)</a:t>
            </a:r>
            <a:endParaRPr lang="ru-RU" dirty="0"/>
          </a:p>
          <a:p>
            <a:r>
              <a:rPr lang="ru-RU" dirty="0"/>
              <a:t>«О малорусских отглагольных существительных на </a:t>
            </a:r>
            <a:r>
              <a:rPr lang="ru-RU" dirty="0" err="1"/>
              <a:t>еннье</a:t>
            </a:r>
            <a:r>
              <a:rPr lang="ru-RU" dirty="0"/>
              <a:t> и </a:t>
            </a:r>
            <a:r>
              <a:rPr lang="ru-RU" dirty="0" err="1"/>
              <a:t>иннье</a:t>
            </a:r>
            <a:r>
              <a:rPr lang="ru-RU" dirty="0"/>
              <a:t>» (М., 1900</a:t>
            </a:r>
            <a:r>
              <a:rPr lang="ru-RU" dirty="0" smtClean="0"/>
              <a:t>)</a:t>
            </a:r>
            <a:endParaRPr lang="ru-RU" dirty="0"/>
          </a:p>
          <a:p>
            <a:r>
              <a:rPr lang="ru-RU" dirty="0"/>
              <a:t>«Филология и Погодинская гипотеза. Судьбы киевского малорусского наречия XI—XVI веков» (Киев, 1904</a:t>
            </a:r>
            <a:r>
              <a:rPr lang="ru-RU" dirty="0" smtClean="0"/>
              <a:t>)</a:t>
            </a:r>
            <a:endParaRPr lang="ru-RU" dirty="0"/>
          </a:p>
          <a:p>
            <a:r>
              <a:rPr lang="ru-RU" dirty="0"/>
              <a:t>«</a:t>
            </a:r>
            <a:r>
              <a:rPr lang="ru-RU" dirty="0" err="1"/>
              <a:t>Критерій</a:t>
            </a:r>
            <a:r>
              <a:rPr lang="ru-RU" dirty="0"/>
              <a:t> для </a:t>
            </a:r>
            <a:r>
              <a:rPr lang="ru-RU" dirty="0" err="1"/>
              <a:t>діялектологічної</a:t>
            </a:r>
            <a:r>
              <a:rPr lang="ru-RU" dirty="0"/>
              <a:t> </a:t>
            </a:r>
            <a:r>
              <a:rPr lang="ru-RU" dirty="0" err="1"/>
              <a:t>класифікації</a:t>
            </a:r>
            <a:r>
              <a:rPr lang="ru-RU" dirty="0"/>
              <a:t> </a:t>
            </a:r>
            <a:r>
              <a:rPr lang="ru-RU" dirty="0" err="1"/>
              <a:t>староруських</a:t>
            </a:r>
            <a:r>
              <a:rPr lang="ru-RU" dirty="0"/>
              <a:t> </a:t>
            </a:r>
            <a:r>
              <a:rPr lang="ru-RU" dirty="0" err="1"/>
              <a:t>рукописів</a:t>
            </a:r>
            <a:r>
              <a:rPr lang="ru-RU" dirty="0"/>
              <a:t>» (</a:t>
            </a:r>
            <a:r>
              <a:rPr lang="ru-RU" dirty="0" err="1"/>
              <a:t>Львів</a:t>
            </a:r>
            <a:r>
              <a:rPr lang="ru-RU" dirty="0"/>
              <a:t>, 1905</a:t>
            </a:r>
            <a:r>
              <a:rPr lang="ru-RU" dirty="0" smtClean="0"/>
              <a:t>)</a:t>
            </a:r>
            <a:endParaRPr lang="ru-RU" dirty="0"/>
          </a:p>
          <a:p>
            <a:r>
              <a:rPr lang="ru-RU" dirty="0"/>
              <a:t>«</a:t>
            </a:r>
            <a:r>
              <a:rPr lang="ru-RU" dirty="0" err="1"/>
              <a:t>Древнекиевский</a:t>
            </a:r>
            <a:r>
              <a:rPr lang="ru-RU" dirty="0"/>
              <a:t> говор» (СПб., 1907, з «Известий» Академії наук</a:t>
            </a:r>
            <a:r>
              <a:rPr lang="ru-RU" dirty="0" smtClean="0"/>
              <a:t>)</a:t>
            </a:r>
            <a:endParaRPr lang="ru-RU" dirty="0"/>
          </a:p>
          <a:p>
            <a:r>
              <a:rPr lang="ru-RU" dirty="0"/>
              <a:t>«Українська </a:t>
            </a:r>
            <a:r>
              <a:rPr lang="ru-RU" dirty="0" err="1"/>
              <a:t>граматика</a:t>
            </a:r>
            <a:r>
              <a:rPr lang="ru-RU" dirty="0"/>
              <a:t>» (у 2-х т., 1907—1908</a:t>
            </a:r>
            <a:r>
              <a:rPr lang="ru-RU" dirty="0" smtClean="0"/>
              <a:t>)</a:t>
            </a:r>
            <a:endParaRPr lang="ru-RU" dirty="0"/>
          </a:p>
          <a:p>
            <a:r>
              <a:rPr lang="ru-RU" dirty="0" smtClean="0"/>
              <a:t>«</a:t>
            </a:r>
            <a:r>
              <a:rPr lang="ru-RU" dirty="0" err="1"/>
              <a:t>Нариси</a:t>
            </a:r>
            <a:r>
              <a:rPr lang="ru-RU" dirty="0"/>
              <a:t> з </a:t>
            </a:r>
            <a:r>
              <a:rPr lang="ru-RU" dirty="0" err="1"/>
              <a:t>історії</a:t>
            </a:r>
            <a:r>
              <a:rPr lang="ru-RU" dirty="0"/>
              <a:t>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мови</a:t>
            </a:r>
            <a:r>
              <a:rPr lang="ru-RU" dirty="0"/>
              <a:t>» (1922, у </a:t>
            </a:r>
            <a:r>
              <a:rPr lang="ru-RU" dirty="0" err="1"/>
              <a:t>співавторстві</a:t>
            </a:r>
            <a:r>
              <a:rPr lang="ru-RU" dirty="0"/>
              <a:t> з </a:t>
            </a:r>
            <a:r>
              <a:rPr lang="ru-RU" dirty="0" err="1"/>
              <a:t>Олексієм</a:t>
            </a:r>
            <a:r>
              <a:rPr lang="ru-RU" dirty="0"/>
              <a:t> </a:t>
            </a:r>
            <a:r>
              <a:rPr lang="ru-RU" dirty="0" err="1"/>
              <a:t>Шахматовим</a:t>
            </a:r>
            <a:r>
              <a:rPr lang="ru-RU" dirty="0" smtClean="0"/>
              <a:t>)</a:t>
            </a:r>
            <a:endParaRPr lang="ru-RU" dirty="0"/>
          </a:p>
          <a:p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>«Українська мова, </a:t>
            </a:r>
            <a:r>
              <a:rPr lang="ru-RU" b="1" dirty="0" err="1">
                <a:solidFill>
                  <a:schemeClr val="accent4">
                    <a:lumMod val="75000"/>
                  </a:schemeClr>
                </a:solidFill>
              </a:rPr>
              <a:t>звідкіля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> вона </a:t>
            </a:r>
            <a:r>
              <a:rPr lang="ru-RU" b="1" dirty="0" err="1">
                <a:solidFill>
                  <a:schemeClr val="accent4">
                    <a:lumMod val="75000"/>
                  </a:schemeClr>
                </a:solidFill>
              </a:rPr>
              <a:t>взялася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> і як </a:t>
            </a:r>
            <a:r>
              <a:rPr lang="ru-RU" b="1" dirty="0" err="1">
                <a:solidFill>
                  <a:schemeClr val="accent4">
                    <a:lumMod val="75000"/>
                  </a:schemeClr>
                </a:solidFill>
              </a:rPr>
              <a:t>розвивалася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>» (1922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)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ru-RU" dirty="0"/>
              <a:t>«</a:t>
            </a:r>
            <a:r>
              <a:rPr lang="ru-RU" dirty="0" err="1"/>
              <a:t>Звенигородщина</a:t>
            </a:r>
            <a:r>
              <a:rPr lang="ru-RU" dirty="0"/>
              <a:t>. Шевченкова </a:t>
            </a:r>
            <a:r>
              <a:rPr lang="ru-RU" dirty="0" err="1"/>
              <a:t>батьківщина</a:t>
            </a:r>
            <a:r>
              <a:rPr lang="ru-RU" dirty="0"/>
              <a:t> з </a:t>
            </a:r>
            <a:r>
              <a:rPr lang="ru-RU" dirty="0" err="1"/>
              <a:t>погляду</a:t>
            </a:r>
            <a:r>
              <a:rPr lang="ru-RU" dirty="0"/>
              <a:t> </a:t>
            </a:r>
            <a:r>
              <a:rPr lang="ru-RU" dirty="0" err="1"/>
              <a:t>етнографічного</a:t>
            </a:r>
            <a:r>
              <a:rPr lang="ru-RU" dirty="0"/>
              <a:t> та </a:t>
            </a:r>
            <a:r>
              <a:rPr lang="ru-RU" dirty="0" err="1"/>
              <a:t>діалектологічного</a:t>
            </a:r>
            <a:r>
              <a:rPr lang="ru-RU" dirty="0" smtClean="0"/>
              <a:t>»</a:t>
            </a:r>
            <a:endParaRPr lang="ru-RU" dirty="0"/>
          </a:p>
          <a:p>
            <a:endParaRPr lang="uk-UA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976" y="2511552"/>
            <a:ext cx="2902458" cy="3218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70" y="786328"/>
            <a:ext cx="1962505" cy="146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474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1798" y="753626"/>
            <a:ext cx="8144800" cy="1532373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>У </a:t>
            </a:r>
            <a:r>
              <a:rPr lang="ru-RU" sz="2800" b="1" dirty="0" err="1">
                <a:solidFill>
                  <a:schemeClr val="accent4">
                    <a:lumMod val="75000"/>
                  </a:schemeClr>
                </a:solidFill>
              </a:rPr>
              <a:t>праці</a:t>
            </a: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</a:rPr>
              <a:t> «Українська мова, </a:t>
            </a:r>
            <a:r>
              <a:rPr lang="ru-RU" sz="2800" b="1" dirty="0" err="1">
                <a:solidFill>
                  <a:schemeClr val="accent4">
                    <a:lumMod val="75000"/>
                  </a:schemeClr>
                </a:solidFill>
              </a:rPr>
              <a:t>звідкіля</a:t>
            </a: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</a:rPr>
              <a:t> вона 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800" b="1" dirty="0" err="1" smtClean="0">
                <a:solidFill>
                  <a:schemeClr val="accent4">
                    <a:lumMod val="75000"/>
                  </a:schemeClr>
                </a:solidFill>
              </a:rPr>
              <a:t>взялася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</a:rPr>
              <a:t>і як </a:t>
            </a:r>
            <a:r>
              <a:rPr lang="ru-RU" sz="2800" b="1" dirty="0" err="1">
                <a:solidFill>
                  <a:schemeClr val="accent4">
                    <a:lumMod val="75000"/>
                  </a:schemeClr>
                </a:solidFill>
              </a:rPr>
              <a:t>розвивалася</a:t>
            </a: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</a:rPr>
              <a:t>» (1922 р.) 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>А</a:t>
            </a: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</a:rPr>
              <a:t>. </a:t>
            </a:r>
            <a:r>
              <a:rPr lang="ru-RU" sz="2800" b="1" dirty="0" err="1">
                <a:solidFill>
                  <a:schemeClr val="accent4">
                    <a:lumMod val="75000"/>
                  </a:schemeClr>
                </a:solidFill>
              </a:rPr>
              <a:t>Кримський</a:t>
            </a: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4">
                    <a:lumMod val="75000"/>
                  </a:schemeClr>
                </a:solidFill>
              </a:rPr>
              <a:t>навів</a:t>
            </a: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4">
                    <a:lumMod val="75000"/>
                  </a:schemeClr>
                </a:solidFill>
              </a:rPr>
              <a:t>українські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4">
                    <a:lumMod val="75000"/>
                  </a:schemeClr>
                </a:solidFill>
              </a:rPr>
              <a:t>мовні</a:t>
            </a: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4">
                    <a:lumMod val="75000"/>
                  </a:schemeClr>
                </a:solidFill>
              </a:rPr>
              <a:t>риси</a:t>
            </a: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</a:rPr>
              <a:t> Х-ХІ ст. 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>(</a:t>
            </a: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</a:rPr>
              <a:t>на </a:t>
            </a:r>
            <a:r>
              <a:rPr lang="ru-RU" sz="2800" b="1" dirty="0" err="1">
                <a:solidFill>
                  <a:schemeClr val="accent4">
                    <a:lumMod val="75000"/>
                  </a:schemeClr>
                </a:solidFill>
              </a:rPr>
              <a:t>матеріалі</a:t>
            </a: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</a:rPr>
              <a:t> «</a:t>
            </a:r>
            <a:r>
              <a:rPr lang="ru-RU" sz="2800" b="1" dirty="0" err="1">
                <a:solidFill>
                  <a:schemeClr val="accent4">
                    <a:lumMod val="75000"/>
                  </a:schemeClr>
                </a:solidFill>
              </a:rPr>
              <a:t>Ізборника</a:t>
            </a: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</a:rPr>
              <a:t> Святослава 1073 р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>.») </a:t>
            </a:r>
            <a:endParaRPr lang="ru-RU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1143000" y="2557849"/>
            <a:ext cx="5220729" cy="3571646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uk-UA" sz="2700" b="1" dirty="0" smtClean="0">
                <a:solidFill>
                  <a:schemeClr val="accent4">
                    <a:lumMod val="50000"/>
                  </a:schemeClr>
                </a:solidFill>
              </a:rPr>
              <a:t>українська </a:t>
            </a:r>
            <a:r>
              <a:rPr lang="uk-UA" sz="2700" b="1" dirty="0">
                <a:solidFill>
                  <a:schemeClr val="accent4">
                    <a:lumMod val="50000"/>
                  </a:schemeClr>
                </a:solidFill>
              </a:rPr>
              <a:t>лексика: </a:t>
            </a:r>
            <a:r>
              <a:rPr lang="uk-UA" sz="2700" dirty="0"/>
              <a:t>гребля, стріха, лагодити, лінощі, дивуємося, ліпший, туга, гримлять, повінь, баня (</a:t>
            </a:r>
            <a:r>
              <a:rPr lang="uk-UA" sz="2700" dirty="0" smtClean="0"/>
              <a:t>церкви)</a:t>
            </a:r>
          </a:p>
          <a:p>
            <a:pPr algn="just"/>
            <a:r>
              <a:rPr lang="uk-UA" sz="2700" b="1" dirty="0" smtClean="0">
                <a:solidFill>
                  <a:schemeClr val="accent4">
                    <a:lumMod val="50000"/>
                  </a:schemeClr>
                </a:solidFill>
              </a:rPr>
              <a:t>фонетичні </a:t>
            </a:r>
            <a:r>
              <a:rPr lang="uk-UA" sz="2700" b="1" dirty="0">
                <a:solidFill>
                  <a:schemeClr val="accent4">
                    <a:lumMod val="50000"/>
                  </a:schemeClr>
                </a:solidFill>
              </a:rPr>
              <a:t>риси: </a:t>
            </a:r>
            <a:r>
              <a:rPr lang="uk-UA" sz="2700" dirty="0" err="1"/>
              <a:t>німая</a:t>
            </a:r>
            <a:r>
              <a:rPr lang="uk-UA" sz="2700" dirty="0"/>
              <a:t>, сім’я, стіни </a:t>
            </a:r>
            <a:r>
              <a:rPr lang="uk-UA" sz="2700" b="1" dirty="0">
                <a:solidFill>
                  <a:schemeClr val="accent4">
                    <a:lumMod val="50000"/>
                  </a:schemeClr>
                </a:solidFill>
              </a:rPr>
              <a:t>(укр. і на місці давнього ь:</a:t>
            </a:r>
            <a:r>
              <a:rPr lang="uk-UA" sz="2700" dirty="0"/>
              <a:t> рос. </a:t>
            </a:r>
            <a:r>
              <a:rPr lang="uk-UA" sz="2700" dirty="0" err="1"/>
              <a:t>немая</a:t>
            </a:r>
            <a:r>
              <a:rPr lang="uk-UA" sz="2700" dirty="0"/>
              <a:t>, </a:t>
            </a:r>
            <a:r>
              <a:rPr lang="uk-UA" sz="2700" dirty="0" err="1"/>
              <a:t>семья</a:t>
            </a:r>
            <a:r>
              <a:rPr lang="uk-UA" sz="2700" dirty="0"/>
              <a:t>, </a:t>
            </a:r>
            <a:r>
              <a:rPr lang="uk-UA" sz="2700" dirty="0" err="1"/>
              <a:t>стены</a:t>
            </a:r>
            <a:r>
              <a:rPr lang="uk-UA" sz="2700" dirty="0"/>
              <a:t>); </a:t>
            </a:r>
            <a:r>
              <a:rPr lang="uk-UA" sz="2700" dirty="0" err="1"/>
              <a:t>жона</a:t>
            </a:r>
            <a:r>
              <a:rPr lang="uk-UA" sz="2700" dirty="0"/>
              <a:t>, чоловік, нічого </a:t>
            </a:r>
            <a:r>
              <a:rPr lang="uk-UA" sz="2700" dirty="0">
                <a:solidFill>
                  <a:schemeClr val="accent4">
                    <a:lumMod val="50000"/>
                  </a:schemeClr>
                </a:solidFill>
              </a:rPr>
              <a:t>(</a:t>
            </a:r>
            <a:r>
              <a:rPr lang="uk-UA" sz="2700" b="1" dirty="0">
                <a:solidFill>
                  <a:schemeClr val="accent4">
                    <a:lumMod val="50000"/>
                  </a:schemeClr>
                </a:solidFill>
              </a:rPr>
              <a:t>перехід е в о після шиплячих</a:t>
            </a:r>
            <a:r>
              <a:rPr lang="uk-UA" sz="2700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uk-UA" sz="2700" dirty="0"/>
              <a:t>рос.: </a:t>
            </a:r>
            <a:r>
              <a:rPr lang="uk-UA" sz="2700" dirty="0" err="1"/>
              <a:t>жена</a:t>
            </a:r>
            <a:r>
              <a:rPr lang="uk-UA" sz="2700" dirty="0"/>
              <a:t>, </a:t>
            </a:r>
            <a:r>
              <a:rPr lang="uk-UA" sz="2700" dirty="0" err="1"/>
              <a:t>человек</a:t>
            </a:r>
            <a:r>
              <a:rPr lang="uk-UA" sz="2700" dirty="0"/>
              <a:t>, </a:t>
            </a:r>
            <a:r>
              <a:rPr lang="uk-UA" sz="2700" dirty="0" err="1"/>
              <a:t>ничего</a:t>
            </a:r>
            <a:r>
              <a:rPr lang="uk-UA" sz="2700" dirty="0"/>
              <a:t>); </a:t>
            </a:r>
            <a:r>
              <a:rPr lang="uk-UA" sz="2700" b="1" dirty="0">
                <a:solidFill>
                  <a:schemeClr val="accent4">
                    <a:lumMod val="50000"/>
                  </a:schemeClr>
                </a:solidFill>
              </a:rPr>
              <a:t>кінцевий звук -в у дієсловах </a:t>
            </a:r>
            <a:r>
              <a:rPr lang="uk-UA" sz="2700" dirty="0"/>
              <a:t>там, де в російській -л: ходив, косив, брав. </a:t>
            </a:r>
          </a:p>
          <a:p>
            <a:pPr algn="just"/>
            <a:r>
              <a:rPr lang="uk-UA" sz="2700" b="1" dirty="0" smtClean="0">
                <a:solidFill>
                  <a:schemeClr val="accent4">
                    <a:lumMod val="50000"/>
                  </a:schemeClr>
                </a:solidFill>
              </a:rPr>
              <a:t>чергування </a:t>
            </a:r>
            <a:r>
              <a:rPr lang="uk-UA" sz="2700" b="1" dirty="0">
                <a:solidFill>
                  <a:schemeClr val="accent4">
                    <a:lumMod val="50000"/>
                  </a:schemeClr>
                </a:solidFill>
              </a:rPr>
              <a:t>приголосних г-з, </a:t>
            </a:r>
            <a:r>
              <a:rPr lang="uk-UA" sz="2700" b="1" dirty="0" err="1">
                <a:solidFill>
                  <a:schemeClr val="accent4">
                    <a:lumMod val="50000"/>
                  </a:schemeClr>
                </a:solidFill>
              </a:rPr>
              <a:t>к-ц</a:t>
            </a:r>
            <a:r>
              <a:rPr lang="uk-UA" sz="2700" b="1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uk-UA" sz="2700" b="1" dirty="0" err="1">
                <a:solidFill>
                  <a:schemeClr val="accent4">
                    <a:lumMod val="50000"/>
                  </a:schemeClr>
                </a:solidFill>
              </a:rPr>
              <a:t>х-с</a:t>
            </a:r>
            <a:r>
              <a:rPr lang="uk-UA" sz="2700" b="1" dirty="0">
                <a:solidFill>
                  <a:schemeClr val="accent4">
                    <a:lumMod val="50000"/>
                  </a:schemeClr>
                </a:solidFill>
              </a:rPr>
              <a:t> у </a:t>
            </a:r>
            <a:r>
              <a:rPr lang="uk-UA" sz="2700" b="1" dirty="0" err="1" smtClean="0">
                <a:solidFill>
                  <a:schemeClr val="accent4">
                    <a:lumMod val="50000"/>
                  </a:schemeClr>
                </a:solidFill>
              </a:rPr>
              <a:t>Д.в</a:t>
            </a:r>
            <a:r>
              <a:rPr lang="uk-UA" sz="2700" b="1" dirty="0" smtClean="0">
                <a:solidFill>
                  <a:schemeClr val="accent4">
                    <a:lumMod val="50000"/>
                  </a:schemeClr>
                </a:solidFill>
              </a:rPr>
              <a:t>. і </a:t>
            </a:r>
            <a:r>
              <a:rPr lang="uk-UA" sz="2700" b="1" dirty="0" err="1" smtClean="0">
                <a:solidFill>
                  <a:schemeClr val="accent4">
                    <a:lumMod val="50000"/>
                  </a:schemeClr>
                </a:solidFill>
              </a:rPr>
              <a:t>М.в</a:t>
            </a:r>
            <a:r>
              <a:rPr lang="uk-UA" sz="2700" b="1" dirty="0" smtClean="0">
                <a:solidFill>
                  <a:schemeClr val="accent4">
                    <a:lumMod val="50000"/>
                  </a:schemeClr>
                </a:solidFill>
              </a:rPr>
              <a:t>. (суто </a:t>
            </a:r>
            <a:r>
              <a:rPr lang="uk-UA" sz="2700" b="1" dirty="0">
                <a:solidFill>
                  <a:schemeClr val="accent4">
                    <a:lumMod val="50000"/>
                  </a:schemeClr>
                </a:solidFill>
              </a:rPr>
              <a:t>українські мовні </a:t>
            </a:r>
            <a:r>
              <a:rPr lang="uk-UA" sz="2700" b="1" dirty="0" smtClean="0">
                <a:solidFill>
                  <a:schemeClr val="accent4">
                    <a:lumMod val="50000"/>
                  </a:schemeClr>
                </a:solidFill>
              </a:rPr>
              <a:t>явища):</a:t>
            </a:r>
            <a:r>
              <a:rPr lang="uk-UA" sz="27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uk-UA" sz="2700" dirty="0"/>
              <a:t>дорозі, дівці, кожусі (рос. дороге, </a:t>
            </a:r>
            <a:r>
              <a:rPr lang="uk-UA" sz="2700" dirty="0" err="1"/>
              <a:t>девке</a:t>
            </a:r>
            <a:r>
              <a:rPr lang="uk-UA" sz="2700" dirty="0"/>
              <a:t>, </a:t>
            </a:r>
            <a:r>
              <a:rPr lang="uk-UA" sz="2700" dirty="0" err="1" smtClean="0"/>
              <a:t>кажухе</a:t>
            </a:r>
            <a:r>
              <a:rPr lang="uk-UA" sz="2700" dirty="0" smtClean="0"/>
              <a:t>)</a:t>
            </a:r>
          </a:p>
          <a:p>
            <a:pPr algn="just"/>
            <a:r>
              <a:rPr lang="uk-UA" sz="2700" b="1" dirty="0" smtClean="0">
                <a:solidFill>
                  <a:schemeClr val="accent4">
                    <a:lumMod val="50000"/>
                  </a:schemeClr>
                </a:solidFill>
              </a:rPr>
              <a:t>українські </a:t>
            </a:r>
            <a:r>
              <a:rPr lang="uk-UA" sz="2700" b="1" dirty="0">
                <a:solidFill>
                  <a:schemeClr val="accent4">
                    <a:lumMod val="50000"/>
                  </a:schemeClr>
                </a:solidFill>
              </a:rPr>
              <a:t>форми займенників </a:t>
            </a:r>
            <a:r>
              <a:rPr lang="uk-UA" sz="2700" dirty="0"/>
              <a:t>тобі, собі (рос. тебе, </a:t>
            </a:r>
            <a:r>
              <a:rPr lang="uk-UA" sz="2700" dirty="0" smtClean="0"/>
              <a:t>себе)</a:t>
            </a:r>
            <a:endParaRPr lang="uk-UA" sz="2700" dirty="0"/>
          </a:p>
          <a:p>
            <a:endParaRPr lang="uk-UA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524368" y="2502039"/>
            <a:ext cx="4707924" cy="3750479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uk-UA" sz="2700" b="1" dirty="0" smtClean="0">
                <a:solidFill>
                  <a:schemeClr val="accent4">
                    <a:lumMod val="50000"/>
                  </a:schemeClr>
                </a:solidFill>
              </a:rPr>
              <a:t>у дієсловах: </a:t>
            </a:r>
            <a:r>
              <a:rPr lang="uk-UA" sz="2700" b="1" dirty="0">
                <a:solidFill>
                  <a:schemeClr val="accent4">
                    <a:lumMod val="50000"/>
                  </a:schemeClr>
                </a:solidFill>
              </a:rPr>
              <a:t>м’яке закінчення дієслів 3-ої особи однини:</a:t>
            </a:r>
            <a:r>
              <a:rPr lang="uk-UA" sz="2700" dirty="0"/>
              <a:t> носить, косить (рос. </a:t>
            </a:r>
            <a:r>
              <a:rPr lang="uk-UA" sz="2700" dirty="0" err="1"/>
              <a:t>носит</a:t>
            </a:r>
            <a:r>
              <a:rPr lang="uk-UA" sz="2700" dirty="0"/>
              <a:t>, </a:t>
            </a:r>
            <a:r>
              <a:rPr lang="uk-UA" sz="2700" dirty="0" err="1" smtClean="0"/>
              <a:t>косит</a:t>
            </a:r>
            <a:r>
              <a:rPr lang="uk-UA" sz="2700" dirty="0" smtClean="0"/>
              <a:t>)</a:t>
            </a:r>
          </a:p>
          <a:p>
            <a:pPr algn="just"/>
            <a:r>
              <a:rPr lang="uk-UA" sz="2700" b="1" dirty="0" smtClean="0">
                <a:solidFill>
                  <a:schemeClr val="accent4">
                    <a:lumMod val="50000"/>
                  </a:schemeClr>
                </a:solidFill>
              </a:rPr>
              <a:t>зникнення </a:t>
            </a:r>
            <a:r>
              <a:rPr lang="uk-UA" sz="2700" b="1" dirty="0">
                <a:solidFill>
                  <a:schemeClr val="accent4">
                    <a:lumMod val="50000"/>
                  </a:schemeClr>
                </a:solidFill>
              </a:rPr>
              <a:t>закінчення </a:t>
            </a:r>
            <a:r>
              <a:rPr lang="uk-UA" sz="2700" b="1" dirty="0" err="1">
                <a:solidFill>
                  <a:schemeClr val="accent4">
                    <a:lumMod val="50000"/>
                  </a:schemeClr>
                </a:solidFill>
              </a:rPr>
              <a:t>–ть</a:t>
            </a:r>
            <a:r>
              <a:rPr lang="uk-UA" sz="2700" b="1" dirty="0">
                <a:solidFill>
                  <a:schemeClr val="accent4">
                    <a:lumMod val="50000"/>
                  </a:schemeClr>
                </a:solidFill>
              </a:rPr>
              <a:t>: </a:t>
            </a:r>
            <a:r>
              <a:rPr lang="uk-UA" sz="2700" dirty="0"/>
              <a:t>є, бере, буде (рос. </a:t>
            </a:r>
            <a:r>
              <a:rPr lang="uk-UA" sz="2700" dirty="0" err="1"/>
              <a:t>есть</a:t>
            </a:r>
            <a:r>
              <a:rPr lang="uk-UA" sz="2700" dirty="0"/>
              <a:t>, берет, </a:t>
            </a:r>
            <a:r>
              <a:rPr lang="uk-UA" sz="2700" dirty="0" err="1" smtClean="0"/>
              <a:t>будет</a:t>
            </a:r>
            <a:r>
              <a:rPr lang="uk-UA" sz="2700" dirty="0" smtClean="0"/>
              <a:t>)</a:t>
            </a:r>
          </a:p>
          <a:p>
            <a:pPr algn="just"/>
            <a:r>
              <a:rPr lang="uk-UA" sz="2700" b="1" dirty="0" smtClean="0">
                <a:solidFill>
                  <a:schemeClr val="accent4">
                    <a:lumMod val="50000"/>
                  </a:schemeClr>
                </a:solidFill>
              </a:rPr>
              <a:t>архаїчна </a:t>
            </a:r>
            <a:r>
              <a:rPr lang="uk-UA" sz="2700" b="1" dirty="0">
                <a:solidFill>
                  <a:schemeClr val="accent4">
                    <a:lumMod val="50000"/>
                  </a:schemeClr>
                </a:solidFill>
              </a:rPr>
              <a:t>форма майбутнього часу: </a:t>
            </a:r>
            <a:r>
              <a:rPr lang="uk-UA" sz="2700" dirty="0"/>
              <a:t>знатиму, читатиму, робитиму (рос. буду знать, буду </a:t>
            </a:r>
            <a:r>
              <a:rPr lang="uk-UA" sz="2700" dirty="0" err="1"/>
              <a:t>читать</a:t>
            </a:r>
            <a:r>
              <a:rPr lang="uk-UA" sz="2700" dirty="0" smtClean="0"/>
              <a:t>)</a:t>
            </a:r>
          </a:p>
          <a:p>
            <a:pPr algn="just"/>
            <a:r>
              <a:rPr lang="uk-UA" sz="2700" dirty="0" smtClean="0"/>
              <a:t> </a:t>
            </a:r>
            <a:r>
              <a:rPr lang="uk-UA" sz="2700" b="1" dirty="0">
                <a:solidFill>
                  <a:schemeClr val="accent4">
                    <a:lumMod val="50000"/>
                  </a:schemeClr>
                </a:solidFill>
              </a:rPr>
              <a:t>дуже давнє закінчення </a:t>
            </a:r>
            <a:r>
              <a:rPr lang="uk-UA" sz="2700" b="1" dirty="0" err="1">
                <a:solidFill>
                  <a:schemeClr val="accent4">
                    <a:lumMod val="50000"/>
                  </a:schemeClr>
                </a:solidFill>
              </a:rPr>
              <a:t>-мо</a:t>
            </a:r>
            <a:r>
              <a:rPr lang="uk-UA" sz="2700" b="1" dirty="0">
                <a:solidFill>
                  <a:schemeClr val="accent4">
                    <a:lumMod val="50000"/>
                  </a:schemeClr>
                </a:solidFill>
              </a:rPr>
              <a:t>: </a:t>
            </a:r>
            <a:r>
              <a:rPr lang="uk-UA" sz="2700" dirty="0"/>
              <a:t>знаємо, ходимо (рос. </a:t>
            </a:r>
            <a:r>
              <a:rPr lang="uk-UA" sz="2700" dirty="0" err="1"/>
              <a:t>знаем</a:t>
            </a:r>
            <a:r>
              <a:rPr lang="uk-UA" sz="2700" dirty="0"/>
              <a:t>, </a:t>
            </a:r>
            <a:r>
              <a:rPr lang="uk-UA" sz="2700" dirty="0" err="1"/>
              <a:t>ходим</a:t>
            </a:r>
            <a:r>
              <a:rPr lang="uk-UA" sz="2700" dirty="0"/>
              <a:t>). </a:t>
            </a:r>
            <a:r>
              <a:rPr lang="uk-UA" sz="2700" b="1" dirty="0">
                <a:solidFill>
                  <a:schemeClr val="accent4">
                    <a:lumMod val="50000"/>
                  </a:schemeClr>
                </a:solidFill>
              </a:rPr>
              <a:t>А.Кримський стверджує, що «оце </a:t>
            </a:r>
            <a:r>
              <a:rPr lang="uk-UA" sz="2700" b="1" dirty="0" err="1">
                <a:solidFill>
                  <a:schemeClr val="accent4">
                    <a:lumMod val="50000"/>
                  </a:schemeClr>
                </a:solidFill>
              </a:rPr>
              <a:t>-мо</a:t>
            </a:r>
            <a:r>
              <a:rPr lang="uk-UA" sz="2700" b="1" dirty="0">
                <a:solidFill>
                  <a:schemeClr val="accent4">
                    <a:lumMod val="50000"/>
                  </a:schemeClr>
                </a:solidFill>
              </a:rPr>
              <a:t> далеко старіше навіть від доби Київської держави» </a:t>
            </a:r>
          </a:p>
          <a:p>
            <a:endParaRPr lang="uk-UA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254" y="679623"/>
            <a:ext cx="1878227" cy="1681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841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7349" y="982132"/>
            <a:ext cx="9073661" cy="2183100"/>
          </a:xfrm>
        </p:spPr>
        <p:txBody>
          <a:bodyPr>
            <a:normAutofit fontScale="90000"/>
          </a:bodyPr>
          <a:lstStyle/>
          <a:p>
            <a:pPr algn="just"/>
            <a:r>
              <a:rPr lang="ru-RU" b="1" dirty="0" smtClean="0">
                <a:solidFill>
                  <a:srgbClr val="0070C0"/>
                </a:solidFill>
              </a:rPr>
              <a:t>Мова </a:t>
            </a:r>
            <a:r>
              <a:rPr lang="ru-RU" b="1" dirty="0" err="1">
                <a:solidFill>
                  <a:srgbClr val="0070C0"/>
                </a:solidFill>
              </a:rPr>
              <a:t>Наддніпрянщини</a:t>
            </a:r>
            <a:r>
              <a:rPr lang="ru-RU" b="1" dirty="0">
                <a:solidFill>
                  <a:srgbClr val="0070C0"/>
                </a:solidFill>
              </a:rPr>
              <a:t> і </a:t>
            </a:r>
            <a:r>
              <a:rPr lang="ru-RU" b="1" dirty="0" err="1">
                <a:solidFill>
                  <a:srgbClr val="0070C0"/>
                </a:solidFill>
              </a:rPr>
              <a:t>Червоної</a:t>
            </a:r>
            <a:r>
              <a:rPr lang="ru-RU" b="1" dirty="0">
                <a:solidFill>
                  <a:srgbClr val="0070C0"/>
                </a:solidFill>
              </a:rPr>
              <a:t> Руси </a:t>
            </a:r>
            <a:r>
              <a:rPr lang="ru-RU" b="1" dirty="0" err="1">
                <a:solidFill>
                  <a:srgbClr val="0070C0"/>
                </a:solidFill>
              </a:rPr>
              <a:t>часів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Володимира</a:t>
            </a:r>
            <a:r>
              <a:rPr lang="ru-RU" b="1" dirty="0">
                <a:solidFill>
                  <a:srgbClr val="0070C0"/>
                </a:solidFill>
              </a:rPr>
              <a:t> Святого та Ярослава Мудрого </a:t>
            </a:r>
            <a:r>
              <a:rPr lang="ru-RU" b="1" dirty="0" err="1">
                <a:solidFill>
                  <a:srgbClr val="0070C0"/>
                </a:solidFill>
              </a:rPr>
              <a:t>має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здебільшого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вже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всі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сучасні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малоруські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особливості</a:t>
            </a:r>
            <a:r>
              <a:rPr lang="ru-RU" b="1" dirty="0">
                <a:solidFill>
                  <a:srgbClr val="0070C0"/>
                </a:solidFill>
              </a:rPr>
              <a:t/>
            </a:r>
            <a:br>
              <a:rPr lang="ru-RU" b="1" dirty="0">
                <a:solidFill>
                  <a:srgbClr val="0070C0"/>
                </a:solidFill>
              </a:rPr>
            </a:br>
            <a:endParaRPr lang="uk-UA" b="1" dirty="0">
              <a:solidFill>
                <a:srgbClr val="0070C0"/>
              </a:solidFill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sz="quarter" idx="13"/>
          </p:nvPr>
        </p:nvSpPr>
        <p:spPr>
          <a:xfrm>
            <a:off x="1674812" y="2954215"/>
            <a:ext cx="8839202" cy="128618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uk-UA" sz="2400" b="1" dirty="0" smtClean="0">
                <a:solidFill>
                  <a:srgbClr val="002060"/>
                </a:solidFill>
              </a:rPr>
              <a:t>Агатангел Кримський,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uk-UA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«Українська </a:t>
            </a:r>
            <a:r>
              <a:rPr lang="ru-RU" sz="2400" b="1" dirty="0">
                <a:solidFill>
                  <a:srgbClr val="002060"/>
                </a:solidFill>
              </a:rPr>
              <a:t>мова, </a:t>
            </a:r>
            <a:r>
              <a:rPr lang="ru-RU" sz="2400" b="1" dirty="0" err="1">
                <a:solidFill>
                  <a:srgbClr val="002060"/>
                </a:solidFill>
              </a:rPr>
              <a:t>звідкіля</a:t>
            </a:r>
            <a:r>
              <a:rPr lang="ru-RU" sz="2400" b="1" dirty="0">
                <a:solidFill>
                  <a:srgbClr val="002060"/>
                </a:solidFill>
              </a:rPr>
              <a:t> вона </a:t>
            </a:r>
            <a:r>
              <a:rPr lang="ru-RU" sz="2400" b="1" dirty="0" err="1">
                <a:solidFill>
                  <a:srgbClr val="002060"/>
                </a:solidFill>
              </a:rPr>
              <a:t>взялася</a:t>
            </a:r>
            <a:r>
              <a:rPr lang="ru-RU" sz="2400" b="1" dirty="0">
                <a:solidFill>
                  <a:srgbClr val="002060"/>
                </a:solidFill>
              </a:rPr>
              <a:t> і як </a:t>
            </a:r>
            <a:r>
              <a:rPr lang="ru-RU" sz="2400" b="1" dirty="0" err="1">
                <a:solidFill>
                  <a:srgbClr val="002060"/>
                </a:solidFill>
              </a:rPr>
              <a:t>розвивалася</a:t>
            </a:r>
            <a:r>
              <a:rPr lang="ru-RU" sz="2400" b="1" dirty="0">
                <a:solidFill>
                  <a:srgbClr val="002060"/>
                </a:solidFill>
              </a:rPr>
              <a:t>»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</a:rPr>
              <a:t>(</a:t>
            </a:r>
            <a:r>
              <a:rPr lang="ru-RU" sz="2400" b="1" dirty="0">
                <a:solidFill>
                  <a:srgbClr val="002060"/>
                </a:solidFill>
              </a:rPr>
              <a:t>1922 р</a:t>
            </a:r>
            <a:r>
              <a:rPr lang="ru-RU" sz="2400" b="1" dirty="0" smtClean="0">
                <a:solidFill>
                  <a:srgbClr val="002060"/>
                </a:solidFill>
              </a:rPr>
              <a:t>.)</a:t>
            </a:r>
            <a:endParaRPr lang="uk-UA" sz="2400" b="1" dirty="0">
              <a:solidFill>
                <a:srgbClr val="002060"/>
              </a:solidFill>
            </a:endParaRP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idx="1"/>
          </p:nvPr>
        </p:nvSpPr>
        <p:spPr>
          <a:xfrm>
            <a:off x="6440993" y="4190162"/>
            <a:ext cx="4340888" cy="1858945"/>
          </a:xfrm>
        </p:spPr>
        <p:txBody>
          <a:bodyPr>
            <a:normAutofit fontScale="77500" lnSpcReduction="20000"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3100" b="1" dirty="0" smtClean="0">
                <a:solidFill>
                  <a:srgbClr val="0070C0"/>
                </a:solidFill>
              </a:rPr>
              <a:t>Українська </a:t>
            </a:r>
            <a:r>
              <a:rPr lang="ru-RU" sz="3100" b="1" dirty="0">
                <a:solidFill>
                  <a:srgbClr val="0070C0"/>
                </a:solidFill>
              </a:rPr>
              <a:t>мова уже в ХІ </a:t>
            </a:r>
            <a:r>
              <a:rPr lang="ru-RU" sz="3100" b="1" dirty="0" smtClean="0">
                <a:solidFill>
                  <a:srgbClr val="0070C0"/>
                </a:solidFill>
              </a:rPr>
              <a:t>ст. 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3100" b="1" dirty="0" smtClean="0">
                <a:solidFill>
                  <a:srgbClr val="0070C0"/>
                </a:solidFill>
              </a:rPr>
              <a:t>існувала </a:t>
            </a:r>
            <a:r>
              <a:rPr lang="ru-RU" sz="3100" b="1" dirty="0">
                <a:solidFill>
                  <a:srgbClr val="0070C0"/>
                </a:solidFill>
              </a:rPr>
              <a:t>«як </a:t>
            </a:r>
            <a:r>
              <a:rPr lang="ru-RU" sz="3100" b="1" dirty="0" smtClean="0">
                <a:solidFill>
                  <a:srgbClr val="0070C0"/>
                </a:solidFill>
              </a:rPr>
              <a:t>цілком рельєфна</a:t>
            </a:r>
            <a:r>
              <a:rPr lang="ru-RU" sz="3100" b="1" dirty="0">
                <a:solidFill>
                  <a:srgbClr val="0070C0"/>
                </a:solidFill>
              </a:rPr>
              <a:t>, </a:t>
            </a:r>
            <a:r>
              <a:rPr lang="ru-RU" sz="3100" b="1" dirty="0" smtClean="0">
                <a:solidFill>
                  <a:srgbClr val="0070C0"/>
                </a:solidFill>
              </a:rPr>
              <a:t>певно </a:t>
            </a:r>
            <a:r>
              <a:rPr lang="ru-RU" sz="3100" b="1" dirty="0">
                <a:solidFill>
                  <a:srgbClr val="0070C0"/>
                </a:solidFill>
              </a:rPr>
              <a:t>означена, </a:t>
            </a:r>
            <a:endParaRPr lang="ru-RU" sz="3100" b="1" dirty="0" smtClean="0">
              <a:solidFill>
                <a:srgbClr val="0070C0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3100" b="1" dirty="0" smtClean="0">
                <a:solidFill>
                  <a:srgbClr val="0070C0"/>
                </a:solidFill>
              </a:rPr>
              <a:t>яскраво-індивідуальна 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3100" b="1" dirty="0" smtClean="0">
                <a:solidFill>
                  <a:srgbClr val="0070C0"/>
                </a:solidFill>
              </a:rPr>
              <a:t>одиниця</a:t>
            </a:r>
            <a:r>
              <a:rPr lang="ru-RU" sz="3100" b="1" dirty="0">
                <a:solidFill>
                  <a:srgbClr val="0070C0"/>
                </a:solidFill>
              </a:rPr>
              <a:t>»</a:t>
            </a:r>
          </a:p>
          <a:p>
            <a:pPr algn="just"/>
            <a:endParaRPr lang="uk-UA" dirty="0">
              <a:solidFill>
                <a:srgbClr val="00B0F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53" y="4190163"/>
            <a:ext cx="5466303" cy="167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905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</a:rPr>
              <a:t>Саме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 через </a:t>
            </a:r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</a:rPr>
              <a:t>обґрунтування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</a:rPr>
              <a:t>давності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</a:rPr>
              <a:t>української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</a:rPr>
              <a:t>мови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</a:rPr>
              <a:t>Кримським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 А. </a:t>
            </a:r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</a:rPr>
              <a:t>зацікавились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</a:rPr>
              <a:t>органи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</a:rPr>
              <a:t>влади</a:t>
            </a:r>
            <a:endParaRPr lang="uk-UA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934497" y="2520126"/>
            <a:ext cx="5757705" cy="3508885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uk-UA" dirty="0" smtClean="0"/>
              <a:t>дослідника </a:t>
            </a:r>
            <a:r>
              <a:rPr lang="uk-UA" dirty="0"/>
              <a:t>починають переслідувати, позбавляти посад, забирати </a:t>
            </a:r>
            <a:r>
              <a:rPr lang="uk-UA" dirty="0" smtClean="0"/>
              <a:t>аспірантів</a:t>
            </a:r>
          </a:p>
          <a:p>
            <a:pPr algn="just"/>
            <a:r>
              <a:rPr lang="uk-UA" dirty="0" smtClean="0"/>
              <a:t>у </a:t>
            </a:r>
            <a:r>
              <a:rPr lang="uk-UA" dirty="0"/>
              <a:t>1930-х роках учений був практично усунений від науково-викладацької роботи в академічних установах </a:t>
            </a:r>
            <a:r>
              <a:rPr lang="uk-UA" dirty="0" smtClean="0"/>
              <a:t>України </a:t>
            </a:r>
          </a:p>
          <a:p>
            <a:pPr algn="just"/>
            <a:r>
              <a:rPr lang="uk-UA" dirty="0"/>
              <a:t>у</a:t>
            </a:r>
            <a:r>
              <a:rPr lang="uk-UA" dirty="0" smtClean="0"/>
              <a:t>свідомлюючи </a:t>
            </a:r>
            <a:r>
              <a:rPr lang="uk-UA" dirty="0"/>
              <a:t>наслідки своїх міркувань, своєї проукраїнської позиції Агатангел Юхимович відстоював свою наукову думку, він був справжнім науковцем, для якого істина дорожча за </a:t>
            </a:r>
            <a:r>
              <a:rPr lang="uk-UA" dirty="0" smtClean="0"/>
              <a:t>життя</a:t>
            </a:r>
            <a:endParaRPr lang="uk-UA" dirty="0"/>
          </a:p>
          <a:p>
            <a:pPr algn="just"/>
            <a:r>
              <a:rPr lang="uk-UA" dirty="0"/>
              <a:t>20 липня 1941 р. Кримського заарештовано співробітниками НКВС, звинувачено в антирадянській націоналістичній діяльності, названо «українським націонал</a:t>
            </a:r>
            <a:r>
              <a:rPr lang="en-US" dirty="0"/>
              <a:t>i</a:t>
            </a:r>
            <a:r>
              <a:rPr lang="uk-UA" dirty="0"/>
              <a:t>стом» і «ворогом народу» й ув'язнено в одній із тюрем НКВС у Кустанаї, тоді Казахська </a:t>
            </a:r>
            <a:r>
              <a:rPr lang="uk-UA" dirty="0" smtClean="0"/>
              <a:t>РСР</a:t>
            </a:r>
          </a:p>
          <a:p>
            <a:pPr algn="just"/>
            <a:r>
              <a:rPr lang="uk-UA" dirty="0" smtClean="0"/>
              <a:t> </a:t>
            </a:r>
            <a:r>
              <a:rPr lang="uk-UA" dirty="0"/>
              <a:t>25 січня 1942 р. Агатангел Кримський помер у лазареті Кустанайської загальної </a:t>
            </a:r>
            <a:r>
              <a:rPr lang="uk-UA" dirty="0" smtClean="0"/>
              <a:t>тюрми</a:t>
            </a:r>
          </a:p>
          <a:p>
            <a:pPr algn="just"/>
            <a:r>
              <a:rPr lang="uk-UA" dirty="0"/>
              <a:t>л</a:t>
            </a:r>
            <a:r>
              <a:rPr lang="uk-UA" dirty="0" smtClean="0"/>
              <a:t>ише у </a:t>
            </a:r>
            <a:r>
              <a:rPr lang="uk-UA" dirty="0"/>
              <a:t>1957 р. відомого дослідника було реабілітовано </a:t>
            </a:r>
          </a:p>
          <a:p>
            <a:pPr algn="just"/>
            <a:endParaRPr lang="uk-UA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589" y="2560638"/>
            <a:ext cx="4391130" cy="3452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204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Мова – це генетичний код нації</a:t>
            </a:r>
            <a:endParaRPr lang="uk-UA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1016000" y="2667000"/>
            <a:ext cx="5000752" cy="3203448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uk-UA" dirty="0">
                <a:ea typeface="Times New Roman"/>
              </a:rPr>
              <a:t>Боротьба українців за відновлення власної державності, консолідацію як нації завжди була невід’ємно пов’язана з боротьбою за права 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ea typeface="Times New Roman"/>
              </a:rPr>
              <a:t>рідної мови </a:t>
            </a:r>
            <a:endParaRPr lang="uk-UA" b="1" dirty="0" smtClean="0">
              <a:solidFill>
                <a:schemeClr val="accent2">
                  <a:lumMod val="75000"/>
                </a:schemeClr>
              </a:solidFill>
              <a:ea typeface="Times New Roman"/>
            </a:endParaRPr>
          </a:p>
          <a:p>
            <a:pPr algn="just"/>
            <a:r>
              <a:rPr lang="uk-UA" b="1" dirty="0">
                <a:solidFill>
                  <a:schemeClr val="accent2">
                    <a:lumMod val="75000"/>
                  </a:schemeClr>
                </a:solidFill>
                <a:ea typeface="Times New Roman"/>
              </a:rPr>
              <a:t>Р</a:t>
            </a: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  <a:ea typeface="Times New Roman"/>
              </a:rPr>
              <a:t>ідною</a:t>
            </a:r>
            <a:r>
              <a:rPr lang="uk-UA" dirty="0" smtClean="0">
                <a:solidFill>
                  <a:schemeClr val="accent2">
                    <a:lumMod val="75000"/>
                  </a:schemeClr>
                </a:solidFill>
                <a:ea typeface="Times New Roman"/>
              </a:rPr>
              <a:t> </a:t>
            </a:r>
            <a:r>
              <a:rPr lang="uk-UA" dirty="0">
                <a:ea typeface="Times New Roman"/>
              </a:rPr>
              <a:t>вважають мову своєї нації, своїх предків, яка пов’язує людину з її народом, попередніми </a:t>
            </a:r>
            <a:r>
              <a:rPr lang="uk-UA" dirty="0" smtClean="0">
                <a:ea typeface="Times New Roman"/>
              </a:rPr>
              <a:t>поколіннями</a:t>
            </a:r>
          </a:p>
          <a:p>
            <a:pPr algn="just"/>
            <a:r>
              <a:rPr lang="uk-UA" dirty="0" smtClean="0">
                <a:ea typeface="Times New Roman"/>
              </a:rPr>
              <a:t>Як </a:t>
            </a:r>
            <a:r>
              <a:rPr lang="uk-UA" dirty="0">
                <a:ea typeface="Times New Roman"/>
              </a:rPr>
              <a:t>свідчить світовий </a:t>
            </a:r>
            <a:r>
              <a:rPr lang="uk-UA" dirty="0" smtClean="0">
                <a:ea typeface="Times New Roman"/>
              </a:rPr>
              <a:t>досвід, </a:t>
            </a:r>
            <a:r>
              <a:rPr lang="uk-UA" dirty="0">
                <a:ea typeface="Times New Roman"/>
              </a:rPr>
              <a:t>в основі духовного єднання людей у певну спільноту лежить насамперед </a:t>
            </a: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  <a:ea typeface="Times New Roman"/>
              </a:rPr>
              <a:t>мова</a:t>
            </a:r>
            <a:endParaRPr lang="uk-UA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458" y="2920999"/>
            <a:ext cx="5013748" cy="2798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770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b="1" dirty="0">
                <a:solidFill>
                  <a:schemeClr val="accent4">
                    <a:lumMod val="50000"/>
                  </a:schemeClr>
                </a:solidFill>
              </a:rPr>
              <a:t>На думку мовознавця Ю</a:t>
            </a:r>
            <a:r>
              <a:rPr lang="uk-UA" sz="4000" b="1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uk-UA" sz="4000" b="1" dirty="0" err="1" smtClean="0">
                <a:solidFill>
                  <a:schemeClr val="accent4">
                    <a:lumMod val="50000"/>
                  </a:schemeClr>
                </a:solidFill>
              </a:rPr>
              <a:t>Шевельова</a:t>
            </a:r>
            <a:endParaRPr lang="en-US" sz="4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3892" y="2556932"/>
            <a:ext cx="9722705" cy="3318936"/>
          </a:xfrm>
        </p:spPr>
        <p:txBody>
          <a:bodyPr>
            <a:normAutofit fontScale="92500" lnSpcReduction="20000"/>
          </a:bodyPr>
          <a:lstStyle/>
          <a:p>
            <a:r>
              <a:rPr lang="uk-UA" b="1" dirty="0" smtClean="0"/>
              <a:t>у </a:t>
            </a:r>
            <a:r>
              <a:rPr lang="uk-UA" b="1" dirty="0"/>
              <a:t>розвитку української мови виділяються чотири </a:t>
            </a:r>
            <a:endParaRPr lang="uk-UA" b="1" dirty="0" smtClean="0"/>
          </a:p>
          <a:p>
            <a:pPr marL="0" indent="0">
              <a:buNone/>
            </a:pPr>
            <a:r>
              <a:rPr lang="uk-UA" b="1" dirty="0" smtClean="0"/>
              <a:t>періоди </a:t>
            </a:r>
            <a:r>
              <a:rPr lang="uk-UA" b="1" dirty="0"/>
              <a:t>від часу розпаду праслов’янської мови: </a:t>
            </a:r>
            <a:endParaRPr lang="uk-UA" b="1" dirty="0" smtClean="0"/>
          </a:p>
          <a:p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</a:rPr>
              <a:t>1</a:t>
            </a:r>
            <a:r>
              <a:rPr lang="uk-UA" b="1" dirty="0">
                <a:solidFill>
                  <a:schemeClr val="accent4">
                    <a:lumMod val="50000"/>
                  </a:schemeClr>
                </a:solidFill>
              </a:rPr>
              <a:t>) </a:t>
            </a:r>
            <a:r>
              <a:rPr lang="uk-UA" b="1" dirty="0" err="1">
                <a:solidFill>
                  <a:schemeClr val="accent4">
                    <a:lumMod val="50000"/>
                  </a:schemeClr>
                </a:solidFill>
              </a:rPr>
              <a:t>протоукраїнська</a:t>
            </a:r>
            <a:r>
              <a:rPr lang="uk-UA" b="1" dirty="0">
                <a:solidFill>
                  <a:schemeClr val="accent4">
                    <a:lumMod val="50000"/>
                  </a:schemeClr>
                </a:solidFill>
              </a:rPr>
              <a:t> мова (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VII-XI </a:t>
            </a:r>
            <a:r>
              <a:rPr lang="uk-UA" b="1" dirty="0">
                <a:solidFill>
                  <a:schemeClr val="accent4">
                    <a:lumMod val="50000"/>
                  </a:schemeClr>
                </a:solidFill>
              </a:rPr>
              <a:t>ст</a:t>
            </a:r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</a:rPr>
              <a:t>.)</a:t>
            </a:r>
          </a:p>
          <a:p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</a:rPr>
              <a:t>2</a:t>
            </a:r>
            <a:r>
              <a:rPr lang="uk-UA" b="1" dirty="0">
                <a:solidFill>
                  <a:schemeClr val="accent4">
                    <a:lumMod val="50000"/>
                  </a:schemeClr>
                </a:solidFill>
              </a:rPr>
              <a:t>) староукраїнська мова (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XI-XIV </a:t>
            </a:r>
            <a:r>
              <a:rPr lang="uk-UA" b="1" dirty="0">
                <a:solidFill>
                  <a:schemeClr val="accent4">
                    <a:lumMod val="50000"/>
                  </a:schemeClr>
                </a:solidFill>
              </a:rPr>
              <a:t>ст</a:t>
            </a:r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</a:rPr>
              <a:t>.)</a:t>
            </a:r>
          </a:p>
          <a:p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</a:rPr>
              <a:t>3</a:t>
            </a:r>
            <a:r>
              <a:rPr lang="uk-UA" b="1" dirty="0">
                <a:solidFill>
                  <a:schemeClr val="accent4">
                    <a:lumMod val="50000"/>
                  </a:schemeClr>
                </a:solidFill>
              </a:rPr>
              <a:t>) </a:t>
            </a:r>
            <a:r>
              <a:rPr lang="uk-UA" b="1" dirty="0" err="1">
                <a:solidFill>
                  <a:schemeClr val="accent4">
                    <a:lumMod val="50000"/>
                  </a:schemeClr>
                </a:solidFill>
              </a:rPr>
              <a:t>середньоукраїнська</a:t>
            </a:r>
            <a:r>
              <a:rPr lang="uk-UA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uk-UA" b="1" dirty="0">
                <a:solidFill>
                  <a:srgbClr val="C00000"/>
                </a:solidFill>
              </a:rPr>
              <a:t>рання: </a:t>
            </a:r>
            <a:r>
              <a:rPr lang="uk-UA" b="1" dirty="0"/>
              <a:t>кін.</a:t>
            </a:r>
            <a:r>
              <a:rPr lang="en-US" b="1" dirty="0"/>
              <a:t>XIV-</a:t>
            </a:r>
            <a:r>
              <a:rPr lang="uk-UA" b="1" dirty="0"/>
              <a:t>кін.</a:t>
            </a:r>
            <a:r>
              <a:rPr lang="en-US" b="1" dirty="0"/>
              <a:t>XVI </a:t>
            </a:r>
            <a:r>
              <a:rPr lang="uk-UA" b="1" dirty="0"/>
              <a:t>ст</a:t>
            </a:r>
            <a:r>
              <a:rPr lang="uk-UA" b="1" dirty="0" smtClean="0"/>
              <a:t>.</a:t>
            </a:r>
          </a:p>
          <a:p>
            <a:r>
              <a:rPr lang="uk-UA" b="1" dirty="0"/>
              <a:t> </a:t>
            </a:r>
            <a:r>
              <a:rPr lang="uk-UA" b="1" dirty="0" smtClean="0"/>
              <a:t>                                   </a:t>
            </a:r>
            <a:r>
              <a:rPr lang="uk-UA" b="1" dirty="0" smtClean="0"/>
              <a:t>     </a:t>
            </a:r>
            <a:r>
              <a:rPr lang="uk-UA" b="1" dirty="0" smtClean="0">
                <a:solidFill>
                  <a:srgbClr val="C00000"/>
                </a:solidFill>
              </a:rPr>
              <a:t>середня</a:t>
            </a:r>
            <a:r>
              <a:rPr lang="uk-UA" b="1" dirty="0">
                <a:solidFill>
                  <a:srgbClr val="C00000"/>
                </a:solidFill>
              </a:rPr>
              <a:t>:</a:t>
            </a:r>
            <a:r>
              <a:rPr lang="uk-UA" b="1" dirty="0"/>
              <a:t> кін.</a:t>
            </a:r>
            <a:r>
              <a:rPr lang="en-US" b="1" dirty="0"/>
              <a:t>XVI-</a:t>
            </a:r>
            <a:r>
              <a:rPr lang="uk-UA" b="1" dirty="0" err="1"/>
              <a:t>поч</a:t>
            </a:r>
            <a:r>
              <a:rPr lang="uk-UA" b="1" dirty="0"/>
              <a:t>.</a:t>
            </a:r>
            <a:r>
              <a:rPr lang="en-US" b="1" dirty="0"/>
              <a:t>XVIII </a:t>
            </a:r>
            <a:r>
              <a:rPr lang="uk-UA" b="1" dirty="0"/>
              <a:t>ст</a:t>
            </a:r>
            <a:r>
              <a:rPr lang="uk-UA" b="1" dirty="0" smtClean="0"/>
              <a:t>.</a:t>
            </a:r>
          </a:p>
          <a:p>
            <a:r>
              <a:rPr lang="uk-UA" b="1" dirty="0">
                <a:solidFill>
                  <a:srgbClr val="C00000"/>
                </a:solidFill>
              </a:rPr>
              <a:t> </a:t>
            </a:r>
            <a:r>
              <a:rPr lang="uk-UA" b="1" dirty="0" smtClean="0">
                <a:solidFill>
                  <a:srgbClr val="C00000"/>
                </a:solidFill>
              </a:rPr>
              <a:t>                                 </a:t>
            </a:r>
            <a:r>
              <a:rPr lang="uk-UA" b="1" dirty="0" smtClean="0">
                <a:solidFill>
                  <a:srgbClr val="C00000"/>
                </a:solidFill>
              </a:rPr>
              <a:t>       </a:t>
            </a:r>
            <a:r>
              <a:rPr lang="uk-UA" b="1" dirty="0" smtClean="0">
                <a:solidFill>
                  <a:srgbClr val="C00000"/>
                </a:solidFill>
              </a:rPr>
              <a:t>пізня</a:t>
            </a:r>
            <a:r>
              <a:rPr lang="uk-UA" b="1" dirty="0">
                <a:solidFill>
                  <a:srgbClr val="C00000"/>
                </a:solidFill>
              </a:rPr>
              <a:t>:</a:t>
            </a:r>
            <a:r>
              <a:rPr lang="uk-UA" b="1" dirty="0"/>
              <a:t> поч.</a:t>
            </a:r>
            <a:r>
              <a:rPr lang="en-US" b="1" dirty="0"/>
              <a:t>XVIII-</a:t>
            </a:r>
            <a:r>
              <a:rPr lang="uk-UA" b="1" dirty="0" err="1"/>
              <a:t>поч</a:t>
            </a:r>
            <a:r>
              <a:rPr lang="uk-UA" b="1" dirty="0"/>
              <a:t>.</a:t>
            </a:r>
            <a:r>
              <a:rPr lang="en-US" b="1" dirty="0"/>
              <a:t>XIX </a:t>
            </a:r>
            <a:r>
              <a:rPr lang="uk-UA" b="1" dirty="0"/>
              <a:t>ст</a:t>
            </a:r>
            <a:r>
              <a:rPr lang="uk-UA" b="1" dirty="0" smtClean="0"/>
              <a:t>.</a:t>
            </a:r>
          </a:p>
          <a:p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</a:rPr>
              <a:t>4</a:t>
            </a:r>
            <a:r>
              <a:rPr lang="uk-UA" b="1" dirty="0">
                <a:solidFill>
                  <a:schemeClr val="accent4">
                    <a:lumMod val="50000"/>
                  </a:schemeClr>
                </a:solidFill>
              </a:rPr>
              <a:t>) нова українська </a:t>
            </a:r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</a:rPr>
              <a:t>мова</a:t>
            </a:r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453" y="2619631"/>
            <a:ext cx="2631989" cy="3311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951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i="1" dirty="0">
                <a:solidFill>
                  <a:srgbClr val="002E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«Нації вмирають не від інфаркту. Спочатку їм відбирає мову</a:t>
            </a:r>
            <a:r>
              <a:rPr lang="uk-UA" b="1" i="1" dirty="0" smtClean="0">
                <a:solidFill>
                  <a:srgbClr val="002E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br>
              <a:rPr lang="uk-UA" b="1" i="1" dirty="0" smtClean="0">
                <a:solidFill>
                  <a:srgbClr val="002E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b="1" i="1" dirty="0" smtClean="0">
                <a:solidFill>
                  <a:srgbClr val="002E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Ліна Костенко</a:t>
            </a:r>
            <a:endParaRPr lang="uk-UA" b="1" i="1" dirty="0">
              <a:solidFill>
                <a:srgbClr val="002E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187532" y="2870790"/>
            <a:ext cx="4989984" cy="3005077"/>
          </a:xfrm>
        </p:spPr>
        <p:txBody>
          <a:bodyPr/>
          <a:lstStyle/>
          <a:p>
            <a:pPr algn="just"/>
            <a:r>
              <a:rPr lang="ru-RU" b="1" dirty="0">
                <a:solidFill>
                  <a:srgbClr val="002E8A"/>
                </a:solidFill>
              </a:rPr>
              <a:t>За словами О. </a:t>
            </a:r>
            <a:r>
              <a:rPr lang="ru-RU" b="1" dirty="0" err="1">
                <a:solidFill>
                  <a:srgbClr val="002E8A"/>
                </a:solidFill>
              </a:rPr>
              <a:t>Пахльовської</a:t>
            </a:r>
            <a:r>
              <a:rPr lang="ru-RU" b="1" dirty="0">
                <a:solidFill>
                  <a:srgbClr val="002E8A"/>
                </a:solidFill>
              </a:rPr>
              <a:t>, </a:t>
            </a:r>
            <a:r>
              <a:rPr lang="ru-RU" b="1" i="1" dirty="0">
                <a:solidFill>
                  <a:srgbClr val="002E8A"/>
                </a:solidFill>
              </a:rPr>
              <a:t>«Заборона </a:t>
            </a:r>
            <a:r>
              <a:rPr lang="ru-RU" b="1" i="1" dirty="0" err="1">
                <a:solidFill>
                  <a:srgbClr val="002E8A"/>
                </a:solidFill>
              </a:rPr>
              <a:t>національної</a:t>
            </a:r>
            <a:r>
              <a:rPr lang="ru-RU" b="1" i="1" dirty="0">
                <a:solidFill>
                  <a:srgbClr val="002E8A"/>
                </a:solidFill>
              </a:rPr>
              <a:t> </a:t>
            </a:r>
            <a:r>
              <a:rPr lang="ru-RU" b="1" i="1" dirty="0" err="1">
                <a:solidFill>
                  <a:srgbClr val="002E8A"/>
                </a:solidFill>
              </a:rPr>
              <a:t>історії</a:t>
            </a:r>
            <a:r>
              <a:rPr lang="ru-RU" b="1" i="1" dirty="0">
                <a:solidFill>
                  <a:srgbClr val="002E8A"/>
                </a:solidFill>
              </a:rPr>
              <a:t>, заборона </a:t>
            </a:r>
            <a:r>
              <a:rPr lang="ru-RU" b="1" i="1" dirty="0" err="1">
                <a:solidFill>
                  <a:srgbClr val="002E8A"/>
                </a:solidFill>
              </a:rPr>
              <a:t>національної</a:t>
            </a:r>
            <a:r>
              <a:rPr lang="ru-RU" b="1" i="1" dirty="0">
                <a:solidFill>
                  <a:srgbClr val="002E8A"/>
                </a:solidFill>
              </a:rPr>
              <a:t> </a:t>
            </a:r>
            <a:r>
              <a:rPr lang="ru-RU" b="1" i="1" dirty="0" err="1">
                <a:solidFill>
                  <a:srgbClr val="002E8A"/>
                </a:solidFill>
              </a:rPr>
              <a:t>мови</a:t>
            </a:r>
            <a:r>
              <a:rPr lang="ru-RU" b="1" i="1" dirty="0">
                <a:solidFill>
                  <a:srgbClr val="002E8A"/>
                </a:solidFill>
              </a:rPr>
              <a:t>, заборона </a:t>
            </a:r>
            <a:r>
              <a:rPr lang="ru-RU" b="1" i="1" dirty="0" err="1">
                <a:solidFill>
                  <a:srgbClr val="002E8A"/>
                </a:solidFill>
              </a:rPr>
              <a:t>національної</a:t>
            </a:r>
            <a:r>
              <a:rPr lang="ru-RU" b="1" i="1" dirty="0">
                <a:solidFill>
                  <a:srgbClr val="002E8A"/>
                </a:solidFill>
              </a:rPr>
              <a:t> церкви – ось </a:t>
            </a:r>
            <a:r>
              <a:rPr lang="ru-RU" b="1" i="1" dirty="0" err="1">
                <a:solidFill>
                  <a:srgbClr val="002E8A"/>
                </a:solidFill>
              </a:rPr>
              <a:t>грізна</a:t>
            </a:r>
            <a:r>
              <a:rPr lang="ru-RU" b="1" i="1" dirty="0">
                <a:solidFill>
                  <a:srgbClr val="002E8A"/>
                </a:solidFill>
              </a:rPr>
              <a:t> </a:t>
            </a:r>
            <a:r>
              <a:rPr lang="ru-RU" b="1" i="1" dirty="0" err="1">
                <a:solidFill>
                  <a:srgbClr val="002E8A"/>
                </a:solidFill>
              </a:rPr>
              <a:t>тріада</a:t>
            </a:r>
            <a:r>
              <a:rPr lang="ru-RU" b="1" i="1" dirty="0">
                <a:solidFill>
                  <a:srgbClr val="002E8A"/>
                </a:solidFill>
              </a:rPr>
              <a:t>, </a:t>
            </a:r>
            <a:r>
              <a:rPr lang="ru-RU" b="1" i="1" dirty="0" err="1">
                <a:solidFill>
                  <a:srgbClr val="002E8A"/>
                </a:solidFill>
              </a:rPr>
              <a:t>якою</a:t>
            </a:r>
            <a:r>
              <a:rPr lang="ru-RU" b="1" i="1" dirty="0">
                <a:solidFill>
                  <a:srgbClr val="002E8A"/>
                </a:solidFill>
              </a:rPr>
              <a:t> </a:t>
            </a:r>
            <a:r>
              <a:rPr lang="ru-RU" b="1" i="1" dirty="0" err="1">
                <a:solidFill>
                  <a:srgbClr val="002E8A"/>
                </a:solidFill>
              </a:rPr>
              <a:t>століттями</a:t>
            </a:r>
            <a:r>
              <a:rPr lang="ru-RU" b="1" i="1" dirty="0">
                <a:solidFill>
                  <a:srgbClr val="002E8A"/>
                </a:solidFill>
              </a:rPr>
              <a:t> </a:t>
            </a:r>
            <a:r>
              <a:rPr lang="ru-RU" b="1" i="1" dirty="0" err="1">
                <a:solidFill>
                  <a:srgbClr val="002E8A"/>
                </a:solidFill>
              </a:rPr>
              <a:t>забезпечувала</a:t>
            </a:r>
            <a:r>
              <a:rPr lang="ru-RU" b="1" i="1" dirty="0">
                <a:solidFill>
                  <a:srgbClr val="002E8A"/>
                </a:solidFill>
              </a:rPr>
              <a:t> себе </a:t>
            </a:r>
            <a:r>
              <a:rPr lang="ru-RU" b="1" i="1" dirty="0" err="1">
                <a:solidFill>
                  <a:srgbClr val="002E8A"/>
                </a:solidFill>
              </a:rPr>
              <a:t>імперія</a:t>
            </a:r>
            <a:r>
              <a:rPr lang="ru-RU" b="1" i="1" dirty="0" smtClean="0">
                <a:solidFill>
                  <a:srgbClr val="002E8A"/>
                </a:solidFill>
              </a:rPr>
              <a:t>»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062" y="2841056"/>
            <a:ext cx="4074160" cy="2937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50601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4395" y="653143"/>
            <a:ext cx="6958941" cy="1816925"/>
          </a:xfrm>
        </p:spPr>
        <p:txBody>
          <a:bodyPr>
            <a:normAutofit/>
          </a:bodyPr>
          <a:lstStyle/>
          <a:p>
            <a:pPr marL="285750" lvl="0" indent="-285750" algn="just">
              <a:spcBef>
                <a:spcPct val="20000"/>
              </a:spcBef>
              <a:spcAft>
                <a:spcPts val="600"/>
              </a:spcAft>
            </a:pPr>
            <a:r>
              <a:rPr lang="uk-UA" sz="2000" b="1" dirty="0" smtClean="0">
                <a:ln>
                  <a:noFill/>
                </a:ln>
                <a:solidFill>
                  <a:srgbClr val="A23C33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n-ea"/>
                <a:cs typeface="+mn-cs"/>
              </a:rPr>
              <a:t>    </a:t>
            </a:r>
            <a:r>
              <a:rPr lang="vi-VN" sz="2400" b="1" dirty="0" smtClean="0">
                <a:ln>
                  <a:noFill/>
                </a:ln>
                <a:solidFill>
                  <a:srgbClr val="A23C33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n-ea"/>
                <a:cs typeface="+mn-cs"/>
              </a:rPr>
              <a:t>ЛІНГВОЦИ́Д </a:t>
            </a:r>
            <a:r>
              <a:rPr lang="vi-VN" sz="2400" b="1" dirty="0">
                <a:ln>
                  <a:noFill/>
                </a:ln>
                <a:solidFill>
                  <a:srgbClr val="A23C33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n-ea"/>
                <a:cs typeface="+mn-cs"/>
              </a:rPr>
              <a:t>(від лат. </a:t>
            </a:r>
            <a:r>
              <a:rPr lang="en-US" sz="2400" b="1" dirty="0">
                <a:ln>
                  <a:noFill/>
                </a:ln>
                <a:solidFill>
                  <a:srgbClr val="A23C33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lingua – </a:t>
            </a:r>
            <a:r>
              <a:rPr lang="vi-VN" sz="2400" b="1" dirty="0">
                <a:ln>
                  <a:noFill/>
                </a:ln>
                <a:solidFill>
                  <a:srgbClr val="A23C33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n-ea"/>
                <a:cs typeface="+mn-cs"/>
              </a:rPr>
              <a:t>мова </a:t>
            </a:r>
            <a:r>
              <a:rPr lang="en-US" sz="2400" b="1" dirty="0">
                <a:ln>
                  <a:noFill/>
                </a:ln>
                <a:solidFill>
                  <a:srgbClr val="A23C33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i </a:t>
            </a:r>
            <a:r>
              <a:rPr lang="en-US" sz="2400" b="1" dirty="0" err="1">
                <a:ln>
                  <a:noFill/>
                </a:ln>
                <a:solidFill>
                  <a:srgbClr val="A23C33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cide</a:t>
            </a:r>
            <a:r>
              <a:rPr lang="en-US" sz="2400" b="1" dirty="0">
                <a:ln>
                  <a:noFill/>
                </a:ln>
                <a:solidFill>
                  <a:srgbClr val="A23C33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– </a:t>
            </a:r>
            <a:r>
              <a:rPr lang="vi-VN" sz="2400" b="1" dirty="0">
                <a:ln>
                  <a:noFill/>
                </a:ln>
                <a:solidFill>
                  <a:srgbClr val="A23C33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n-ea"/>
                <a:cs typeface="+mn-cs"/>
              </a:rPr>
              <a:t>вбивство) – цілеспрямоване нищення мови як визначальної озна­ки етносу – народності, нації</a:t>
            </a:r>
            <a:endParaRPr lang="uk-UA" sz="2400" b="1" dirty="0">
              <a:ln>
                <a:noFill/>
              </a:ln>
              <a:solidFill>
                <a:srgbClr val="A23C33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700644" y="2737637"/>
            <a:ext cx="5260769" cy="3295028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  <a:t>відомий </a:t>
            </a:r>
            <a:r>
              <a:rPr lang="uk-UA" dirty="0">
                <a:solidFill>
                  <a:schemeClr val="accent4">
                    <a:lumMod val="50000"/>
                  </a:schemeClr>
                </a:solidFill>
              </a:rPr>
              <a:t>ще з </a:t>
            </a:r>
            <a: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  <a:t>античних </a:t>
            </a:r>
            <a:r>
              <a:rPr lang="uk-UA" dirty="0">
                <a:solidFill>
                  <a:schemeClr val="accent4">
                    <a:lumMod val="50000"/>
                  </a:schemeClr>
                </a:solidFill>
              </a:rPr>
              <a:t>та </a:t>
            </a:r>
            <a: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  <a:t>середньовічних часів </a:t>
            </a:r>
          </a:p>
          <a:p>
            <a:pPr algn="just"/>
            <a: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  <a:t>мав </a:t>
            </a:r>
            <a:r>
              <a:rPr lang="uk-UA" dirty="0">
                <a:solidFill>
                  <a:schemeClr val="accent4">
                    <a:lumMod val="50000"/>
                  </a:schemeClr>
                </a:solidFill>
              </a:rPr>
              <a:t>і має місце фактично в усіх </a:t>
            </a:r>
            <a:r>
              <a:rPr lang="uk-UA" dirty="0" err="1" smtClean="0">
                <a:solidFill>
                  <a:schemeClr val="accent4">
                    <a:lumMod val="50000"/>
                  </a:schemeClr>
                </a:solidFill>
              </a:rPr>
              <a:t>поліетнічних</a:t>
            </a:r>
            <a: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uk-UA" dirty="0">
                <a:solidFill>
                  <a:schemeClr val="accent4">
                    <a:lumMod val="50000"/>
                  </a:schemeClr>
                </a:solidFill>
              </a:rPr>
              <a:t>утвореннях, </a:t>
            </a:r>
            <a: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  <a:t>багатонаціональних </a:t>
            </a:r>
            <a:r>
              <a:rPr lang="uk-UA" dirty="0">
                <a:solidFill>
                  <a:schemeClr val="accent4">
                    <a:lumMod val="50000"/>
                  </a:schemeClr>
                </a:solidFill>
              </a:rPr>
              <a:t>державах, де стикаються інтереси </a:t>
            </a:r>
            <a: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  <a:t>панівного </a:t>
            </a:r>
            <a:r>
              <a:rPr lang="uk-UA" dirty="0">
                <a:solidFill>
                  <a:schemeClr val="accent4">
                    <a:lumMod val="50000"/>
                  </a:schemeClr>
                </a:solidFill>
              </a:rPr>
              <a:t>і </a:t>
            </a:r>
            <a: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  <a:t>поневоленого народів</a:t>
            </a:r>
          </a:p>
          <a:p>
            <a:pPr algn="just"/>
            <a: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  <a:t>ліквідація </a:t>
            </a:r>
            <a:r>
              <a:rPr lang="uk-UA" dirty="0">
                <a:solidFill>
                  <a:schemeClr val="accent4">
                    <a:lumMod val="50000"/>
                  </a:schemeClr>
                </a:solidFill>
              </a:rPr>
              <a:t>мови відбувається шляхом її організованої заміни на іншу, тому Л. конкретизують певними назвами, </a:t>
            </a:r>
            <a: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  <a:t>наприклад, </a:t>
            </a:r>
            <a:r>
              <a:rPr lang="uk-UA" dirty="0">
                <a:solidFill>
                  <a:schemeClr val="accent4">
                    <a:lumMod val="50000"/>
                  </a:schemeClr>
                </a:solidFill>
              </a:rPr>
              <a:t>латинізація, германізація, русифікація </a:t>
            </a:r>
            <a: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  <a:t>тощо</a:t>
            </a:r>
          </a:p>
          <a:p>
            <a:pPr algn="just"/>
            <a:r>
              <a:rPr lang="uk-UA" dirty="0">
                <a:solidFill>
                  <a:schemeClr val="accent4">
                    <a:lumMod val="50000"/>
                  </a:schemeClr>
                </a:solidFill>
              </a:rPr>
              <a:t>т</a:t>
            </a:r>
            <a: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  <a:t>ермін </a:t>
            </a:r>
            <a:r>
              <a:rPr lang="uk-UA" dirty="0">
                <a:solidFill>
                  <a:schemeClr val="accent4">
                    <a:lumMod val="50000"/>
                  </a:schemeClr>
                </a:solidFill>
              </a:rPr>
              <a:t>«Л.» виник за аналогією до понять «геноцид» і «</a:t>
            </a:r>
            <a:r>
              <a:rPr lang="uk-UA" dirty="0" err="1">
                <a:solidFill>
                  <a:schemeClr val="accent4">
                    <a:lumMod val="50000"/>
                  </a:schemeClr>
                </a:solidFill>
              </a:rPr>
              <a:t>етноцид</a:t>
            </a:r>
            <a:r>
              <a:rPr lang="uk-UA" dirty="0" smtClean="0">
                <a:solidFill>
                  <a:schemeClr val="accent4">
                    <a:lumMod val="50000"/>
                  </a:schemeClr>
                </a:solidFill>
              </a:rPr>
              <a:t>»</a:t>
            </a:r>
            <a:endParaRPr lang="uk-UA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2533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756" y="788023"/>
            <a:ext cx="295275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782" y="2737637"/>
            <a:ext cx="5344005" cy="3057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538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5664198" cy="1303867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33153" y="3543300"/>
            <a:ext cx="6234545" cy="2513116"/>
          </a:xfrm>
        </p:spPr>
        <p:txBody>
          <a:bodyPr>
            <a:normAutofit fontScale="92500"/>
          </a:bodyPr>
          <a:lstStyle/>
          <a:p>
            <a:pPr algn="just"/>
            <a:r>
              <a:rPr lang="uk-UA" b="1" dirty="0"/>
              <a:t>Унаслідок асиміляційної політики урядів Російської імперії та Радянського Союзу українська мова протягом трьохсот років зазнала численних утисків і </a:t>
            </a:r>
            <a:r>
              <a:rPr lang="uk-UA" b="1" dirty="0" smtClean="0"/>
              <a:t>заборон. </a:t>
            </a:r>
          </a:p>
          <a:p>
            <a:pPr algn="just"/>
            <a:r>
              <a:rPr lang="uk-UA" b="1" dirty="0" smtClean="0"/>
              <a:t>Було </a:t>
            </a:r>
            <a:r>
              <a:rPr lang="uk-UA" b="1" dirty="0"/>
              <a:t>видано біля 200 </a:t>
            </a:r>
            <a:r>
              <a:rPr lang="uk-UA" b="1" dirty="0" smtClean="0"/>
              <a:t>заборон функціонування і розвитку української </a:t>
            </a:r>
            <a:r>
              <a:rPr lang="uk-UA" b="1" dirty="0" smtClean="0"/>
              <a:t> мови</a:t>
            </a:r>
            <a:endParaRPr lang="uk-UA" b="1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902" y="1005344"/>
            <a:ext cx="3447162" cy="4904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659" y="922216"/>
            <a:ext cx="5997039" cy="235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820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1" y="712382"/>
            <a:ext cx="6466365" cy="1573618"/>
          </a:xfrm>
        </p:spPr>
        <p:txBody>
          <a:bodyPr>
            <a:normAutofit/>
          </a:bodyPr>
          <a:lstStyle/>
          <a:p>
            <a:pPr algn="l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Хронологія нищення української мови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945" y="2481943"/>
            <a:ext cx="4507194" cy="3326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832" y="2451797"/>
            <a:ext cx="5041005" cy="3780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199" y="866111"/>
            <a:ext cx="29337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178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4284" y="982132"/>
            <a:ext cx="6695715" cy="1303867"/>
          </a:xfrm>
        </p:spPr>
        <p:txBody>
          <a:bodyPr>
            <a:normAutofit fontScale="90000"/>
          </a:bodyPr>
          <a:lstStyle/>
          <a:p>
            <a:r>
              <a:rPr lang="uk-UA" sz="4000" b="1" dirty="0">
                <a:solidFill>
                  <a:schemeClr val="accent4">
                    <a:lumMod val="50000"/>
                  </a:schemeClr>
                </a:solidFill>
              </a:rPr>
              <a:t>Валуєвський циркуляр </a:t>
            </a:r>
            <a:r>
              <a:rPr lang="uk-UA" sz="4000" b="1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uk-UA" sz="4000" b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uk-UA" sz="4000" b="1" dirty="0" smtClean="0">
                <a:solidFill>
                  <a:schemeClr val="accent4">
                    <a:lumMod val="50000"/>
                  </a:schemeClr>
                </a:solidFill>
              </a:rPr>
              <a:t>1863 </a:t>
            </a:r>
            <a:r>
              <a:rPr lang="uk-UA" sz="4000" b="1" dirty="0" smtClean="0">
                <a:solidFill>
                  <a:schemeClr val="accent4">
                    <a:lumMod val="50000"/>
                  </a:schemeClr>
                </a:solidFill>
              </a:rPr>
              <a:t>р</a:t>
            </a:r>
            <a:r>
              <a:rPr lang="uk-UA" sz="4000" b="1" dirty="0">
                <a:solidFill>
                  <a:schemeClr val="accent4">
                    <a:lumMod val="50000"/>
                  </a:schemeClr>
                </a:solidFill>
              </a:rPr>
              <a:t>.</a:t>
            </a:r>
            <a:endParaRPr lang="en-US" sz="4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34284" y="2476500"/>
            <a:ext cx="6638566" cy="3708755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uk-UA" b="1" dirty="0">
                <a:solidFill>
                  <a:srgbClr val="002060"/>
                </a:solidFill>
              </a:rPr>
              <a:t>У 1863 р. був виданий циркуляр міністра внутрішніх справ Російської імперії Павла Валуєва про заборону видавати підручники, літературу для народного читання та книжки релігійного змісту українською </a:t>
            </a:r>
            <a:r>
              <a:rPr lang="uk-UA" b="1" dirty="0" smtClean="0">
                <a:solidFill>
                  <a:srgbClr val="002060"/>
                </a:solidFill>
              </a:rPr>
              <a:t>мовою</a:t>
            </a:r>
          </a:p>
          <a:p>
            <a:pPr algn="just"/>
            <a:r>
              <a:rPr lang="uk-UA" b="1" dirty="0" smtClean="0"/>
              <a:t>Шестилітнє </a:t>
            </a:r>
            <a:r>
              <a:rPr lang="uk-UA" b="1" dirty="0"/>
              <a:t>його перебування на службі в імперії відоме різкою боротьбою з проявами національної самобутності уярмлених імперією народів (в першу чергу українського</a:t>
            </a:r>
            <a:r>
              <a:rPr lang="uk-UA" b="1" dirty="0" smtClean="0"/>
              <a:t>)</a:t>
            </a:r>
          </a:p>
          <a:p>
            <a:pPr algn="just"/>
            <a:r>
              <a:rPr lang="uk-UA" b="1" dirty="0" smtClean="0"/>
              <a:t>Українцям </a:t>
            </a:r>
            <a:r>
              <a:rPr lang="uk-UA" b="1" dirty="0"/>
              <a:t>він відомий заявою: </a:t>
            </a:r>
            <a:r>
              <a:rPr lang="uk-UA" b="1" i="1" dirty="0">
                <a:solidFill>
                  <a:srgbClr val="002060"/>
                </a:solidFill>
              </a:rPr>
              <a:t>«Української мови не було, немає і бути не може, а хто цього не розуміє – ворог Росії</a:t>
            </a:r>
            <a:r>
              <a:rPr lang="uk-UA" b="1" i="1" dirty="0" smtClean="0">
                <a:solidFill>
                  <a:srgbClr val="002060"/>
                </a:solidFill>
              </a:rPr>
              <a:t>»</a:t>
            </a:r>
            <a:endParaRPr lang="en-US" b="1" i="1" dirty="0">
              <a:solidFill>
                <a:srgbClr val="002060"/>
              </a:solidFill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898" y="2586807"/>
            <a:ext cx="3546789" cy="3276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904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7105646" y="1547446"/>
            <a:ext cx="3786763" cy="738552"/>
          </a:xfrm>
        </p:spPr>
        <p:txBody>
          <a:bodyPr>
            <a:normAutofit fontScale="90000"/>
          </a:bodyPr>
          <a:lstStyle/>
          <a:p>
            <a:r>
              <a:rPr lang="uk-UA" sz="4000" b="1" dirty="0">
                <a:solidFill>
                  <a:schemeClr val="accent4">
                    <a:lumMod val="50000"/>
                  </a:schemeClr>
                </a:solidFill>
              </a:rPr>
              <a:t>Емський указ </a:t>
            </a:r>
            <a:r>
              <a:rPr lang="uk-UA" sz="4000" b="1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uk-UA" sz="4000" b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uk-UA" sz="4000" b="1" dirty="0" smtClean="0">
                <a:solidFill>
                  <a:schemeClr val="accent4">
                    <a:lumMod val="50000"/>
                  </a:schemeClr>
                </a:solidFill>
              </a:rPr>
              <a:t>1876 </a:t>
            </a:r>
            <a:r>
              <a:rPr lang="uk-UA" sz="4000" b="1" dirty="0">
                <a:solidFill>
                  <a:schemeClr val="accent4">
                    <a:lumMod val="50000"/>
                  </a:schemeClr>
                </a:solidFill>
              </a:rPr>
              <a:t>р.</a:t>
            </a:r>
            <a:r>
              <a:rPr lang="uk-UA" b="1" dirty="0">
                <a:solidFill>
                  <a:srgbClr val="002E8A"/>
                </a:solidFill>
              </a:rPr>
              <a:t/>
            </a:r>
            <a:br>
              <a:rPr lang="uk-UA" b="1" dirty="0">
                <a:solidFill>
                  <a:srgbClr val="002E8A"/>
                </a:solidFill>
              </a:rPr>
            </a:br>
            <a:endParaRPr lang="en-US" b="1" dirty="0">
              <a:solidFill>
                <a:srgbClr val="002E8A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93653" y="2428910"/>
            <a:ext cx="3878663" cy="3469472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uk-UA" b="1" dirty="0"/>
              <a:t>1876 р. – таємний (Емський) указ Олександра ІІ про заборону ввезення до імперії будь-яких книжок і брошур «малоросійським наріччям», заборону друкування оригінальних творів і перекладів, крім історичних документів та творів художньої літератури, в яких «не допускати жодних відхилень від загальновизнаного російського </a:t>
            </a:r>
            <a:r>
              <a:rPr lang="uk-UA" b="1" dirty="0" smtClean="0"/>
              <a:t>правопису»</a:t>
            </a:r>
          </a:p>
          <a:p>
            <a:pPr algn="just"/>
            <a:r>
              <a:rPr lang="uk-UA" b="1" dirty="0" smtClean="0"/>
              <a:t>Заборонялися </a:t>
            </a:r>
            <a:r>
              <a:rPr lang="uk-UA" b="1" dirty="0"/>
              <a:t>також сценічні вистави й читання та друкування текстів до нот українською </a:t>
            </a:r>
            <a:r>
              <a:rPr lang="uk-UA" b="1" dirty="0" smtClean="0"/>
              <a:t>мовою</a:t>
            </a:r>
          </a:p>
          <a:p>
            <a:endParaRPr lang="uk-UA" dirty="0" smtClean="0"/>
          </a:p>
          <a:p>
            <a:endParaRPr lang="en-US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2" y="1376624"/>
            <a:ext cx="5886799" cy="4415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733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5397" y="815878"/>
            <a:ext cx="9665523" cy="1303867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1996 р. </a:t>
            </a:r>
            <a:r>
              <a:rPr lang="uk-UA" sz="2800" b="1" dirty="0" smtClean="0">
                <a:solidFill>
                  <a:srgbClr val="002E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Верховною Радою України прийнято Конституцію України, у якій закріплено </a:t>
            </a:r>
            <a:r>
              <a:rPr lang="uk-UA" sz="28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державний статус української мови</a:t>
            </a:r>
            <a:endParaRPr lang="uk-UA" sz="28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104407" y="2624448"/>
            <a:ext cx="4500748" cy="3456846"/>
          </a:xfrm>
        </p:spPr>
        <p:txBody>
          <a:bodyPr/>
          <a:lstStyle/>
          <a:p>
            <a:r>
              <a:rPr lang="uk-UA" b="1" dirty="0" smtClean="0">
                <a:solidFill>
                  <a:srgbClr val="002E8A"/>
                </a:solidFill>
              </a:rPr>
              <a:t>1998 р. – Указом Президента України </a:t>
            </a:r>
            <a:r>
              <a:rPr lang="uk-UA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листопада </a:t>
            </a:r>
            <a:r>
              <a:rPr lang="uk-UA" b="1" dirty="0" smtClean="0">
                <a:solidFill>
                  <a:srgbClr val="002E8A"/>
                </a:solidFill>
              </a:rPr>
              <a:t>проголошено </a:t>
            </a:r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Днем української писемності та мови</a:t>
            </a:r>
          </a:p>
          <a:p>
            <a:r>
              <a:rPr lang="uk-UA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 лютого </a:t>
            </a:r>
            <a:r>
              <a:rPr lang="uk-UA" b="1" dirty="0" smtClean="0">
                <a:solidFill>
                  <a:srgbClr val="002E8A"/>
                </a:solidFill>
              </a:rPr>
              <a:t>відзначається </a:t>
            </a:r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рідної мови</a:t>
            </a:r>
            <a:endParaRPr lang="uk-UA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361" y="2034976"/>
            <a:ext cx="4443293" cy="297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393" y="3856651"/>
            <a:ext cx="2996583" cy="224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735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4841" y="616688"/>
            <a:ext cx="7972645" cy="1360969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02E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Українська мова – державна мова України</a:t>
            </a:r>
            <a:endParaRPr lang="uk-UA" b="1" dirty="0">
              <a:solidFill>
                <a:srgbClr val="002E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388" y="2043897"/>
            <a:ext cx="1865928" cy="1541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965" y="1967024"/>
            <a:ext cx="4314933" cy="2541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7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53" y="1555667"/>
            <a:ext cx="4138101" cy="2058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8" name="Picture 14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564" y="3753293"/>
            <a:ext cx="4467290" cy="2345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339" y="4666364"/>
            <a:ext cx="1865928" cy="1541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20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947" y="4203700"/>
            <a:ext cx="1865312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214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У</a:t>
            </a:r>
            <a:r>
              <a:rPr lang="ru-RU" sz="36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статті </a:t>
            </a:r>
            <a:r>
              <a:rPr lang="ru-RU" sz="3600" b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10 Конституції України </a:t>
            </a:r>
            <a:r>
              <a:rPr lang="ru-RU" sz="3600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зазначено: </a:t>
            </a:r>
            <a:endParaRPr lang="uk-UA" dirty="0">
              <a:solidFill>
                <a:srgbClr val="00206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1143000" y="2692400"/>
            <a:ext cx="6798365" cy="3042478"/>
          </a:xfrm>
        </p:spPr>
        <p:txBody>
          <a:bodyPr>
            <a:normAutofit fontScale="92500" lnSpcReduction="20000"/>
          </a:bodyPr>
          <a:lstStyle/>
          <a:p>
            <a:pPr marL="0" lvl="0" indent="457200" algn="just">
              <a:buClr>
                <a:srgbClr val="83992A"/>
              </a:buClr>
              <a:buNone/>
            </a:pPr>
            <a:r>
              <a:rPr lang="uk-UA" b="1" dirty="0">
                <a:solidFill>
                  <a:srgbClr val="002060"/>
                </a:solidFill>
                <a:cs typeface="Times New Roman" pitchFamily="18" charset="0"/>
              </a:rPr>
              <a:t>«Державною мовою в Україні є українська мова. Держава забезпечує всебічний розвиток і функціонування української мови в усіх сферах суспільного життя на всій території України. </a:t>
            </a:r>
          </a:p>
          <a:p>
            <a:pPr marL="0" lvl="0" indent="457200" algn="just">
              <a:buClr>
                <a:srgbClr val="83992A"/>
              </a:buClr>
              <a:buNone/>
            </a:pPr>
            <a:r>
              <a:rPr lang="uk-UA" b="1" dirty="0">
                <a:solidFill>
                  <a:srgbClr val="002060"/>
                </a:solidFill>
                <a:cs typeface="Times New Roman" pitchFamily="18" charset="0"/>
              </a:rPr>
              <a:t>В Україні гарантується вільний розвиток, використання і захист російської, інших мов національних меншин України. </a:t>
            </a:r>
          </a:p>
          <a:p>
            <a:pPr marL="0" lvl="0" indent="457200" algn="just">
              <a:buClr>
                <a:srgbClr val="83992A"/>
              </a:buClr>
              <a:buNone/>
            </a:pPr>
            <a:r>
              <a:rPr lang="uk-UA" b="1" dirty="0">
                <a:solidFill>
                  <a:srgbClr val="002060"/>
                </a:solidFill>
                <a:cs typeface="Times New Roman" pitchFamily="18" charset="0"/>
              </a:rPr>
              <a:t>Держава сприяє вивченню мов міжнародного спілкування»</a:t>
            </a:r>
            <a:endParaRPr lang="en-US" b="1" dirty="0">
              <a:solidFill>
                <a:srgbClr val="002060"/>
              </a:solidFill>
              <a:cs typeface="Times New Roman" pitchFamily="18" charset="0"/>
            </a:endParaRPr>
          </a:p>
          <a:p>
            <a:endParaRPr lang="uk-UA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991" y="2164229"/>
            <a:ext cx="2485861" cy="3802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849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</a:rPr>
              <a:t>Милозвучність української мови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6001" y="2556932"/>
            <a:ext cx="7035799" cy="3318936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uk-UA" sz="2800" b="1" dirty="0"/>
              <a:t>За милозвучністю та мелодійністю українську мову традиційно порівнюють з італійською, а </a:t>
            </a:r>
            <a:r>
              <a:rPr lang="uk-UA" sz="2800" b="1" dirty="0">
                <a:solidFill>
                  <a:srgbClr val="C00000"/>
                </a:solidFill>
              </a:rPr>
              <a:t>в 1934 р. українська мова у Парижі на Всесвітньому конкурсі краси мов посіла третє місце </a:t>
            </a:r>
            <a:r>
              <a:rPr lang="uk-UA" sz="2800" b="1" dirty="0"/>
              <a:t>після французької та перської – за фонетичну розкіш, лексичне та фразеологічне багатство, синтаксичну гнучкість, значні словотворчі </a:t>
            </a:r>
            <a:r>
              <a:rPr lang="uk-UA" sz="2800" b="1" dirty="0" smtClean="0"/>
              <a:t>можливості</a:t>
            </a:r>
            <a:endParaRPr lang="uk-UA" sz="2800" b="1" dirty="0"/>
          </a:p>
          <a:p>
            <a:endParaRPr lang="en-US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2705100"/>
            <a:ext cx="3175000" cy="273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396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0400" y="495301"/>
            <a:ext cx="6134100" cy="1892299"/>
          </a:xfrm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  <a:spcAft>
                <a:spcPts val="600"/>
              </a:spcAft>
            </a:pPr>
            <a:r>
              <a:rPr lang="uk-UA" sz="2200" b="1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Times New Roman" pitchFamily="18" charset="0"/>
              </a:rPr>
              <a:t>Українська </a:t>
            </a:r>
            <a:r>
              <a:rPr lang="uk-UA" sz="2200" b="1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Times New Roman" pitchFamily="18" charset="0"/>
              </a:rPr>
              <a:t>мова </a:t>
            </a:r>
            <a:r>
              <a:rPr lang="uk-UA" sz="2200" b="1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Times New Roman" pitchFamily="18" charset="0"/>
              </a:rPr>
              <a:t>за походженням (генеалогією) </a:t>
            </a:r>
            <a:r>
              <a:rPr lang="uk-UA" sz="2200" b="1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Times New Roman" pitchFamily="18" charset="0"/>
              </a:rPr>
              <a:t>належить </a:t>
            </a:r>
            <a:r>
              <a:rPr lang="uk-UA" sz="2200" b="1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Times New Roman" pitchFamily="18" charset="0"/>
              </a:rPr>
              <a:t>до </a:t>
            </a:r>
            <a:r>
              <a:rPr lang="uk-UA" sz="2200" b="1" dirty="0">
                <a:ln>
                  <a:noFill/>
                </a:ln>
                <a:solidFill>
                  <a:srgbClr val="0070C0"/>
                </a:solidFill>
                <a:latin typeface="+mn-lt"/>
                <a:ea typeface="+mn-ea"/>
                <a:cs typeface="Times New Roman" pitchFamily="18" charset="0"/>
              </a:rPr>
              <a:t>слов’янської групи </a:t>
            </a:r>
            <a:r>
              <a:rPr lang="uk-UA" sz="2200" b="1" dirty="0" smtClean="0">
                <a:ln>
                  <a:noFill/>
                </a:ln>
                <a:solidFill>
                  <a:srgbClr val="0070C0"/>
                </a:solidFill>
                <a:latin typeface="+mn-lt"/>
                <a:ea typeface="+mn-ea"/>
                <a:cs typeface="Times New Roman" pitchFamily="18" charset="0"/>
              </a:rPr>
              <a:t> </a:t>
            </a:r>
            <a:r>
              <a:rPr lang="uk-UA" sz="2200" b="1" dirty="0" smtClean="0">
                <a:ln>
                  <a:noFill/>
                </a:ln>
                <a:solidFill>
                  <a:srgbClr val="0070C0"/>
                </a:solidFill>
                <a:latin typeface="+mn-lt"/>
                <a:ea typeface="+mn-ea"/>
                <a:cs typeface="Times New Roman" pitchFamily="18" charset="0"/>
              </a:rPr>
              <a:t/>
            </a:r>
            <a:br>
              <a:rPr lang="uk-UA" sz="2200" b="1" dirty="0" smtClean="0">
                <a:ln>
                  <a:noFill/>
                </a:ln>
                <a:solidFill>
                  <a:srgbClr val="0070C0"/>
                </a:solidFill>
                <a:latin typeface="+mn-lt"/>
                <a:ea typeface="+mn-ea"/>
                <a:cs typeface="Times New Roman" pitchFamily="18" charset="0"/>
              </a:rPr>
            </a:br>
            <a:r>
              <a:rPr lang="uk-UA" sz="2200" b="1" dirty="0" smtClean="0">
                <a:ln>
                  <a:noFill/>
                </a:ln>
                <a:solidFill>
                  <a:srgbClr val="7030A0"/>
                </a:solidFill>
                <a:latin typeface="+mn-lt"/>
                <a:ea typeface="+mn-ea"/>
                <a:cs typeface="Times New Roman" pitchFamily="18" charset="0"/>
              </a:rPr>
              <a:t>індоєвропейської </a:t>
            </a:r>
            <a:r>
              <a:rPr lang="uk-UA" sz="2200" b="1" dirty="0" smtClean="0">
                <a:ln>
                  <a:noFill/>
                </a:ln>
                <a:solidFill>
                  <a:srgbClr val="7030A0"/>
                </a:solidFill>
                <a:latin typeface="+mn-lt"/>
                <a:ea typeface="+mn-ea"/>
                <a:cs typeface="Times New Roman" pitchFamily="18" charset="0"/>
              </a:rPr>
              <a:t>родини мов</a:t>
            </a:r>
            <a:r>
              <a:rPr lang="uk-UA" sz="1100" u="sng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a typeface="+mn-ea"/>
                <a:cs typeface="+mn-cs"/>
              </a:rPr>
              <a:t/>
            </a:r>
            <a:br>
              <a:rPr lang="uk-UA" sz="1100" u="sng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a typeface="+mn-ea"/>
                <a:cs typeface="+mn-cs"/>
              </a:rPr>
            </a:br>
            <a:endParaRPr lang="en-US" u="sng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01701" y="2133600"/>
            <a:ext cx="5422900" cy="4031674"/>
          </a:xfrm>
        </p:spPr>
        <p:txBody>
          <a:bodyPr>
            <a:normAutofit fontScale="85000" lnSpcReduction="20000"/>
          </a:bodyPr>
          <a:lstStyle/>
          <a:p>
            <a:r>
              <a:rPr lang="uk-UA" sz="2600" b="1" dirty="0" smtClean="0">
                <a:solidFill>
                  <a:srgbClr val="F07006"/>
                </a:solidFill>
              </a:rPr>
              <a:t>Слов’янська </a:t>
            </a:r>
            <a:r>
              <a:rPr lang="uk-UA" sz="2600" b="1" dirty="0">
                <a:solidFill>
                  <a:srgbClr val="F07006"/>
                </a:solidFill>
              </a:rPr>
              <a:t>мовна сім'я об’єднує </a:t>
            </a:r>
            <a:r>
              <a:rPr lang="uk-UA" sz="2600" b="1" dirty="0" smtClean="0">
                <a:solidFill>
                  <a:srgbClr val="F07006"/>
                </a:solidFill>
              </a:rPr>
              <a:t>три </a:t>
            </a:r>
            <a:r>
              <a:rPr lang="uk-UA" sz="2600" b="1" dirty="0">
                <a:solidFill>
                  <a:srgbClr val="F07006"/>
                </a:solidFill>
              </a:rPr>
              <a:t>підгрупи: </a:t>
            </a:r>
            <a:endParaRPr lang="uk-UA" sz="2600" b="1" dirty="0" smtClean="0">
              <a:solidFill>
                <a:srgbClr val="F07006"/>
              </a:solidFill>
            </a:endParaRPr>
          </a:p>
          <a:p>
            <a:pPr algn="just"/>
            <a:r>
              <a:rPr lang="uk-UA" sz="2600" b="1" dirty="0" smtClean="0">
                <a:solidFill>
                  <a:srgbClr val="0070C0"/>
                </a:solidFill>
              </a:rPr>
              <a:t>східнослов’янську</a:t>
            </a:r>
            <a:r>
              <a:rPr lang="uk-UA" sz="2600" dirty="0" smtClean="0"/>
              <a:t> </a:t>
            </a:r>
            <a:r>
              <a:rPr lang="uk-UA" sz="2600" dirty="0"/>
              <a:t>(українська, російська, </a:t>
            </a:r>
            <a:r>
              <a:rPr lang="uk-UA" sz="2600" dirty="0" smtClean="0"/>
              <a:t>білоруська)</a:t>
            </a:r>
          </a:p>
          <a:p>
            <a:pPr algn="just"/>
            <a:r>
              <a:rPr lang="uk-UA" sz="2600" b="1" dirty="0" smtClean="0">
                <a:solidFill>
                  <a:srgbClr val="0070C0"/>
                </a:solidFill>
              </a:rPr>
              <a:t>західнослов’янську</a:t>
            </a:r>
            <a:r>
              <a:rPr lang="uk-UA" sz="2600" dirty="0" smtClean="0"/>
              <a:t> </a:t>
            </a:r>
            <a:r>
              <a:rPr lang="uk-UA" sz="2600" dirty="0"/>
              <a:t>(польська, чеська, словацька, верхньо- та нижньолужицька</a:t>
            </a:r>
            <a:r>
              <a:rPr lang="uk-UA" sz="2600" dirty="0" smtClean="0"/>
              <a:t>)</a:t>
            </a:r>
          </a:p>
          <a:p>
            <a:pPr algn="just"/>
            <a:r>
              <a:rPr lang="uk-UA" sz="2600" b="1" dirty="0" smtClean="0">
                <a:solidFill>
                  <a:srgbClr val="0070C0"/>
                </a:solidFill>
              </a:rPr>
              <a:t> </a:t>
            </a:r>
            <a:r>
              <a:rPr lang="uk-UA" sz="2600" b="1" dirty="0">
                <a:solidFill>
                  <a:srgbClr val="0070C0"/>
                </a:solidFill>
              </a:rPr>
              <a:t>південнослов’янську </a:t>
            </a:r>
            <a:r>
              <a:rPr lang="uk-UA" sz="2600" dirty="0"/>
              <a:t>(болгарська, сербська, хорватська, словенська, </a:t>
            </a:r>
            <a:r>
              <a:rPr lang="uk-UA" sz="2600" dirty="0" smtClean="0"/>
              <a:t>македонська)</a:t>
            </a:r>
            <a:endParaRPr lang="uk-UA" sz="2600" dirty="0" smtClean="0"/>
          </a:p>
          <a:p>
            <a:pPr algn="just"/>
            <a:r>
              <a:rPr lang="uk-UA" sz="2600" b="1" dirty="0" smtClean="0">
                <a:solidFill>
                  <a:srgbClr val="F07006"/>
                </a:solidFill>
              </a:rPr>
              <a:t>Українська </a:t>
            </a:r>
            <a:r>
              <a:rPr lang="uk-UA" sz="2600" b="1" dirty="0">
                <a:solidFill>
                  <a:srgbClr val="F07006"/>
                </a:solidFill>
              </a:rPr>
              <a:t>мова найближче стоїть до білоруської, близькими до неї є також російська та польська </a:t>
            </a:r>
            <a:r>
              <a:rPr lang="uk-UA" sz="2600" b="1" dirty="0" smtClean="0">
                <a:solidFill>
                  <a:srgbClr val="F07006"/>
                </a:solidFill>
              </a:rPr>
              <a:t>мови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399" y="1352392"/>
            <a:ext cx="4775687" cy="4400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308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701749"/>
            <a:ext cx="9601196" cy="2062716"/>
          </a:xfrm>
        </p:spPr>
        <p:txBody>
          <a:bodyPr>
            <a:normAutofit/>
          </a:bodyPr>
          <a:lstStyle/>
          <a:p>
            <a:pPr marL="36000" lvl="0" indent="360000">
              <a:lnSpc>
                <a:spcPct val="80000"/>
              </a:lnSpc>
              <a:spcBef>
                <a:spcPts val="0"/>
              </a:spcBef>
            </a:pP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</a:rPr>
              <a:t>Давність української </a:t>
            </a: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</a:rPr>
              <a:t>мови</a:t>
            </a:r>
            <a:br>
              <a:rPr lang="uk-UA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uk-UA" sz="2700" b="1" dirty="0" smtClean="0">
                <a:ln>
                  <a:noFill/>
                </a:ln>
                <a:solidFill>
                  <a:srgbClr val="83992A">
                    <a:lumMod val="50000"/>
                  </a:srgbClr>
                </a:solidFill>
                <a:ea typeface="+mn-ea"/>
                <a:cs typeface="+mn-cs"/>
              </a:rPr>
              <a:t>українська </a:t>
            </a:r>
            <a:r>
              <a:rPr lang="uk-UA" sz="2700" b="1" dirty="0">
                <a:ln>
                  <a:noFill/>
                </a:ln>
                <a:solidFill>
                  <a:srgbClr val="83992A">
                    <a:lumMod val="50000"/>
                  </a:srgbClr>
                </a:solidFill>
                <a:ea typeface="+mn-ea"/>
                <a:cs typeface="+mn-cs"/>
              </a:rPr>
              <a:t>мова належить до </a:t>
            </a:r>
            <a:r>
              <a:rPr lang="uk-UA" sz="2700" b="1" dirty="0">
                <a:ln>
                  <a:noFill/>
                </a:ln>
                <a:solidFill>
                  <a:srgbClr val="83992A">
                    <a:lumMod val="75000"/>
                  </a:srgbClr>
                </a:solidFill>
                <a:ea typeface="+mn-ea"/>
                <a:cs typeface="+mn-cs"/>
              </a:rPr>
              <a:t>давньописемних: </a:t>
            </a:r>
            <a:r>
              <a:rPr lang="uk-UA" sz="2700" b="1" dirty="0" smtClean="0">
                <a:ln>
                  <a:noFill/>
                </a:ln>
                <a:solidFill>
                  <a:srgbClr val="83992A">
                    <a:lumMod val="75000"/>
                  </a:srgbClr>
                </a:solidFill>
                <a:ea typeface="+mn-ea"/>
                <a:cs typeface="+mn-cs"/>
              </a:rPr>
              <a:t/>
            </a:r>
            <a:br>
              <a:rPr lang="uk-UA" sz="2700" b="1" dirty="0" smtClean="0">
                <a:ln>
                  <a:noFill/>
                </a:ln>
                <a:solidFill>
                  <a:srgbClr val="83992A">
                    <a:lumMod val="75000"/>
                  </a:srgbClr>
                </a:solidFill>
                <a:ea typeface="+mn-ea"/>
                <a:cs typeface="+mn-cs"/>
              </a:rPr>
            </a:br>
            <a:r>
              <a:rPr lang="uk-UA" sz="2700" b="1" dirty="0" smtClean="0">
                <a:ln>
                  <a:noFill/>
                </a:ln>
                <a:solidFill>
                  <a:srgbClr val="83992A">
                    <a:lumMod val="50000"/>
                  </a:srgbClr>
                </a:solidFill>
                <a:ea typeface="+mn-ea"/>
                <a:cs typeface="+mn-cs"/>
              </a:rPr>
              <a:t>її </a:t>
            </a:r>
            <a:r>
              <a:rPr lang="uk-UA" sz="2700" b="1" dirty="0">
                <a:ln>
                  <a:noFill/>
                </a:ln>
                <a:solidFill>
                  <a:srgbClr val="83992A">
                    <a:lumMod val="50000"/>
                  </a:srgbClr>
                </a:solidFill>
                <a:ea typeface="+mn-ea"/>
                <a:cs typeface="+mn-cs"/>
              </a:rPr>
              <a:t>писемність налічує понад тисячу років</a:t>
            </a:r>
            <a:r>
              <a:rPr lang="uk-UA" sz="2200" b="1" dirty="0">
                <a:ln>
                  <a:noFill/>
                </a:ln>
                <a:solidFill>
                  <a:srgbClr val="83992A">
                    <a:lumMod val="50000"/>
                  </a:srgbClr>
                </a:solidFill>
                <a:ea typeface="+mn-ea"/>
                <a:cs typeface="+mn-cs"/>
              </a:rPr>
              <a:t/>
            </a:r>
            <a:br>
              <a:rPr lang="uk-UA" sz="2200" b="1" dirty="0">
                <a:ln>
                  <a:noFill/>
                </a:ln>
                <a:solidFill>
                  <a:srgbClr val="83992A">
                    <a:lumMod val="50000"/>
                  </a:srgbClr>
                </a:solidFill>
                <a:ea typeface="+mn-ea"/>
                <a:cs typeface="+mn-cs"/>
              </a:rPr>
            </a:b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54641" y="2615609"/>
            <a:ext cx="5188689" cy="3413052"/>
          </a:xfrm>
        </p:spPr>
        <p:txBody>
          <a:bodyPr>
            <a:noAutofit/>
          </a:bodyPr>
          <a:lstStyle/>
          <a:p>
            <a:pPr marL="36000" indent="36000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200" b="1" dirty="0" smtClean="0">
                <a:solidFill>
                  <a:schemeClr val="accent1">
                    <a:lumMod val="50000"/>
                  </a:schemeClr>
                </a:solidFill>
              </a:rPr>
              <a:t>Усі </a:t>
            </a:r>
            <a:r>
              <a:rPr lang="uk-UA" sz="2200" b="1" dirty="0">
                <a:solidFill>
                  <a:schemeClr val="accent1">
                    <a:lumMod val="50000"/>
                  </a:schemeClr>
                </a:solidFill>
              </a:rPr>
              <a:t>слов’янські мови мають одне джерело – </a:t>
            </a:r>
            <a:r>
              <a:rPr lang="uk-UA" sz="2200" b="1" dirty="0">
                <a:solidFill>
                  <a:schemeClr val="accent1">
                    <a:lumMod val="75000"/>
                  </a:schemeClr>
                </a:solidFill>
              </a:rPr>
              <a:t>праслов’янську (спільнослов’янську) основу</a:t>
            </a:r>
            <a:r>
              <a:rPr lang="uk-UA" sz="2200" b="1" dirty="0">
                <a:solidFill>
                  <a:schemeClr val="accent1">
                    <a:lumMod val="50000"/>
                  </a:schemeClr>
                </a:solidFill>
              </a:rPr>
              <a:t>, яка існувала у вигляді слов’янських племінних </a:t>
            </a:r>
            <a:r>
              <a:rPr lang="uk-UA" sz="2200" b="1" dirty="0" smtClean="0">
                <a:solidFill>
                  <a:schemeClr val="accent1">
                    <a:lumMod val="50000"/>
                  </a:schemeClr>
                </a:solidFill>
              </a:rPr>
              <a:t>діалектів</a:t>
            </a:r>
          </a:p>
          <a:p>
            <a:pPr marL="36000" indent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uk-UA" sz="22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36000" lvl="0" indent="36000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992A"/>
              </a:buClr>
            </a:pPr>
            <a:r>
              <a:rPr lang="uk-UA" sz="2200" b="1" dirty="0">
                <a:solidFill>
                  <a:schemeClr val="accent1">
                    <a:lumMod val="50000"/>
                  </a:schemeClr>
                </a:solidFill>
              </a:rPr>
              <a:t>джерело розвитку української мови – праслов’янська </a:t>
            </a:r>
            <a:r>
              <a:rPr lang="uk-UA" sz="2200" b="1" dirty="0" smtClean="0">
                <a:solidFill>
                  <a:schemeClr val="accent1">
                    <a:lumMod val="50000"/>
                  </a:schemeClr>
                </a:solidFill>
              </a:rPr>
              <a:t>племінна:</a:t>
            </a:r>
          </a:p>
          <a:p>
            <a:pPr marL="36000" lvl="0" indent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992A"/>
              </a:buClr>
              <a:buNone/>
            </a:pPr>
            <a:r>
              <a:rPr lang="uk-UA" sz="2200" b="1" dirty="0" smtClean="0">
                <a:solidFill>
                  <a:schemeClr val="accent1">
                    <a:lumMod val="75000"/>
                  </a:schemeClr>
                </a:solidFill>
              </a:rPr>
              <a:t>ІІІ </a:t>
            </a:r>
            <a:r>
              <a:rPr lang="uk-UA" sz="2200" b="1" dirty="0">
                <a:solidFill>
                  <a:schemeClr val="accent1">
                    <a:lumMod val="75000"/>
                  </a:schemeClr>
                </a:solidFill>
              </a:rPr>
              <a:t>тис. до н.е. –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VII </a:t>
            </a:r>
            <a:r>
              <a:rPr lang="uk-UA" sz="2200" b="1" dirty="0" smtClean="0">
                <a:solidFill>
                  <a:schemeClr val="accent1">
                    <a:lumMod val="75000"/>
                  </a:schemeClr>
                </a:solidFill>
              </a:rPr>
              <a:t>ст.н.е.</a:t>
            </a:r>
          </a:p>
          <a:p>
            <a:pPr marL="36000" lvl="0" indent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992A"/>
              </a:buClr>
              <a:buNone/>
            </a:pPr>
            <a:endParaRPr lang="uk-UA" sz="2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6000" lvl="0" indent="36000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992A"/>
              </a:buClr>
            </a:pPr>
            <a:r>
              <a:rPr lang="uk-UA" sz="2200" b="1" dirty="0" smtClean="0">
                <a:solidFill>
                  <a:schemeClr val="accent1">
                    <a:lumMod val="50000"/>
                  </a:schemeClr>
                </a:solidFill>
              </a:rPr>
              <a:t>усі слов'янські мови мають близько 1 тисячі спільнокореневих лексем</a:t>
            </a:r>
            <a:endParaRPr lang="uk-UA" sz="22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6000" lvl="0" indent="36000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992A"/>
              </a:buClr>
            </a:pPr>
            <a:endParaRPr lang="uk-UA" sz="2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6000" lvl="0" indent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992A"/>
              </a:buClr>
              <a:buNone/>
            </a:pPr>
            <a:endParaRPr lang="uk-UA" sz="22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36000" lvl="0" indent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992A"/>
              </a:buClr>
              <a:buNone/>
            </a:pPr>
            <a:endParaRPr lang="uk-UA" sz="2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6000" lvl="0" indent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992A"/>
              </a:buClr>
              <a:buNone/>
            </a:pPr>
            <a:endParaRPr lang="uk-UA" sz="2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6000" lvl="0" indent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3992A"/>
              </a:buClr>
              <a:buNone/>
            </a:pPr>
            <a:r>
              <a:rPr lang="uk-UA" sz="22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uk-UA" sz="22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endParaRPr lang="en-US" sz="2200" b="1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897" y="2670083"/>
            <a:ext cx="4057917" cy="3104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69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8445" y="1020726"/>
            <a:ext cx="7370132" cy="1318437"/>
          </a:xfrm>
        </p:spPr>
        <p:txBody>
          <a:bodyPr>
            <a:normAutofit fontScale="90000"/>
          </a:bodyPr>
          <a:lstStyle/>
          <a:p>
            <a:r>
              <a:rPr lang="ru-RU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Формування</a:t>
            </a: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нової</a:t>
            </a: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української</a:t>
            </a: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літературної</a:t>
            </a: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мови</a:t>
            </a:r>
            <a:r>
              <a:rPr lang="ru-RU" dirty="0"/>
              <a:t/>
            </a:r>
            <a:br>
              <a:rPr lang="ru-RU" dirty="0"/>
            </a:b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786810" y="2458277"/>
            <a:ext cx="5667153" cy="3708607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uk-UA" dirty="0" smtClean="0">
                <a:solidFill>
                  <a:srgbClr val="002060"/>
                </a:solidFill>
              </a:rPr>
              <a:t>Сучасна </a:t>
            </a:r>
            <a:r>
              <a:rPr lang="uk-UA" dirty="0">
                <a:solidFill>
                  <a:srgbClr val="002060"/>
                </a:solidFill>
              </a:rPr>
              <a:t>українська мова сформувалася на основі </a:t>
            </a:r>
            <a:r>
              <a:rPr lang="uk-UA" b="1" dirty="0">
                <a:solidFill>
                  <a:srgbClr val="002060"/>
                </a:solidFill>
              </a:rPr>
              <a:t>південно-східного наріччя </a:t>
            </a:r>
            <a:r>
              <a:rPr lang="uk-UA" dirty="0">
                <a:solidFill>
                  <a:srgbClr val="002060"/>
                </a:solidFill>
              </a:rPr>
              <a:t>(а саме </a:t>
            </a:r>
            <a:r>
              <a:rPr lang="uk-UA" b="1" dirty="0">
                <a:solidFill>
                  <a:srgbClr val="002060"/>
                </a:solidFill>
              </a:rPr>
              <a:t>середньонаддніпрянських говорів</a:t>
            </a:r>
            <a:r>
              <a:rPr lang="uk-UA" dirty="0">
                <a:solidFill>
                  <a:srgbClr val="002060"/>
                </a:solidFill>
              </a:rPr>
              <a:t>), які раніше й ширше за інші закріплювалися в художніх творах і науковій літературі (</a:t>
            </a:r>
            <a:r>
              <a:rPr lang="uk-UA" b="1" dirty="0">
                <a:solidFill>
                  <a:srgbClr val="002060"/>
                </a:solidFill>
              </a:rPr>
              <a:t>перша українська граматика О. Павловського (1818 р.) </a:t>
            </a:r>
            <a:r>
              <a:rPr lang="uk-UA" dirty="0">
                <a:solidFill>
                  <a:srgbClr val="002060"/>
                </a:solidFill>
              </a:rPr>
              <a:t>написана на фактичному матеріалі саме цих говорів), увібравши в себе окремі риси північних і південно-західних </a:t>
            </a:r>
            <a:r>
              <a:rPr lang="uk-UA" dirty="0" smtClean="0">
                <a:solidFill>
                  <a:srgbClr val="002060"/>
                </a:solidFill>
              </a:rPr>
              <a:t>діалектів</a:t>
            </a:r>
          </a:p>
          <a:p>
            <a:pPr algn="just"/>
            <a:r>
              <a:rPr lang="uk-UA" dirty="0">
                <a:solidFill>
                  <a:srgbClr val="002060"/>
                </a:solidFill>
              </a:rPr>
              <a:t>т</a:t>
            </a:r>
            <a:r>
              <a:rPr lang="uk-UA" dirty="0" smtClean="0">
                <a:solidFill>
                  <a:srgbClr val="002060"/>
                </a:solidFill>
              </a:rPr>
              <a:t>ериторія </a:t>
            </a:r>
            <a:r>
              <a:rPr lang="uk-UA" dirty="0">
                <a:solidFill>
                  <a:srgbClr val="002060"/>
                </a:solidFill>
              </a:rPr>
              <a:t>поширення середньонаддніпрянських говорів – це </a:t>
            </a:r>
            <a:r>
              <a:rPr lang="uk-UA" b="1" dirty="0">
                <a:solidFill>
                  <a:srgbClr val="002060"/>
                </a:solidFill>
              </a:rPr>
              <a:t>Полтавська, Київська, Черкаська області</a:t>
            </a:r>
            <a:r>
              <a:rPr lang="uk-UA" dirty="0">
                <a:solidFill>
                  <a:srgbClr val="002060"/>
                </a:solidFill>
              </a:rPr>
              <a:t>, які були центром громадського, культурного життя, національно-визвольної </a:t>
            </a:r>
            <a:r>
              <a:rPr lang="uk-UA" dirty="0" smtClean="0">
                <a:solidFill>
                  <a:srgbClr val="002060"/>
                </a:solidFill>
              </a:rPr>
              <a:t>боротьби</a:t>
            </a:r>
            <a:endParaRPr lang="uk-UA" dirty="0">
              <a:solidFill>
                <a:srgbClr val="002060"/>
              </a:solidFill>
            </a:endParaRPr>
          </a:p>
          <a:p>
            <a:endParaRPr lang="uk-UA" dirty="0"/>
          </a:p>
        </p:txBody>
      </p:sp>
      <p:pic>
        <p:nvPicPr>
          <p:cNvPr id="2457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391" y="2565431"/>
            <a:ext cx="4806727" cy="3112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630" y="861932"/>
            <a:ext cx="2048465" cy="136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3719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9711" y="648587"/>
            <a:ext cx="6448462" cy="1733106"/>
          </a:xfrm>
        </p:spPr>
        <p:txBody>
          <a:bodyPr>
            <a:normAutofit/>
          </a:bodyPr>
          <a:lstStyle/>
          <a:p>
            <a:pPr algn="l"/>
            <a:r>
              <a:rPr lang="uk-UA" sz="28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Зачинатель нової української літературної мови – І.Котляревський, </a:t>
            </a:r>
            <a:br>
              <a:rPr lang="uk-UA" sz="28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8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основоположник – Т. Шевченко</a:t>
            </a:r>
            <a:endParaRPr lang="uk-UA" sz="28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510363" y="3030280"/>
            <a:ext cx="4327451" cy="3019644"/>
          </a:xfrm>
        </p:spPr>
        <p:txBody>
          <a:bodyPr>
            <a:normAutofit fontScale="40000" lnSpcReduction="20000"/>
          </a:bodyPr>
          <a:lstStyle/>
          <a:p>
            <a:pPr algn="just"/>
            <a:r>
              <a:rPr lang="uk-UA" sz="3500" dirty="0">
                <a:solidFill>
                  <a:schemeClr val="accent4">
                    <a:lumMod val="50000"/>
                  </a:schemeClr>
                </a:solidFill>
              </a:rPr>
              <a:t>Початком нової української літературної мови умовно вважається </a:t>
            </a:r>
            <a:r>
              <a:rPr lang="uk-UA" sz="3500" b="1" dirty="0">
                <a:solidFill>
                  <a:srgbClr val="C00000"/>
                </a:solidFill>
              </a:rPr>
              <a:t>1798 рік  </a:t>
            </a:r>
            <a:r>
              <a:rPr lang="uk-UA" sz="3500" dirty="0">
                <a:solidFill>
                  <a:schemeClr val="accent4">
                    <a:lumMod val="50000"/>
                  </a:schemeClr>
                </a:solidFill>
              </a:rPr>
              <a:t>(вийшли друком три перші частини «</a:t>
            </a:r>
            <a:r>
              <a:rPr lang="uk-UA" sz="3500" dirty="0" err="1">
                <a:solidFill>
                  <a:schemeClr val="accent4">
                    <a:lumMod val="50000"/>
                  </a:schemeClr>
                </a:solidFill>
              </a:rPr>
              <a:t>Ененїди</a:t>
            </a:r>
            <a:r>
              <a:rPr lang="uk-UA" sz="3500" dirty="0">
                <a:solidFill>
                  <a:schemeClr val="accent4">
                    <a:lumMod val="50000"/>
                  </a:schemeClr>
                </a:solidFill>
              </a:rPr>
              <a:t>» І. </a:t>
            </a:r>
            <a:r>
              <a:rPr lang="uk-UA" sz="3500" dirty="0" smtClean="0">
                <a:solidFill>
                  <a:schemeClr val="accent4">
                    <a:lumMod val="50000"/>
                  </a:schemeClr>
                </a:solidFill>
              </a:rPr>
              <a:t>Котляревського</a:t>
            </a:r>
          </a:p>
          <a:p>
            <a:pPr algn="just"/>
            <a:r>
              <a:rPr lang="uk-UA" sz="3500" b="1" dirty="0" smtClean="0">
                <a:solidFill>
                  <a:srgbClr val="C00000"/>
                </a:solidFill>
              </a:rPr>
              <a:t>зачинателем </a:t>
            </a:r>
            <a:r>
              <a:rPr lang="uk-UA" sz="3500" b="1" dirty="0">
                <a:solidFill>
                  <a:srgbClr val="C00000"/>
                </a:solidFill>
              </a:rPr>
              <a:t>нової української літературної мови є І. Котляревський</a:t>
            </a:r>
            <a:r>
              <a:rPr lang="uk-UA" sz="3500" dirty="0">
                <a:solidFill>
                  <a:srgbClr val="C00000"/>
                </a:solidFill>
              </a:rPr>
              <a:t> </a:t>
            </a:r>
            <a:r>
              <a:rPr lang="uk-UA" sz="3500" dirty="0">
                <a:solidFill>
                  <a:schemeClr val="accent4">
                    <a:lumMod val="50000"/>
                  </a:schemeClr>
                </a:solidFill>
              </a:rPr>
              <a:t>(1769–1838), ввів до літератури багату, колоритну народну мову, це був перший вагомий крок в обробці української народної </a:t>
            </a:r>
            <a:r>
              <a:rPr lang="uk-UA" sz="3500" dirty="0" smtClean="0">
                <a:solidFill>
                  <a:schemeClr val="accent4">
                    <a:lumMod val="50000"/>
                  </a:schemeClr>
                </a:solidFill>
              </a:rPr>
              <a:t>мови</a:t>
            </a:r>
            <a:endParaRPr lang="uk-UA" sz="3500" dirty="0">
              <a:solidFill>
                <a:schemeClr val="accent4">
                  <a:lumMod val="50000"/>
                </a:schemeClr>
              </a:solidFill>
            </a:endParaRPr>
          </a:p>
          <a:p>
            <a:pPr algn="just"/>
            <a:r>
              <a:rPr lang="uk-UA" sz="3500" dirty="0" smtClean="0">
                <a:solidFill>
                  <a:schemeClr val="accent4">
                    <a:lumMod val="50000"/>
                  </a:schemeClr>
                </a:solidFill>
              </a:rPr>
              <a:t>у п. пол. ХІХ ст</a:t>
            </a:r>
            <a:r>
              <a:rPr lang="uk-UA" sz="3500" dirty="0">
                <a:solidFill>
                  <a:schemeClr val="accent4">
                    <a:lumMod val="50000"/>
                  </a:schemeClr>
                </a:solidFill>
              </a:rPr>
              <a:t>. вийшли збірки українських народних пісень, записаних з народних уст, різноманітні за жанром і формою художні твори українських письменників </a:t>
            </a:r>
            <a:r>
              <a:rPr lang="uk-UA" sz="3500" dirty="0" smtClean="0">
                <a:solidFill>
                  <a:schemeClr val="accent4">
                    <a:lumMod val="50000"/>
                  </a:schemeClr>
                </a:solidFill>
              </a:rPr>
              <a:t>Г.Квітки-Основ’яненка</a:t>
            </a:r>
            <a:r>
              <a:rPr lang="uk-UA" sz="3500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uk-UA" sz="3500" dirty="0" smtClean="0">
                <a:solidFill>
                  <a:schemeClr val="accent4">
                    <a:lumMod val="50000"/>
                  </a:schemeClr>
                </a:solidFill>
              </a:rPr>
              <a:t>Є.Гребінки</a:t>
            </a:r>
            <a:r>
              <a:rPr lang="uk-UA" sz="3500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uk-UA" sz="3500" dirty="0" smtClean="0">
                <a:solidFill>
                  <a:schemeClr val="accent4">
                    <a:lumMod val="50000"/>
                  </a:schemeClr>
                </a:solidFill>
              </a:rPr>
              <a:t>Л.Боровиковського</a:t>
            </a:r>
            <a:r>
              <a:rPr lang="uk-UA" sz="3500" dirty="0">
                <a:solidFill>
                  <a:schemeClr val="accent4">
                    <a:lumMod val="50000"/>
                  </a:schemeClr>
                </a:solidFill>
              </a:rPr>
              <a:t>, альманах «Русалка </a:t>
            </a:r>
            <a:r>
              <a:rPr lang="uk-UA" sz="3500" dirty="0" err="1">
                <a:solidFill>
                  <a:schemeClr val="accent4">
                    <a:lumMod val="50000"/>
                  </a:schemeClr>
                </a:solidFill>
              </a:rPr>
              <a:t>Дністровая</a:t>
            </a:r>
            <a:r>
              <a:rPr lang="uk-UA" sz="3500" dirty="0">
                <a:solidFill>
                  <a:schemeClr val="accent4">
                    <a:lumMod val="50000"/>
                  </a:schemeClr>
                </a:solidFill>
              </a:rPr>
              <a:t>» </a:t>
            </a:r>
            <a:r>
              <a:rPr lang="uk-UA" sz="3500" dirty="0" smtClean="0">
                <a:solidFill>
                  <a:schemeClr val="accent4">
                    <a:lumMod val="50000"/>
                  </a:schemeClr>
                </a:solidFill>
              </a:rPr>
              <a:t>Я.Головацького</a:t>
            </a:r>
            <a:r>
              <a:rPr lang="uk-UA" sz="3500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uk-UA" sz="3500" dirty="0" smtClean="0">
                <a:solidFill>
                  <a:schemeClr val="accent4">
                    <a:lumMod val="50000"/>
                  </a:schemeClr>
                </a:solidFill>
              </a:rPr>
              <a:t>М.Шашкевича</a:t>
            </a:r>
            <a:r>
              <a:rPr lang="uk-UA" sz="3500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uk-UA" sz="3500" dirty="0" smtClean="0">
                <a:solidFill>
                  <a:schemeClr val="accent4">
                    <a:lumMod val="50000"/>
                  </a:schemeClr>
                </a:solidFill>
              </a:rPr>
              <a:t>І.Вагилевича</a:t>
            </a:r>
            <a:r>
              <a:rPr lang="uk-UA" sz="3500" dirty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  <a:p>
            <a:pPr algn="just"/>
            <a:endParaRPr lang="uk-UA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731488" y="2530509"/>
            <a:ext cx="4295554" cy="3615109"/>
          </a:xfrm>
        </p:spPr>
        <p:txBody>
          <a:bodyPr>
            <a:normAutofit fontScale="40000" lnSpcReduction="20000"/>
          </a:bodyPr>
          <a:lstStyle/>
          <a:p>
            <a:pPr algn="just"/>
            <a:r>
              <a:rPr lang="uk-UA" sz="3500" dirty="0"/>
              <a:t>Основоположником сучасної української літературної мови вважають Т. Шевченка (1814–1861), котрий у 1840 році видав «Кобзар</a:t>
            </a:r>
            <a:r>
              <a:rPr lang="uk-UA" sz="3500" dirty="0" smtClean="0"/>
              <a:t>»</a:t>
            </a:r>
          </a:p>
          <a:p>
            <a:pPr algn="just"/>
            <a:r>
              <a:rPr lang="uk-UA" sz="3500" dirty="0"/>
              <a:t>у</a:t>
            </a:r>
            <a:r>
              <a:rPr lang="uk-UA" sz="3500" dirty="0" smtClean="0"/>
              <a:t> цій збірці Т. Шевченко синтезував </a:t>
            </a:r>
            <a:r>
              <a:rPr lang="uk-UA" sz="3500" dirty="0"/>
              <a:t>усе найкраще з давньої мови (відібрав з народної мови багаті лексико-фразеологічні шари, удосконалив і усталив фонетичні, орфоепічні й граматичні норми), запозичень, усної народної творчості, та поповнив словниковий склад, розвинув синтаксис, поєднав мовні різнотипні стильові засоби (книжні, фольклорні, іншомовні елементи), в єдину чітку мовностилістичну </a:t>
            </a:r>
            <a:r>
              <a:rPr lang="uk-UA" sz="3500" dirty="0" smtClean="0"/>
              <a:t>систему</a:t>
            </a:r>
          </a:p>
          <a:p>
            <a:pPr algn="just"/>
            <a:r>
              <a:rPr lang="uk-UA" sz="3500" dirty="0" smtClean="0"/>
              <a:t>українська </a:t>
            </a:r>
            <a:r>
              <a:rPr lang="uk-UA" sz="3500" dirty="0"/>
              <a:t>мова стала придатною для вираження найскладніших думок і найтонших </a:t>
            </a:r>
            <a:r>
              <a:rPr lang="uk-UA" sz="3500" dirty="0" smtClean="0"/>
              <a:t>почуттів</a:t>
            </a:r>
          </a:p>
          <a:p>
            <a:pPr algn="just"/>
            <a:r>
              <a:rPr lang="uk-UA" sz="3500" dirty="0" smtClean="0"/>
              <a:t>Т.Шевченко </a:t>
            </a:r>
            <a:r>
              <a:rPr lang="uk-UA" sz="3500" dirty="0"/>
              <a:t>вивів українську мову на рівень високорозвинених європейських мов, відкрив перед нею необмежені перспективи подальшого </a:t>
            </a:r>
            <a:r>
              <a:rPr lang="uk-UA" sz="3500" dirty="0" smtClean="0"/>
              <a:t>розвитку</a:t>
            </a:r>
            <a:endParaRPr lang="uk-UA" sz="3500" dirty="0"/>
          </a:p>
          <a:p>
            <a:pPr algn="just"/>
            <a:endParaRPr lang="uk-UA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32" y="843455"/>
            <a:ext cx="3689498" cy="2066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872" y="2530510"/>
            <a:ext cx="2365559" cy="328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395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1637414"/>
            <a:ext cx="9601196" cy="648584"/>
          </a:xfrm>
        </p:spPr>
        <p:txBody>
          <a:bodyPr>
            <a:normAutofit fontScale="90000"/>
          </a:bodyPr>
          <a:lstStyle/>
          <a:p>
            <a:pPr marL="285750" lvl="0" indent="-285750">
              <a:spcBef>
                <a:spcPct val="20000"/>
              </a:spcBef>
              <a:spcAft>
                <a:spcPts val="600"/>
              </a:spcAft>
            </a:pPr>
            <a:r>
              <a:rPr lang="ru-RU" sz="3600" b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Вища</a:t>
            </a:r>
            <a:r>
              <a:rPr lang="ru-RU" sz="3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форма </a:t>
            </a:r>
            <a:r>
              <a:rPr lang="ru-RU" sz="3600" b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української</a:t>
            </a:r>
            <a:r>
              <a:rPr lang="ru-RU" sz="3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загальнонаціональної</a:t>
            </a:r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мови</a:t>
            </a:r>
            <a:r>
              <a:rPr lang="ru-RU" sz="3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sz="36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літературна</a:t>
            </a:r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мова </a:t>
            </a:r>
            <a:r>
              <a:rPr lang="uk-UA" sz="2000" b="1" dirty="0">
                <a:ln>
                  <a:noFill/>
                </a:ln>
                <a:solidFill>
                  <a:srgbClr val="A23C33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Національна українська мова </a:t>
            </a:r>
            <a:r>
              <a:rPr lang="uk-UA" sz="2000" b="1" dirty="0">
                <a:ln>
                  <a:noFill/>
                </a:ln>
                <a:solidFill>
                  <a:srgbClr val="002060"/>
                </a:solidFill>
                <a:ea typeface="+mn-ea"/>
                <a:cs typeface="+mn-cs"/>
              </a:rPr>
              <a:t>існує у формах </a:t>
            </a:r>
            <a:r>
              <a:rPr lang="uk-UA" sz="2000" b="1" dirty="0" smtClean="0">
                <a:ln>
                  <a:noFill/>
                </a:ln>
                <a:solidFill>
                  <a:srgbClr val="002060"/>
                </a:solidFill>
                <a:ea typeface="+mn-ea"/>
                <a:cs typeface="+mn-cs"/>
              </a:rPr>
              <a:t/>
            </a:r>
            <a:br>
              <a:rPr lang="uk-UA" sz="2000" b="1" dirty="0" smtClean="0">
                <a:ln>
                  <a:noFill/>
                </a:ln>
                <a:solidFill>
                  <a:srgbClr val="002060"/>
                </a:solidFill>
                <a:ea typeface="+mn-ea"/>
                <a:cs typeface="+mn-cs"/>
              </a:rPr>
            </a:br>
            <a:r>
              <a:rPr lang="uk-UA" sz="2000" b="1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сучасної </a:t>
            </a:r>
            <a:r>
              <a:rPr lang="uk-UA" sz="2000" b="1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української літературної мови </a:t>
            </a:r>
            <a:r>
              <a:rPr lang="uk-UA" sz="2000" b="1" dirty="0">
                <a:ln>
                  <a:noFill/>
                </a:ln>
                <a:solidFill>
                  <a:srgbClr val="002060"/>
                </a:solidFill>
                <a:ea typeface="+mn-ea"/>
                <a:cs typeface="+mn-cs"/>
              </a:rPr>
              <a:t>та</a:t>
            </a:r>
            <a:r>
              <a:rPr lang="uk-UA" sz="2000" b="1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 територіальних діалектів</a:t>
            </a:r>
            <a:r>
              <a:rPr lang="uk-UA" sz="1800" b="1" dirty="0">
                <a:ln>
                  <a:noFill/>
                </a:ln>
                <a:solidFill>
                  <a:srgbClr val="002060"/>
                </a:solidFill>
                <a:ea typeface="+mn-ea"/>
                <a:cs typeface="+mn-cs"/>
              </a:rPr>
              <a:t/>
            </a:r>
            <a:br>
              <a:rPr lang="uk-UA" sz="1800" b="1" dirty="0">
                <a:ln>
                  <a:noFill/>
                </a:ln>
                <a:solidFill>
                  <a:srgbClr val="002060"/>
                </a:solidFill>
                <a:ea typeface="+mn-ea"/>
                <a:cs typeface="+mn-cs"/>
              </a:rPr>
            </a:br>
            <a:r>
              <a:rPr lang="ru-RU" dirty="0"/>
              <a:t/>
            </a:r>
            <a:br>
              <a:rPr lang="ru-RU" dirty="0"/>
            </a:br>
            <a:endParaRPr lang="uk-UA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136065" y="2509284"/>
            <a:ext cx="7251406" cy="3785190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uk-UA" sz="2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Літературна мова </a:t>
            </a:r>
            <a:r>
              <a:rPr lang="uk-UA" sz="2600" dirty="0">
                <a:solidFill>
                  <a:srgbClr val="002060"/>
                </a:solidFill>
              </a:rPr>
              <a:t>– це оброблена, унормована форма загальнонародної мови, яка в усному та писемному різновидах обслуговує культурне життя народу, усі сфери його суспільної </a:t>
            </a:r>
            <a:r>
              <a:rPr lang="uk-UA" sz="2600" dirty="0" smtClean="0">
                <a:solidFill>
                  <a:srgbClr val="002060"/>
                </a:solidFill>
              </a:rPr>
              <a:t>діяльності</a:t>
            </a:r>
          </a:p>
          <a:p>
            <a:pPr algn="just"/>
            <a:r>
              <a:rPr lang="uk-UA" sz="2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</a:t>
            </a:r>
            <a:r>
              <a:rPr lang="uk-UA" sz="2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функціональним призначенням </a:t>
            </a:r>
            <a:r>
              <a:rPr lang="uk-UA" sz="2600" dirty="0">
                <a:solidFill>
                  <a:srgbClr val="002060"/>
                </a:solidFill>
              </a:rPr>
              <a:t>– це мова державного законодавства, освіти, науки, мистецтва, засобів масової інформації, засіб спілкування людей у виробничо-матеріальній і культурній </a:t>
            </a:r>
            <a:r>
              <a:rPr lang="uk-UA" sz="2600" dirty="0" smtClean="0">
                <a:solidFill>
                  <a:srgbClr val="002060"/>
                </a:solidFill>
              </a:rPr>
              <a:t>сфері</a:t>
            </a:r>
            <a:endParaRPr lang="uk-UA" sz="2600" dirty="0">
              <a:solidFill>
                <a:srgbClr val="002060"/>
              </a:solidFill>
            </a:endParaRPr>
          </a:p>
          <a:p>
            <a:pPr algn="just"/>
            <a:r>
              <a:rPr lang="uk-UA" sz="2600" b="1" dirty="0" smtClean="0">
                <a:solidFill>
                  <a:srgbClr val="002060"/>
                </a:solidFill>
              </a:rPr>
              <a:t>літературна </a:t>
            </a:r>
            <a:r>
              <a:rPr lang="uk-UA" sz="2600" b="1" dirty="0">
                <a:solidFill>
                  <a:srgbClr val="002060"/>
                </a:solidFill>
              </a:rPr>
              <a:t>мова </a:t>
            </a:r>
            <a:r>
              <a:rPr lang="uk-UA" sz="2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реалізується в усній та писемній </a:t>
            </a:r>
            <a:r>
              <a:rPr lang="uk-UA" sz="2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формах:</a:t>
            </a:r>
          </a:p>
          <a:p>
            <a:pPr algn="just"/>
            <a:r>
              <a:rPr lang="uk-UA" sz="2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писемна </a:t>
            </a:r>
            <a:r>
              <a:rPr lang="uk-UA" sz="2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форма </a:t>
            </a:r>
            <a:r>
              <a:rPr lang="uk-UA" sz="2600" b="1" dirty="0">
                <a:solidFill>
                  <a:srgbClr val="002060"/>
                </a:solidFill>
              </a:rPr>
              <a:t>літературної мови </a:t>
            </a:r>
            <a:r>
              <a:rPr lang="uk-UA" sz="2600" dirty="0">
                <a:solidFill>
                  <a:srgbClr val="002060"/>
                </a:solidFill>
              </a:rPr>
              <a:t>функціонує в галузі державної, політичної, господарської, наукової та культурної </a:t>
            </a:r>
            <a:r>
              <a:rPr lang="uk-UA" sz="2600" dirty="0" smtClean="0">
                <a:solidFill>
                  <a:srgbClr val="002060"/>
                </a:solidFill>
              </a:rPr>
              <a:t>діяльності</a:t>
            </a:r>
          </a:p>
          <a:p>
            <a:pPr algn="just"/>
            <a:r>
              <a:rPr lang="uk-UA" sz="2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</a:t>
            </a:r>
            <a:r>
              <a:rPr lang="uk-UA" sz="2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сна </a:t>
            </a:r>
            <a:r>
              <a:rPr lang="uk-UA" sz="2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форма </a:t>
            </a:r>
            <a:r>
              <a:rPr lang="uk-UA" sz="2600" b="1" dirty="0">
                <a:solidFill>
                  <a:srgbClr val="002060"/>
                </a:solidFill>
              </a:rPr>
              <a:t>літературної мови </a:t>
            </a:r>
            <a:r>
              <a:rPr lang="uk-UA" sz="2600" dirty="0">
                <a:solidFill>
                  <a:srgbClr val="002060"/>
                </a:solidFill>
              </a:rPr>
              <a:t>використовується у безпосередньому спілкуванні людей, побутовій і виробничій сферах </a:t>
            </a:r>
            <a:r>
              <a:rPr lang="uk-UA" sz="2600" dirty="0" smtClean="0">
                <a:solidFill>
                  <a:srgbClr val="002060"/>
                </a:solidFill>
              </a:rPr>
              <a:t>суспільства</a:t>
            </a:r>
            <a:endParaRPr lang="uk-UA" sz="2600" dirty="0">
              <a:solidFill>
                <a:srgbClr val="002060"/>
              </a:solidFill>
            </a:endParaRPr>
          </a:p>
          <a:p>
            <a:pPr algn="just"/>
            <a:endParaRPr lang="uk-UA" dirty="0"/>
          </a:p>
        </p:txBody>
      </p:sp>
      <p:pic>
        <p:nvPicPr>
          <p:cNvPr id="266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244" y="2158096"/>
            <a:ext cx="2632170" cy="1692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253" y="3967163"/>
            <a:ext cx="2709161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49526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14044</TotalTime>
  <Words>2152</Words>
  <Application>Microsoft Office PowerPoint</Application>
  <PresentationFormat>Довільний</PresentationFormat>
  <Paragraphs>153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28</vt:i4>
      </vt:variant>
    </vt:vector>
  </HeadingPairs>
  <TitlesOfParts>
    <vt:vector size="29" baseType="lpstr">
      <vt:lpstr>Натуральные материалы</vt:lpstr>
      <vt:lpstr>Становлення української мови</vt:lpstr>
      <vt:lpstr> Мова – це генетичний код нації</vt:lpstr>
      <vt:lpstr>У статті 10 Конституції України зазначено: </vt:lpstr>
      <vt:lpstr>Милозвучність української мови</vt:lpstr>
      <vt:lpstr>Українська мова за походженням (генеалогією) належить до слов’янської групи   індоєвропейської родини мов </vt:lpstr>
      <vt:lpstr>Давність української мови українська мова належить до давньописемних:  її писемність налічує понад тисячу років </vt:lpstr>
      <vt:lpstr>Формування нової української  літературної мови </vt:lpstr>
      <vt:lpstr>Зачинатель нової української літературної мови – І.Котляревський,  а основоположник – Т. Шевченко</vt:lpstr>
      <vt:lpstr>Вища форма української  загальнонаціональної мови – літературна мова Національна українська мова існує у формах  сучасної української літературної мови та територіальних діалектів  </vt:lpstr>
      <vt:lpstr>Літературна мова </vt:lpstr>
      <vt:lpstr>Академік Агатангел Юхимович Кримський </vt:lpstr>
      <vt:lpstr> Академік Агатангел Кримський 1871-1942 </vt:lpstr>
      <vt:lpstr>Основна діяльність А. Кримського  була присвячена дослідженню  культурних надбань народів Сходу </vt:lpstr>
      <vt:lpstr>Хоча А. Кримський за походженням був кримським татарином він вважав себе українцем: «Я родивсь i вирiс на Вкраїні та й українізувався, став українофілом»  </vt:lpstr>
      <vt:lpstr> Діяльність А. Кримського припадає на час, коли в офіційній науці Російської імперії, а потім Радянського Союзу загальновизнаною була теорія про колиску «трьох братніх слов’янських народiв» </vt:lpstr>
      <vt:lpstr>Внесок А. Кримського в розвиток українського мовознавства</vt:lpstr>
      <vt:lpstr>У праці «Українська мова, звідкіля вона  взялася і як розвивалася» (1922 р.) А. Кримський навів українські мовні риси Х-ХІ ст.  (на матеріалі «Ізборника Святослава 1073 р.») </vt:lpstr>
      <vt:lpstr>Мова Наддніпрянщини і Червоної Руси часів Володимира Святого та Ярослава Мудрого має здебільшого вже всі сучасні малоруські особливості </vt:lpstr>
      <vt:lpstr>Саме через обґрунтування давності української мови Кримським А. зацікавились органи влади</vt:lpstr>
      <vt:lpstr>На думку мовознавця Ю. Шевельова</vt:lpstr>
      <vt:lpstr>«Нації вмирають не від інфаркту. Спочатку їм відбирає мову»                                                  Ліна Костенко</vt:lpstr>
      <vt:lpstr>    ЛІНГВОЦИ́Д (від лат. lingua – мова i cide – вбивство) – цілеспрямоване нищення мови як визначальної озна­ки етносу – народності, нації</vt:lpstr>
      <vt:lpstr>Презентація PowerPoint</vt:lpstr>
      <vt:lpstr>Хронологія нищення української мови</vt:lpstr>
      <vt:lpstr>Валуєвський циркуляр  1863 р.</vt:lpstr>
      <vt:lpstr>Емський указ  1876 р. </vt:lpstr>
      <vt:lpstr>1996 р. – Верховною Радою України прийнято Конституцію України, у якій закріплено державний статус української мови</vt:lpstr>
      <vt:lpstr>Українська мова – державна мова України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Становлення української мови</dc:title>
  <dc:creator>Олена</dc:creator>
  <cp:lastModifiedBy>1</cp:lastModifiedBy>
  <cp:revision>58</cp:revision>
  <dcterms:created xsi:type="dcterms:W3CDTF">2022-09-27T20:57:29Z</dcterms:created>
  <dcterms:modified xsi:type="dcterms:W3CDTF">2023-02-21T19:01:27Z</dcterms:modified>
</cp:coreProperties>
</file>