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12.04.2017</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12.04.2017</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12.04.2017</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12.04.2017</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5"/>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algn="ctr"/>
            <a:r>
              <a:rPr lang="en-US" sz="5400" dirty="0" smtClean="0"/>
              <a:t>Style and Stylistic devices </a:t>
            </a:r>
            <a:endParaRPr lang="uk-UA" sz="5400" dirty="0"/>
          </a:p>
        </p:txBody>
      </p:sp>
      <p:sp>
        <p:nvSpPr>
          <p:cNvPr id="3" name="Объект 2"/>
          <p:cNvSpPr>
            <a:spLocks noGrp="1"/>
          </p:cNvSpPr>
          <p:nvPr>
            <p:ph idx="1"/>
          </p:nvPr>
        </p:nvSpPr>
        <p:spPr/>
        <p:txBody>
          <a:bodyPr/>
          <a:lstStyle/>
          <a:p>
            <a:endParaRPr lang="uk-UA" dirty="0"/>
          </a:p>
        </p:txBody>
      </p:sp>
    </p:spTree>
    <p:extLst>
      <p:ext uri="{BB962C8B-B14F-4D97-AF65-F5344CB8AC3E}">
        <p14:creationId xmlns:p14="http://schemas.microsoft.com/office/powerpoint/2010/main" val="62104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lgn="just">
              <a:buNone/>
            </a:pPr>
            <a:r>
              <a:rPr lang="en-US" sz="3400" dirty="0" smtClean="0"/>
              <a:t> “</a:t>
            </a:r>
            <a:r>
              <a:rPr lang="en-US" sz="3400" dirty="0"/>
              <a:t>E</a:t>
            </a:r>
            <a:r>
              <a:rPr lang="en-US" sz="3400" dirty="0" smtClean="0"/>
              <a:t>vidence</a:t>
            </a:r>
            <a:r>
              <a:rPr lang="en-US" sz="3400" dirty="0"/>
              <a:t>” </a:t>
            </a:r>
            <a:r>
              <a:rPr lang="en-US" sz="3400" dirty="0" smtClean="0"/>
              <a:t>is not used in </a:t>
            </a:r>
            <a:r>
              <a:rPr lang="en-US" sz="3400" dirty="0"/>
              <a:t>the sense of facts you provide to prove a logical argument. </a:t>
            </a:r>
            <a:endParaRPr lang="en-US" sz="3400" dirty="0" smtClean="0"/>
          </a:p>
          <a:p>
            <a:pPr marL="0" indent="0" algn="just">
              <a:buNone/>
            </a:pPr>
            <a:r>
              <a:rPr lang="en-US" sz="3400" dirty="0" smtClean="0"/>
              <a:t>The </a:t>
            </a:r>
            <a:r>
              <a:rPr lang="en-US" sz="3400" dirty="0"/>
              <a:t>quality of evidence </a:t>
            </a:r>
            <a:r>
              <a:rPr lang="en-US" sz="3400" dirty="0" smtClean="0"/>
              <a:t>is a </a:t>
            </a:r>
            <a:r>
              <a:rPr lang="en-US" sz="3400" dirty="0"/>
              <a:t>way to measure how well language reached the emotions of an audience through vivid description. </a:t>
            </a:r>
            <a:endParaRPr lang="en-US" sz="3400" dirty="0" smtClean="0"/>
          </a:p>
          <a:p>
            <a:pPr marL="0" indent="0" algn="just">
              <a:buNone/>
            </a:pPr>
            <a:r>
              <a:rPr lang="en-US" sz="3400" dirty="0" smtClean="0"/>
              <a:t>Remember </a:t>
            </a:r>
            <a:r>
              <a:rPr lang="en-US" sz="3400" dirty="0"/>
              <a:t>that most people are persuaded more by emotion (pathos) than by logic (logos). </a:t>
            </a:r>
            <a:endParaRPr lang="en-US" sz="3400" dirty="0" smtClean="0"/>
          </a:p>
          <a:p>
            <a:pPr marL="0" indent="0" algn="just">
              <a:buNone/>
            </a:pPr>
            <a:r>
              <a:rPr lang="en-US" sz="3400" dirty="0" smtClean="0"/>
              <a:t>One </a:t>
            </a:r>
            <a:r>
              <a:rPr lang="en-US" sz="3400" dirty="0"/>
              <a:t>of the best ways to elicit an emotional response from people is to appeal to their physical senses by using vivid descriptions.</a:t>
            </a:r>
          </a:p>
          <a:p>
            <a:pPr marL="0" indent="0">
              <a:buNone/>
            </a:pPr>
            <a:endParaRPr lang="en-US" dirty="0"/>
          </a:p>
        </p:txBody>
      </p:sp>
      <p:sp>
        <p:nvSpPr>
          <p:cNvPr id="3" name="Заголовок 2"/>
          <p:cNvSpPr>
            <a:spLocks noGrp="1"/>
          </p:cNvSpPr>
          <p:nvPr>
            <p:ph type="title"/>
          </p:nvPr>
        </p:nvSpPr>
        <p:spPr/>
        <p:txBody>
          <a:bodyPr/>
          <a:lstStyle/>
          <a:p>
            <a:pPr algn="ctr"/>
            <a:r>
              <a:rPr lang="en-US" b="1" dirty="0" smtClean="0"/>
              <a:t>Evidence </a:t>
            </a:r>
            <a:endParaRPr lang="uk-UA" b="1" dirty="0"/>
          </a:p>
        </p:txBody>
      </p:sp>
    </p:spTree>
    <p:extLst>
      <p:ext uri="{BB962C8B-B14F-4D97-AF65-F5344CB8AC3E}">
        <p14:creationId xmlns:p14="http://schemas.microsoft.com/office/powerpoint/2010/main" val="2128205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08720"/>
            <a:ext cx="8229600" cy="4572000"/>
          </a:xfrm>
        </p:spPr>
        <p:txBody>
          <a:bodyPr>
            <a:normAutofit/>
          </a:bodyPr>
          <a:lstStyle/>
          <a:p>
            <a:pPr marL="0" indent="0">
              <a:buNone/>
            </a:pPr>
            <a:r>
              <a:rPr lang="en-US" dirty="0" smtClean="0"/>
              <a:t>The </a:t>
            </a:r>
            <a:r>
              <a:rPr lang="en-US" dirty="0"/>
              <a:t>quality of style concerned with selecting words that fit with the subject matter of your speech and ensuring they’re appropriate for your audience and for the occasion. </a:t>
            </a:r>
            <a:endParaRPr lang="en-US" dirty="0" smtClean="0"/>
          </a:p>
          <a:p>
            <a:pPr marL="0" indent="0">
              <a:buNone/>
            </a:pPr>
            <a:r>
              <a:rPr lang="en-US" dirty="0" smtClean="0"/>
              <a:t>Simply </a:t>
            </a:r>
            <a:r>
              <a:rPr lang="en-US" dirty="0"/>
              <a:t>put, propriety means saying the right thing, at the right place, at the right time.</a:t>
            </a:r>
          </a:p>
          <a:p>
            <a:endParaRPr lang="en-US" dirty="0"/>
          </a:p>
        </p:txBody>
      </p:sp>
      <p:sp>
        <p:nvSpPr>
          <p:cNvPr id="3" name="Заголовок 2"/>
          <p:cNvSpPr>
            <a:spLocks noGrp="1"/>
          </p:cNvSpPr>
          <p:nvPr>
            <p:ph type="title"/>
          </p:nvPr>
        </p:nvSpPr>
        <p:spPr>
          <a:xfrm>
            <a:off x="457200" y="152400"/>
            <a:ext cx="8229600" cy="828328"/>
          </a:xfrm>
        </p:spPr>
        <p:txBody>
          <a:bodyPr/>
          <a:lstStyle/>
          <a:p>
            <a:pPr algn="ctr"/>
            <a:r>
              <a:rPr lang="en-US" b="1" dirty="0"/>
              <a:t>Propriety</a:t>
            </a:r>
            <a:endParaRPr lang="uk-UA"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39384"/>
            <a:ext cx="8568952" cy="285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634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b="1" dirty="0"/>
              <a:t>Ornateness</a:t>
            </a:r>
            <a:endParaRPr lang="uk-UA" b="1" dirty="0"/>
          </a:p>
        </p:txBody>
      </p:sp>
      <p:sp>
        <p:nvSpPr>
          <p:cNvPr id="5" name="Объект 4"/>
          <p:cNvSpPr>
            <a:spLocks noGrp="1"/>
          </p:cNvSpPr>
          <p:nvPr>
            <p:ph sz="half" idx="1"/>
          </p:nvPr>
        </p:nvSpPr>
        <p:spPr/>
        <p:txBody>
          <a:bodyPr>
            <a:normAutofit/>
          </a:bodyPr>
          <a:lstStyle/>
          <a:p>
            <a:pPr marL="0" indent="0" algn="just">
              <a:buNone/>
            </a:pPr>
            <a:r>
              <a:rPr lang="en-US" sz="3200" dirty="0" smtClean="0"/>
              <a:t>Involves </a:t>
            </a:r>
            <a:r>
              <a:rPr lang="en-US" sz="3200" dirty="0"/>
              <a:t>making your speech </a:t>
            </a:r>
            <a:r>
              <a:rPr lang="en-US" sz="3200" dirty="0" smtClean="0"/>
              <a:t>interesting </a:t>
            </a:r>
            <a:r>
              <a:rPr lang="en-US" sz="3200" dirty="0"/>
              <a:t>to listen to or read by using figures of speech and manipulating the sound and rhythm of words. </a:t>
            </a:r>
            <a:endParaRPr lang="uk-UA" sz="3200" dirty="0"/>
          </a:p>
        </p:txBody>
      </p:sp>
      <p:sp>
        <p:nvSpPr>
          <p:cNvPr id="6" name="Объект 5"/>
          <p:cNvSpPr>
            <a:spLocks noGrp="1"/>
          </p:cNvSpPr>
          <p:nvPr>
            <p:ph sz="half" idx="2"/>
          </p:nvPr>
        </p:nvSpPr>
        <p:spPr/>
        <p:txBody>
          <a:bodyPr>
            <a:normAutofit/>
          </a:bodyPr>
          <a:lstStyle/>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800"/>
            <a:ext cx="4300736" cy="484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28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b="1" dirty="0" smtClean="0"/>
              <a:t>Stylistic devices</a:t>
            </a:r>
            <a:endParaRPr lang="uk-UA" b="1" dirty="0"/>
          </a:p>
        </p:txBody>
      </p:sp>
      <p:sp>
        <p:nvSpPr>
          <p:cNvPr id="4" name="Объект 3"/>
          <p:cNvSpPr>
            <a:spLocks noGrp="1"/>
          </p:cNvSpPr>
          <p:nvPr>
            <p:ph sz="half" idx="1"/>
          </p:nvPr>
        </p:nvSpPr>
        <p:spPr/>
        <p:txBody>
          <a:bodyPr/>
          <a:lstStyle/>
          <a:p>
            <a:endParaRPr lang="uk-UA" dirty="0"/>
          </a:p>
        </p:txBody>
      </p:sp>
      <p:sp>
        <p:nvSpPr>
          <p:cNvPr id="5" name="Объект 4"/>
          <p:cNvSpPr>
            <a:spLocks noGrp="1"/>
          </p:cNvSpPr>
          <p:nvPr>
            <p:ph sz="half" idx="2"/>
          </p:nvPr>
        </p:nvSpPr>
        <p:spPr/>
        <p:txBody>
          <a:bodyPr>
            <a:normAutofit/>
          </a:bodyPr>
          <a:lstStyle/>
          <a:p>
            <a:pPr marL="0" indent="0" algn="just">
              <a:buNone/>
            </a:pPr>
            <a:r>
              <a:rPr lang="en-US" sz="3200" dirty="0" smtClean="0"/>
              <a:t>Also called Rhetorical </a:t>
            </a:r>
            <a:r>
              <a:rPr lang="en-US" sz="3200" dirty="0"/>
              <a:t>Devices, Figures of </a:t>
            </a:r>
            <a:r>
              <a:rPr lang="en-US" sz="3200" dirty="0" smtClean="0"/>
              <a:t>Speech  </a:t>
            </a:r>
            <a:r>
              <a:rPr lang="en-US" sz="3200" dirty="0"/>
              <a:t>make your </a:t>
            </a:r>
            <a:r>
              <a:rPr lang="en-US" sz="3200" dirty="0" smtClean="0"/>
              <a:t>speeches </a:t>
            </a:r>
            <a:r>
              <a:rPr lang="en-US" sz="3200" dirty="0"/>
              <a:t>more interesting and lively and help you to get and keep your </a:t>
            </a:r>
            <a:r>
              <a:rPr lang="en-US" sz="3200" dirty="0" smtClean="0"/>
              <a:t>listener’s </a:t>
            </a:r>
            <a:r>
              <a:rPr lang="en-US" sz="3200" dirty="0"/>
              <a:t>attention</a:t>
            </a:r>
            <a:endParaRPr lang="uk-UA" sz="32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28625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320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dirty="0"/>
          </a:p>
        </p:txBody>
      </p:sp>
      <p:sp>
        <p:nvSpPr>
          <p:cNvPr id="5" name="Объект 4"/>
          <p:cNvSpPr>
            <a:spLocks noGrp="1"/>
          </p:cNvSpPr>
          <p:nvPr>
            <p:ph sz="half" idx="1"/>
          </p:nvPr>
        </p:nvSpPr>
        <p:spPr/>
        <p:txBody>
          <a:bodyPr/>
          <a:lstStyle/>
          <a:p>
            <a:endParaRPr lang="uk-UA" dirty="0"/>
          </a:p>
        </p:txBody>
      </p:sp>
      <p:sp>
        <p:nvSpPr>
          <p:cNvPr id="6" name="Объект 5"/>
          <p:cNvSpPr>
            <a:spLocks noGrp="1"/>
          </p:cNvSpPr>
          <p:nvPr>
            <p:ph sz="half" idx="2"/>
          </p:nvPr>
        </p:nvSpPr>
        <p:spPr/>
        <p:txBody>
          <a:bodyPr/>
          <a:lstStyle/>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820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Alliteration</a:t>
            </a:r>
            <a:endParaRPr lang="uk-UA" b="1" dirty="0"/>
          </a:p>
        </p:txBody>
      </p:sp>
      <p:sp>
        <p:nvSpPr>
          <p:cNvPr id="3" name="Объект 2"/>
          <p:cNvSpPr>
            <a:spLocks noGrp="1"/>
          </p:cNvSpPr>
          <p:nvPr>
            <p:ph sz="half" idx="1"/>
          </p:nvPr>
        </p:nvSpPr>
        <p:spPr/>
        <p:txBody>
          <a:bodyPr>
            <a:normAutofit fontScale="85000" lnSpcReduction="20000"/>
          </a:bodyPr>
          <a:lstStyle/>
          <a:p>
            <a:pPr marL="0" indent="0" algn="just">
              <a:buNone/>
            </a:pPr>
            <a:r>
              <a:rPr lang="en-US" sz="2800" dirty="0"/>
              <a:t>Repetition of the same letter or sound within nearby words. Most often, repeated initial consonants. </a:t>
            </a:r>
            <a:endParaRPr lang="en-US" sz="2800" dirty="0" smtClean="0"/>
          </a:p>
          <a:p>
            <a:pPr marL="0" indent="0" algn="just">
              <a:buNone/>
            </a:pPr>
            <a:r>
              <a:rPr lang="en-US" dirty="0" smtClean="0"/>
              <a:t>Example</a:t>
            </a:r>
            <a:r>
              <a:rPr lang="en-US" dirty="0"/>
              <a:t>: “</a:t>
            </a:r>
            <a:r>
              <a:rPr lang="en-US" sz="3300" dirty="0"/>
              <a:t>Somewhere at this very moment a child is being born in America. Let it be our cause to give that child a </a:t>
            </a:r>
            <a:r>
              <a:rPr lang="en-US" sz="3300" b="1" u="sng" dirty="0"/>
              <a:t>h</a:t>
            </a:r>
            <a:r>
              <a:rPr lang="en-US" sz="3300" dirty="0"/>
              <a:t>appy </a:t>
            </a:r>
            <a:r>
              <a:rPr lang="en-US" sz="3300" b="1" u="sng" dirty="0"/>
              <a:t>h</a:t>
            </a:r>
            <a:r>
              <a:rPr lang="en-US" sz="3300" dirty="0"/>
              <a:t>ome, a </a:t>
            </a:r>
            <a:r>
              <a:rPr lang="en-US" sz="3300" b="1" u="sng" dirty="0"/>
              <a:t>h</a:t>
            </a:r>
            <a:r>
              <a:rPr lang="en-US" sz="3300" dirty="0"/>
              <a:t>ealthy family, and a </a:t>
            </a:r>
            <a:r>
              <a:rPr lang="en-US" sz="3300" b="1" u="sng" dirty="0"/>
              <a:t>h</a:t>
            </a:r>
            <a:r>
              <a:rPr lang="en-US" sz="3300" dirty="0"/>
              <a:t>opeful future.”</a:t>
            </a:r>
            <a:r>
              <a:rPr lang="en-US" dirty="0"/>
              <a:t> — Bill Clinton, 1992 Democratic National Convention Acceptance Address</a:t>
            </a:r>
          </a:p>
          <a:p>
            <a:pPr marL="0" indent="0">
              <a:buNone/>
            </a:pPr>
            <a:endParaRPr lang="uk-UA" dirty="0"/>
          </a:p>
        </p:txBody>
      </p:sp>
      <p:sp>
        <p:nvSpPr>
          <p:cNvPr id="4" name="Объект 3"/>
          <p:cNvSpPr>
            <a:spLocks noGrp="1"/>
          </p:cNvSpPr>
          <p:nvPr>
            <p:ph sz="half" idx="2"/>
          </p:nvPr>
        </p:nvSpPr>
        <p:spPr/>
        <p:txBody>
          <a:bodyPr>
            <a:normAutofit fontScale="85000" lnSpcReduction="20000"/>
          </a:bodyPr>
          <a:lstStyle/>
          <a:p>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1044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4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pPr marL="0" indent="0">
              <a:buNone/>
            </a:pPr>
            <a:r>
              <a:rPr lang="en-US" dirty="0" smtClean="0"/>
              <a:t>Indirect </a:t>
            </a:r>
            <a:r>
              <a:rPr lang="en-US" dirty="0"/>
              <a:t>reference to a person, event or piece of </a:t>
            </a:r>
            <a:r>
              <a:rPr lang="en-US" dirty="0" smtClean="0"/>
              <a:t>literature</a:t>
            </a:r>
            <a:endParaRPr lang="en-US" dirty="0"/>
          </a:p>
          <a:p>
            <a:pPr marL="0" indent="0">
              <a:buNone/>
            </a:pPr>
            <a:r>
              <a:rPr lang="en-US" dirty="0"/>
              <a:t>Allusion is used to explain or clarify a complex problem. Note that allusion works best if you keep it short and refer to something the reader / audience is familiar with, e.g</a:t>
            </a:r>
            <a:r>
              <a:rPr lang="en-US" dirty="0" smtClean="0"/>
              <a:t>.:</a:t>
            </a:r>
            <a:endParaRPr lang="en-US" dirty="0"/>
          </a:p>
          <a:p>
            <a:r>
              <a:rPr lang="en-US" dirty="0"/>
              <a:t>famous people</a:t>
            </a:r>
          </a:p>
          <a:p>
            <a:r>
              <a:rPr lang="en-US" dirty="0"/>
              <a:t>history</a:t>
            </a:r>
          </a:p>
          <a:p>
            <a:r>
              <a:rPr lang="en-US" dirty="0"/>
              <a:t>(Greek) mythology</a:t>
            </a:r>
          </a:p>
          <a:p>
            <a:r>
              <a:rPr lang="en-US" dirty="0"/>
              <a:t>literature</a:t>
            </a:r>
          </a:p>
          <a:p>
            <a:r>
              <a:rPr lang="en-US" dirty="0"/>
              <a:t>the bible</a:t>
            </a:r>
            <a:endParaRPr lang="uk-UA" dirty="0"/>
          </a:p>
        </p:txBody>
      </p:sp>
      <p:sp>
        <p:nvSpPr>
          <p:cNvPr id="2" name="Заголовок 1"/>
          <p:cNvSpPr>
            <a:spLocks noGrp="1"/>
          </p:cNvSpPr>
          <p:nvPr>
            <p:ph type="title"/>
          </p:nvPr>
        </p:nvSpPr>
        <p:spPr/>
        <p:txBody>
          <a:bodyPr/>
          <a:lstStyle/>
          <a:p>
            <a:pPr algn="ctr"/>
            <a:r>
              <a:rPr lang="en-GB" b="1" dirty="0"/>
              <a:t>Allusion</a:t>
            </a:r>
            <a:endParaRPr lang="uk-UA"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429000"/>
            <a:ext cx="50006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66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pPr algn="ctr"/>
            <a:r>
              <a:rPr lang="en-GB" b="1" dirty="0"/>
              <a:t>Allusion</a:t>
            </a:r>
            <a:endParaRPr lang="uk-UA" b="1" dirty="0"/>
          </a:p>
        </p:txBody>
      </p:sp>
      <p:sp>
        <p:nvSpPr>
          <p:cNvPr id="3" name="Объект 2"/>
          <p:cNvSpPr>
            <a:spLocks noGrp="1"/>
          </p:cNvSpPr>
          <p:nvPr>
            <p:ph sz="half" idx="1"/>
          </p:nvPr>
        </p:nvSpPr>
        <p:spPr>
          <a:xfrm>
            <a:off x="457200" y="836712"/>
            <a:ext cx="4059936" cy="5259288"/>
          </a:xfrm>
        </p:spPr>
        <p:txBody>
          <a:bodyPr>
            <a:normAutofit fontScale="85000" lnSpcReduction="10000"/>
          </a:bodyPr>
          <a:lstStyle/>
          <a:p>
            <a:endParaRPr lang="uk-UA" dirty="0"/>
          </a:p>
        </p:txBody>
      </p:sp>
      <p:sp>
        <p:nvSpPr>
          <p:cNvPr id="4" name="Объект 3"/>
          <p:cNvSpPr>
            <a:spLocks noGrp="1"/>
          </p:cNvSpPr>
          <p:nvPr>
            <p:ph sz="half" idx="2"/>
          </p:nvPr>
        </p:nvSpPr>
        <p:spPr>
          <a:xfrm>
            <a:off x="4648200" y="836712"/>
            <a:ext cx="4059936" cy="5259288"/>
          </a:xfrm>
        </p:spPr>
        <p:txBody>
          <a:bodyPr>
            <a:normAutofit fontScale="85000" lnSpcReduction="10000"/>
          </a:bodyPr>
          <a:lstStyle/>
          <a:p>
            <a:pPr marL="0" indent="0">
              <a:buNone/>
            </a:pPr>
            <a:r>
              <a:rPr lang="en-US" dirty="0"/>
              <a:t>If the audience is familiar with the event or person, they will also know background and context. Thus, just a few words are enough to create a certain picture (or scene) in the readers’ minds. The advantages are as follows</a:t>
            </a:r>
            <a:r>
              <a:rPr lang="en-US" dirty="0" smtClean="0"/>
              <a:t>:</a:t>
            </a:r>
            <a:endParaRPr lang="en-US" dirty="0"/>
          </a:p>
          <a:p>
            <a:r>
              <a:rPr lang="en-US" dirty="0"/>
              <a:t>We don’t need lengthy explanations to clarify the problem.</a:t>
            </a:r>
          </a:p>
          <a:p>
            <a:r>
              <a:rPr lang="en-US" dirty="0"/>
              <a:t>The reader becomes active by reflecting on the analogy.</a:t>
            </a:r>
          </a:p>
          <a:p>
            <a:r>
              <a:rPr lang="en-US" dirty="0"/>
              <a:t>The message will stick in the reader's mind.</a:t>
            </a:r>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410445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59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92696"/>
            <a:ext cx="8229600" cy="5403304"/>
          </a:xfrm>
        </p:spPr>
        <p:txBody>
          <a:bodyPr>
            <a:normAutofit fontScale="92500"/>
          </a:bodyPr>
          <a:lstStyle/>
          <a:p>
            <a:endParaRPr lang="en-US" dirty="0"/>
          </a:p>
          <a:p>
            <a:r>
              <a:rPr lang="en-US" dirty="0"/>
              <a:t>the Scrooge Syndrome (allusion on the rich, grieve and mean </a:t>
            </a:r>
            <a:r>
              <a:rPr lang="en-US" dirty="0" err="1"/>
              <a:t>Ebeneezer</a:t>
            </a:r>
            <a:r>
              <a:rPr lang="en-US" dirty="0"/>
              <a:t> </a:t>
            </a:r>
            <a:r>
              <a:rPr lang="en-US" dirty="0" smtClean="0"/>
              <a:t> Scrooge </a:t>
            </a:r>
            <a:r>
              <a:rPr lang="en-US" dirty="0"/>
              <a:t>from Charles </a:t>
            </a:r>
            <a:r>
              <a:rPr lang="en-US" dirty="0" err="1"/>
              <a:t>Dicken’s</a:t>
            </a:r>
            <a:r>
              <a:rPr lang="en-US" dirty="0"/>
              <a:t> “Christmas Carol”)</a:t>
            </a:r>
          </a:p>
          <a:p>
            <a:r>
              <a:rPr lang="en-US" dirty="0"/>
              <a:t>The software included a Trojan Horse. (allusion on the Trojan horse from Greek mythology) </a:t>
            </a:r>
            <a:endParaRPr lang="en-US" dirty="0" smtClean="0"/>
          </a:p>
          <a:p>
            <a:pPr marL="0" indent="0">
              <a:buNone/>
            </a:pPr>
            <a:r>
              <a:rPr lang="en-US" dirty="0" smtClean="0"/>
              <a:t>Many </a:t>
            </a:r>
            <a:r>
              <a:rPr lang="en-US" dirty="0"/>
              <a:t>allusions on historic events, mythology or the bible have become famous idioms</a:t>
            </a:r>
            <a:r>
              <a:rPr lang="en-US" dirty="0" smtClean="0"/>
              <a:t>.</a:t>
            </a:r>
            <a:endParaRPr lang="en-US" dirty="0"/>
          </a:p>
          <a:p>
            <a:r>
              <a:rPr lang="en-US" dirty="0" smtClean="0"/>
              <a:t>to </a:t>
            </a:r>
            <a:r>
              <a:rPr lang="en-US" dirty="0"/>
              <a:t>meet one’s Waterloo (allusion on Napoleons defeat in the Battle of Waterloo)</a:t>
            </a:r>
          </a:p>
          <a:p>
            <a:r>
              <a:rPr lang="en-US" dirty="0"/>
              <a:t>to wash one’s hands of it. (allusion on Pontius Pilatus, who sentenced Jesus to death, but washed his hands afterwards to demonstrate that he was not to blame for it.)</a:t>
            </a:r>
          </a:p>
          <a:p>
            <a:endParaRPr lang="uk-UA" dirty="0"/>
          </a:p>
        </p:txBody>
      </p:sp>
      <p:sp>
        <p:nvSpPr>
          <p:cNvPr id="3" name="Заголовок 2"/>
          <p:cNvSpPr>
            <a:spLocks noGrp="1"/>
          </p:cNvSpPr>
          <p:nvPr>
            <p:ph type="title"/>
          </p:nvPr>
        </p:nvSpPr>
        <p:spPr>
          <a:xfrm>
            <a:off x="395536" y="404664"/>
            <a:ext cx="8229600" cy="972344"/>
          </a:xfrm>
        </p:spPr>
        <p:txBody>
          <a:bodyPr>
            <a:normAutofit fontScale="90000"/>
          </a:bodyPr>
          <a:lstStyle/>
          <a:p>
            <a:pPr algn="ctr"/>
            <a:r>
              <a:rPr lang="en-GB" b="1" dirty="0" smtClean="0"/>
              <a:t>Allusion </a:t>
            </a:r>
            <a:r>
              <a:rPr lang="en-US" b="1" dirty="0" smtClean="0"/>
              <a:t>Examples</a:t>
            </a:r>
            <a:r>
              <a:rPr lang="en-US" b="1" dirty="0"/>
              <a:t/>
            </a:r>
            <a:br>
              <a:rPr lang="en-US" b="1" dirty="0"/>
            </a:br>
            <a:endParaRPr lang="uk-UA" b="1" dirty="0"/>
          </a:p>
        </p:txBody>
      </p:sp>
    </p:spTree>
    <p:extLst>
      <p:ext uri="{BB962C8B-B14F-4D97-AF65-F5344CB8AC3E}">
        <p14:creationId xmlns:p14="http://schemas.microsoft.com/office/powerpoint/2010/main" val="131656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Anaphora</a:t>
            </a:r>
            <a:endParaRPr lang="uk-UA" b="1" dirty="0"/>
          </a:p>
        </p:txBody>
      </p:sp>
      <p:sp>
        <p:nvSpPr>
          <p:cNvPr id="3" name="Объект 2"/>
          <p:cNvSpPr>
            <a:spLocks noGrp="1"/>
          </p:cNvSpPr>
          <p:nvPr>
            <p:ph sz="half" idx="1"/>
          </p:nvPr>
        </p:nvSpPr>
        <p:spPr/>
        <p:txBody>
          <a:bodyPr>
            <a:normAutofit/>
          </a:bodyPr>
          <a:lstStyle/>
          <a:p>
            <a:pPr marL="0" indent="0">
              <a:buNone/>
            </a:pPr>
            <a:r>
              <a:rPr lang="en-US" dirty="0" smtClean="0"/>
              <a:t>Successive </a:t>
            </a:r>
            <a:r>
              <a:rPr lang="en-US" dirty="0"/>
              <a:t>clauses or sentences start with the same word(s)</a:t>
            </a:r>
          </a:p>
          <a:p>
            <a:endParaRPr lang="en-US" dirty="0"/>
          </a:p>
          <a:p>
            <a:pPr marL="0" indent="0">
              <a:buNone/>
            </a:pPr>
            <a:r>
              <a:rPr lang="en-US" dirty="0"/>
              <a:t>The same word or phrase is used to begin successive clauses or sentences. Thus, the reader's </a:t>
            </a:r>
            <a:r>
              <a:rPr lang="en-US" dirty="0" smtClean="0"/>
              <a:t> </a:t>
            </a:r>
            <a:r>
              <a:rPr lang="en-US" dirty="0"/>
              <a:t>attention is drawn directly to the message of the sentence.</a:t>
            </a:r>
            <a:endParaRPr lang="uk-UA" dirty="0"/>
          </a:p>
        </p:txBody>
      </p:sp>
      <p:sp>
        <p:nvSpPr>
          <p:cNvPr id="4" name="Объект 3"/>
          <p:cNvSpPr>
            <a:spLocks noGrp="1"/>
          </p:cNvSpPr>
          <p:nvPr>
            <p:ph sz="half" idx="2"/>
          </p:nvPr>
        </p:nvSpPr>
        <p:spPr/>
        <p:txBody>
          <a:bodyPr>
            <a:normAutofit/>
          </a:bodyPr>
          <a:lstStyle/>
          <a:p>
            <a:endParaRPr lang="uk-U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330452"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50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smtClean="0"/>
              <a:t>1. Style of speech</a:t>
            </a:r>
          </a:p>
          <a:p>
            <a:pPr marL="0" indent="0">
              <a:buNone/>
            </a:pPr>
            <a:r>
              <a:rPr lang="en-US" dirty="0" smtClean="0"/>
              <a:t>1.1  Correctness</a:t>
            </a:r>
          </a:p>
          <a:p>
            <a:pPr marL="0" indent="0">
              <a:buNone/>
            </a:pPr>
            <a:r>
              <a:rPr lang="en-US" dirty="0" smtClean="0"/>
              <a:t>1.2 Clarity</a:t>
            </a:r>
          </a:p>
          <a:p>
            <a:pPr marL="0" indent="0">
              <a:buNone/>
            </a:pPr>
            <a:r>
              <a:rPr lang="en-US" dirty="0"/>
              <a:t>1.3 Evidence </a:t>
            </a:r>
            <a:endParaRPr lang="en-US" dirty="0" smtClean="0"/>
          </a:p>
          <a:p>
            <a:pPr marL="0" indent="0">
              <a:buNone/>
            </a:pPr>
            <a:r>
              <a:rPr lang="en-US" dirty="0" smtClean="0"/>
              <a:t>1.4 Propriety</a:t>
            </a:r>
          </a:p>
          <a:p>
            <a:pPr marL="0" indent="0">
              <a:buNone/>
            </a:pPr>
            <a:r>
              <a:rPr lang="en-US" dirty="0"/>
              <a:t>1.5 </a:t>
            </a:r>
            <a:r>
              <a:rPr lang="en-US" dirty="0" smtClean="0"/>
              <a:t>Ornateness</a:t>
            </a:r>
          </a:p>
          <a:p>
            <a:pPr marL="0" indent="0">
              <a:buNone/>
            </a:pPr>
            <a:r>
              <a:rPr lang="en-US" dirty="0" smtClean="0"/>
              <a:t>2. Stylistic devices</a:t>
            </a:r>
          </a:p>
        </p:txBody>
      </p:sp>
      <p:sp>
        <p:nvSpPr>
          <p:cNvPr id="3" name="Заголовок 2"/>
          <p:cNvSpPr>
            <a:spLocks noGrp="1"/>
          </p:cNvSpPr>
          <p:nvPr>
            <p:ph type="title"/>
          </p:nvPr>
        </p:nvSpPr>
        <p:spPr/>
        <p:txBody>
          <a:bodyPr/>
          <a:lstStyle/>
          <a:p>
            <a:pPr algn="ctr"/>
            <a:r>
              <a:rPr lang="en-US" b="1" dirty="0" smtClean="0"/>
              <a:t>Points  to  learn</a:t>
            </a:r>
            <a:endParaRPr lang="uk-UA" b="1" dirty="0"/>
          </a:p>
        </p:txBody>
      </p:sp>
    </p:spTree>
    <p:extLst>
      <p:ext uri="{BB962C8B-B14F-4D97-AF65-F5344CB8AC3E}">
        <p14:creationId xmlns:p14="http://schemas.microsoft.com/office/powerpoint/2010/main" val="4099851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8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GB" b="1" dirty="0"/>
              <a:t>Antithesis</a:t>
            </a:r>
            <a:endParaRPr lang="uk-UA" b="1" dirty="0"/>
          </a:p>
        </p:txBody>
      </p:sp>
      <p:sp>
        <p:nvSpPr>
          <p:cNvPr id="4" name="Объект 3"/>
          <p:cNvSpPr>
            <a:spLocks noGrp="1"/>
          </p:cNvSpPr>
          <p:nvPr>
            <p:ph sz="half" idx="1"/>
          </p:nvPr>
        </p:nvSpPr>
        <p:spPr/>
        <p:txBody>
          <a:bodyPr>
            <a:normAutofit fontScale="92500"/>
          </a:bodyPr>
          <a:lstStyle/>
          <a:p>
            <a:pPr marL="0" indent="0">
              <a:buNone/>
            </a:pPr>
            <a:r>
              <a:rPr lang="en-US" dirty="0" smtClean="0"/>
              <a:t>Contrasting </a:t>
            </a:r>
            <a:r>
              <a:rPr lang="en-US" dirty="0"/>
              <a:t>relationship between two </a:t>
            </a:r>
            <a:r>
              <a:rPr lang="en-US" dirty="0" smtClean="0"/>
              <a:t>ideas.</a:t>
            </a:r>
            <a:endParaRPr lang="en-US" dirty="0"/>
          </a:p>
          <a:p>
            <a:pPr marL="0" indent="0">
              <a:buNone/>
            </a:pPr>
            <a:r>
              <a:rPr lang="en-US" dirty="0"/>
              <a:t>Antithesis </a:t>
            </a:r>
            <a:r>
              <a:rPr lang="en-US" dirty="0" smtClean="0"/>
              <a:t>emphasizes </a:t>
            </a:r>
            <a:r>
              <a:rPr lang="en-US" dirty="0"/>
              <a:t>the contrast between two ideas. </a:t>
            </a:r>
            <a:endParaRPr lang="en-US" dirty="0" smtClean="0"/>
          </a:p>
          <a:p>
            <a:pPr marL="0" indent="0">
              <a:buNone/>
            </a:pPr>
            <a:r>
              <a:rPr lang="en-US" dirty="0" smtClean="0"/>
              <a:t>The </a:t>
            </a:r>
            <a:r>
              <a:rPr lang="en-US" dirty="0"/>
              <a:t>structure of the </a:t>
            </a:r>
            <a:r>
              <a:rPr lang="en-US" dirty="0" smtClean="0"/>
              <a:t>phrases </a:t>
            </a:r>
            <a:r>
              <a:rPr lang="en-US" dirty="0"/>
              <a:t>is usually similar in order to draw the </a:t>
            </a:r>
            <a:r>
              <a:rPr lang="en-US" dirty="0" smtClean="0"/>
              <a:t>listener's </a:t>
            </a:r>
            <a:r>
              <a:rPr lang="en-US" dirty="0"/>
              <a:t>attention directly to the contrast</a:t>
            </a:r>
            <a:r>
              <a:rPr lang="en-US" dirty="0" smtClean="0"/>
              <a:t>.</a:t>
            </a:r>
            <a:endParaRPr lang="en-US" dirty="0"/>
          </a:p>
          <a:p>
            <a:pPr marL="0" indent="0">
              <a:buNone/>
            </a:pPr>
            <a:r>
              <a:rPr lang="en-US" dirty="0" smtClean="0"/>
              <a:t>e.g. That's </a:t>
            </a:r>
            <a:r>
              <a:rPr lang="en-US" dirty="0"/>
              <a:t>one </a:t>
            </a:r>
            <a:r>
              <a:rPr lang="en-US" u="sng" dirty="0"/>
              <a:t>small step </a:t>
            </a:r>
            <a:r>
              <a:rPr lang="en-US" dirty="0"/>
              <a:t>for a </a:t>
            </a:r>
            <a:r>
              <a:rPr lang="en-US" u="sng" dirty="0"/>
              <a:t>man</a:t>
            </a:r>
            <a:r>
              <a:rPr lang="en-US" dirty="0"/>
              <a:t>, one </a:t>
            </a:r>
            <a:r>
              <a:rPr lang="en-US" u="sng" dirty="0"/>
              <a:t>giant leap </a:t>
            </a:r>
            <a:r>
              <a:rPr lang="en-US" dirty="0"/>
              <a:t>for </a:t>
            </a:r>
            <a:r>
              <a:rPr lang="en-US" u="sng" dirty="0"/>
              <a:t>mankind</a:t>
            </a:r>
            <a:r>
              <a:rPr lang="en-US" dirty="0"/>
              <a:t>. (Neil Armstrong)</a:t>
            </a:r>
            <a:endParaRPr lang="uk-UA" dirty="0"/>
          </a:p>
        </p:txBody>
      </p:sp>
      <p:sp>
        <p:nvSpPr>
          <p:cNvPr id="5" name="Объект 4"/>
          <p:cNvSpPr>
            <a:spLocks noGrp="1"/>
          </p:cNvSpPr>
          <p:nvPr>
            <p:ph sz="half" idx="2"/>
          </p:nvPr>
        </p:nvSpPr>
        <p:spPr/>
        <p:txBody>
          <a:bodyPr>
            <a:normAutofit fontScale="92500"/>
          </a:bodyPr>
          <a:lstStyle/>
          <a:p>
            <a:endParaRPr lang="uk-UA"/>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396044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35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GB" b="1" dirty="0"/>
              <a:t>Hyperbole</a:t>
            </a:r>
            <a:endParaRPr lang="uk-UA" b="1" dirty="0"/>
          </a:p>
        </p:txBody>
      </p:sp>
      <p:sp>
        <p:nvSpPr>
          <p:cNvPr id="4" name="Объект 3"/>
          <p:cNvSpPr>
            <a:spLocks noGrp="1"/>
          </p:cNvSpPr>
          <p:nvPr>
            <p:ph sz="half" idx="1"/>
          </p:nvPr>
        </p:nvSpPr>
        <p:spPr/>
        <p:txBody>
          <a:bodyPr>
            <a:normAutofit fontScale="92500" lnSpcReduction="10000"/>
          </a:bodyPr>
          <a:lstStyle/>
          <a:p>
            <a:endParaRPr lang="uk-UA" dirty="0"/>
          </a:p>
        </p:txBody>
      </p:sp>
      <p:sp>
        <p:nvSpPr>
          <p:cNvPr id="5" name="Объект 4"/>
          <p:cNvSpPr>
            <a:spLocks noGrp="1"/>
          </p:cNvSpPr>
          <p:nvPr>
            <p:ph sz="half" idx="2"/>
          </p:nvPr>
        </p:nvSpPr>
        <p:spPr/>
        <p:txBody>
          <a:bodyPr>
            <a:normAutofit fontScale="92500" lnSpcReduction="10000"/>
          </a:bodyPr>
          <a:lstStyle/>
          <a:p>
            <a:pPr marL="0" indent="0">
              <a:buNone/>
            </a:pPr>
            <a:r>
              <a:rPr lang="en-US" dirty="0" smtClean="0"/>
              <a:t>Deliberate exaggeration</a:t>
            </a:r>
            <a:endParaRPr lang="en-US" dirty="0"/>
          </a:p>
          <a:p>
            <a:pPr marL="0" indent="0">
              <a:buNone/>
            </a:pPr>
            <a:r>
              <a:rPr lang="en-US" dirty="0" smtClean="0"/>
              <a:t>Hyperbole </a:t>
            </a:r>
            <a:r>
              <a:rPr lang="en-US" dirty="0"/>
              <a:t>effectively draws the attention to a message that you want to </a:t>
            </a:r>
            <a:r>
              <a:rPr lang="en-US" dirty="0" smtClean="0"/>
              <a:t>emphasize.</a:t>
            </a:r>
            <a:endParaRPr lang="en-US" dirty="0"/>
          </a:p>
          <a:p>
            <a:pPr marL="0" indent="0">
              <a:buNone/>
            </a:pPr>
            <a:r>
              <a:rPr lang="en-US" dirty="0" smtClean="0"/>
              <a:t>Examples:</a:t>
            </a:r>
            <a:endParaRPr lang="en-US" dirty="0"/>
          </a:p>
          <a:p>
            <a:r>
              <a:rPr lang="en-US" dirty="0"/>
              <a:t>I was so hungry, I could </a:t>
            </a:r>
            <a:r>
              <a:rPr lang="en-US" u="sng" dirty="0"/>
              <a:t>eat an elephant.</a:t>
            </a:r>
          </a:p>
          <a:p>
            <a:r>
              <a:rPr lang="en-US" dirty="0"/>
              <a:t>I have told you </a:t>
            </a:r>
            <a:r>
              <a:rPr lang="en-US" u="sng" dirty="0"/>
              <a:t>a thousand times.</a:t>
            </a:r>
          </a:p>
          <a:p>
            <a:pPr marL="0" indent="0">
              <a:buNone/>
            </a:pPr>
            <a:r>
              <a:rPr lang="en-US" dirty="0"/>
              <a:t>Note: Don't overuse hyperbole, otherwise it may not have the effect you want.</a:t>
            </a:r>
            <a:endParaRPr lang="uk-U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1044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8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80728"/>
            <a:ext cx="8229600" cy="4572000"/>
          </a:xfrm>
        </p:spPr>
        <p:txBody>
          <a:bodyPr>
            <a:normAutofit/>
          </a:bodyPr>
          <a:lstStyle/>
          <a:p>
            <a:pPr marL="0" indent="0">
              <a:buNone/>
            </a:pPr>
            <a:r>
              <a:rPr lang="en-US" dirty="0" smtClean="0"/>
              <a:t>Question </a:t>
            </a:r>
            <a:r>
              <a:rPr lang="en-US" dirty="0"/>
              <a:t>raised and answered by the </a:t>
            </a:r>
            <a:r>
              <a:rPr lang="en-US" dirty="0" smtClean="0"/>
              <a:t>speaker</a:t>
            </a:r>
            <a:endParaRPr lang="en-US" dirty="0"/>
          </a:p>
          <a:p>
            <a:pPr marL="0" indent="0">
              <a:buNone/>
            </a:pPr>
            <a:r>
              <a:rPr lang="en-US" dirty="0" err="1" smtClean="0"/>
              <a:t>Hypophora</a:t>
            </a:r>
            <a:r>
              <a:rPr lang="en-US" dirty="0" smtClean="0"/>
              <a:t> </a:t>
            </a:r>
            <a:r>
              <a:rPr lang="en-US" dirty="0"/>
              <a:t>is used to get the audience's attention and make them curious. Often the question is raised at the beginning of a paragraph and answered in the course of that paragraph. </a:t>
            </a:r>
            <a:endParaRPr lang="en-US" dirty="0" smtClean="0"/>
          </a:p>
          <a:p>
            <a:pPr marL="0" indent="0">
              <a:buNone/>
            </a:pPr>
            <a:r>
              <a:rPr lang="en-US" dirty="0" err="1" smtClean="0"/>
              <a:t>Hypophora</a:t>
            </a:r>
            <a:r>
              <a:rPr lang="en-US" dirty="0" smtClean="0"/>
              <a:t> </a:t>
            </a:r>
            <a:r>
              <a:rPr lang="en-US" dirty="0"/>
              <a:t>can also be used, however, to introduce a new area of discussion</a:t>
            </a:r>
            <a:r>
              <a:rPr lang="en-US" dirty="0" smtClean="0"/>
              <a:t>.</a:t>
            </a:r>
            <a:endParaRPr lang="en-US" dirty="0"/>
          </a:p>
          <a:p>
            <a:pPr marL="0" indent="0">
              <a:buNone/>
            </a:pPr>
            <a:endParaRPr lang="uk-UA" dirty="0"/>
          </a:p>
        </p:txBody>
      </p:sp>
      <p:sp>
        <p:nvSpPr>
          <p:cNvPr id="3" name="Заголовок 2"/>
          <p:cNvSpPr>
            <a:spLocks noGrp="1"/>
          </p:cNvSpPr>
          <p:nvPr>
            <p:ph type="title"/>
          </p:nvPr>
        </p:nvSpPr>
        <p:spPr>
          <a:xfrm>
            <a:off x="457200" y="152400"/>
            <a:ext cx="8229600" cy="900336"/>
          </a:xfrm>
        </p:spPr>
        <p:txBody>
          <a:bodyPr/>
          <a:lstStyle/>
          <a:p>
            <a:pPr algn="ctr"/>
            <a:r>
              <a:rPr lang="en-GB" b="1" dirty="0" err="1"/>
              <a:t>Hypophora</a:t>
            </a:r>
            <a:endParaRPr lang="uk-UA" b="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3056"/>
            <a:ext cx="8424936"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73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8675"/>
            <a:ext cx="864096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6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GB" b="1" dirty="0"/>
              <a:t>Litotes</a:t>
            </a:r>
            <a:endParaRPr lang="uk-UA" b="1" dirty="0"/>
          </a:p>
        </p:txBody>
      </p:sp>
      <p:sp>
        <p:nvSpPr>
          <p:cNvPr id="4" name="Объект 3"/>
          <p:cNvSpPr>
            <a:spLocks noGrp="1"/>
          </p:cNvSpPr>
          <p:nvPr>
            <p:ph sz="half" idx="1"/>
          </p:nvPr>
        </p:nvSpPr>
        <p:spPr/>
        <p:txBody>
          <a:bodyPr>
            <a:normAutofit fontScale="92500"/>
          </a:bodyPr>
          <a:lstStyle/>
          <a:p>
            <a:pPr marL="0" indent="0">
              <a:buNone/>
            </a:pPr>
            <a:r>
              <a:rPr lang="en-US" dirty="0" smtClean="0"/>
              <a:t>Form </a:t>
            </a:r>
            <a:r>
              <a:rPr lang="en-US" dirty="0"/>
              <a:t>of understatement which uses the denied opposite of a word to weaken or soften a </a:t>
            </a:r>
            <a:r>
              <a:rPr lang="en-US" dirty="0" smtClean="0"/>
              <a:t>message: e.g.</a:t>
            </a:r>
            <a:endParaRPr lang="en-US" dirty="0"/>
          </a:p>
          <a:p>
            <a:endParaRPr lang="en-US" dirty="0"/>
          </a:p>
          <a:p>
            <a:r>
              <a:rPr lang="en-US" dirty="0"/>
              <a:t>That's not bad. (instead of: That's good/great.)</a:t>
            </a:r>
          </a:p>
          <a:p>
            <a:r>
              <a:rPr lang="en-US" dirty="0"/>
              <a:t>Boats aren't easy to find in the dark. </a:t>
            </a:r>
            <a:r>
              <a:rPr lang="en-US" dirty="0" smtClean="0"/>
              <a:t> </a:t>
            </a:r>
            <a:r>
              <a:rPr lang="en-US" dirty="0"/>
              <a:t>(instead of: Boats are hard/difficult to find in the dark.)</a:t>
            </a:r>
            <a:endParaRPr lang="uk-UA" dirty="0"/>
          </a:p>
        </p:txBody>
      </p:sp>
      <p:sp>
        <p:nvSpPr>
          <p:cNvPr id="5" name="Объект 4"/>
          <p:cNvSpPr>
            <a:spLocks noGrp="1"/>
          </p:cNvSpPr>
          <p:nvPr>
            <p:ph sz="half" idx="2"/>
          </p:nvPr>
        </p:nvSpPr>
        <p:spPr/>
        <p:txBody>
          <a:bodyPr>
            <a:normAutofit fontScale="92500"/>
          </a:bodyPr>
          <a:lstStyle/>
          <a:p>
            <a:endParaRPr lang="uk-U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47694"/>
            <a:ext cx="3960440" cy="454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07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Metaphor</a:t>
            </a:r>
            <a:endParaRPr lang="uk-UA" b="1" dirty="0"/>
          </a:p>
        </p:txBody>
      </p:sp>
      <p:sp>
        <p:nvSpPr>
          <p:cNvPr id="3" name="Объект 2"/>
          <p:cNvSpPr>
            <a:spLocks noGrp="1"/>
          </p:cNvSpPr>
          <p:nvPr>
            <p:ph sz="half" idx="1"/>
          </p:nvPr>
        </p:nvSpPr>
        <p:spPr/>
        <p:txBody>
          <a:bodyPr>
            <a:normAutofit/>
          </a:bodyPr>
          <a:lstStyle/>
          <a:p>
            <a:endParaRPr lang="uk-UA" dirty="0"/>
          </a:p>
        </p:txBody>
      </p:sp>
      <p:sp>
        <p:nvSpPr>
          <p:cNvPr id="4" name="Объект 3"/>
          <p:cNvSpPr>
            <a:spLocks noGrp="1"/>
          </p:cNvSpPr>
          <p:nvPr>
            <p:ph sz="half" idx="2"/>
          </p:nvPr>
        </p:nvSpPr>
        <p:spPr>
          <a:xfrm>
            <a:off x="4283968" y="1524000"/>
            <a:ext cx="4424168" cy="4572000"/>
          </a:xfrm>
        </p:spPr>
        <p:txBody>
          <a:bodyPr>
            <a:normAutofit/>
          </a:bodyPr>
          <a:lstStyle/>
          <a:p>
            <a:pPr marL="0" indent="0" algn="just">
              <a:buNone/>
            </a:pPr>
            <a:r>
              <a:rPr lang="en-US" dirty="0"/>
              <a:t>A comparison made by equating one thing with another, showing that two unlike things have something in common. </a:t>
            </a:r>
            <a:endParaRPr lang="en-US" dirty="0" smtClean="0"/>
          </a:p>
          <a:p>
            <a:pPr marL="0" indent="0">
              <a:buNone/>
            </a:pPr>
            <a:r>
              <a:rPr lang="en-US" dirty="0" smtClean="0"/>
              <a:t>e.g. Through </a:t>
            </a:r>
            <a:r>
              <a:rPr lang="en-US" dirty="0"/>
              <a:t>much of the last century, America's faith in freedom and democracy was </a:t>
            </a:r>
            <a:r>
              <a:rPr lang="en-US" u="sng" dirty="0"/>
              <a:t>a rock in a raging sea. </a:t>
            </a:r>
            <a:r>
              <a:rPr lang="en-US" dirty="0"/>
              <a:t>Now it is a </a:t>
            </a:r>
            <a:r>
              <a:rPr lang="en-US" u="sng" dirty="0"/>
              <a:t>seed upon the wind, </a:t>
            </a:r>
            <a:r>
              <a:rPr lang="en-US" dirty="0"/>
              <a:t>taking root in many nations.</a:t>
            </a:r>
            <a:endParaRPr lang="en-US" dirty="0" smtClean="0"/>
          </a:p>
          <a:p>
            <a:pPr marL="0" indent="0">
              <a:buNone/>
            </a:pPr>
            <a:endParaRPr lang="uk-UA"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10445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9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Metonymy</a:t>
            </a:r>
            <a:endParaRPr lang="uk-UA" b="1" dirty="0"/>
          </a:p>
        </p:txBody>
      </p:sp>
      <p:sp>
        <p:nvSpPr>
          <p:cNvPr id="3" name="Объект 2"/>
          <p:cNvSpPr>
            <a:spLocks noGrp="1"/>
          </p:cNvSpPr>
          <p:nvPr>
            <p:ph sz="half" idx="1"/>
          </p:nvPr>
        </p:nvSpPr>
        <p:spPr/>
        <p:txBody>
          <a:bodyPr>
            <a:normAutofit lnSpcReduction="10000"/>
          </a:bodyPr>
          <a:lstStyle/>
          <a:p>
            <a:pPr marL="0" indent="0" algn="just">
              <a:buNone/>
            </a:pPr>
            <a:r>
              <a:rPr lang="en-GB" dirty="0" smtClean="0"/>
              <a:t>Figurative</a:t>
            </a:r>
            <a:r>
              <a:rPr lang="ru-RU" dirty="0" smtClean="0"/>
              <a:t> </a:t>
            </a:r>
            <a:r>
              <a:rPr lang="en-US" dirty="0" smtClean="0"/>
              <a:t>expression</a:t>
            </a:r>
            <a:r>
              <a:rPr lang="en-US" dirty="0"/>
              <a:t>, closely associated with the </a:t>
            </a:r>
            <a:r>
              <a:rPr lang="en-US" dirty="0" smtClean="0"/>
              <a:t>subject</a:t>
            </a:r>
            <a:r>
              <a:rPr lang="ru-RU" dirty="0" smtClean="0"/>
              <a:t>.</a:t>
            </a:r>
            <a:endParaRPr lang="en-US" dirty="0"/>
          </a:p>
          <a:p>
            <a:pPr marL="0" indent="0" algn="just">
              <a:buNone/>
            </a:pPr>
            <a:r>
              <a:rPr lang="en-US" dirty="0"/>
              <a:t>Unlike </a:t>
            </a:r>
            <a:r>
              <a:rPr lang="en-US" dirty="0" smtClean="0"/>
              <a:t>metaphor </a:t>
            </a:r>
            <a:r>
              <a:rPr lang="en-US" dirty="0"/>
              <a:t>uses figurative expressions that are closely associated with the subject in terms of place, time or </a:t>
            </a:r>
            <a:r>
              <a:rPr lang="en-US" dirty="0" smtClean="0"/>
              <a:t>background</a:t>
            </a:r>
            <a:r>
              <a:rPr lang="en-US" dirty="0"/>
              <a:t>. </a:t>
            </a:r>
            <a:endParaRPr lang="ru-RU" dirty="0" smtClean="0"/>
          </a:p>
          <a:p>
            <a:pPr marL="0" indent="0" algn="just">
              <a:buNone/>
            </a:pPr>
            <a:r>
              <a:rPr lang="en-US" dirty="0" smtClean="0"/>
              <a:t>The </a:t>
            </a:r>
            <a:r>
              <a:rPr lang="en-US" dirty="0"/>
              <a:t>figurative expression is not a physical part of the subject, </a:t>
            </a:r>
            <a:r>
              <a:rPr lang="en-US" dirty="0" smtClean="0"/>
              <a:t>however.</a:t>
            </a:r>
            <a:endParaRPr lang="en-US" dirty="0"/>
          </a:p>
          <a:p>
            <a:endParaRPr lang="en-US" dirty="0"/>
          </a:p>
        </p:txBody>
      </p:sp>
      <p:sp>
        <p:nvSpPr>
          <p:cNvPr id="4" name="Объект 3"/>
          <p:cNvSpPr>
            <a:spLocks noGrp="1"/>
          </p:cNvSpPr>
          <p:nvPr>
            <p:ph sz="half" idx="2"/>
          </p:nvPr>
        </p:nvSpPr>
        <p:spPr/>
        <p:txBody>
          <a:bodyPr>
            <a:normAutofit lnSpcReduction="10000"/>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4464496"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625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0" indent="0">
              <a:buNone/>
            </a:pPr>
            <a:r>
              <a:rPr lang="en-US" dirty="0"/>
              <a:t>Examples</a:t>
            </a:r>
            <a:r>
              <a:rPr lang="en-US" dirty="0" smtClean="0"/>
              <a:t>:</a:t>
            </a:r>
            <a:endParaRPr lang="en-US" dirty="0"/>
          </a:p>
          <a:p>
            <a:pPr algn="just"/>
            <a:r>
              <a:rPr lang="en-US" sz="3000" dirty="0"/>
              <a:t>The White House declared … (White House = US government / President)</a:t>
            </a:r>
          </a:p>
          <a:p>
            <a:pPr algn="just"/>
            <a:r>
              <a:rPr lang="en-US" sz="3000" dirty="0"/>
              <a:t>The land belongs to the crown. (crown = king / queen / royal family / monarchy)</a:t>
            </a:r>
          </a:p>
          <a:p>
            <a:pPr algn="just"/>
            <a:r>
              <a:rPr lang="en-US" sz="3000" dirty="0"/>
              <a:t>Empty pockets never held anyone back. Only empty heads and </a:t>
            </a:r>
            <a:r>
              <a:rPr lang="en-US" sz="3000" dirty="0" err="1" smtClean="0"/>
              <a:t>em</a:t>
            </a:r>
            <a:r>
              <a:rPr lang="ru-RU" sz="3000" dirty="0" smtClean="0"/>
              <a:t> </a:t>
            </a:r>
            <a:r>
              <a:rPr lang="en-US" sz="3000" dirty="0" err="1" smtClean="0"/>
              <a:t>pty</a:t>
            </a:r>
            <a:r>
              <a:rPr lang="en-US" sz="3000" dirty="0" smtClean="0"/>
              <a:t> </a:t>
            </a:r>
            <a:r>
              <a:rPr lang="en-US" sz="3000" dirty="0"/>
              <a:t>hearts can do that. (Norman Vincent Peale)</a:t>
            </a:r>
          </a:p>
          <a:p>
            <a:pPr algn="just"/>
            <a:r>
              <a:rPr lang="en-US" sz="3000" dirty="0"/>
              <a:t>(empty pockets = poverty; empty heads = ignorance / dullness / density; empty hearts = unkindness / coldness)</a:t>
            </a:r>
          </a:p>
          <a:p>
            <a:pPr algn="just"/>
            <a:r>
              <a:rPr lang="en-US" sz="3000" dirty="0"/>
              <a:t>the spit-and-polish command post (meaning: shiny clean) </a:t>
            </a:r>
          </a:p>
          <a:p>
            <a:pPr algn="just"/>
            <a:endParaRPr lang="uk-UA" sz="3000" dirty="0"/>
          </a:p>
        </p:txBody>
      </p:sp>
      <p:sp>
        <p:nvSpPr>
          <p:cNvPr id="3" name="Заголовок 2"/>
          <p:cNvSpPr>
            <a:spLocks noGrp="1"/>
          </p:cNvSpPr>
          <p:nvPr>
            <p:ph type="title"/>
          </p:nvPr>
        </p:nvSpPr>
        <p:spPr/>
        <p:txBody>
          <a:bodyPr/>
          <a:lstStyle/>
          <a:p>
            <a:pPr algn="ctr"/>
            <a:r>
              <a:rPr lang="en-GB" b="1" dirty="0"/>
              <a:t>Metonymy</a:t>
            </a:r>
            <a:endParaRPr lang="uk-UA" b="1" dirty="0"/>
          </a:p>
        </p:txBody>
      </p:sp>
    </p:spTree>
    <p:extLst>
      <p:ext uri="{BB962C8B-B14F-4D97-AF65-F5344CB8AC3E}">
        <p14:creationId xmlns:p14="http://schemas.microsoft.com/office/powerpoint/2010/main" val="353165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Onomatopoeia </a:t>
            </a:r>
            <a:endParaRPr lang="uk-UA" b="1" dirty="0"/>
          </a:p>
        </p:txBody>
      </p:sp>
      <p:sp>
        <p:nvSpPr>
          <p:cNvPr id="3" name="Объект 2"/>
          <p:cNvSpPr>
            <a:spLocks noGrp="1"/>
          </p:cNvSpPr>
          <p:nvPr>
            <p:ph sz="half" idx="1"/>
          </p:nvPr>
        </p:nvSpPr>
        <p:spPr/>
        <p:txBody>
          <a:bodyPr>
            <a:normAutofit fontScale="92500" lnSpcReduction="20000"/>
          </a:bodyPr>
          <a:lstStyle/>
          <a:p>
            <a:endParaRPr lang="uk-UA" dirty="0"/>
          </a:p>
        </p:txBody>
      </p:sp>
      <p:sp>
        <p:nvSpPr>
          <p:cNvPr id="4" name="Объект 3"/>
          <p:cNvSpPr>
            <a:spLocks noGrp="1"/>
          </p:cNvSpPr>
          <p:nvPr>
            <p:ph sz="half" idx="2"/>
          </p:nvPr>
        </p:nvSpPr>
        <p:spPr/>
        <p:txBody>
          <a:bodyPr>
            <a:normAutofit fontScale="92500" lnSpcReduction="20000"/>
          </a:bodyPr>
          <a:lstStyle/>
          <a:p>
            <a:pPr marL="0" indent="0" algn="just">
              <a:buNone/>
            </a:pPr>
            <a:r>
              <a:rPr lang="en-US" dirty="0" smtClean="0"/>
              <a:t>The pronunciation </a:t>
            </a:r>
            <a:r>
              <a:rPr lang="en-US" dirty="0"/>
              <a:t>of the word imitates a sound. </a:t>
            </a:r>
            <a:endParaRPr lang="ru-RU" dirty="0" smtClean="0"/>
          </a:p>
          <a:p>
            <a:pPr marL="0" indent="0" algn="just">
              <a:buNone/>
            </a:pPr>
            <a:r>
              <a:rPr lang="en-US" dirty="0"/>
              <a:t>Used because it's often difficult to </a:t>
            </a:r>
            <a:r>
              <a:rPr lang="en-US" dirty="0" smtClean="0"/>
              <a:t>describe </a:t>
            </a:r>
            <a:r>
              <a:rPr lang="en-US" dirty="0"/>
              <a:t>sounds. Furthermore, a story becomes more lively and interesting by the use of onomatopoeia</a:t>
            </a:r>
            <a:r>
              <a:rPr lang="en-US" dirty="0" smtClean="0"/>
              <a:t>.</a:t>
            </a:r>
            <a:endParaRPr lang="en-US" dirty="0"/>
          </a:p>
          <a:p>
            <a:pPr marL="0" indent="0">
              <a:buNone/>
            </a:pPr>
            <a:r>
              <a:rPr lang="en-US" dirty="0"/>
              <a:t>Examples</a:t>
            </a:r>
            <a:r>
              <a:rPr lang="en-US" dirty="0" smtClean="0"/>
              <a:t>:</a:t>
            </a:r>
            <a:endParaRPr lang="en-US" dirty="0"/>
          </a:p>
          <a:p>
            <a:r>
              <a:rPr lang="en-US" dirty="0"/>
              <a:t>The lion roared.</a:t>
            </a:r>
          </a:p>
          <a:p>
            <a:r>
              <a:rPr lang="en-US" dirty="0"/>
              <a:t>The steaks sizzled in the pan.</a:t>
            </a:r>
          </a:p>
          <a:p>
            <a:r>
              <a:rPr lang="en-US" dirty="0"/>
              <a:t>The bomb went off with a bang.</a:t>
            </a:r>
          </a:p>
          <a:p>
            <a:endParaRPr lang="uk-U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355975" cy="511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8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800" b="1" dirty="0"/>
              <a:t>Correctness</a:t>
            </a:r>
            <a:endParaRPr lang="uk-UA" sz="4800" b="1" dirty="0"/>
          </a:p>
        </p:txBody>
      </p:sp>
      <p:sp>
        <p:nvSpPr>
          <p:cNvPr id="4" name="Объект 3"/>
          <p:cNvSpPr>
            <a:spLocks noGrp="1"/>
          </p:cNvSpPr>
          <p:nvPr>
            <p:ph sz="half" idx="1"/>
          </p:nvPr>
        </p:nvSpPr>
        <p:spPr>
          <a:xfrm>
            <a:off x="457200" y="1357745"/>
            <a:ext cx="4059936" cy="4738255"/>
          </a:xfrm>
        </p:spPr>
        <p:txBody>
          <a:bodyPr>
            <a:noAutofit/>
          </a:bodyPr>
          <a:lstStyle/>
          <a:p>
            <a:pPr marL="0" indent="0" algn="just">
              <a:buNone/>
            </a:pPr>
            <a:r>
              <a:rPr lang="en-US" sz="3200" dirty="0" smtClean="0"/>
              <a:t>Correctness </a:t>
            </a:r>
            <a:r>
              <a:rPr lang="en-US" sz="3200" dirty="0"/>
              <a:t>means speaking or writing in accordance with the rules and norms of one’s language. </a:t>
            </a:r>
            <a:endParaRPr lang="en-US" sz="3200" dirty="0" smtClean="0"/>
          </a:p>
          <a:p>
            <a:pPr marL="0" indent="0">
              <a:buNone/>
            </a:pPr>
            <a:r>
              <a:rPr lang="en-US" sz="3200" dirty="0" smtClean="0"/>
              <a:t>An </a:t>
            </a:r>
            <a:r>
              <a:rPr lang="en-US" sz="3200" dirty="0"/>
              <a:t>effective communicator uses words correctly and follows the rules of grammar and syntax. </a:t>
            </a:r>
            <a:endParaRPr lang="uk-UA" sz="3200" dirty="0"/>
          </a:p>
        </p:txBody>
      </p:sp>
      <p:sp>
        <p:nvSpPr>
          <p:cNvPr id="8" name="Объект 7"/>
          <p:cNvSpPr>
            <a:spLocks noGrp="1"/>
          </p:cNvSpPr>
          <p:nvPr>
            <p:ph sz="half" idx="2"/>
          </p:nvPr>
        </p:nvSpPr>
        <p:spPr/>
        <p:txBody>
          <a:bodyPr>
            <a:normAutofit/>
          </a:bodyPr>
          <a:lstStyle/>
          <a:p>
            <a:endParaRPr lang="uk-U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40324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717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Parallelism</a:t>
            </a:r>
            <a:endParaRPr lang="uk-UA" b="1" dirty="0"/>
          </a:p>
        </p:txBody>
      </p:sp>
      <p:sp>
        <p:nvSpPr>
          <p:cNvPr id="3" name="Объект 2"/>
          <p:cNvSpPr>
            <a:spLocks noGrp="1"/>
          </p:cNvSpPr>
          <p:nvPr>
            <p:ph sz="half" idx="1"/>
          </p:nvPr>
        </p:nvSpPr>
        <p:spPr/>
        <p:txBody>
          <a:bodyPr>
            <a:normAutofit/>
          </a:bodyPr>
          <a:lstStyle/>
          <a:p>
            <a:pPr marL="0" indent="0">
              <a:buNone/>
            </a:pPr>
            <a:r>
              <a:rPr lang="en-US" dirty="0" smtClean="0"/>
              <a:t>Parallel </a:t>
            </a:r>
            <a:r>
              <a:rPr lang="en-US" dirty="0"/>
              <a:t>sentence structure</a:t>
            </a:r>
          </a:p>
          <a:p>
            <a:endParaRPr lang="en-US" dirty="0"/>
          </a:p>
          <a:p>
            <a:pPr marL="0" indent="0" algn="just">
              <a:buNone/>
            </a:pPr>
            <a:r>
              <a:rPr lang="en-US" dirty="0"/>
              <a:t>Successive clauses or sentences are similarly structured. This similarity makes it easier for the </a:t>
            </a:r>
            <a:r>
              <a:rPr lang="en-US" dirty="0" smtClean="0"/>
              <a:t>listener </a:t>
            </a:r>
            <a:r>
              <a:rPr lang="en-US" dirty="0"/>
              <a:t>to concentrate on the message.</a:t>
            </a:r>
          </a:p>
          <a:p>
            <a:endParaRPr lang="en-US" dirty="0"/>
          </a:p>
        </p:txBody>
      </p:sp>
      <p:sp>
        <p:nvSpPr>
          <p:cNvPr id="4" name="Объект 3"/>
          <p:cNvSpPr>
            <a:spLocks noGrp="1"/>
          </p:cNvSpPr>
          <p:nvPr>
            <p:ph sz="half" idx="2"/>
          </p:nvPr>
        </p:nvSpPr>
        <p:spPr/>
        <p:txBody>
          <a:bodyPr>
            <a:normAutofit/>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41044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99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buNone/>
            </a:pPr>
            <a:r>
              <a:rPr lang="en-US" dirty="0" smtClean="0"/>
              <a:t>Example:</a:t>
            </a:r>
            <a:endParaRPr lang="en-US" dirty="0"/>
          </a:p>
          <a:p>
            <a:endParaRPr lang="en-US" dirty="0"/>
          </a:p>
          <a:p>
            <a:pPr algn="just"/>
            <a:r>
              <a:rPr lang="en-US" dirty="0"/>
              <a:t>We are bound by ideals that move us beyond our backgrounds, lift us above our interest, and teach us what it means to be citizens. (2)</a:t>
            </a:r>
          </a:p>
          <a:p>
            <a:pPr algn="just"/>
            <a:r>
              <a:rPr lang="en-US" dirty="0"/>
              <a:t>The mediocre teacher tells, The good teacher explains. The superior teacher demonstrates. The great teacher inspires. (William A. Ward)</a:t>
            </a:r>
          </a:p>
          <a:p>
            <a:pPr algn="just"/>
            <a:r>
              <a:rPr lang="en-US" dirty="0"/>
              <a:t>The mistakes of the fool are known to the world, but not to himself. The mistakes of the wise man are known to himself, but not to the world. (Charles Caleb Colton)</a:t>
            </a:r>
          </a:p>
          <a:p>
            <a:pPr algn="just"/>
            <a:r>
              <a:rPr lang="en-US" dirty="0"/>
              <a:t>Tell me and I forget. Teach me and I may remember. Involve me and I will learn. (Benjamin Franklin)</a:t>
            </a:r>
          </a:p>
        </p:txBody>
      </p:sp>
      <p:sp>
        <p:nvSpPr>
          <p:cNvPr id="3" name="Заголовок 2"/>
          <p:cNvSpPr>
            <a:spLocks noGrp="1"/>
          </p:cNvSpPr>
          <p:nvPr>
            <p:ph type="title"/>
          </p:nvPr>
        </p:nvSpPr>
        <p:spPr/>
        <p:txBody>
          <a:bodyPr/>
          <a:lstStyle/>
          <a:p>
            <a:pPr algn="ctr"/>
            <a:r>
              <a:rPr lang="en-GB" b="1" dirty="0"/>
              <a:t>Parallelism</a:t>
            </a:r>
            <a:endParaRPr lang="uk-UA" b="1" dirty="0"/>
          </a:p>
        </p:txBody>
      </p:sp>
    </p:spTree>
    <p:extLst>
      <p:ext uri="{BB962C8B-B14F-4D97-AF65-F5344CB8AC3E}">
        <p14:creationId xmlns:p14="http://schemas.microsoft.com/office/powerpoint/2010/main" val="1245397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Parenthesis</a:t>
            </a:r>
            <a:endParaRPr lang="uk-UA" b="1" dirty="0"/>
          </a:p>
        </p:txBody>
      </p:sp>
      <p:sp>
        <p:nvSpPr>
          <p:cNvPr id="3" name="Объект 2"/>
          <p:cNvSpPr>
            <a:spLocks noGrp="1"/>
          </p:cNvSpPr>
          <p:nvPr>
            <p:ph sz="half" idx="1"/>
          </p:nvPr>
        </p:nvSpPr>
        <p:spPr/>
        <p:txBody>
          <a:bodyPr>
            <a:normAutofit fontScale="70000" lnSpcReduction="20000"/>
          </a:bodyPr>
          <a:lstStyle/>
          <a:p>
            <a:endParaRPr lang="uk-UA" dirty="0"/>
          </a:p>
        </p:txBody>
      </p:sp>
      <p:sp>
        <p:nvSpPr>
          <p:cNvPr id="4" name="Объект 3"/>
          <p:cNvSpPr>
            <a:spLocks noGrp="1"/>
          </p:cNvSpPr>
          <p:nvPr>
            <p:ph sz="half" idx="2"/>
          </p:nvPr>
        </p:nvSpPr>
        <p:spPr>
          <a:xfrm>
            <a:off x="4648200" y="1340768"/>
            <a:ext cx="4059936" cy="5256584"/>
          </a:xfrm>
        </p:spPr>
        <p:txBody>
          <a:bodyPr>
            <a:normAutofit fontScale="70000" lnSpcReduction="20000"/>
          </a:bodyPr>
          <a:lstStyle/>
          <a:p>
            <a:pPr marL="0" indent="0" algn="just">
              <a:buNone/>
            </a:pPr>
            <a:r>
              <a:rPr lang="ru-RU" dirty="0" smtClean="0"/>
              <a:t>А</a:t>
            </a:r>
            <a:r>
              <a:rPr lang="en-US" sz="2900" dirty="0" err="1" smtClean="0"/>
              <a:t>dditional</a:t>
            </a:r>
            <a:r>
              <a:rPr lang="en-US" sz="2900" dirty="0" smtClean="0"/>
              <a:t> information</a:t>
            </a:r>
            <a:endParaRPr lang="en-US" sz="2900" dirty="0"/>
          </a:p>
          <a:p>
            <a:pPr marL="0" indent="0" algn="just">
              <a:buNone/>
            </a:pPr>
            <a:r>
              <a:rPr lang="en-US" sz="2900" dirty="0"/>
              <a:t>The normal progression of a sentence is interrupted by extra information or explanations enclosed in commas, brackets or dashes. The extra information can be a single word, a phrase or even a sentence</a:t>
            </a:r>
            <a:r>
              <a:rPr lang="en-US" sz="2900" dirty="0" smtClean="0"/>
              <a:t>.</a:t>
            </a:r>
            <a:endParaRPr lang="en-US" sz="2900" dirty="0"/>
          </a:p>
          <a:p>
            <a:pPr marL="0" indent="0" algn="just">
              <a:buNone/>
            </a:pPr>
            <a:r>
              <a:rPr lang="en-US" sz="2900" dirty="0" smtClean="0"/>
              <a:t>Example:</a:t>
            </a:r>
            <a:endParaRPr lang="en-US" sz="2900" dirty="0"/>
          </a:p>
          <a:p>
            <a:pPr marL="0" indent="0" algn="just">
              <a:buNone/>
            </a:pPr>
            <a:r>
              <a:rPr lang="en-US" sz="2900" dirty="0" smtClean="0"/>
              <a:t>The </a:t>
            </a:r>
            <a:r>
              <a:rPr lang="en-US" sz="2900" dirty="0"/>
              <a:t>boats have remarkably few controls and we were given a thorough briefing about 'driving' ours–along with advice on mooring, lock operation and safety considerations–by Pauline, who even set off with us for a few minutes to ensure we were confident. </a:t>
            </a:r>
            <a:endParaRPr lang="uk-UA" sz="2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410445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739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00336"/>
          </a:xfrm>
        </p:spPr>
        <p:txBody>
          <a:bodyPr/>
          <a:lstStyle/>
          <a:p>
            <a:pPr algn="ctr"/>
            <a:r>
              <a:rPr lang="en-GB" b="1" dirty="0"/>
              <a:t>Personification</a:t>
            </a:r>
            <a:endParaRPr lang="uk-UA" b="1" dirty="0"/>
          </a:p>
        </p:txBody>
      </p:sp>
      <p:sp>
        <p:nvSpPr>
          <p:cNvPr id="3" name="Объект 2"/>
          <p:cNvSpPr>
            <a:spLocks noGrp="1"/>
          </p:cNvSpPr>
          <p:nvPr>
            <p:ph sz="half" idx="1"/>
          </p:nvPr>
        </p:nvSpPr>
        <p:spPr>
          <a:xfrm>
            <a:off x="457200" y="980728"/>
            <a:ext cx="4059936" cy="5115272"/>
          </a:xfrm>
        </p:spPr>
        <p:txBody>
          <a:bodyPr>
            <a:noAutofit/>
          </a:bodyPr>
          <a:lstStyle/>
          <a:p>
            <a:pPr marL="0" indent="0" algn="just">
              <a:buNone/>
            </a:pPr>
            <a:r>
              <a:rPr lang="en-US" sz="2400" dirty="0" smtClean="0"/>
              <a:t>Attribution </a:t>
            </a:r>
            <a:r>
              <a:rPr lang="en-US" sz="2400" dirty="0"/>
              <a:t>of human characteristics to animals, inanimate objects or </a:t>
            </a:r>
            <a:r>
              <a:rPr lang="en-US" sz="2400" dirty="0" smtClean="0"/>
              <a:t>abstractions.</a:t>
            </a:r>
            <a:endParaRPr lang="en-US" sz="2000" dirty="0"/>
          </a:p>
          <a:p>
            <a:pPr marL="0" indent="0" algn="just">
              <a:buNone/>
            </a:pPr>
            <a:r>
              <a:rPr lang="en-US" sz="2000" dirty="0"/>
              <a:t>Animals, inanimate objects or abstractions are represented as having human characteristics (</a:t>
            </a:r>
            <a:r>
              <a:rPr lang="en-US" sz="2000" dirty="0" smtClean="0"/>
              <a:t>behavior</a:t>
            </a:r>
            <a:r>
              <a:rPr lang="en-US" sz="2000" dirty="0"/>
              <a:t>, feelings, character etc.). </a:t>
            </a:r>
          </a:p>
          <a:p>
            <a:pPr marL="0" indent="0">
              <a:buNone/>
            </a:pPr>
            <a:r>
              <a:rPr lang="en-US" sz="2000" dirty="0"/>
              <a:t>Examples</a:t>
            </a:r>
            <a:r>
              <a:rPr lang="en-US" sz="2000" dirty="0" smtClean="0"/>
              <a:t>:</a:t>
            </a:r>
            <a:endParaRPr lang="en-US" sz="2000" dirty="0"/>
          </a:p>
          <a:p>
            <a:r>
              <a:rPr lang="en-US" sz="2000" dirty="0"/>
              <a:t>Why these two countries would remain at each other's throat for so long. </a:t>
            </a:r>
          </a:p>
          <a:p>
            <a:r>
              <a:rPr lang="en-US" sz="2000" dirty="0"/>
              <a:t>I closed the door, and my stubborn car refused to open it again</a:t>
            </a:r>
            <a:r>
              <a:rPr lang="en-US" sz="2000" dirty="0" smtClean="0"/>
              <a:t>.</a:t>
            </a:r>
            <a:endParaRPr lang="en-US" sz="2000" dirty="0"/>
          </a:p>
        </p:txBody>
      </p:sp>
      <p:sp>
        <p:nvSpPr>
          <p:cNvPr id="4" name="Объект 3"/>
          <p:cNvSpPr>
            <a:spLocks noGrp="1"/>
          </p:cNvSpPr>
          <p:nvPr>
            <p:ph sz="half" idx="2"/>
          </p:nvPr>
        </p:nvSpPr>
        <p:spPr/>
        <p:txBody>
          <a:bodyPr>
            <a:normAutofit fontScale="62500" lnSpcReduction="20000"/>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052736"/>
            <a:ext cx="43924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703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1196752"/>
            <a:ext cx="8229600" cy="4899248"/>
          </a:xfrm>
        </p:spPr>
        <p:txBody>
          <a:bodyPr>
            <a:normAutofit lnSpcReduction="10000"/>
          </a:bodyPr>
          <a:lstStyle/>
          <a:p>
            <a:pPr marL="0" indent="0" algn="just">
              <a:buNone/>
            </a:pPr>
            <a:r>
              <a:rPr lang="en-US" dirty="0" smtClean="0"/>
              <a:t>Repeating </a:t>
            </a:r>
            <a:r>
              <a:rPr lang="en-US" dirty="0"/>
              <a:t>words or </a:t>
            </a:r>
            <a:r>
              <a:rPr lang="en-US" dirty="0" smtClean="0"/>
              <a:t>phrases  throughout </a:t>
            </a:r>
            <a:r>
              <a:rPr lang="en-US" dirty="0"/>
              <a:t>the text to </a:t>
            </a:r>
            <a:r>
              <a:rPr lang="en-US" dirty="0" smtClean="0"/>
              <a:t>emphasize </a:t>
            </a:r>
            <a:r>
              <a:rPr lang="en-US" dirty="0"/>
              <a:t>certain facts or </a:t>
            </a:r>
            <a:r>
              <a:rPr lang="en-US" dirty="0" smtClean="0"/>
              <a:t>ideas. E.g.:</a:t>
            </a:r>
          </a:p>
          <a:p>
            <a:pPr marL="0" indent="0" algn="just">
              <a:buNone/>
            </a:pPr>
            <a:r>
              <a:rPr lang="en-US" u="sng" dirty="0"/>
              <a:t>America, at its best</a:t>
            </a:r>
            <a:r>
              <a:rPr lang="en-US" dirty="0"/>
              <a:t>, matches a commitment to principle with a concern for civility. A civil society demands from each of us good will and respect, fair dealing and forgiveness. […]</a:t>
            </a:r>
          </a:p>
          <a:p>
            <a:pPr marL="0" indent="0" algn="just">
              <a:buNone/>
            </a:pPr>
            <a:r>
              <a:rPr lang="en-US" u="sng" dirty="0"/>
              <a:t>America, at its best,</a:t>
            </a:r>
            <a:r>
              <a:rPr lang="en-US" dirty="0"/>
              <a:t> is also courageous. Our national courage […]</a:t>
            </a:r>
          </a:p>
          <a:p>
            <a:pPr marL="0" indent="0" algn="just">
              <a:buNone/>
            </a:pPr>
            <a:r>
              <a:rPr lang="en-US" u="sng" dirty="0"/>
              <a:t>America, at its best</a:t>
            </a:r>
            <a:r>
              <a:rPr lang="en-US" dirty="0"/>
              <a:t>, is compassionate. In the quiet of American conscience, we know that deep, persistent poverty is unworthy of our nation's promise. […] </a:t>
            </a:r>
            <a:endParaRPr lang="en-US" dirty="0" smtClean="0"/>
          </a:p>
          <a:p>
            <a:pPr marL="0" indent="0" algn="just">
              <a:buNone/>
            </a:pPr>
            <a:r>
              <a:rPr lang="en-US" dirty="0" smtClean="0"/>
              <a:t>Inauguration </a:t>
            </a:r>
            <a:r>
              <a:rPr lang="en-US" dirty="0"/>
              <a:t>Speech George W. Bush- </a:t>
            </a:r>
          </a:p>
          <a:p>
            <a:pPr marL="0" indent="0" algn="just">
              <a:buNone/>
            </a:pPr>
            <a:endParaRPr lang="en-US" dirty="0"/>
          </a:p>
        </p:txBody>
      </p:sp>
      <p:sp>
        <p:nvSpPr>
          <p:cNvPr id="2" name="Заголовок 1"/>
          <p:cNvSpPr>
            <a:spLocks noGrp="1"/>
          </p:cNvSpPr>
          <p:nvPr>
            <p:ph type="title"/>
          </p:nvPr>
        </p:nvSpPr>
        <p:spPr>
          <a:xfrm>
            <a:off x="457200" y="152400"/>
            <a:ext cx="8229600" cy="900336"/>
          </a:xfrm>
        </p:spPr>
        <p:txBody>
          <a:bodyPr/>
          <a:lstStyle/>
          <a:p>
            <a:pPr algn="ctr"/>
            <a:r>
              <a:rPr lang="en-GB" b="1" dirty="0" smtClean="0"/>
              <a:t>Repetition</a:t>
            </a:r>
            <a:endParaRPr lang="uk-UA" b="1" dirty="0"/>
          </a:p>
        </p:txBody>
      </p:sp>
    </p:spTree>
    <p:extLst>
      <p:ext uri="{BB962C8B-B14F-4D97-AF65-F5344CB8AC3E}">
        <p14:creationId xmlns:p14="http://schemas.microsoft.com/office/powerpoint/2010/main" val="2682943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Simile</a:t>
            </a:r>
            <a:endParaRPr lang="uk-UA" b="1" dirty="0"/>
          </a:p>
        </p:txBody>
      </p:sp>
      <p:sp>
        <p:nvSpPr>
          <p:cNvPr id="3" name="Объект 2"/>
          <p:cNvSpPr>
            <a:spLocks noGrp="1"/>
          </p:cNvSpPr>
          <p:nvPr>
            <p:ph sz="half" idx="1"/>
          </p:nvPr>
        </p:nvSpPr>
        <p:spPr/>
        <p:txBody>
          <a:bodyPr>
            <a:normAutofit/>
          </a:bodyPr>
          <a:lstStyle/>
          <a:p>
            <a:endParaRPr lang="uk-UA" dirty="0"/>
          </a:p>
        </p:txBody>
      </p:sp>
      <p:sp>
        <p:nvSpPr>
          <p:cNvPr id="4" name="Объект 3"/>
          <p:cNvSpPr>
            <a:spLocks noGrp="1"/>
          </p:cNvSpPr>
          <p:nvPr>
            <p:ph sz="half" idx="2"/>
          </p:nvPr>
        </p:nvSpPr>
        <p:spPr/>
        <p:txBody>
          <a:bodyPr>
            <a:normAutofit/>
          </a:bodyPr>
          <a:lstStyle/>
          <a:p>
            <a:pPr marL="0" indent="0">
              <a:buNone/>
            </a:pPr>
            <a:r>
              <a:rPr lang="en-US" dirty="0" smtClean="0"/>
              <a:t>Direct comparison  </a:t>
            </a:r>
            <a:r>
              <a:rPr lang="en-US" dirty="0"/>
              <a:t>using 'like' (A is like B</a:t>
            </a:r>
            <a:r>
              <a:rPr lang="en-US" dirty="0" smtClean="0"/>
              <a:t>.) or ‘as’.</a:t>
            </a:r>
            <a:endParaRPr lang="en-US" dirty="0"/>
          </a:p>
          <a:p>
            <a:r>
              <a:rPr lang="en-US" dirty="0" smtClean="0"/>
              <a:t>A </a:t>
            </a:r>
            <a:r>
              <a:rPr lang="en-US" dirty="0"/>
              <a:t>is (not) like B</a:t>
            </a:r>
          </a:p>
          <a:p>
            <a:r>
              <a:rPr lang="en-US" dirty="0"/>
              <a:t>A is more/less than B</a:t>
            </a:r>
          </a:p>
          <a:p>
            <a:r>
              <a:rPr lang="en-US" dirty="0"/>
              <a:t>A is as … as B</a:t>
            </a:r>
          </a:p>
          <a:p>
            <a:r>
              <a:rPr lang="en-US" dirty="0"/>
              <a:t>A is similar to B</a:t>
            </a:r>
          </a:p>
          <a:p>
            <a:r>
              <a:rPr lang="en-US" dirty="0"/>
              <a:t>A is …, so is B</a:t>
            </a:r>
          </a:p>
          <a:p>
            <a:r>
              <a:rPr lang="en-US" dirty="0"/>
              <a:t>A does …, so does B</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96044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864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pPr algn="ctr"/>
            <a:r>
              <a:rPr lang="en-GB" b="1" dirty="0"/>
              <a:t>Simile</a:t>
            </a:r>
            <a:endParaRPr lang="uk-UA"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20891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934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Synecdoche</a:t>
            </a:r>
            <a:endParaRPr lang="uk-UA" b="1" dirty="0"/>
          </a:p>
        </p:txBody>
      </p:sp>
      <p:sp>
        <p:nvSpPr>
          <p:cNvPr id="3" name="Объект 2"/>
          <p:cNvSpPr>
            <a:spLocks noGrp="1"/>
          </p:cNvSpPr>
          <p:nvPr>
            <p:ph sz="half" idx="1"/>
          </p:nvPr>
        </p:nvSpPr>
        <p:spPr>
          <a:xfrm>
            <a:off x="457200" y="1524000"/>
            <a:ext cx="4059936" cy="5073352"/>
          </a:xfrm>
        </p:spPr>
        <p:txBody>
          <a:bodyPr>
            <a:normAutofit fontScale="85000" lnSpcReduction="10000"/>
          </a:bodyPr>
          <a:lstStyle/>
          <a:p>
            <a:pPr marL="0" indent="0">
              <a:buNone/>
            </a:pPr>
            <a:r>
              <a:rPr lang="en-US" dirty="0" smtClean="0"/>
              <a:t>Some </a:t>
            </a:r>
            <a:r>
              <a:rPr lang="en-US" dirty="0"/>
              <a:t>kind of generalization or specification that uses a part, a member or a characteristic of what is meant. The following possibilities are common</a:t>
            </a:r>
            <a:r>
              <a:rPr lang="en-US" dirty="0" smtClean="0"/>
              <a:t>:</a:t>
            </a:r>
            <a:endParaRPr lang="en-US" dirty="0"/>
          </a:p>
          <a:p>
            <a:r>
              <a:rPr lang="en-US" dirty="0"/>
              <a:t>Part used instead of the whole</a:t>
            </a:r>
          </a:p>
          <a:p>
            <a:pPr marL="0" indent="0">
              <a:buNone/>
            </a:pPr>
            <a:r>
              <a:rPr lang="en-US" dirty="0" smtClean="0"/>
              <a:t>e.g. Turning </a:t>
            </a:r>
            <a:r>
              <a:rPr lang="en-US" dirty="0"/>
              <a:t>our long boat round […] on the last morning required all hands on deck … (hands = people) </a:t>
            </a:r>
          </a:p>
          <a:p>
            <a:r>
              <a:rPr lang="en-US" dirty="0"/>
              <a:t>Whole used instead of a part</a:t>
            </a:r>
          </a:p>
          <a:p>
            <a:pPr marL="0" indent="0">
              <a:buNone/>
            </a:pPr>
            <a:r>
              <a:rPr lang="en-US" dirty="0" smtClean="0"/>
              <a:t>e.g. Troops </a:t>
            </a:r>
            <a:r>
              <a:rPr lang="en-US" dirty="0"/>
              <a:t>halt the drivers (troops = soldiers) </a:t>
            </a:r>
          </a:p>
          <a:p>
            <a:pPr marL="0" indent="0">
              <a:buNone/>
            </a:pPr>
            <a:endParaRPr lang="uk-UA" dirty="0"/>
          </a:p>
        </p:txBody>
      </p:sp>
      <p:sp>
        <p:nvSpPr>
          <p:cNvPr id="4" name="Объект 3"/>
          <p:cNvSpPr>
            <a:spLocks noGrp="1"/>
          </p:cNvSpPr>
          <p:nvPr>
            <p:ph sz="half" idx="2"/>
          </p:nvPr>
        </p:nvSpPr>
        <p:spPr/>
        <p:txBody>
          <a:bodyPr>
            <a:normAutofit fontScale="85000" lnSpcReduction="10000"/>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529" y="1412776"/>
            <a:ext cx="432595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879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Irony</a:t>
            </a:r>
            <a:endParaRPr lang="uk-UA" b="1" dirty="0"/>
          </a:p>
        </p:txBody>
      </p:sp>
      <p:sp>
        <p:nvSpPr>
          <p:cNvPr id="3" name="Объект 2"/>
          <p:cNvSpPr>
            <a:spLocks noGrp="1"/>
          </p:cNvSpPr>
          <p:nvPr>
            <p:ph sz="half" idx="1"/>
          </p:nvPr>
        </p:nvSpPr>
        <p:spPr/>
        <p:txBody>
          <a:bodyPr>
            <a:normAutofit fontScale="92500" lnSpcReduction="10000"/>
          </a:bodyPr>
          <a:lstStyle/>
          <a:p>
            <a:endParaRPr lang="uk-UA" dirty="0"/>
          </a:p>
        </p:txBody>
      </p:sp>
      <p:sp>
        <p:nvSpPr>
          <p:cNvPr id="4" name="Объект 3"/>
          <p:cNvSpPr>
            <a:spLocks noGrp="1"/>
          </p:cNvSpPr>
          <p:nvPr>
            <p:ph sz="half" idx="2"/>
          </p:nvPr>
        </p:nvSpPr>
        <p:spPr/>
        <p:txBody>
          <a:bodyPr>
            <a:normAutofit fontScale="92500" lnSpcReduction="10000"/>
          </a:bodyPr>
          <a:lstStyle/>
          <a:p>
            <a:pPr marL="0" indent="0" algn="just">
              <a:buNone/>
            </a:pPr>
            <a:r>
              <a:rPr lang="en-US" dirty="0" smtClean="0"/>
              <a:t>Figure </a:t>
            </a:r>
            <a:r>
              <a:rPr lang="en-US" dirty="0"/>
              <a:t>of speech in which words are used in such a way that their intended meaning is different from the actual meaning of the words</a:t>
            </a:r>
            <a:r>
              <a:rPr lang="en-US" dirty="0" smtClean="0"/>
              <a:t>.</a:t>
            </a:r>
          </a:p>
          <a:p>
            <a:pPr marL="0" indent="0" algn="just">
              <a:buNone/>
            </a:pPr>
            <a:r>
              <a:rPr lang="en-US" dirty="0" smtClean="0"/>
              <a:t> </a:t>
            </a:r>
            <a:r>
              <a:rPr lang="en-US" dirty="0"/>
              <a:t>It may also be a situation that may end up in quite a different way than what is generally anticipated. </a:t>
            </a:r>
            <a:endParaRPr lang="en-US" dirty="0" smtClean="0"/>
          </a:p>
          <a:p>
            <a:pPr marL="0" indent="0" algn="just">
              <a:buNone/>
            </a:pPr>
            <a:r>
              <a:rPr lang="en-US" dirty="0" smtClean="0"/>
              <a:t>In </a:t>
            </a:r>
            <a:r>
              <a:rPr lang="en-US" dirty="0"/>
              <a:t>simple words, it is a difference between the appearance and the reality.</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1044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686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a:t>It is a language that in some of its forms understates facts, denies the contrary of the truth, or states the opposite of the truth</a:t>
            </a:r>
            <a:r>
              <a:rPr lang="en-US" dirty="0" smtClean="0"/>
              <a:t>.</a:t>
            </a:r>
          </a:p>
          <a:p>
            <a:pPr marL="0" indent="0" algn="just">
              <a:buNone/>
            </a:pPr>
            <a:r>
              <a:rPr lang="en-US" dirty="0" smtClean="0"/>
              <a:t>e.g.  </a:t>
            </a:r>
            <a:r>
              <a:rPr lang="en-US" dirty="0"/>
              <a:t>President Trump today visited the National Museum of African American History and Culture … as part of his ongoing quest to find Barack Obama’s birth certificate. – Seth Meyers</a:t>
            </a:r>
          </a:p>
          <a:p>
            <a:pPr marL="0" indent="0">
              <a:buNone/>
            </a:pPr>
            <a:endParaRPr lang="uk-UA" dirty="0"/>
          </a:p>
        </p:txBody>
      </p:sp>
      <p:sp>
        <p:nvSpPr>
          <p:cNvPr id="3" name="Заголовок 2"/>
          <p:cNvSpPr>
            <a:spLocks noGrp="1"/>
          </p:cNvSpPr>
          <p:nvPr>
            <p:ph type="title"/>
          </p:nvPr>
        </p:nvSpPr>
        <p:spPr/>
        <p:txBody>
          <a:bodyPr/>
          <a:lstStyle/>
          <a:p>
            <a:pPr algn="ctr"/>
            <a:r>
              <a:rPr lang="en-GB" b="1" dirty="0"/>
              <a:t>Irony</a:t>
            </a:r>
            <a:endParaRPr lang="uk-UA" b="1" dirty="0"/>
          </a:p>
        </p:txBody>
      </p:sp>
    </p:spTree>
    <p:extLst>
      <p:ext uri="{BB962C8B-B14F-4D97-AF65-F5344CB8AC3E}">
        <p14:creationId xmlns:p14="http://schemas.microsoft.com/office/powerpoint/2010/main" val="181939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Correctness</a:t>
            </a:r>
            <a:endParaRPr lang="uk-UA" b="1" dirty="0"/>
          </a:p>
        </p:txBody>
      </p:sp>
      <p:sp>
        <p:nvSpPr>
          <p:cNvPr id="3" name="Объект 2"/>
          <p:cNvSpPr>
            <a:spLocks noGrp="1"/>
          </p:cNvSpPr>
          <p:nvPr>
            <p:ph sz="half" idx="1"/>
          </p:nvPr>
        </p:nvSpPr>
        <p:spPr/>
        <p:txBody>
          <a:bodyPr>
            <a:normAutofit/>
          </a:bodyPr>
          <a:lstStyle/>
          <a:p>
            <a:endParaRPr lang="uk-UA" dirty="0"/>
          </a:p>
        </p:txBody>
      </p:sp>
      <p:sp>
        <p:nvSpPr>
          <p:cNvPr id="4" name="Объект 3"/>
          <p:cNvSpPr>
            <a:spLocks noGrp="1"/>
          </p:cNvSpPr>
          <p:nvPr>
            <p:ph sz="half" idx="2"/>
          </p:nvPr>
        </p:nvSpPr>
        <p:spPr/>
        <p:txBody>
          <a:bodyPr>
            <a:normAutofit/>
          </a:bodyPr>
          <a:lstStyle/>
          <a:p>
            <a:pPr algn="just"/>
            <a:r>
              <a:rPr lang="en-US" dirty="0"/>
              <a:t>C</a:t>
            </a:r>
            <a:r>
              <a:rPr lang="en-US" dirty="0" smtClean="0"/>
              <a:t>orrect </a:t>
            </a:r>
            <a:r>
              <a:rPr lang="en-US" dirty="0"/>
              <a:t>usage ensures clear and precise communication. </a:t>
            </a:r>
            <a:endParaRPr lang="en-US" dirty="0" smtClean="0"/>
          </a:p>
          <a:p>
            <a:pPr algn="just"/>
            <a:r>
              <a:rPr lang="en-US" dirty="0"/>
              <a:t>C</a:t>
            </a:r>
            <a:r>
              <a:rPr lang="en-US" dirty="0" smtClean="0"/>
              <a:t>orrectly </a:t>
            </a:r>
            <a:r>
              <a:rPr lang="en-US" dirty="0"/>
              <a:t>using language establishes credibility (or </a:t>
            </a:r>
            <a:r>
              <a:rPr lang="en-US" dirty="0" smtClean="0"/>
              <a:t>ethos) </a:t>
            </a:r>
            <a:r>
              <a:rPr lang="en-US" dirty="0"/>
              <a:t>with an audience because it indicates the speaker </a:t>
            </a:r>
            <a:r>
              <a:rPr lang="en-US" dirty="0" smtClean="0"/>
              <a:t>is </a:t>
            </a:r>
            <a:r>
              <a:rPr lang="en-US" dirty="0"/>
              <a:t>well-educated, understands the nuances of language, and pays attention to details. </a:t>
            </a:r>
          </a:p>
          <a:p>
            <a:pPr algn="just"/>
            <a:endParaRPr lang="en-US" dirty="0"/>
          </a:p>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8" y="1484784"/>
            <a:ext cx="47525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263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smtClean="0"/>
              <a:t>Sarcasm</a:t>
            </a:r>
            <a:endParaRPr lang="uk-UA" dirty="0"/>
          </a:p>
        </p:txBody>
      </p:sp>
      <p:sp>
        <p:nvSpPr>
          <p:cNvPr id="5" name="Объект 4"/>
          <p:cNvSpPr>
            <a:spLocks noGrp="1"/>
          </p:cNvSpPr>
          <p:nvPr>
            <p:ph sz="half" idx="1"/>
          </p:nvPr>
        </p:nvSpPr>
        <p:spPr/>
        <p:txBody>
          <a:bodyPr>
            <a:normAutofit/>
          </a:bodyPr>
          <a:lstStyle/>
          <a:p>
            <a:pPr marL="0" indent="0">
              <a:buNone/>
            </a:pPr>
            <a:r>
              <a:rPr lang="en-US" dirty="0" smtClean="0"/>
              <a:t>Sharp </a:t>
            </a:r>
            <a:r>
              <a:rPr lang="en-US" dirty="0"/>
              <a:t>and often satirical or ironic utterance designed to cut or give </a:t>
            </a:r>
            <a:r>
              <a:rPr lang="en-US" dirty="0" smtClean="0"/>
              <a:t>pain.</a:t>
            </a:r>
            <a:endParaRPr lang="en-US" dirty="0"/>
          </a:p>
          <a:p>
            <a:pPr marL="0" indent="0" algn="just">
              <a:buNone/>
            </a:pPr>
            <a:r>
              <a:rPr lang="en-US" dirty="0" smtClean="0"/>
              <a:t>Mode </a:t>
            </a:r>
            <a:r>
              <a:rPr lang="en-US" dirty="0"/>
              <a:t>of satirical wit depending for its effect on bitter, caustic, and often ironic language that is usually directed against an individual</a:t>
            </a:r>
            <a:endParaRPr lang="uk-UA" dirty="0"/>
          </a:p>
        </p:txBody>
      </p:sp>
      <p:sp>
        <p:nvSpPr>
          <p:cNvPr id="6" name="Объект 5"/>
          <p:cNvSpPr>
            <a:spLocks noGrp="1"/>
          </p:cNvSpPr>
          <p:nvPr>
            <p:ph sz="half" idx="2"/>
          </p:nvPr>
        </p:nvSpPr>
        <p:spPr/>
        <p:txBody>
          <a:bodyPr>
            <a:normAutofit/>
          </a:bodyPr>
          <a:lstStyle/>
          <a:p>
            <a:endParaRPr lang="uk-U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48780"/>
            <a:ext cx="4176464"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643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algn="just"/>
            <a:r>
              <a:rPr lang="en-US" sz="3900" dirty="0"/>
              <a:t>Clear and simple </a:t>
            </a:r>
            <a:r>
              <a:rPr lang="en-US" sz="3900" dirty="0" smtClean="0"/>
              <a:t>speaking </a:t>
            </a:r>
            <a:r>
              <a:rPr lang="en-US" sz="3900" dirty="0"/>
              <a:t>ensures that your message never gets lost between you and your audience. </a:t>
            </a:r>
            <a:endParaRPr lang="en-US" sz="3900" dirty="0" smtClean="0"/>
          </a:p>
          <a:p>
            <a:pPr algn="just"/>
            <a:r>
              <a:rPr lang="en-US" sz="3900" dirty="0" smtClean="0"/>
              <a:t>The simpler </a:t>
            </a:r>
            <a:r>
              <a:rPr lang="en-US" sz="3900" dirty="0"/>
              <a:t>you </a:t>
            </a:r>
            <a:r>
              <a:rPr lang="en-US" sz="3900" dirty="0" smtClean="0"/>
              <a:t>write and speak, </a:t>
            </a:r>
            <a:r>
              <a:rPr lang="en-US" sz="3900" dirty="0"/>
              <a:t>the more intelligent you seem to others. </a:t>
            </a:r>
            <a:endParaRPr lang="en-US" sz="3900" dirty="0" smtClean="0"/>
          </a:p>
          <a:p>
            <a:pPr algn="just"/>
            <a:r>
              <a:rPr lang="en-US" sz="3900" dirty="0" smtClean="0"/>
              <a:t>Clear </a:t>
            </a:r>
            <a:r>
              <a:rPr lang="en-US" sz="3900" dirty="0"/>
              <a:t>and simple </a:t>
            </a:r>
            <a:r>
              <a:rPr lang="en-US" sz="3900" dirty="0" smtClean="0"/>
              <a:t>public speaking </a:t>
            </a:r>
            <a:r>
              <a:rPr lang="en-US" sz="3900" dirty="0"/>
              <a:t>is actually quite difficult to do. It requires you to think hard about your topic, get at its core, and then put that core in terms that your audience can understand. </a:t>
            </a:r>
          </a:p>
          <a:p>
            <a:pPr marL="0" indent="0">
              <a:buNone/>
            </a:pPr>
            <a:endParaRPr lang="en-US" dirty="0"/>
          </a:p>
          <a:p>
            <a:pPr marL="0" indent="0">
              <a:buNone/>
            </a:pPr>
            <a:endParaRPr lang="uk-UA" dirty="0"/>
          </a:p>
        </p:txBody>
      </p:sp>
      <p:sp>
        <p:nvSpPr>
          <p:cNvPr id="3" name="Заголовок 2"/>
          <p:cNvSpPr>
            <a:spLocks noGrp="1"/>
          </p:cNvSpPr>
          <p:nvPr>
            <p:ph type="title"/>
          </p:nvPr>
        </p:nvSpPr>
        <p:spPr/>
        <p:txBody>
          <a:bodyPr/>
          <a:lstStyle/>
          <a:p>
            <a:pPr algn="ctr"/>
            <a:r>
              <a:rPr lang="en-GB" b="1" dirty="0"/>
              <a:t>Clarity</a:t>
            </a:r>
            <a:endParaRPr lang="uk-UA" b="1" dirty="0"/>
          </a:p>
        </p:txBody>
      </p:sp>
    </p:spTree>
    <p:extLst>
      <p:ext uri="{BB962C8B-B14F-4D97-AF65-F5344CB8AC3E}">
        <p14:creationId xmlns:p14="http://schemas.microsoft.com/office/powerpoint/2010/main" val="7647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Clarity</a:t>
            </a:r>
            <a:endParaRPr lang="uk-UA" b="1" dirty="0"/>
          </a:p>
        </p:txBody>
      </p:sp>
      <p:sp>
        <p:nvSpPr>
          <p:cNvPr id="3" name="Объект 2"/>
          <p:cNvSpPr>
            <a:spLocks noGrp="1"/>
          </p:cNvSpPr>
          <p:nvPr>
            <p:ph sz="half" idx="1"/>
          </p:nvPr>
        </p:nvSpPr>
        <p:spPr/>
        <p:txBody>
          <a:bodyPr>
            <a:normAutofit fontScale="92500" lnSpcReduction="20000"/>
          </a:bodyPr>
          <a:lstStyle/>
          <a:p>
            <a:pPr marL="0" indent="0">
              <a:buNone/>
            </a:pPr>
            <a:r>
              <a:rPr lang="en-US" sz="4600" dirty="0" smtClean="0"/>
              <a:t>Speak </a:t>
            </a:r>
            <a:r>
              <a:rPr lang="en-US" sz="4600" dirty="0"/>
              <a:t>so an 8th grader can understand. </a:t>
            </a:r>
            <a:endParaRPr lang="en-US" sz="4600" dirty="0" smtClean="0"/>
          </a:p>
          <a:p>
            <a:pPr marL="0" indent="0" algn="just">
              <a:buNone/>
            </a:pPr>
            <a:r>
              <a:rPr lang="en-US" dirty="0" smtClean="0"/>
              <a:t>Practice </a:t>
            </a:r>
            <a:r>
              <a:rPr lang="en-US" dirty="0"/>
              <a:t>this by taking complex legal/ethical issues or scientific theories and writing a short blurb that could be put in an 8th grade textbook. </a:t>
            </a:r>
            <a:endParaRPr lang="en-US" dirty="0" smtClean="0"/>
          </a:p>
          <a:p>
            <a:pPr marL="0" indent="0" algn="just">
              <a:buNone/>
            </a:pPr>
            <a:r>
              <a:rPr lang="en-US" dirty="0" smtClean="0"/>
              <a:t>Keeping </a:t>
            </a:r>
            <a:r>
              <a:rPr lang="en-US" dirty="0"/>
              <a:t>this rule in mind can </a:t>
            </a:r>
            <a:r>
              <a:rPr lang="en-US" dirty="0" smtClean="0"/>
              <a:t>help </a:t>
            </a:r>
            <a:r>
              <a:rPr lang="en-US" dirty="0"/>
              <a:t>make you a clearer communicator.</a:t>
            </a:r>
            <a:endParaRPr lang="uk-UA" dirty="0"/>
          </a:p>
        </p:txBody>
      </p:sp>
      <p:sp>
        <p:nvSpPr>
          <p:cNvPr id="4" name="Объект 3"/>
          <p:cNvSpPr>
            <a:spLocks noGrp="1"/>
          </p:cNvSpPr>
          <p:nvPr>
            <p:ph sz="half" idx="2"/>
          </p:nvPr>
        </p:nvSpPr>
        <p:spPr/>
        <p:txBody>
          <a:bodyPr>
            <a:normAutofit fontScale="92500" lnSpcReduction="20000"/>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90663"/>
            <a:ext cx="4202832" cy="474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66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Clarity</a:t>
            </a:r>
            <a:endParaRPr lang="uk-UA" b="1" dirty="0"/>
          </a:p>
        </p:txBody>
      </p:sp>
      <p:sp>
        <p:nvSpPr>
          <p:cNvPr id="3" name="Объект 2"/>
          <p:cNvSpPr>
            <a:spLocks noGrp="1"/>
          </p:cNvSpPr>
          <p:nvPr>
            <p:ph sz="half" idx="1"/>
          </p:nvPr>
        </p:nvSpPr>
        <p:spPr/>
        <p:txBody>
          <a:bodyPr>
            <a:normAutofit/>
          </a:bodyPr>
          <a:lstStyle/>
          <a:p>
            <a:endParaRPr lang="uk-UA" dirty="0"/>
          </a:p>
        </p:txBody>
      </p:sp>
      <p:sp>
        <p:nvSpPr>
          <p:cNvPr id="4" name="Объект 3"/>
          <p:cNvSpPr>
            <a:spLocks noGrp="1"/>
          </p:cNvSpPr>
          <p:nvPr>
            <p:ph sz="half" idx="2"/>
          </p:nvPr>
        </p:nvSpPr>
        <p:spPr/>
        <p:txBody>
          <a:bodyPr>
            <a:normAutofit/>
          </a:bodyPr>
          <a:lstStyle/>
          <a:p>
            <a:pPr marL="0" indent="0">
              <a:buNone/>
            </a:pPr>
            <a:r>
              <a:rPr lang="en-US" sz="4800" dirty="0"/>
              <a:t>Use strong </a:t>
            </a:r>
            <a:r>
              <a:rPr lang="en-US" sz="4800" dirty="0" smtClean="0"/>
              <a:t>verbs</a:t>
            </a:r>
          </a:p>
          <a:p>
            <a:pPr marL="0" indent="0">
              <a:buNone/>
            </a:pPr>
            <a:r>
              <a:rPr lang="en-US" dirty="0" smtClean="0"/>
              <a:t>Avoid </a:t>
            </a:r>
            <a:r>
              <a:rPr lang="en-US" b="1" dirty="0"/>
              <a:t>is, are, was, were, be, being, been. </a:t>
            </a:r>
            <a:endParaRPr lang="en-US" b="1" dirty="0" smtClean="0"/>
          </a:p>
          <a:p>
            <a:pPr marL="0" indent="0">
              <a:buNone/>
            </a:pPr>
            <a:r>
              <a:rPr lang="en-US" dirty="0" smtClean="0"/>
              <a:t>So </a:t>
            </a:r>
            <a:r>
              <a:rPr lang="en-US" dirty="0"/>
              <a:t>instead of saying “Diane was killed by Jim,” say, “Jim killed Diane.” </a:t>
            </a:r>
            <a:endParaRPr lang="en-US" dirty="0" smtClean="0"/>
          </a:p>
          <a:p>
            <a:pPr marL="0" indent="0">
              <a:buNone/>
            </a:pPr>
            <a:r>
              <a:rPr lang="en-US" dirty="0" smtClean="0"/>
              <a:t>Shorter</a:t>
            </a:r>
            <a:r>
              <a:rPr lang="en-US" dirty="0"/>
              <a:t>, clearer, and punchier. </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03244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97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3500" dirty="0"/>
              <a:t>Keep average sentence length to about 20 words</a:t>
            </a:r>
            <a:r>
              <a:rPr lang="en-US" sz="5200" dirty="0" smtClean="0"/>
              <a:t>.</a:t>
            </a:r>
          </a:p>
          <a:p>
            <a:r>
              <a:rPr lang="en-US" dirty="0" smtClean="0"/>
              <a:t>Sentence </a:t>
            </a:r>
            <a:r>
              <a:rPr lang="en-US" dirty="0"/>
              <a:t>length is one of the biggest factors in determining how easy it is to understand what you’re </a:t>
            </a:r>
            <a:r>
              <a:rPr lang="en-US" dirty="0" smtClean="0"/>
              <a:t>saying.</a:t>
            </a:r>
          </a:p>
          <a:p>
            <a:r>
              <a:rPr lang="en-US" dirty="0" smtClean="0"/>
              <a:t> </a:t>
            </a:r>
            <a:r>
              <a:rPr lang="en-US" dirty="0"/>
              <a:t>Ideas can get lost in super long sentences</a:t>
            </a:r>
            <a:r>
              <a:rPr lang="en-US" dirty="0" smtClean="0"/>
              <a:t>.</a:t>
            </a:r>
          </a:p>
          <a:p>
            <a:r>
              <a:rPr lang="en-US" dirty="0" smtClean="0"/>
              <a:t> </a:t>
            </a:r>
            <a:r>
              <a:rPr lang="en-US" dirty="0"/>
              <a:t>Shoot for an average of about 20 words a sentence. </a:t>
            </a:r>
            <a:endParaRPr lang="en-US" dirty="0" smtClean="0"/>
          </a:p>
          <a:p>
            <a:r>
              <a:rPr lang="en-US" dirty="0" smtClean="0"/>
              <a:t>Mix </a:t>
            </a:r>
            <a:r>
              <a:rPr lang="en-US" dirty="0"/>
              <a:t>sentences of varying lengths together.</a:t>
            </a:r>
            <a:endParaRPr lang="uk-UA" dirty="0"/>
          </a:p>
        </p:txBody>
      </p:sp>
      <p:sp>
        <p:nvSpPr>
          <p:cNvPr id="2" name="Заголовок 1"/>
          <p:cNvSpPr>
            <a:spLocks noGrp="1"/>
          </p:cNvSpPr>
          <p:nvPr>
            <p:ph type="title"/>
          </p:nvPr>
        </p:nvSpPr>
        <p:spPr/>
        <p:txBody>
          <a:bodyPr/>
          <a:lstStyle/>
          <a:p>
            <a:pPr algn="ctr"/>
            <a:r>
              <a:rPr lang="en-GB" b="1" dirty="0"/>
              <a:t>Clarity</a:t>
            </a:r>
            <a:endParaRPr lang="uk-UA" b="1" dirty="0"/>
          </a:p>
        </p:txBody>
      </p:sp>
    </p:spTree>
    <p:extLst>
      <p:ext uri="{BB962C8B-B14F-4D97-AF65-F5344CB8AC3E}">
        <p14:creationId xmlns:p14="http://schemas.microsoft.com/office/powerpoint/2010/main" val="675554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b="1" dirty="0"/>
              <a:t>Clarity</a:t>
            </a:r>
            <a:endParaRPr lang="uk-UA" b="1" dirty="0"/>
          </a:p>
        </p:txBody>
      </p:sp>
      <p:sp>
        <p:nvSpPr>
          <p:cNvPr id="3" name="Объект 2"/>
          <p:cNvSpPr>
            <a:spLocks noGrp="1"/>
          </p:cNvSpPr>
          <p:nvPr>
            <p:ph sz="half" idx="1"/>
          </p:nvPr>
        </p:nvSpPr>
        <p:spPr/>
        <p:txBody>
          <a:bodyPr/>
          <a:lstStyle/>
          <a:p>
            <a:pPr marL="0" indent="0" algn="just">
              <a:buNone/>
            </a:pPr>
            <a:r>
              <a:rPr lang="en-US" sz="3600" dirty="0"/>
              <a:t>Don’t use a five dollar word when a fifty cent word would work just as well. </a:t>
            </a:r>
            <a:endParaRPr lang="en-US" sz="3600" dirty="0" smtClean="0"/>
          </a:p>
          <a:p>
            <a:pPr marL="0" indent="0" algn="just">
              <a:buNone/>
            </a:pPr>
            <a:r>
              <a:rPr lang="en-US" dirty="0" smtClean="0"/>
              <a:t>If </a:t>
            </a:r>
            <a:r>
              <a:rPr lang="en-US" dirty="0"/>
              <a:t>you have a choice between a fancy word and a plain word, go with the plain word.</a:t>
            </a:r>
            <a:endParaRPr lang="uk-UA" dirty="0"/>
          </a:p>
        </p:txBody>
      </p:sp>
      <p:sp>
        <p:nvSpPr>
          <p:cNvPr id="4" name="Объект 3"/>
          <p:cNvSpPr>
            <a:spLocks noGrp="1"/>
          </p:cNvSpPr>
          <p:nvPr>
            <p:ph sz="half" idx="2"/>
          </p:nvPr>
        </p:nvSpPr>
        <p:spPr/>
        <p:txBody>
          <a:bodyPr/>
          <a:lstStyle/>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3960440" cy="460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317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551</TotalTime>
  <Words>2058</Words>
  <Application>Microsoft Office PowerPoint</Application>
  <PresentationFormat>Экран (4:3)</PresentationFormat>
  <Paragraphs>171</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Бумажная</vt:lpstr>
      <vt:lpstr>Style and Stylistic devices </vt:lpstr>
      <vt:lpstr>Points  to  learn</vt:lpstr>
      <vt:lpstr>Correctness</vt:lpstr>
      <vt:lpstr>Correctness</vt:lpstr>
      <vt:lpstr>Clarity</vt:lpstr>
      <vt:lpstr>Clarity</vt:lpstr>
      <vt:lpstr>Clarity</vt:lpstr>
      <vt:lpstr>Clarity</vt:lpstr>
      <vt:lpstr>Clarity</vt:lpstr>
      <vt:lpstr>Evidence </vt:lpstr>
      <vt:lpstr>Propriety</vt:lpstr>
      <vt:lpstr>Ornateness</vt:lpstr>
      <vt:lpstr>Stylistic devices</vt:lpstr>
      <vt:lpstr>Презентация PowerPoint</vt:lpstr>
      <vt:lpstr>Alliteration</vt:lpstr>
      <vt:lpstr>Allusion</vt:lpstr>
      <vt:lpstr>Allusion</vt:lpstr>
      <vt:lpstr>Allusion Examples </vt:lpstr>
      <vt:lpstr>Anaphora</vt:lpstr>
      <vt:lpstr>Презентация PowerPoint</vt:lpstr>
      <vt:lpstr>Antithesis</vt:lpstr>
      <vt:lpstr>Hyperbole</vt:lpstr>
      <vt:lpstr>Hypophora</vt:lpstr>
      <vt:lpstr>Презентация PowerPoint</vt:lpstr>
      <vt:lpstr>Litotes</vt:lpstr>
      <vt:lpstr>Metaphor</vt:lpstr>
      <vt:lpstr>Metonymy</vt:lpstr>
      <vt:lpstr>Metonymy</vt:lpstr>
      <vt:lpstr>Onomatopoeia </vt:lpstr>
      <vt:lpstr>Parallelism</vt:lpstr>
      <vt:lpstr>Parallelism</vt:lpstr>
      <vt:lpstr>Parenthesis</vt:lpstr>
      <vt:lpstr>Personification</vt:lpstr>
      <vt:lpstr>Repetition</vt:lpstr>
      <vt:lpstr>Simile</vt:lpstr>
      <vt:lpstr>Simile</vt:lpstr>
      <vt:lpstr>Synecdoche</vt:lpstr>
      <vt:lpstr>Irony</vt:lpstr>
      <vt:lpstr>Irony</vt:lpstr>
      <vt:lpstr>Sarcasm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and Stylistic devices </dc:title>
  <dc:creator>user</dc:creator>
  <cp:lastModifiedBy>user</cp:lastModifiedBy>
  <cp:revision>33</cp:revision>
  <dcterms:created xsi:type="dcterms:W3CDTF">2017-04-09T18:32:38Z</dcterms:created>
  <dcterms:modified xsi:type="dcterms:W3CDTF">2017-04-12T06:51:58Z</dcterms:modified>
</cp:coreProperties>
</file>