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7" r:id="rId5"/>
    <p:sldId id="271" r:id="rId6"/>
    <p:sldId id="259" r:id="rId7"/>
    <p:sldId id="272" r:id="rId8"/>
    <p:sldId id="258" r:id="rId9"/>
    <p:sldId id="261" r:id="rId10"/>
    <p:sldId id="273" r:id="rId11"/>
    <p:sldId id="274" r:id="rId12"/>
    <p:sldId id="275" r:id="rId13"/>
    <p:sldId id="277" r:id="rId14"/>
    <p:sldId id="278" r:id="rId15"/>
    <p:sldId id="280" r:id="rId16"/>
    <p:sldId id="281" r:id="rId17"/>
    <p:sldId id="287" r:id="rId18"/>
    <p:sldId id="284" r:id="rId19"/>
    <p:sldId id="288" r:id="rId20"/>
    <p:sldId id="285" r:id="rId21"/>
    <p:sldId id="286" r:id="rId22"/>
    <p:sldId id="282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600427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434920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55347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10540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7147306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512944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964223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88417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668461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314829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944636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B4A9-5D31-4587-8011-FAB1BBFE6324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5759-AD01-4D2D-BD1C-286E17A840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3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390533"/>
            <a:ext cx="3929115" cy="599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628800"/>
            <a:ext cx="4590323" cy="39613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Узагальнені образи крізь призму індивідуальної долі. Поезія Стуса – зразок «стоїчної» поезії у світовій ліриці («Крізь сотні сумнівів я йду до тебе…», «Господи, гніву пречистого…»)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828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ава фігурна дужка 3"/>
          <p:cNvSpPr/>
          <p:nvPr/>
        </p:nvSpPr>
        <p:spPr>
          <a:xfrm>
            <a:off x="1835696" y="738095"/>
            <a:ext cx="971718" cy="5616624"/>
          </a:xfrm>
          <a:prstGeom prst="rightBrac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522503" y="1705064"/>
            <a:ext cx="52565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поетичний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документ протесту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задухи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522503" y="2992069"/>
            <a:ext cx="52565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сповнена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передчуттям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неминучої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Голгофи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рішучості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залишитися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наперекір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сваволі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роздвоїтися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 rot="16200000">
            <a:off x="1463383" y="3210341"/>
            <a:ext cx="35337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9" y="2182118"/>
            <a:ext cx="2153229" cy="30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621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ава фігурна дужка 3"/>
          <p:cNvSpPr/>
          <p:nvPr/>
        </p:nvSpPr>
        <p:spPr>
          <a:xfrm>
            <a:off x="1835696" y="738095"/>
            <a:ext cx="971718" cy="5616624"/>
          </a:xfrm>
          <a:prstGeom prst="rightBrac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518342" y="738095"/>
            <a:ext cx="52565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книжки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глибока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концептуальна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метафора;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522503" y="1971961"/>
            <a:ext cx="525658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збірці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об’єднано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створене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вкрапленнями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раніших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поетові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дорогі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 rot="16200000">
            <a:off x="421957" y="3284798"/>
            <a:ext cx="56166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1971961"/>
            <a:ext cx="2301269" cy="32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3491880" y="4107950"/>
            <a:ext cx="52565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туга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в’язня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волею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Батьківщиною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рідними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незламність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пройти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хресний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шлях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709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«КРІЗЬ СОТНІ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СУМНІВІВ Я ЙДУ ДО ТЕБЕ…»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СЛОВНИКОВА РОБОТА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2348880"/>
            <a:ext cx="813690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Щовб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шпиль гори;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прямовисна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хлань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безодня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врочить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пророкує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запрагла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захотіла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35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73376"/>
              </p:ext>
            </p:extLst>
          </p:nvPr>
        </p:nvGraphicFramePr>
        <p:xfrm>
          <a:off x="107504" y="203492"/>
          <a:ext cx="8784976" cy="456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278"/>
                <a:gridCol w="662569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«КРІЗЬ СОТНІ</a:t>
                      </a:r>
                      <a:b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СУМНІВІВ Я ЙДУ ДО ТЕБЕ»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 Стус.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Рік написання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0576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Рід 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2894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09235"/>
              </p:ext>
            </p:extLst>
          </p:nvPr>
        </p:nvGraphicFramePr>
        <p:xfrm>
          <a:off x="107504" y="203492"/>
          <a:ext cx="8784976" cy="664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278"/>
                <a:gridCol w="662569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«КРІЗЬ СОТНІ</a:t>
                      </a:r>
                      <a:b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СУМНІВІВ Я ЙДУ ДО ТЕБЕ»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 Стус.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Рік написання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26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січня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1972</a:t>
                      </a:r>
                    </a:p>
                  </a:txBody>
                  <a:tcPr/>
                </a:tc>
              </a:tr>
              <a:tr h="60576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Рід 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лірика</a:t>
                      </a: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філософська</a:t>
                      </a: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свідомого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вибору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ліричним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героєм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життєвого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шляху, де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панує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світло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добро, краса;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усвідомлення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того,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повести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зможе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лише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правда.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уславлення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цілеспрямованості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ліричного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героя,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який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своїх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духовно-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етичних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домаганнях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правди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зазнає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хитання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й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перешкод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, але не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зневіряється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й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вибирає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духовну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висоту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0693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3044698"/>
            <a:ext cx="13077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ОБРАЗИ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919350" y="1598924"/>
            <a:ext cx="20882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ДУША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919350" y="2212990"/>
            <a:ext cx="20882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ЩАСТЯ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919351" y="2827457"/>
            <a:ext cx="20882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БІДА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931957" y="3447046"/>
            <a:ext cx="2075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ШЛЯХ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935646" y="4089701"/>
            <a:ext cx="45967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НЕБО- образ-символ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духов­них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устремлінь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935646" y="5085184"/>
            <a:ext cx="45967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ЩОВБ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(вершина гори)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–образ-символ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прагнень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ліричного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 зі стрілкою 14"/>
          <p:cNvCxnSpPr>
            <a:stCxn id="4" idx="3"/>
            <a:endCxn id="6" idx="1"/>
          </p:cNvCxnSpPr>
          <p:nvPr/>
        </p:nvCxnSpPr>
        <p:spPr>
          <a:xfrm flipV="1">
            <a:off x="1559314" y="1829757"/>
            <a:ext cx="2360036" cy="1445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4" idx="3"/>
            <a:endCxn id="8" idx="1"/>
          </p:cNvCxnSpPr>
          <p:nvPr/>
        </p:nvCxnSpPr>
        <p:spPr>
          <a:xfrm flipV="1">
            <a:off x="1559314" y="2443823"/>
            <a:ext cx="2360036" cy="831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4" idx="3"/>
            <a:endCxn id="9" idx="1"/>
          </p:cNvCxnSpPr>
          <p:nvPr/>
        </p:nvCxnSpPr>
        <p:spPr>
          <a:xfrm flipV="1">
            <a:off x="1559314" y="3058290"/>
            <a:ext cx="2360037" cy="217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>
            <a:stCxn id="4" idx="3"/>
            <a:endCxn id="10" idx="1"/>
          </p:cNvCxnSpPr>
          <p:nvPr/>
        </p:nvCxnSpPr>
        <p:spPr>
          <a:xfrm>
            <a:off x="1559314" y="3275531"/>
            <a:ext cx="2372643" cy="402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>
            <a:stCxn id="4" idx="3"/>
            <a:endCxn id="11" idx="1"/>
          </p:cNvCxnSpPr>
          <p:nvPr/>
        </p:nvCxnSpPr>
        <p:spPr>
          <a:xfrm>
            <a:off x="1559314" y="3275531"/>
            <a:ext cx="2376332" cy="1229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>
            <a:stCxn id="4" idx="3"/>
            <a:endCxn id="12" idx="1"/>
          </p:cNvCxnSpPr>
          <p:nvPr/>
        </p:nvCxnSpPr>
        <p:spPr>
          <a:xfrm>
            <a:off x="1559314" y="3275531"/>
            <a:ext cx="2376332" cy="2409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82" y="1603092"/>
            <a:ext cx="28479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кутник 36"/>
          <p:cNvSpPr/>
          <p:nvPr/>
        </p:nvSpPr>
        <p:spPr>
          <a:xfrm>
            <a:off x="3919350" y="980728"/>
            <a:ext cx="44690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ЛІРИЧНИЙ ГЕРОЙ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9" name="Пряма зі стрілкою 1028"/>
          <p:cNvCxnSpPr>
            <a:stCxn id="4" idx="3"/>
            <a:endCxn id="37" idx="1"/>
          </p:cNvCxnSpPr>
          <p:nvPr/>
        </p:nvCxnSpPr>
        <p:spPr>
          <a:xfrm flipV="1">
            <a:off x="1559314" y="1211561"/>
            <a:ext cx="2360036" cy="206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7209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3044698"/>
            <a:ext cx="190770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ЛІРИЧНИЙ ГЕРОЙ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663788" y="1545520"/>
            <a:ext cx="615668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«добра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зізнається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духовно-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домаганнях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шляху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зневір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663789" y="3275531"/>
            <a:ext cx="615668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 зі стрілкою 14"/>
          <p:cNvCxnSpPr>
            <a:stCxn id="4" idx="3"/>
            <a:endCxn id="37" idx="1"/>
          </p:cNvCxnSpPr>
          <p:nvPr/>
        </p:nvCxnSpPr>
        <p:spPr>
          <a:xfrm flipV="1">
            <a:off x="1907705" y="834682"/>
            <a:ext cx="756084" cy="2625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4" idx="3"/>
            <a:endCxn id="9" idx="1"/>
          </p:cNvCxnSpPr>
          <p:nvPr/>
        </p:nvCxnSpPr>
        <p:spPr>
          <a:xfrm flipV="1">
            <a:off x="1907705" y="2330350"/>
            <a:ext cx="756083" cy="1129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>
            <a:stCxn id="4" idx="3"/>
            <a:endCxn id="12" idx="1"/>
          </p:cNvCxnSpPr>
          <p:nvPr/>
        </p:nvCxnSpPr>
        <p:spPr>
          <a:xfrm>
            <a:off x="1907705" y="3460197"/>
            <a:ext cx="756084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 36"/>
          <p:cNvSpPr/>
          <p:nvPr/>
        </p:nvSpPr>
        <p:spPr>
          <a:xfrm>
            <a:off x="2663789" y="234517"/>
            <a:ext cx="615668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екзистенційного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добра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2663788" y="4209092"/>
            <a:ext cx="61566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душа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незвідані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екзистенційну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свободу,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ступали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щовба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щовб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аж поза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смертні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хлані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дерзань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2686384" y="5893821"/>
            <a:ext cx="61340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збирається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зійти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обраного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шляху добра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6" name="Пряма зі стрілкою 7175"/>
          <p:cNvCxnSpPr>
            <a:stCxn id="4" idx="3"/>
            <a:endCxn id="26" idx="1"/>
          </p:cNvCxnSpPr>
          <p:nvPr/>
        </p:nvCxnSpPr>
        <p:spPr>
          <a:xfrm>
            <a:off x="1907705" y="3460197"/>
            <a:ext cx="756083" cy="1533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Пряма зі стрілкою 7177"/>
          <p:cNvCxnSpPr>
            <a:stCxn id="4" idx="3"/>
            <a:endCxn id="30" idx="1"/>
          </p:cNvCxnSpPr>
          <p:nvPr/>
        </p:nvCxnSpPr>
        <p:spPr>
          <a:xfrm>
            <a:off x="1907705" y="3460197"/>
            <a:ext cx="778679" cy="2849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792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7" grpId="0" animBg="1"/>
      <p:bldP spid="26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стоїцизму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страху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випробуваннями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проймає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вірш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«Господи, </a:t>
            </a:r>
            <a:r>
              <a:rPr lang="ru-RU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гніву</a:t>
            </a:r>
            <a:r>
              <a: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пречистого…».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мотив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жертовності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2" t="-1169" r="1818" b="1169"/>
          <a:stretch/>
        </p:blipFill>
        <p:spPr bwMode="auto">
          <a:xfrm flipH="1">
            <a:off x="452914" y="2060848"/>
            <a:ext cx="383129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4630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88479"/>
              </p:ext>
            </p:extLst>
          </p:nvPr>
        </p:nvGraphicFramePr>
        <p:xfrm>
          <a:off x="107504" y="203492"/>
          <a:ext cx="878497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278"/>
                <a:gridCol w="662569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«ГОСПОДИ, ГНІВУ ПРЕЧИСТОГО»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 Стус.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художньо-стилістична особливість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4984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885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560779"/>
              </p:ext>
            </p:extLst>
          </p:nvPr>
        </p:nvGraphicFramePr>
        <p:xfrm>
          <a:off x="107504" y="203492"/>
          <a:ext cx="878497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278"/>
                <a:gridCol w="662569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«ГОСПОДИ, ГНІВУ ПРЕЧИСТОГО»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 Стус.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інтимна.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медитація (віршова молитва).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високої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жертовності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, прикладу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боротьби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людську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гідність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силу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людського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духу.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утвердження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стоїцизму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непорушності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принципів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задля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збереження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моральної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чистоти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й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повноцінності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художньо-стилістична особливість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перенесення частини цілісної</a:t>
                      </a:r>
                      <a:r>
                        <a:rPr lang="uk-UA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фрази з попереднього рядка в наступний, що</a:t>
                      </a:r>
                    </a:p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має назву </a:t>
                      </a:r>
                      <a:r>
                        <a:rPr lang="uk-UA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енжамбеман</a:t>
                      </a:r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.  Він посилює </a:t>
                      </a:r>
                      <a:r>
                        <a:rPr lang="uk-UA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художньо-естеичну</a:t>
                      </a:r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значущість його творів.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6446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Поетика Василя Стуса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надзвичайно багатогранна, у ній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переважають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неоромантичні,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неокласицистичні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сюрреалістичні елементи. Митцеві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близьке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екзистенційне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світосприймання.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283708" cy="466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310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авнобедренный треугольник 26"/>
          <p:cNvSpPr/>
          <p:nvPr/>
        </p:nvSpPr>
        <p:spPr>
          <a:xfrm>
            <a:off x="1395765" y="301264"/>
            <a:ext cx="5920480" cy="6178996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8" name="Полилиния 27">
            <a:hlinkClick r:id="" action="ppaction://noaction"/>
            <a:hlinkHover r:id="" action="ppaction://noaction" highlightClick="1">
              <a:snd r:embed="rId2" name="arrow.wav"/>
            </a:hlinkHover>
          </p:cNvPr>
          <p:cNvSpPr/>
          <p:nvPr/>
        </p:nvSpPr>
        <p:spPr>
          <a:xfrm>
            <a:off x="4288605" y="548680"/>
            <a:ext cx="4646213" cy="930385"/>
          </a:xfrm>
          <a:custGeom>
            <a:avLst/>
            <a:gdLst>
              <a:gd name="connsiteX0" fmla="*/ 0 w 3371329"/>
              <a:gd name="connsiteY0" fmla="*/ 184664 h 1107960"/>
              <a:gd name="connsiteX1" fmla="*/ 184664 w 3371329"/>
              <a:gd name="connsiteY1" fmla="*/ 0 h 1107960"/>
              <a:gd name="connsiteX2" fmla="*/ 3186665 w 3371329"/>
              <a:gd name="connsiteY2" fmla="*/ 0 h 1107960"/>
              <a:gd name="connsiteX3" fmla="*/ 3371329 w 3371329"/>
              <a:gd name="connsiteY3" fmla="*/ 184664 h 1107960"/>
              <a:gd name="connsiteX4" fmla="*/ 3371329 w 3371329"/>
              <a:gd name="connsiteY4" fmla="*/ 923296 h 1107960"/>
              <a:gd name="connsiteX5" fmla="*/ 3186665 w 3371329"/>
              <a:gd name="connsiteY5" fmla="*/ 1107960 h 1107960"/>
              <a:gd name="connsiteX6" fmla="*/ 184664 w 3371329"/>
              <a:gd name="connsiteY6" fmla="*/ 1107960 h 1107960"/>
              <a:gd name="connsiteX7" fmla="*/ 0 w 3371329"/>
              <a:gd name="connsiteY7" fmla="*/ 923296 h 1107960"/>
              <a:gd name="connsiteX8" fmla="*/ 0 w 3371329"/>
              <a:gd name="connsiteY8" fmla="*/ 184664 h 1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1107960">
                <a:moveTo>
                  <a:pt x="0" y="184664"/>
                </a:moveTo>
                <a:cubicBezTo>
                  <a:pt x="0" y="82677"/>
                  <a:pt x="82677" y="0"/>
                  <a:pt x="184664" y="0"/>
                </a:cubicBezTo>
                <a:lnTo>
                  <a:pt x="3186665" y="0"/>
                </a:lnTo>
                <a:cubicBezTo>
                  <a:pt x="3288652" y="0"/>
                  <a:pt x="3371329" y="82677"/>
                  <a:pt x="3371329" y="184664"/>
                </a:cubicBezTo>
                <a:lnTo>
                  <a:pt x="3371329" y="923296"/>
                </a:lnTo>
                <a:cubicBezTo>
                  <a:pt x="3371329" y="1025283"/>
                  <a:pt x="3288652" y="1107960"/>
                  <a:pt x="3186665" y="1107960"/>
                </a:cubicBezTo>
                <a:lnTo>
                  <a:pt x="184664" y="1107960"/>
                </a:lnTo>
                <a:cubicBezTo>
                  <a:pt x="82677" y="1107960"/>
                  <a:pt x="0" y="1025283"/>
                  <a:pt x="0" y="923296"/>
                </a:cubicBezTo>
                <a:lnTo>
                  <a:pt x="0" y="184664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0766" tIns="160766" rIns="160766" bIns="16076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ЕПІТЕТИ </a:t>
            </a:r>
            <a:endParaRPr lang="ru-RU" sz="2200" i="1" dirty="0">
              <a:ln w="1905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3080" y="5833929"/>
            <a:ext cx="52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ХУДОЖНІ </a:t>
            </a:r>
          </a:p>
          <a:p>
            <a:pPr algn="ctr"/>
            <a:r>
              <a:rPr lang="uk-U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ЗАСОБИ  </a:t>
            </a:r>
            <a:endParaRPr lang="uk-UA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олилиния 14"/>
          <p:cNvSpPr/>
          <p:nvPr/>
        </p:nvSpPr>
        <p:spPr>
          <a:xfrm>
            <a:off x="4258873" y="1628800"/>
            <a:ext cx="4646213" cy="1160645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МЕТАФОРИ </a:t>
            </a:r>
            <a:endParaRPr lang="ru-RU" sz="22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олилиния 15"/>
          <p:cNvSpPr/>
          <p:nvPr/>
        </p:nvSpPr>
        <p:spPr>
          <a:xfrm>
            <a:off x="4322873" y="2898579"/>
            <a:ext cx="4547238" cy="833474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РИТОРИЧНЕ ЗВЕРТАННЯ 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692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авнобедренный треугольник 26"/>
          <p:cNvSpPr/>
          <p:nvPr/>
        </p:nvSpPr>
        <p:spPr>
          <a:xfrm>
            <a:off x="1395765" y="301264"/>
            <a:ext cx="5920480" cy="6178996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8" name="Полилиния 27">
            <a:hlinkClick r:id="" action="ppaction://noaction"/>
            <a:hlinkHover r:id="" action="ppaction://noaction" highlightClick="1">
              <a:snd r:embed="rId2" name="arrow.wav"/>
            </a:hlinkHover>
          </p:cNvPr>
          <p:cNvSpPr/>
          <p:nvPr/>
        </p:nvSpPr>
        <p:spPr>
          <a:xfrm>
            <a:off x="4288605" y="548680"/>
            <a:ext cx="4646213" cy="930385"/>
          </a:xfrm>
          <a:custGeom>
            <a:avLst/>
            <a:gdLst>
              <a:gd name="connsiteX0" fmla="*/ 0 w 3371329"/>
              <a:gd name="connsiteY0" fmla="*/ 184664 h 1107960"/>
              <a:gd name="connsiteX1" fmla="*/ 184664 w 3371329"/>
              <a:gd name="connsiteY1" fmla="*/ 0 h 1107960"/>
              <a:gd name="connsiteX2" fmla="*/ 3186665 w 3371329"/>
              <a:gd name="connsiteY2" fmla="*/ 0 h 1107960"/>
              <a:gd name="connsiteX3" fmla="*/ 3371329 w 3371329"/>
              <a:gd name="connsiteY3" fmla="*/ 184664 h 1107960"/>
              <a:gd name="connsiteX4" fmla="*/ 3371329 w 3371329"/>
              <a:gd name="connsiteY4" fmla="*/ 923296 h 1107960"/>
              <a:gd name="connsiteX5" fmla="*/ 3186665 w 3371329"/>
              <a:gd name="connsiteY5" fmla="*/ 1107960 h 1107960"/>
              <a:gd name="connsiteX6" fmla="*/ 184664 w 3371329"/>
              <a:gd name="connsiteY6" fmla="*/ 1107960 h 1107960"/>
              <a:gd name="connsiteX7" fmla="*/ 0 w 3371329"/>
              <a:gd name="connsiteY7" fmla="*/ 923296 h 1107960"/>
              <a:gd name="connsiteX8" fmla="*/ 0 w 3371329"/>
              <a:gd name="connsiteY8" fmla="*/ 184664 h 1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1107960">
                <a:moveTo>
                  <a:pt x="0" y="184664"/>
                </a:moveTo>
                <a:cubicBezTo>
                  <a:pt x="0" y="82677"/>
                  <a:pt x="82677" y="0"/>
                  <a:pt x="184664" y="0"/>
                </a:cubicBezTo>
                <a:lnTo>
                  <a:pt x="3186665" y="0"/>
                </a:lnTo>
                <a:cubicBezTo>
                  <a:pt x="3288652" y="0"/>
                  <a:pt x="3371329" y="82677"/>
                  <a:pt x="3371329" y="184664"/>
                </a:cubicBezTo>
                <a:lnTo>
                  <a:pt x="3371329" y="923296"/>
                </a:lnTo>
                <a:cubicBezTo>
                  <a:pt x="3371329" y="1025283"/>
                  <a:pt x="3288652" y="1107960"/>
                  <a:pt x="3186665" y="1107960"/>
                </a:cubicBezTo>
                <a:lnTo>
                  <a:pt x="184664" y="1107960"/>
                </a:lnTo>
                <a:cubicBezTo>
                  <a:pt x="82677" y="1107960"/>
                  <a:pt x="0" y="1025283"/>
                  <a:pt x="0" y="923296"/>
                </a:cubicBezTo>
                <a:lnTo>
                  <a:pt x="0" y="184664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0766" tIns="160766" rIns="160766" bIns="16076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ЕПІТЕТИ:</a:t>
            </a:r>
            <a:r>
              <a:rPr lang="ru-RU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пречистий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мале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людське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i="1" dirty="0">
              <a:ln w="1905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3080" y="5833929"/>
            <a:ext cx="52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ХУДОЖНІ </a:t>
            </a:r>
          </a:p>
          <a:p>
            <a:pPr algn="ctr"/>
            <a:r>
              <a:rPr lang="uk-U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ЗАСОБИ  </a:t>
            </a:r>
            <a:endParaRPr lang="uk-UA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олилиния 14"/>
          <p:cNvSpPr/>
          <p:nvPr/>
        </p:nvSpPr>
        <p:spPr>
          <a:xfrm>
            <a:off x="4258873" y="1628800"/>
            <a:ext cx="4646213" cy="1160645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МЕТАФОРИ: </a:t>
            </a:r>
            <a:r>
              <a:rPr lang="ru-RU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думою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розвіюю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надiєю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довжу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вiки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олилиния 15"/>
          <p:cNvSpPr/>
          <p:nvPr/>
        </p:nvSpPr>
        <p:spPr>
          <a:xfrm>
            <a:off x="4322873" y="2898579"/>
            <a:ext cx="4547238" cy="833474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РИТОРИЧНЕ ЗВЕРТАННЯ: 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«Господи, </a:t>
            </a:r>
            <a:r>
              <a:rPr lang="ru-RU" sz="22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гнiву</a:t>
            </a:r>
            <a:r>
              <a:rPr lang="ru-RU" sz="22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пречистого»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422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Світоглядні цінності В. Стуса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67544" y="1124744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борцем,бути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собою;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7544" y="1772816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кращими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74262" y="2384184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долати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зло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добро;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41973" y="2996952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виявах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98895" y="3717032"/>
            <a:ext cx="8349569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долати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піднятися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все</a:t>
            </a:r>
          </a:p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98895" y="4725144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утверджувати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98895" y="5405974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силу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совісті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життю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4279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УЛЮБЛЕНІ ЖАНРИ В. СТУСА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03848" y="1196752"/>
            <a:ext cx="25131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МЕДИТАЦІЯ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87615" y="1872372"/>
            <a:ext cx="251314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ЛІРИЧНИЙ РОЗДУМ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187615" y="2980887"/>
            <a:ext cx="25131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ОБРАЗОК 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87615" y="3645024"/>
            <a:ext cx="25131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СПОГАД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3672408" cy="23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5041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ЛІРИКА В. СТУСА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23728" y="1196752"/>
            <a:ext cx="47525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ПУБЛІЦИСТИЧНІ ВІРШІ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123729" y="1872372"/>
            <a:ext cx="47525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ІНТИМНА ЛІРИКИ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123729" y="2564904"/>
            <a:ext cx="4752527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ФІЛОСОФСЬКО-ЕКЗИСТЕНЦІЙНА, МЕТАФОРИЧНА  ПОЕЗІЯ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059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3048184"/>
            <a:ext cx="28991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ЛІРИЧНИЙ ГЕРОЙ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12191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6804248" y="1598925"/>
            <a:ext cx="20882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СИН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804248" y="2212990"/>
            <a:ext cx="20882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БАТЬКО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04247" y="2817351"/>
            <a:ext cx="20882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ЧОЛОВІК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816854" y="3460036"/>
            <a:ext cx="2075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В’ЯЗЕНЬ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820544" y="4043569"/>
            <a:ext cx="20719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БОРЕЦЬ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38622" y="4673039"/>
            <a:ext cx="20538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МИСЛИТЕЛЬ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3150647" y="3048184"/>
            <a:ext cx="701273" cy="4118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 зі стрілкою 14"/>
          <p:cNvCxnSpPr>
            <a:stCxn id="1026" idx="3"/>
            <a:endCxn id="6" idx="1"/>
          </p:cNvCxnSpPr>
          <p:nvPr/>
        </p:nvCxnSpPr>
        <p:spPr>
          <a:xfrm flipV="1">
            <a:off x="5652145" y="1829758"/>
            <a:ext cx="1152103" cy="1449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1026" idx="3"/>
            <a:endCxn id="8" idx="1"/>
          </p:cNvCxnSpPr>
          <p:nvPr/>
        </p:nvCxnSpPr>
        <p:spPr>
          <a:xfrm flipV="1">
            <a:off x="5652145" y="2443823"/>
            <a:ext cx="1152103" cy="835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1026" idx="3"/>
            <a:endCxn id="9" idx="1"/>
          </p:cNvCxnSpPr>
          <p:nvPr/>
        </p:nvCxnSpPr>
        <p:spPr>
          <a:xfrm flipV="1">
            <a:off x="5652145" y="3048184"/>
            <a:ext cx="1152102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>
            <a:stCxn id="1026" idx="3"/>
            <a:endCxn id="10" idx="1"/>
          </p:cNvCxnSpPr>
          <p:nvPr/>
        </p:nvCxnSpPr>
        <p:spPr>
          <a:xfrm>
            <a:off x="5652145" y="3279016"/>
            <a:ext cx="1164709" cy="411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>
            <a:stCxn id="1026" idx="3"/>
            <a:endCxn id="11" idx="1"/>
          </p:cNvCxnSpPr>
          <p:nvPr/>
        </p:nvCxnSpPr>
        <p:spPr>
          <a:xfrm>
            <a:off x="5652145" y="3279016"/>
            <a:ext cx="1168399" cy="995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>
            <a:stCxn id="1026" idx="3"/>
            <a:endCxn id="12" idx="1"/>
          </p:cNvCxnSpPr>
          <p:nvPr/>
        </p:nvCxnSpPr>
        <p:spPr>
          <a:xfrm>
            <a:off x="5652145" y="3279016"/>
            <a:ext cx="1186477" cy="162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9429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Секрети творчої лабораторії поета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67544" y="1124744"/>
            <a:ext cx="828092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співіснування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непоєднаного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(звуки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запахом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54046" y="2169696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діалоги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43996" y="2830460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розгорнуті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17891" y="3489486"/>
            <a:ext cx="828092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ускладнена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багаторівнева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метафора: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Гойдається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зламана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білій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стужі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Схились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мушлі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спогадів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слухай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«В душу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вгризаються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ґрати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Тугий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небокрай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погорбатілий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3846" y="5318943"/>
            <a:ext cx="828092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лаконічна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сентиментальних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надмірностей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5174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Секрети творчої лабораторії поета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251520" y="1196752"/>
            <a:ext cx="828092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діалектизмів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архаїзмів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неологізмів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притінь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шопта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зиґзиця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татамі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пантрувати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лебединя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обоюдожалий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безокрай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серцеокий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смертеіснування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стобіль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ярій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СТОЇЦИЗМ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stikos 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портик 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Афінах, де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була школа стоїків) – одна з течій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філософії 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добу античності. Стоїки ставили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мету: досягти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душевного спокою, духовної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незворушності, бути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мужніми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стійкими під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час життєвих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випробувань.</a:t>
            </a:r>
          </a:p>
        </p:txBody>
      </p:sp>
    </p:spTree>
    <p:extLst>
      <p:ext uri="{BB962C8B-B14F-4D97-AF65-F5344CB8AC3E}">
        <p14:creationId xmlns:p14="http://schemas.microsoft.com/office/powerpoint/2010/main" val="35169253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692578" cy="240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0" y="3645024"/>
            <a:ext cx="1641854" cy="233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а фігурна дужка 3"/>
          <p:cNvSpPr/>
          <p:nvPr/>
        </p:nvSpPr>
        <p:spPr>
          <a:xfrm>
            <a:off x="1835696" y="738095"/>
            <a:ext cx="971718" cy="5616624"/>
          </a:xfrm>
          <a:prstGeom prst="rightBrac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518520" y="1228011"/>
            <a:ext cx="52565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неприйняття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задухи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трагічне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прозріння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522503" y="2362082"/>
            <a:ext cx="52565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втраченої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486944" y="3023187"/>
            <a:ext cx="52565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503356" y="3681343"/>
            <a:ext cx="52565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489501" y="4437112"/>
            <a:ext cx="52565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самовипробування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503356" y="5157192"/>
            <a:ext cx="52565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правді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 rot="16200000">
            <a:off x="988440" y="3176972"/>
            <a:ext cx="44836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МОТИВИ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062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794</Words>
  <Application>Microsoft Office PowerPoint</Application>
  <PresentationFormat>Екран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Узагальнені образи крізь призму індивідуальної долі. Поезія Стуса – зразок «стоїчної» поезії у світовій ліриці («Крізь сотні сумнівів я йду до тебе…», «Господи, гніву пречистого…»)</vt:lpstr>
      <vt:lpstr>Презентація PowerPoint</vt:lpstr>
      <vt:lpstr>УЛЮБЛЕНІ ЖАНРИ В. СТУСА </vt:lpstr>
      <vt:lpstr>ЛІРИКА В. СТУСА </vt:lpstr>
      <vt:lpstr>Презентація PowerPoint</vt:lpstr>
      <vt:lpstr>Секрети творчої лабораторії поета</vt:lpstr>
      <vt:lpstr>Секрети творчої лабораторії поета</vt:lpstr>
      <vt:lpstr>Презентація PowerPoint</vt:lpstr>
      <vt:lpstr>Презентація PowerPoint</vt:lpstr>
      <vt:lpstr>Презентація PowerPoint</vt:lpstr>
      <vt:lpstr>Презентація PowerPoint</vt:lpstr>
      <vt:lpstr>«КРІЗЬ СОТНІ СУМНІВІВ Я ЙДУ ДО ТЕБЕ…»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Світоглядні цінності В. Стуса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Узагальнені образи крізь призму індивідуальної долі. Поезія Стуса – зразок «стоїчної» поезії у світовій ліриці («Крізь сотні сумнівів я йду до тебе…», «Господи, гніву пречистого…»). Стан активної позиції ліричного героя. Екзистенційна (буттєва) проблема вибору, віра в себе, надія на здолання всіх перешкод. Упевненість увласному виборі. Приклад великої мужності й сили духу</dc:title>
  <dc:creator>Таня</dc:creator>
  <cp:lastModifiedBy>Таня</cp:lastModifiedBy>
  <cp:revision>15</cp:revision>
  <dcterms:created xsi:type="dcterms:W3CDTF">2020-12-12T19:05:46Z</dcterms:created>
  <dcterms:modified xsi:type="dcterms:W3CDTF">2021-01-28T11:30:55Z</dcterms:modified>
</cp:coreProperties>
</file>