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94" r:id="rId3"/>
    <p:sldId id="318" r:id="rId4"/>
    <p:sldId id="319" r:id="rId5"/>
    <p:sldId id="321" r:id="rId6"/>
    <p:sldId id="324" r:id="rId7"/>
    <p:sldId id="325" r:id="rId8"/>
    <p:sldId id="330" r:id="rId9"/>
    <p:sldId id="326" r:id="rId10"/>
    <p:sldId id="327" r:id="rId11"/>
    <p:sldId id="328" r:id="rId12"/>
    <p:sldId id="329" r:id="rId13"/>
    <p:sldId id="336" r:id="rId14"/>
    <p:sldId id="337" r:id="rId15"/>
    <p:sldId id="338" r:id="rId16"/>
    <p:sldId id="331" r:id="rId17"/>
    <p:sldId id="332" r:id="rId18"/>
    <p:sldId id="333" r:id="rId19"/>
    <p:sldId id="334" r:id="rId20"/>
    <p:sldId id="335" r:id="rId21"/>
    <p:sldId id="339" r:id="rId22"/>
    <p:sldId id="311" r:id="rId23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86329" autoAdjust="0"/>
  </p:normalViewPr>
  <p:slideViewPr>
    <p:cSldViewPr>
      <p:cViewPr varScale="1">
        <p:scale>
          <a:sx n="88" d="100"/>
          <a:sy n="88" d="100"/>
        </p:scale>
        <p:origin x="1334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69A97-6208-4312-B858-BD26152D8292}" type="datetimeFigureOut">
              <a:rPr lang="ru-RU" smtClean="0"/>
              <a:t>03.10.2023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97D9D-798E-4F76-80EF-EC81A0ADB2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16722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69A97-6208-4312-B858-BD26152D8292}" type="datetimeFigureOut">
              <a:rPr lang="ru-RU" smtClean="0"/>
              <a:t>03.10.2023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97D9D-798E-4F76-80EF-EC81A0ADB2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5565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69A97-6208-4312-B858-BD26152D8292}" type="datetimeFigureOut">
              <a:rPr lang="ru-RU" smtClean="0"/>
              <a:t>03.10.2023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97D9D-798E-4F76-80EF-EC81A0ADB2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07611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69A97-6208-4312-B858-BD26152D8292}" type="datetimeFigureOut">
              <a:rPr lang="ru-RU" smtClean="0"/>
              <a:t>03.10.2023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97D9D-798E-4F76-80EF-EC81A0ADB2A1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308319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69A97-6208-4312-B858-BD26152D8292}" type="datetimeFigureOut">
              <a:rPr lang="ru-RU" smtClean="0"/>
              <a:t>03.10.2023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97D9D-798E-4F76-80EF-EC81A0ADB2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75605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69A97-6208-4312-B858-BD26152D8292}" type="datetimeFigureOut">
              <a:rPr lang="ru-RU" smtClean="0"/>
              <a:t>03.10.2023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97D9D-798E-4F76-80EF-EC81A0ADB2A1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221412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69A97-6208-4312-B858-BD26152D8292}" type="datetimeFigureOut">
              <a:rPr lang="ru-RU" smtClean="0"/>
              <a:t>03.10.2023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97D9D-798E-4F76-80EF-EC81A0ADB2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91457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69A97-6208-4312-B858-BD26152D8292}" type="datetimeFigureOut">
              <a:rPr lang="ru-RU" smtClean="0"/>
              <a:t>03.10.2023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97D9D-798E-4F76-80EF-EC81A0ADB2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23425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69A97-6208-4312-B858-BD26152D8292}" type="datetimeFigureOut">
              <a:rPr lang="ru-RU" smtClean="0"/>
              <a:t>03.10.2023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97D9D-798E-4F76-80EF-EC81A0ADB2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0155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69A97-6208-4312-B858-BD26152D8292}" type="datetimeFigureOut">
              <a:rPr lang="ru-RU" smtClean="0"/>
              <a:t>03.10.2023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97D9D-798E-4F76-80EF-EC81A0ADB2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4523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69A97-6208-4312-B858-BD26152D8292}" type="datetimeFigureOut">
              <a:rPr lang="ru-RU" smtClean="0"/>
              <a:t>03.10.2023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97D9D-798E-4F76-80EF-EC81A0ADB2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40515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69A97-6208-4312-B858-BD26152D8292}" type="datetimeFigureOut">
              <a:rPr lang="ru-RU" smtClean="0"/>
              <a:t>03.10.2023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97D9D-798E-4F76-80EF-EC81A0ADB2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45627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69A97-6208-4312-B858-BD26152D8292}" type="datetimeFigureOut">
              <a:rPr lang="ru-RU" smtClean="0"/>
              <a:t>03.10.2023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97D9D-798E-4F76-80EF-EC81A0ADB2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54072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69A97-6208-4312-B858-BD26152D8292}" type="datetimeFigureOut">
              <a:rPr lang="ru-RU" smtClean="0"/>
              <a:t>03.10.2023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97D9D-798E-4F76-80EF-EC81A0ADB2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7491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69A97-6208-4312-B858-BD26152D8292}" type="datetimeFigureOut">
              <a:rPr lang="ru-RU" smtClean="0"/>
              <a:t>03.10.2023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97D9D-798E-4F76-80EF-EC81A0ADB2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50956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69A97-6208-4312-B858-BD26152D8292}" type="datetimeFigureOut">
              <a:rPr lang="ru-RU" smtClean="0"/>
              <a:t>03.10.2023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97D9D-798E-4F76-80EF-EC81A0ADB2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3803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69A97-6208-4312-B858-BD26152D8292}" type="datetimeFigureOut">
              <a:rPr lang="ru-RU" smtClean="0"/>
              <a:t>03.10.2023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97D9D-798E-4F76-80EF-EC81A0ADB2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6151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3A969A97-6208-4312-B858-BD26152D8292}" type="datetimeFigureOut">
              <a:rPr lang="ru-RU" smtClean="0"/>
              <a:t>03.10.2023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ABB97D9D-798E-4F76-80EF-EC81A0ADB2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434137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96432" y="764704"/>
            <a:ext cx="7772400" cy="1823516"/>
          </a:xfrm>
        </p:spPr>
        <p:txBody>
          <a:bodyPr>
            <a:normAutofit/>
          </a:bodyPr>
          <a:lstStyle/>
          <a:p>
            <a:pPr algn="ctr"/>
            <a:r>
              <a:rPr lang="uk-UA" b="1" dirty="0" smtClean="0">
                <a:solidFill>
                  <a:srgbClr val="002060"/>
                </a:solidFill>
              </a:rPr>
              <a:t>Світ послуг: </a:t>
            </a:r>
            <a:r>
              <a:rPr lang="uk-UA" b="1" cap="none" dirty="0" smtClean="0">
                <a:solidFill>
                  <a:srgbClr val="002060"/>
                </a:solidFill>
              </a:rPr>
              <a:t>права та їх захист</a:t>
            </a:r>
            <a:endParaRPr lang="ru-RU" cap="none" dirty="0">
              <a:solidFill>
                <a:srgbClr val="00206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2924944"/>
            <a:ext cx="7924800" cy="2832390"/>
          </a:xfrm>
        </p:spPr>
        <p:txBody>
          <a:bodyPr>
            <a:normAutofit/>
          </a:bodyPr>
          <a:lstStyle/>
          <a:p>
            <a:pPr algn="ctr"/>
            <a:endParaRPr lang="uk-UA" sz="3600" b="1" dirty="0" smtClean="0">
              <a:solidFill>
                <a:srgbClr val="002060"/>
              </a:solidFill>
            </a:endParaRPr>
          </a:p>
          <a:p>
            <a:pPr algn="ctr"/>
            <a:r>
              <a:rPr lang="uk-UA" sz="3600" b="1" dirty="0" smtClean="0">
                <a:solidFill>
                  <a:srgbClr val="002060"/>
                </a:solidFill>
              </a:rPr>
              <a:t>СОЦІАЛЬНІ ПОСЛУГИ</a:t>
            </a:r>
            <a:endParaRPr lang="ru-RU" sz="3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86606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09904" y="548680"/>
            <a:ext cx="8266552" cy="1152128"/>
          </a:xfrm>
        </p:spPr>
        <p:txBody>
          <a:bodyPr>
            <a:normAutofit/>
          </a:bodyPr>
          <a:lstStyle/>
          <a:p>
            <a:pPr algn="ctr"/>
            <a:r>
              <a:rPr lang="uk-UA" b="1" dirty="0" smtClean="0">
                <a:solidFill>
                  <a:srgbClr val="002060"/>
                </a:solidFill>
              </a:rPr>
              <a:t>Чинники, що можуть зумовити складні життєві обставини </a:t>
            </a:r>
            <a:r>
              <a:rPr lang="uk-UA" sz="1600" b="1" dirty="0" smtClean="0">
                <a:solidFill>
                  <a:srgbClr val="002060"/>
                </a:solidFill>
              </a:rPr>
              <a:t>(продовження):</a:t>
            </a:r>
            <a:endParaRPr lang="uk-UA" sz="1600" b="1" dirty="0">
              <a:solidFill>
                <a:srgbClr val="002060"/>
              </a:solidFill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09903" y="1700808"/>
            <a:ext cx="8266553" cy="485798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4000" dirty="0"/>
              <a:t>ґ) інвалідність;</a:t>
            </a:r>
          </a:p>
          <a:p>
            <a:pPr marL="0" indent="0">
              <a:buNone/>
            </a:pPr>
            <a:r>
              <a:rPr lang="uk-UA" sz="4000" dirty="0"/>
              <a:t>д) бездомність;</a:t>
            </a:r>
          </a:p>
          <a:p>
            <a:pPr marL="0" indent="0">
              <a:buNone/>
            </a:pPr>
            <a:r>
              <a:rPr lang="uk-UA" sz="4000" dirty="0"/>
              <a:t>е) безробіття;</a:t>
            </a:r>
          </a:p>
          <a:p>
            <a:pPr marL="0" indent="0">
              <a:buNone/>
            </a:pPr>
            <a:r>
              <a:rPr lang="uk-UA" sz="4000" dirty="0"/>
              <a:t>є) малозабезпеченість особи;</a:t>
            </a:r>
          </a:p>
        </p:txBody>
      </p:sp>
    </p:spTree>
    <p:extLst>
      <p:ext uri="{BB962C8B-B14F-4D97-AF65-F5344CB8AC3E}">
        <p14:creationId xmlns:p14="http://schemas.microsoft.com/office/powerpoint/2010/main" val="23838161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09904" y="548680"/>
            <a:ext cx="8266552" cy="1152128"/>
          </a:xfrm>
        </p:spPr>
        <p:txBody>
          <a:bodyPr>
            <a:normAutofit/>
          </a:bodyPr>
          <a:lstStyle/>
          <a:p>
            <a:pPr algn="ctr"/>
            <a:r>
              <a:rPr lang="uk-UA" b="1" dirty="0">
                <a:solidFill>
                  <a:srgbClr val="002060"/>
                </a:solidFill>
              </a:rPr>
              <a:t>Чинники, що можуть зумовити складні життєві обставини </a:t>
            </a:r>
            <a:r>
              <a:rPr lang="uk-UA" sz="1600" b="1" dirty="0">
                <a:solidFill>
                  <a:srgbClr val="002060"/>
                </a:solidFill>
              </a:rPr>
              <a:t>(продовження):</a:t>
            </a:r>
            <a:endParaRPr lang="uk-UA" b="1" dirty="0">
              <a:solidFill>
                <a:srgbClr val="002060"/>
              </a:solidFill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09903" y="1700808"/>
            <a:ext cx="8266553" cy="4857989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uk-UA" sz="4000" dirty="0"/>
              <a:t>ж) поведінкові розлади у дітей через розлучення батьків;</a:t>
            </a:r>
          </a:p>
          <a:p>
            <a:pPr marL="0" indent="0">
              <a:buNone/>
            </a:pPr>
            <a:r>
              <a:rPr lang="uk-UA" sz="4000" dirty="0"/>
              <a:t>з) ухилення батьками або особами, які їх замінюють, від виконання своїх обов’язків із виховання дитини;</a:t>
            </a:r>
          </a:p>
          <a:p>
            <a:pPr marL="0" indent="0">
              <a:buNone/>
            </a:pPr>
            <a:r>
              <a:rPr lang="uk-UA" sz="4000" dirty="0"/>
              <a:t>и) втрата соціальних зв’язків, у тому числі під час перебування в місцях позбавлення волі;</a:t>
            </a:r>
          </a:p>
          <a:p>
            <a:pPr marL="0" indent="0">
              <a:buNone/>
            </a:pPr>
            <a:r>
              <a:rPr lang="uk-UA" sz="4000" dirty="0"/>
              <a:t>і) жорстоке поводження з дитиною;</a:t>
            </a:r>
          </a:p>
        </p:txBody>
      </p:sp>
    </p:spTree>
    <p:extLst>
      <p:ext uri="{BB962C8B-B14F-4D97-AF65-F5344CB8AC3E}">
        <p14:creationId xmlns:p14="http://schemas.microsoft.com/office/powerpoint/2010/main" val="17134994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09904" y="548680"/>
            <a:ext cx="8266552" cy="1152128"/>
          </a:xfrm>
        </p:spPr>
        <p:txBody>
          <a:bodyPr>
            <a:normAutofit/>
          </a:bodyPr>
          <a:lstStyle/>
          <a:p>
            <a:pPr algn="ctr"/>
            <a:r>
              <a:rPr lang="uk-UA" b="1" dirty="0">
                <a:solidFill>
                  <a:srgbClr val="002060"/>
                </a:solidFill>
              </a:rPr>
              <a:t>Чинники, що можуть зумовити складні життєві обставини </a:t>
            </a:r>
            <a:r>
              <a:rPr lang="uk-UA" sz="1600" b="1" dirty="0">
                <a:solidFill>
                  <a:srgbClr val="002060"/>
                </a:solidFill>
              </a:rPr>
              <a:t>(продовження):</a:t>
            </a:r>
            <a:endParaRPr lang="uk-UA" b="1" dirty="0">
              <a:solidFill>
                <a:srgbClr val="002060"/>
              </a:solidFill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09903" y="1700808"/>
            <a:ext cx="8266553" cy="485798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3200" dirty="0" smtClean="0"/>
              <a:t>ї) насильство за ознакою статі;</a:t>
            </a:r>
          </a:p>
          <a:p>
            <a:pPr marL="0" indent="0">
              <a:buNone/>
            </a:pPr>
            <a:r>
              <a:rPr lang="uk-UA" sz="3200" dirty="0" smtClean="0"/>
              <a:t>й) домашнє насильство;</a:t>
            </a:r>
          </a:p>
          <a:p>
            <a:pPr marL="0" indent="0">
              <a:buNone/>
            </a:pPr>
            <a:r>
              <a:rPr lang="uk-UA" sz="3200" dirty="0" smtClean="0"/>
              <a:t>к) потрапляння в ситуацію торгівлі людьми;</a:t>
            </a:r>
          </a:p>
          <a:p>
            <a:pPr marL="0" indent="0">
              <a:buNone/>
            </a:pPr>
            <a:r>
              <a:rPr lang="uk-UA" sz="3200" dirty="0" smtClean="0"/>
              <a:t>л) шкода, завдана пожежею, стихійним лихом, катастрофою, бойовими діями, терористичним актом, збройним конфліктом, тимчасовою окупацією.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2074830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09904" y="548680"/>
            <a:ext cx="8266552" cy="1152128"/>
          </a:xfrm>
        </p:spPr>
        <p:txBody>
          <a:bodyPr>
            <a:normAutofit/>
          </a:bodyPr>
          <a:lstStyle/>
          <a:p>
            <a:pPr algn="ctr"/>
            <a:r>
              <a:rPr lang="uk-UA" b="1" dirty="0" smtClean="0">
                <a:solidFill>
                  <a:srgbClr val="002060"/>
                </a:solidFill>
              </a:rPr>
              <a:t>Значення понять:</a:t>
            </a:r>
            <a:endParaRPr lang="uk-UA" b="1" dirty="0">
              <a:solidFill>
                <a:srgbClr val="002060"/>
              </a:solidFill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09903" y="1700808"/>
            <a:ext cx="8266553" cy="485798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4000" dirty="0" smtClean="0"/>
              <a:t>похилий вік?</a:t>
            </a:r>
          </a:p>
          <a:p>
            <a:pPr marL="0" indent="0">
              <a:buNone/>
            </a:pPr>
            <a:endParaRPr lang="uk-UA" sz="4000" dirty="0" smtClean="0"/>
          </a:p>
          <a:p>
            <a:pPr marL="0" indent="0">
              <a:buNone/>
            </a:pPr>
            <a:endParaRPr lang="uk-UA" sz="4000" dirty="0" smtClean="0"/>
          </a:p>
          <a:p>
            <a:pPr marL="0" indent="0">
              <a:buNone/>
            </a:pPr>
            <a:r>
              <a:rPr lang="uk-UA" sz="4000" dirty="0" smtClean="0"/>
              <a:t>малозабезпеченість особи (мало – це скільки)?</a:t>
            </a:r>
            <a:endParaRPr lang="uk-UA" sz="4000" dirty="0"/>
          </a:p>
        </p:txBody>
      </p:sp>
    </p:spTree>
    <p:extLst>
      <p:ext uri="{BB962C8B-B14F-4D97-AF65-F5344CB8AC3E}">
        <p14:creationId xmlns:p14="http://schemas.microsoft.com/office/powerpoint/2010/main" val="36826581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09904" y="548680"/>
            <a:ext cx="8266552" cy="1152128"/>
          </a:xfrm>
        </p:spPr>
        <p:txBody>
          <a:bodyPr>
            <a:normAutofit/>
          </a:bodyPr>
          <a:lstStyle/>
          <a:p>
            <a:pPr algn="ctr"/>
            <a:r>
              <a:rPr lang="uk-UA" b="1" dirty="0">
                <a:solidFill>
                  <a:srgbClr val="002060"/>
                </a:solidFill>
              </a:rPr>
              <a:t>малозабезпечена особа </a:t>
            </a:r>
            <a:endParaRPr lang="uk-UA" b="1" dirty="0">
              <a:solidFill>
                <a:srgbClr val="002060"/>
              </a:solidFill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09903" y="1700808"/>
            <a:ext cx="8266553" cy="485798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dirty="0" smtClean="0"/>
              <a:t>особа</a:t>
            </a:r>
            <a:r>
              <a:rPr lang="uk-UA" dirty="0"/>
              <a:t>, середньомісячний сукупний дохід якої за </a:t>
            </a:r>
            <a:r>
              <a:rPr lang="uk-UA" b="1" dirty="0" smtClean="0"/>
              <a:t>ОДИН КВАРТАЛ</a:t>
            </a:r>
            <a:r>
              <a:rPr lang="uk-UA" dirty="0" smtClean="0"/>
              <a:t>, </a:t>
            </a:r>
            <a:r>
              <a:rPr lang="uk-UA" dirty="0"/>
              <a:t>який передує місяцю, що є попереднім до місяця звернення за наданням соціальних послуг, </a:t>
            </a:r>
            <a:r>
              <a:rPr lang="uk-UA" b="1" dirty="0" smtClean="0"/>
              <a:t>НЕ ПЕРЕВИЩУЄ ДВОХ ПРОЖИТКОВИХ МІНІМУМІВ </a:t>
            </a:r>
            <a:r>
              <a:rPr lang="uk-UA" dirty="0" smtClean="0"/>
              <a:t>для </a:t>
            </a:r>
            <a:r>
              <a:rPr lang="uk-UA" dirty="0"/>
              <a:t>відповідної категорії осіб</a:t>
            </a:r>
            <a:r>
              <a:rPr lang="uk-UA" dirty="0" smtClean="0"/>
              <a:t>.</a:t>
            </a:r>
          </a:p>
          <a:p>
            <a:pPr marL="0" indent="0">
              <a:buNone/>
            </a:pPr>
            <a:r>
              <a:rPr lang="uk-UA" dirty="0" smtClean="0"/>
              <a:t> </a:t>
            </a:r>
            <a:r>
              <a:rPr lang="uk-UA" dirty="0"/>
              <a:t>Середньомісячний сукупний дохід особи визначається шляхом автоматизованого обміну наявними даними між інформаційно-телекомунікаційними системами органів влади, підприємств, установ, організацій та обчислюється шляхом </a:t>
            </a:r>
            <a:r>
              <a:rPr lang="uk-UA" b="1" dirty="0" smtClean="0"/>
              <a:t>ДІЛЕННЯ СЕРЕДНЬОМІСЯЧНОГО СУКУПНОГО ДОХОДУ ЇЇ СІМ’Ї НА КІЛЬКІСТЬ ЧЛЕНІВ СІМ’Ї</a:t>
            </a:r>
            <a:r>
              <a:rPr lang="uk-UA" dirty="0" smtClean="0"/>
              <a:t>, </a:t>
            </a:r>
            <a:r>
              <a:rPr lang="uk-UA" dirty="0"/>
              <a:t>які включаються до її складу. </a:t>
            </a:r>
            <a:endParaRPr lang="uk-UA" sz="4000" dirty="0"/>
          </a:p>
        </p:txBody>
      </p:sp>
    </p:spTree>
    <p:extLst>
      <p:ext uri="{BB962C8B-B14F-4D97-AF65-F5344CB8AC3E}">
        <p14:creationId xmlns:p14="http://schemas.microsoft.com/office/powerpoint/2010/main" val="21122898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09904" y="548680"/>
            <a:ext cx="8266552" cy="1152128"/>
          </a:xfrm>
        </p:spPr>
        <p:txBody>
          <a:bodyPr>
            <a:normAutofit/>
          </a:bodyPr>
          <a:lstStyle/>
          <a:p>
            <a:pPr algn="ctr"/>
            <a:r>
              <a:rPr lang="uk-UA" b="1" dirty="0">
                <a:solidFill>
                  <a:srgbClr val="002060"/>
                </a:solidFill>
              </a:rPr>
              <a:t>Прожитковий</a:t>
            </a:r>
            <a:r>
              <a:rPr lang="uk-UA" b="1" dirty="0" smtClean="0"/>
              <a:t> </a:t>
            </a:r>
            <a:r>
              <a:rPr lang="uk-UA" b="1" dirty="0">
                <a:solidFill>
                  <a:srgbClr val="002060"/>
                </a:solidFill>
              </a:rPr>
              <a:t>МІНІМУМ</a:t>
            </a:r>
            <a:endParaRPr lang="uk-UA" b="1" dirty="0">
              <a:solidFill>
                <a:srgbClr val="002060"/>
              </a:solidFill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09903" y="1700808"/>
            <a:ext cx="8266553" cy="4857989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uk-UA" b="1" dirty="0" smtClean="0"/>
              <a:t>Закон України від 03.11.2022 р. (із змінами) № 2710-IX «Про Державний бюджет України на 2023 рік»</a:t>
            </a:r>
          </a:p>
          <a:p>
            <a:pPr marL="0" indent="0">
              <a:buNone/>
            </a:pPr>
            <a:r>
              <a:rPr lang="uk-UA" b="1" dirty="0" smtClean="0"/>
              <a:t>Стаття </a:t>
            </a:r>
            <a:r>
              <a:rPr lang="uk-UA" b="1" dirty="0"/>
              <a:t>7. </a:t>
            </a:r>
            <a:r>
              <a:rPr lang="uk-UA" dirty="0"/>
              <a:t>Установити </a:t>
            </a:r>
            <a:r>
              <a:rPr lang="uk-UA" b="1" dirty="0"/>
              <a:t>з 1 січня 2023 року </a:t>
            </a:r>
            <a:r>
              <a:rPr lang="uk-UA" dirty="0"/>
              <a:t>прожитковий мінімум на одну особу в розрахунку на місяць у розмірі </a:t>
            </a:r>
            <a:r>
              <a:rPr lang="uk-UA" b="1" dirty="0"/>
              <a:t>2589 гривень</a:t>
            </a:r>
            <a:r>
              <a:rPr lang="uk-UA" dirty="0"/>
              <a:t>, а для основних соціальних і демографічних груп населення:</a:t>
            </a:r>
          </a:p>
          <a:p>
            <a:pPr marL="0" indent="0">
              <a:buNone/>
            </a:pPr>
            <a:r>
              <a:rPr lang="uk-UA" dirty="0"/>
              <a:t>дітей віком до 6 років - 2272 гривні;</a:t>
            </a:r>
          </a:p>
          <a:p>
            <a:pPr marL="0" indent="0">
              <a:buNone/>
            </a:pPr>
            <a:r>
              <a:rPr lang="uk-UA" dirty="0"/>
              <a:t>дітей віком від 6 до 18 років - 2833 гривні;</a:t>
            </a:r>
          </a:p>
          <a:p>
            <a:pPr marL="0" indent="0">
              <a:buNone/>
            </a:pPr>
            <a:r>
              <a:rPr lang="uk-UA" dirty="0"/>
              <a:t>працездатних осіб - 2684 гривні;</a:t>
            </a:r>
          </a:p>
          <a:p>
            <a:pPr marL="0" indent="0">
              <a:buNone/>
            </a:pPr>
            <a:r>
              <a:rPr lang="uk-UA" dirty="0"/>
              <a:t>працездатних осіб, який застосовується для визначення базового розміру посадового окладу судді, - 2102 гривні;</a:t>
            </a:r>
          </a:p>
          <a:p>
            <a:pPr marL="0" indent="0">
              <a:buNone/>
            </a:pPr>
            <a:r>
              <a:rPr lang="uk-UA" dirty="0"/>
              <a:t>працездатних осіб, який застосовується для визначення посадових окладів працівників інших державних органів, оплата праці яких регулюється спеціальними законами, а також працівників податкових і митних органів - 2102 гривні;</a:t>
            </a:r>
          </a:p>
          <a:p>
            <a:pPr marL="0" indent="0">
              <a:buNone/>
            </a:pPr>
            <a:r>
              <a:rPr lang="uk-UA" dirty="0"/>
              <a:t>працездатних осіб, який застосовується для визначення посадового окладу прокурора окружної прокуратури, - 1600 гривень;</a:t>
            </a:r>
          </a:p>
          <a:p>
            <a:pPr marL="0" indent="0">
              <a:buNone/>
            </a:pPr>
            <a:r>
              <a:rPr lang="uk-UA" dirty="0"/>
              <a:t>осіб, які втратили працездатність, - 2093 гривні.</a:t>
            </a:r>
          </a:p>
        </p:txBody>
      </p:sp>
    </p:spTree>
    <p:extLst>
      <p:ext uri="{BB962C8B-B14F-4D97-AF65-F5344CB8AC3E}">
        <p14:creationId xmlns:p14="http://schemas.microsoft.com/office/powerpoint/2010/main" val="4697424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09904" y="548680"/>
            <a:ext cx="8266552" cy="1152128"/>
          </a:xfrm>
        </p:spPr>
        <p:txBody>
          <a:bodyPr>
            <a:normAutofit/>
          </a:bodyPr>
          <a:lstStyle/>
          <a:p>
            <a:pPr algn="ctr"/>
            <a:r>
              <a:rPr lang="uk-UA" b="1" dirty="0" smtClean="0">
                <a:solidFill>
                  <a:srgbClr val="002060"/>
                </a:solidFill>
              </a:rPr>
              <a:t>2. Система надання соціальних послуг</a:t>
            </a:r>
            <a:endParaRPr lang="uk-UA" b="1" dirty="0">
              <a:solidFill>
                <a:srgbClr val="002060"/>
              </a:solidFill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09903" y="1700808"/>
            <a:ext cx="8266553" cy="4857989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uk-UA" sz="3200" dirty="0"/>
              <a:t>правова </a:t>
            </a:r>
            <a:r>
              <a:rPr lang="uk-UA" sz="3200" dirty="0" smtClean="0"/>
              <a:t>основа</a:t>
            </a:r>
          </a:p>
          <a:p>
            <a:pPr marL="0" indent="0" algn="ctr">
              <a:buNone/>
            </a:pPr>
            <a:r>
              <a:rPr lang="uk-UA" sz="3200" dirty="0" smtClean="0"/>
              <a:t>принципи</a:t>
            </a:r>
          </a:p>
          <a:p>
            <a:pPr marL="0" indent="0" algn="ctr">
              <a:buNone/>
            </a:pPr>
            <a:r>
              <a:rPr lang="uk-UA" sz="3200" dirty="0" smtClean="0"/>
              <a:t>способи </a:t>
            </a:r>
            <a:r>
              <a:rPr lang="uk-UA" sz="3200" dirty="0"/>
              <a:t>і </a:t>
            </a:r>
            <a:r>
              <a:rPr lang="uk-UA" sz="3200" dirty="0" smtClean="0"/>
              <a:t>форми надання </a:t>
            </a:r>
            <a:r>
              <a:rPr lang="uk-UA" sz="3200" dirty="0"/>
              <a:t>соціальних </a:t>
            </a:r>
            <a:r>
              <a:rPr lang="uk-UA" sz="3200" dirty="0" smtClean="0"/>
              <a:t>послуг</a:t>
            </a:r>
          </a:p>
          <a:p>
            <a:pPr marL="0" indent="0" algn="ctr">
              <a:buNone/>
            </a:pPr>
            <a:r>
              <a:rPr lang="uk-UA" sz="3200" dirty="0" smtClean="0"/>
              <a:t>сукупність </a:t>
            </a:r>
            <a:r>
              <a:rPr lang="uk-UA" sz="3200" dirty="0"/>
              <a:t>суб’єктів, що взаємодіють на всіх етапах організації надання соціальних послуг</a:t>
            </a:r>
          </a:p>
        </p:txBody>
      </p:sp>
    </p:spTree>
    <p:extLst>
      <p:ext uri="{BB962C8B-B14F-4D97-AF65-F5344CB8AC3E}">
        <p14:creationId xmlns:p14="http://schemas.microsoft.com/office/powerpoint/2010/main" val="24250281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09904" y="548680"/>
            <a:ext cx="8266552" cy="1152128"/>
          </a:xfrm>
        </p:spPr>
        <p:txBody>
          <a:bodyPr>
            <a:normAutofit/>
          </a:bodyPr>
          <a:lstStyle/>
          <a:p>
            <a:pPr algn="ctr"/>
            <a:r>
              <a:rPr lang="uk-UA" b="1" dirty="0">
                <a:solidFill>
                  <a:srgbClr val="002060"/>
                </a:solidFill>
              </a:rPr>
              <a:t>Суб’єкти системи надання соціальних послуг </a:t>
            </a: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09903" y="1700808"/>
            <a:ext cx="8266553" cy="485798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2800" dirty="0"/>
              <a:t>1) уповноважені органи у сфері надання соціальних послуг;</a:t>
            </a:r>
            <a:endParaRPr lang="en-US" sz="2800" dirty="0"/>
          </a:p>
          <a:p>
            <a:pPr marL="0" indent="0">
              <a:buNone/>
            </a:pPr>
            <a:r>
              <a:rPr lang="uk-UA" sz="2800" dirty="0"/>
              <a:t>2) отримувачі соціальних послуг;</a:t>
            </a:r>
            <a:endParaRPr lang="en-US" sz="2800" dirty="0"/>
          </a:p>
          <a:p>
            <a:pPr marL="0" indent="0">
              <a:buNone/>
            </a:pPr>
            <a:r>
              <a:rPr lang="uk-UA" sz="2800" dirty="0"/>
              <a:t>3) надавачі соціальних послуг;</a:t>
            </a:r>
            <a:endParaRPr lang="en-US" sz="2800" dirty="0"/>
          </a:p>
          <a:p>
            <a:pPr marL="0" indent="0">
              <a:buNone/>
            </a:pPr>
            <a:r>
              <a:rPr lang="uk-UA" sz="2800" dirty="0"/>
              <a:t>4) об’єднання працівників системи надання соціальних послуг;</a:t>
            </a:r>
            <a:endParaRPr lang="en-US" sz="2800" dirty="0"/>
          </a:p>
          <a:p>
            <a:pPr marL="0" indent="0">
              <a:buNone/>
            </a:pPr>
            <a:r>
              <a:rPr lang="uk-UA" sz="2800" dirty="0"/>
              <a:t>5) об’єднання надавачів соціальних послуг;</a:t>
            </a:r>
            <a:endParaRPr lang="en-US" sz="2800" dirty="0"/>
          </a:p>
          <a:p>
            <a:pPr marL="0" indent="0">
              <a:buNone/>
            </a:pPr>
            <a:r>
              <a:rPr lang="uk-UA" sz="2800" dirty="0"/>
              <a:t>6) об’єднання отримувачів соціальних послуг.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8831393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09904" y="548680"/>
            <a:ext cx="8266552" cy="1152128"/>
          </a:xfrm>
        </p:spPr>
        <p:txBody>
          <a:bodyPr>
            <a:normAutofit/>
          </a:bodyPr>
          <a:lstStyle/>
          <a:p>
            <a:pPr algn="ctr"/>
            <a:r>
              <a:rPr lang="uk-UA" b="1" dirty="0">
                <a:solidFill>
                  <a:srgbClr val="002060"/>
                </a:solidFill>
              </a:rPr>
              <a:t>уповноважені органи у сфері надання соціальних послуг</a:t>
            </a: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09903" y="1700808"/>
            <a:ext cx="8266553" cy="485798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2800" dirty="0"/>
              <a:t>1) центральний орган виконавчої влади, що забезпечує формування державної політики у сфері соціального захисту населення;</a:t>
            </a:r>
            <a:endParaRPr lang="en-US" sz="2800" dirty="0"/>
          </a:p>
          <a:p>
            <a:pPr marL="0" indent="0">
              <a:buNone/>
            </a:pPr>
            <a:r>
              <a:rPr lang="uk-UA" sz="2800" dirty="0"/>
              <a:t>2) Рада міністрів Автономної Республіки Крим, місцеві державні адміністрації;</a:t>
            </a:r>
            <a:endParaRPr lang="en-US" sz="2800" dirty="0"/>
          </a:p>
          <a:p>
            <a:pPr marL="0" indent="0">
              <a:buNone/>
            </a:pPr>
            <a:r>
              <a:rPr lang="uk-UA" sz="2800" dirty="0"/>
              <a:t>3) виконавчі органи міських рад міст обласного значення, рад об’єднаних територіальних громад.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8230943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09904" y="548680"/>
            <a:ext cx="8266552" cy="1152128"/>
          </a:xfrm>
        </p:spPr>
        <p:txBody>
          <a:bodyPr>
            <a:normAutofit/>
          </a:bodyPr>
          <a:lstStyle/>
          <a:p>
            <a:pPr algn="ctr"/>
            <a:r>
              <a:rPr lang="uk-UA" b="1" dirty="0">
                <a:solidFill>
                  <a:srgbClr val="002060"/>
                </a:solidFill>
              </a:rPr>
              <a:t>отримувачі соціальних послуг</a:t>
            </a: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09903" y="1700808"/>
            <a:ext cx="8266553" cy="4857989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uk-UA" sz="4000" dirty="0"/>
              <a:t>особи/сім’ї, які належать до вразливих груп населення та/або перебувають у складних життєвих обставинах, яким надаються соціальні послуги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7206547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09904" y="548680"/>
            <a:ext cx="8266552" cy="1152128"/>
          </a:xfrm>
        </p:spPr>
        <p:txBody>
          <a:bodyPr/>
          <a:lstStyle/>
          <a:p>
            <a:pPr algn="ctr"/>
            <a:r>
              <a:rPr lang="uk-UA" b="1" dirty="0">
                <a:solidFill>
                  <a:srgbClr val="002060"/>
                </a:solidFill>
              </a:rPr>
              <a:t>План лекційного заняття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09903" y="1700808"/>
            <a:ext cx="8266553" cy="4857989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uk-UA" sz="3200" dirty="0" smtClean="0"/>
              <a:t>1. Соціальні послуги: загальна характеристика.</a:t>
            </a:r>
          </a:p>
          <a:p>
            <a:pPr marL="0" indent="0" algn="just">
              <a:buNone/>
            </a:pPr>
            <a:r>
              <a:rPr lang="uk-UA" sz="3200" dirty="0" smtClean="0"/>
              <a:t>2. Система надання соціальних послуг.</a:t>
            </a:r>
          </a:p>
          <a:p>
            <a:pPr marL="0" indent="0" algn="just">
              <a:buNone/>
            </a:pPr>
            <a:r>
              <a:rPr lang="uk-UA" sz="3200" dirty="0" smtClean="0"/>
              <a:t>3. Класифікація, типи соціальних послуг та порядок їх надання.</a:t>
            </a:r>
          </a:p>
          <a:p>
            <a:pPr marL="0" indent="0" algn="just">
              <a:buNone/>
            </a:pPr>
            <a:r>
              <a:rPr lang="uk-UA" sz="3200" dirty="0" smtClean="0"/>
              <a:t>4. Порядок надання соціальних послуг</a:t>
            </a:r>
          </a:p>
          <a:p>
            <a:pPr marL="0" indent="0" algn="just">
              <a:buNone/>
            </a:pPr>
            <a:r>
              <a:rPr lang="uk-UA" sz="3200" dirty="0" smtClean="0"/>
              <a:t>5. Організація та фінансування надання соціальних послуг. Відповідальність за порушення вимог законодавства про соціальні послуги.</a:t>
            </a:r>
          </a:p>
          <a:p>
            <a:pPr lvl="8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878717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09904" y="548680"/>
            <a:ext cx="8266552" cy="1152128"/>
          </a:xfrm>
        </p:spPr>
        <p:txBody>
          <a:bodyPr>
            <a:normAutofit/>
          </a:bodyPr>
          <a:lstStyle/>
          <a:p>
            <a:pPr algn="ctr"/>
            <a:r>
              <a:rPr lang="uk-UA" b="1" dirty="0">
                <a:solidFill>
                  <a:srgbClr val="002060"/>
                </a:solidFill>
              </a:rPr>
              <a:t>вразливі</a:t>
            </a:r>
            <a:r>
              <a:rPr lang="uk-UA" dirty="0" smtClean="0"/>
              <a:t> </a:t>
            </a:r>
            <a:r>
              <a:rPr lang="uk-UA" b="1" dirty="0">
                <a:solidFill>
                  <a:srgbClr val="002060"/>
                </a:solidFill>
              </a:rPr>
              <a:t>групи</a:t>
            </a:r>
            <a:r>
              <a:rPr lang="uk-UA" dirty="0" smtClean="0"/>
              <a:t> </a:t>
            </a:r>
            <a:r>
              <a:rPr lang="uk-UA" b="1" dirty="0">
                <a:solidFill>
                  <a:srgbClr val="002060"/>
                </a:solidFill>
              </a:rPr>
              <a:t>населення</a:t>
            </a: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09903" y="1700808"/>
            <a:ext cx="8266553" cy="4857989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uk-UA" sz="3600" dirty="0"/>
              <a:t>особи/сім’ї, які мають найвищий ризик потрапляння у складні життєві обставини через вплив несприятливих зовнішніх та/або внутрішніх чинників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51802000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09904" y="548680"/>
            <a:ext cx="8266552" cy="1152128"/>
          </a:xfrm>
        </p:spPr>
        <p:txBody>
          <a:bodyPr>
            <a:normAutofit/>
          </a:bodyPr>
          <a:lstStyle/>
          <a:p>
            <a:pPr algn="ctr"/>
            <a:r>
              <a:rPr lang="uk-UA" b="1" dirty="0" smtClean="0">
                <a:solidFill>
                  <a:srgbClr val="002060"/>
                </a:solidFill>
              </a:rPr>
              <a:t>Надавачі </a:t>
            </a:r>
            <a:r>
              <a:rPr lang="uk-UA" b="1" dirty="0">
                <a:solidFill>
                  <a:srgbClr val="002060"/>
                </a:solidFill>
              </a:rPr>
              <a:t>соціальних послуг</a:t>
            </a: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09903" y="1700808"/>
            <a:ext cx="8266553" cy="4857989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uk-UA" sz="2800" dirty="0"/>
              <a:t>юридичні та фізичні особи, фізичні особи-підприємці, які включені до розділу «Надавачі соціальних послуг» Реєстру надавачів та отримувачів соціальних </a:t>
            </a:r>
            <a:r>
              <a:rPr lang="uk-UA" sz="2800" dirty="0" smtClean="0"/>
              <a:t>послуг</a:t>
            </a:r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r>
              <a:rPr lang="uk-UA" dirty="0" smtClean="0"/>
              <a:t> </a:t>
            </a:r>
            <a:r>
              <a:rPr lang="uk-UA" dirty="0"/>
              <a:t>Вони </a:t>
            </a:r>
            <a:r>
              <a:rPr lang="uk-UA" b="1" dirty="0"/>
              <a:t>можуть належати </a:t>
            </a:r>
            <a:r>
              <a:rPr lang="uk-UA" b="1" dirty="0" smtClean="0"/>
              <a:t>до:</a:t>
            </a:r>
          </a:p>
          <a:p>
            <a:pPr marL="0" indent="0">
              <a:buNone/>
            </a:pPr>
            <a:r>
              <a:rPr lang="uk-UA" dirty="0" smtClean="0"/>
              <a:t>а</a:t>
            </a:r>
            <a:r>
              <a:rPr lang="uk-UA" dirty="0"/>
              <a:t>) </a:t>
            </a:r>
            <a:r>
              <a:rPr lang="uk-UA" dirty="0" smtClean="0"/>
              <a:t>державного;</a:t>
            </a:r>
          </a:p>
          <a:p>
            <a:pPr marL="0" indent="0">
              <a:buNone/>
            </a:pPr>
            <a:r>
              <a:rPr lang="uk-UA" dirty="0" smtClean="0"/>
              <a:t>б</a:t>
            </a:r>
            <a:r>
              <a:rPr lang="uk-UA" dirty="0"/>
              <a:t>) </a:t>
            </a:r>
            <a:r>
              <a:rPr lang="uk-UA" dirty="0" smtClean="0"/>
              <a:t>комунального;</a:t>
            </a:r>
          </a:p>
          <a:p>
            <a:pPr marL="0" indent="0">
              <a:buNone/>
            </a:pPr>
            <a:r>
              <a:rPr lang="uk-UA" dirty="0" smtClean="0"/>
              <a:t>в</a:t>
            </a:r>
            <a:r>
              <a:rPr lang="uk-UA" dirty="0"/>
              <a:t>) недержавного секторів.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757408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51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6" name="Прямоугольник 45"/>
          <p:cNvSpPr/>
          <p:nvPr/>
        </p:nvSpPr>
        <p:spPr>
          <a:xfrm>
            <a:off x="655948" y="476672"/>
            <a:ext cx="8136904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uk-UA" sz="6000" b="1" dirty="0" smtClean="0">
              <a:solidFill>
                <a:srgbClr val="0070C0"/>
              </a:solidFill>
            </a:endParaRPr>
          </a:p>
          <a:p>
            <a:pPr algn="ctr"/>
            <a:endParaRPr lang="uk-UA" sz="6000" b="1" dirty="0">
              <a:solidFill>
                <a:srgbClr val="0070C0"/>
              </a:solidFill>
            </a:endParaRPr>
          </a:p>
          <a:p>
            <a:pPr algn="ctr"/>
            <a:r>
              <a:rPr lang="uk-UA" sz="6000" b="1" dirty="0" smtClean="0">
                <a:solidFill>
                  <a:srgbClr val="0070C0"/>
                </a:solidFill>
              </a:rPr>
              <a:t>Дякую за увагу!!!</a:t>
            </a:r>
          </a:p>
          <a:p>
            <a:pPr algn="ctr"/>
            <a:endParaRPr lang="uk-UA" sz="6000" b="1" dirty="0">
              <a:solidFill>
                <a:srgbClr val="0070C0"/>
              </a:solidFill>
            </a:endParaRPr>
          </a:p>
          <a:p>
            <a:pPr algn="ctr"/>
            <a:r>
              <a:rPr lang="uk-UA" sz="6000" b="1" dirty="0" smtClean="0">
                <a:solidFill>
                  <a:srgbClr val="0070C0"/>
                </a:solidFill>
                <a:sym typeface="Wingdings" pitchFamily="2" charset="2"/>
              </a:rPr>
              <a:t></a:t>
            </a:r>
            <a:endParaRPr lang="uk-UA" sz="6000" b="1" dirty="0" smtClean="0">
              <a:solidFill>
                <a:srgbClr val="0070C0"/>
              </a:solidFill>
            </a:endParaRPr>
          </a:p>
          <a:p>
            <a:endParaRPr lang="ru-RU" sz="4800" dirty="0"/>
          </a:p>
          <a:p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36557047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09904" y="548680"/>
            <a:ext cx="8266552" cy="1152128"/>
          </a:xfrm>
        </p:spPr>
        <p:txBody>
          <a:bodyPr/>
          <a:lstStyle/>
          <a:p>
            <a:pPr algn="ctr"/>
            <a:r>
              <a:rPr lang="uk-UA" b="1" dirty="0">
                <a:solidFill>
                  <a:srgbClr val="002060"/>
                </a:solidFill>
              </a:rPr>
              <a:t>Нормативне регулювання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09903" y="1700808"/>
            <a:ext cx="8266553" cy="4857989"/>
          </a:xfrm>
        </p:spPr>
        <p:txBody>
          <a:bodyPr>
            <a:normAutofit/>
          </a:bodyPr>
          <a:lstStyle/>
          <a:p>
            <a:r>
              <a:rPr lang="uk-UA" dirty="0"/>
              <a:t>Про соціальні послуги: Закон України від 17.01.2019 р. (із змінами) № 2671-</a:t>
            </a:r>
            <a:r>
              <a:rPr lang="en-US" dirty="0"/>
              <a:t>VIII. URL: https://zakon.rada.gov.ua/laws/show/2671-19#Text.</a:t>
            </a:r>
          </a:p>
          <a:p>
            <a:r>
              <a:rPr lang="uk-UA" dirty="0"/>
              <a:t>Про організацію надання соціальних послуг : Постанова Кабінету Міністрів України від 01.06.2020 р. (із змінами) № 587. </a:t>
            </a:r>
            <a:r>
              <a:rPr lang="en-US" dirty="0"/>
              <a:t>URL: https://zakon.rada.gov.ua/laws/show/587-2020-%D0%BF#Text.</a:t>
            </a:r>
          </a:p>
          <a:p>
            <a:r>
              <a:rPr lang="uk-UA" dirty="0"/>
              <a:t>Про затвердження Положення про Міністерство соціальної політики України : Постанова Кабінету Міністрів України від 17.06.2015 р. (із змінами) № 423. </a:t>
            </a:r>
            <a:r>
              <a:rPr lang="en-US" dirty="0"/>
              <a:t>URL: https://zakon.rada.gov.ua/laws/show/423-2015-%D0%BF#Text.</a:t>
            </a:r>
          </a:p>
          <a:p>
            <a:pPr lvl="8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423093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09904" y="548680"/>
            <a:ext cx="8266552" cy="1152128"/>
          </a:xfrm>
        </p:spPr>
        <p:txBody>
          <a:bodyPr/>
          <a:lstStyle/>
          <a:p>
            <a:pPr algn="ctr"/>
            <a:r>
              <a:rPr lang="uk-UA" b="1" dirty="0">
                <a:solidFill>
                  <a:srgbClr val="002060"/>
                </a:solidFill>
              </a:rPr>
              <a:t>Нормативне регулювання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09903" y="1700808"/>
            <a:ext cx="8266553" cy="4857989"/>
          </a:xfrm>
        </p:spPr>
        <p:txBody>
          <a:bodyPr>
            <a:normAutofit lnSpcReduction="10000"/>
          </a:bodyPr>
          <a:lstStyle/>
          <a:p>
            <a:r>
              <a:rPr lang="uk-UA" smtClean="0"/>
              <a:t>Деякі </a:t>
            </a:r>
            <a:r>
              <a:rPr lang="uk-UA" dirty="0"/>
              <a:t>питання здійснення державного контролю/моніторингу за дотриманням вимог законодавства під час надання соціальної підтримки, соціальних послуг та за дотриманням прав дітей : Постанова Кабінету Міністрів України від 06.10.2021 р. (із змінами) № 1035. </a:t>
            </a:r>
            <a:r>
              <a:rPr lang="en-US" dirty="0"/>
              <a:t>URL: https://zakon.rada.gov.ua/laws/show/1035-2021-%D0%BF#Text.</a:t>
            </a:r>
          </a:p>
          <a:p>
            <a:r>
              <a:rPr lang="uk-UA" dirty="0"/>
              <a:t>Деякі питання надання соціальних послуг шляхом соціального замовлення : Постанова Кабінету Міністрів України від 01.06.2020 р. (із змінами) № 450. </a:t>
            </a:r>
            <a:r>
              <a:rPr lang="en-US" dirty="0"/>
              <a:t>URL: https://zakon.rada.gov.ua/laws/show/450-2020-%D0%BF#Text.</a:t>
            </a:r>
          </a:p>
          <a:p>
            <a:r>
              <a:rPr lang="uk-UA" dirty="0"/>
              <a:t>Про затвердження Порядку проведення моніторингу надання та оцінки якості соціальних послуг : Постанова Кабінету Міністрів України від 01.06.2020 р. (із змінами) № 449. </a:t>
            </a:r>
            <a:r>
              <a:rPr lang="en-US" dirty="0"/>
              <a:t>URL: https://zakon.rada.gov.ua/laws/show/449-2020-%D0%BF#Text</a:t>
            </a:r>
          </a:p>
          <a:p>
            <a:pPr lvl="8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39422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09904" y="548680"/>
            <a:ext cx="8266552" cy="1152128"/>
          </a:xfrm>
        </p:spPr>
        <p:txBody>
          <a:bodyPr>
            <a:normAutofit/>
          </a:bodyPr>
          <a:lstStyle/>
          <a:p>
            <a:pPr algn="ctr"/>
            <a:r>
              <a:rPr lang="uk-UA" sz="4800" b="1" dirty="0" smtClean="0">
                <a:solidFill>
                  <a:srgbClr val="002060"/>
                </a:solidFill>
              </a:rPr>
              <a:t>соціальні послуги </a:t>
            </a:r>
            <a:endParaRPr lang="uk-UA" sz="4800" b="1" dirty="0">
              <a:solidFill>
                <a:srgbClr val="002060"/>
              </a:solidFill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09903" y="1700808"/>
            <a:ext cx="8266553" cy="485798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4000" dirty="0" smtClean="0"/>
              <a:t>дії, спрямовані на </a:t>
            </a:r>
            <a:r>
              <a:rPr lang="uk-UA" sz="4000" b="1" dirty="0" smtClean="0"/>
              <a:t>ПРОФІЛАКТИКУ</a:t>
            </a:r>
            <a:r>
              <a:rPr lang="uk-UA" sz="4000" dirty="0" smtClean="0"/>
              <a:t> складних життєвих обставин, </a:t>
            </a:r>
            <a:r>
              <a:rPr lang="uk-UA" sz="4000" b="1" dirty="0" smtClean="0"/>
              <a:t>ПОДОЛАННЯ</a:t>
            </a:r>
            <a:r>
              <a:rPr lang="uk-UA" sz="4000" dirty="0" smtClean="0"/>
              <a:t> таких обставин або </a:t>
            </a:r>
            <a:r>
              <a:rPr lang="uk-UA" sz="4000" b="1" dirty="0" smtClean="0"/>
              <a:t>МІНІМІЗАЦІЮ </a:t>
            </a:r>
            <a:r>
              <a:rPr lang="uk-UA" sz="4000" dirty="0" smtClean="0"/>
              <a:t>їх негативних наслідків для осіб/сімей, які в них перебувають</a:t>
            </a:r>
          </a:p>
          <a:p>
            <a:pPr lvl="8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970521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09904" y="548680"/>
            <a:ext cx="8266552" cy="1152128"/>
          </a:xfrm>
        </p:spPr>
        <p:txBody>
          <a:bodyPr>
            <a:normAutofit fontScale="90000"/>
          </a:bodyPr>
          <a:lstStyle/>
          <a:p>
            <a:pPr algn="ctr"/>
            <a:r>
              <a:rPr lang="uk-UA" sz="4800" b="1" dirty="0" smtClean="0">
                <a:solidFill>
                  <a:srgbClr val="002060"/>
                </a:solidFill>
              </a:rPr>
              <a:t>Базові соціальні послуги </a:t>
            </a:r>
            <a:endParaRPr lang="uk-UA" sz="4800" b="1" dirty="0">
              <a:solidFill>
                <a:srgbClr val="002060"/>
              </a:solidFill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09903" y="1700808"/>
            <a:ext cx="8266553" cy="4857989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uk-UA" sz="4000" dirty="0"/>
              <a:t>соціальні послуги, надання яких отримувачам соціальних послуг забезпечується Київською та Севастопольською міськими державними адміністраціями, районними, районними у містах Києві та Севастополі державними адміністраціями, виконавчими органами міських рад міст обласного значення, а також виконавчими органами сільських, селищних, міських рад об’єднаних територіальних громад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988519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09904" y="548680"/>
            <a:ext cx="8266552" cy="1152128"/>
          </a:xfrm>
        </p:spPr>
        <p:txBody>
          <a:bodyPr>
            <a:normAutofit/>
          </a:bodyPr>
          <a:lstStyle/>
          <a:p>
            <a:pPr algn="ctr"/>
            <a:r>
              <a:rPr lang="uk-UA" b="1" dirty="0" smtClean="0">
                <a:solidFill>
                  <a:srgbClr val="002060"/>
                </a:solidFill>
              </a:rPr>
              <a:t>Основні цілі надання соціальних послуг </a:t>
            </a:r>
            <a:endParaRPr lang="uk-UA" b="1" dirty="0">
              <a:solidFill>
                <a:srgbClr val="002060"/>
              </a:solidFill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09903" y="1700808"/>
            <a:ext cx="8266553" cy="485798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4000" dirty="0" smtClean="0"/>
              <a:t>1) профілактика складних життєвих обставин;</a:t>
            </a:r>
          </a:p>
          <a:p>
            <a:pPr marL="0" indent="0">
              <a:buNone/>
            </a:pPr>
            <a:r>
              <a:rPr lang="uk-UA" sz="4000" dirty="0" smtClean="0"/>
              <a:t>2) подолання складних життєвих обставин;</a:t>
            </a:r>
          </a:p>
          <a:p>
            <a:pPr marL="0" indent="0">
              <a:buNone/>
            </a:pPr>
            <a:r>
              <a:rPr lang="uk-UA" sz="4000" dirty="0" smtClean="0"/>
              <a:t>3) мінімізація негативних наслідків складних життєвих обставин.</a:t>
            </a:r>
            <a:endParaRPr lang="uk-UA" sz="4000" dirty="0"/>
          </a:p>
        </p:txBody>
      </p:sp>
    </p:spTree>
    <p:extLst>
      <p:ext uri="{BB962C8B-B14F-4D97-AF65-F5344CB8AC3E}">
        <p14:creationId xmlns:p14="http://schemas.microsoft.com/office/powerpoint/2010/main" val="36149266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09904" y="548680"/>
            <a:ext cx="8266552" cy="1152128"/>
          </a:xfrm>
        </p:spPr>
        <p:txBody>
          <a:bodyPr>
            <a:normAutofit/>
          </a:bodyPr>
          <a:lstStyle/>
          <a:p>
            <a:pPr algn="ctr"/>
            <a:r>
              <a:rPr lang="uk-UA" b="1" dirty="0">
                <a:solidFill>
                  <a:srgbClr val="002060"/>
                </a:solidFill>
              </a:rPr>
              <a:t>складні життєві обставини</a:t>
            </a: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09903" y="1700808"/>
            <a:ext cx="8266553" cy="485798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4000" dirty="0" smtClean="0"/>
              <a:t>обставини, що негативно впливають на життя, стан здоров’я та розвиток особи, функціонування сім’ї, які особа/сім’я не може подолати самостійно</a:t>
            </a:r>
            <a:endParaRPr lang="uk-UA" sz="4000" dirty="0"/>
          </a:p>
        </p:txBody>
      </p:sp>
    </p:spTree>
    <p:extLst>
      <p:ext uri="{BB962C8B-B14F-4D97-AF65-F5344CB8AC3E}">
        <p14:creationId xmlns:p14="http://schemas.microsoft.com/office/powerpoint/2010/main" val="12328375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09904" y="548680"/>
            <a:ext cx="8266552" cy="1152128"/>
          </a:xfrm>
        </p:spPr>
        <p:txBody>
          <a:bodyPr>
            <a:normAutofit/>
          </a:bodyPr>
          <a:lstStyle/>
          <a:p>
            <a:pPr algn="ctr"/>
            <a:r>
              <a:rPr lang="uk-UA" b="1" dirty="0" smtClean="0">
                <a:solidFill>
                  <a:srgbClr val="002060"/>
                </a:solidFill>
              </a:rPr>
              <a:t>Чинники, що можуть зумовити складні життєві обставини:</a:t>
            </a:r>
            <a:endParaRPr lang="uk-UA" b="1" dirty="0">
              <a:solidFill>
                <a:srgbClr val="002060"/>
              </a:solidFill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09903" y="1700808"/>
            <a:ext cx="8266553" cy="485798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uk-UA" sz="4000" dirty="0"/>
              <a:t>а) похилий вік;</a:t>
            </a:r>
          </a:p>
          <a:p>
            <a:pPr marL="0" indent="0">
              <a:buNone/>
            </a:pPr>
            <a:r>
              <a:rPr lang="uk-UA" sz="4000" dirty="0"/>
              <a:t>б) часткова або повна втрата рухової активності, пам’яті;</a:t>
            </a:r>
          </a:p>
          <a:p>
            <a:pPr marL="0" indent="0">
              <a:buNone/>
            </a:pPr>
            <a:r>
              <a:rPr lang="uk-UA" sz="4000" dirty="0"/>
              <a:t>в) невиліковні хвороби, хвороби, що потребують тривалого лікування;</a:t>
            </a:r>
          </a:p>
          <a:p>
            <a:pPr marL="0" indent="0">
              <a:buNone/>
            </a:pPr>
            <a:r>
              <a:rPr lang="uk-UA" sz="4000" dirty="0"/>
              <a:t>г) психічні та поведінкові розлади, у тому числі внаслідок вживання психоактивних речовин;</a:t>
            </a:r>
          </a:p>
        </p:txBody>
      </p:sp>
    </p:spTree>
    <p:extLst>
      <p:ext uri="{BB962C8B-B14F-4D97-AF65-F5344CB8AC3E}">
        <p14:creationId xmlns:p14="http://schemas.microsoft.com/office/powerpoint/2010/main" val="3734755481"/>
      </p:ext>
    </p:extLst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425</TotalTime>
  <Words>935</Words>
  <Application>Microsoft Office PowerPoint</Application>
  <PresentationFormat>Экран (4:3)</PresentationFormat>
  <Paragraphs>97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6" baseType="lpstr">
      <vt:lpstr>Century Gothic</vt:lpstr>
      <vt:lpstr>Wingdings</vt:lpstr>
      <vt:lpstr>Wingdings 3</vt:lpstr>
      <vt:lpstr>Сектор</vt:lpstr>
      <vt:lpstr>Світ послуг: права та їх захист</vt:lpstr>
      <vt:lpstr>План лекційного заняття</vt:lpstr>
      <vt:lpstr>Нормативне регулювання</vt:lpstr>
      <vt:lpstr>Нормативне регулювання</vt:lpstr>
      <vt:lpstr>соціальні послуги </vt:lpstr>
      <vt:lpstr>Базові соціальні послуги </vt:lpstr>
      <vt:lpstr>Основні цілі надання соціальних послуг </vt:lpstr>
      <vt:lpstr>складні життєві обставини</vt:lpstr>
      <vt:lpstr>Чинники, що можуть зумовити складні життєві обставини:</vt:lpstr>
      <vt:lpstr>Чинники, що можуть зумовити складні життєві обставини (продовження):</vt:lpstr>
      <vt:lpstr>Чинники, що можуть зумовити складні життєві обставини (продовження):</vt:lpstr>
      <vt:lpstr>Чинники, що можуть зумовити складні життєві обставини (продовження):</vt:lpstr>
      <vt:lpstr>Значення понять:</vt:lpstr>
      <vt:lpstr>малозабезпечена особа </vt:lpstr>
      <vt:lpstr>Прожитковий МІНІМУМ</vt:lpstr>
      <vt:lpstr>2. Система надання соціальних послуг</vt:lpstr>
      <vt:lpstr>Суб’єкти системи надання соціальних послуг </vt:lpstr>
      <vt:lpstr>уповноважені органи у сфері надання соціальних послуг</vt:lpstr>
      <vt:lpstr>отримувачі соціальних послуг</vt:lpstr>
      <vt:lpstr>вразливі групи населення</vt:lpstr>
      <vt:lpstr>Надавачі соціальних послуг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Инна</dc:creator>
  <cp:lastModifiedBy>Инна</cp:lastModifiedBy>
  <cp:revision>39</cp:revision>
  <cp:lastPrinted>2019-03-06T10:54:58Z</cp:lastPrinted>
  <dcterms:created xsi:type="dcterms:W3CDTF">2019-03-06T08:46:50Z</dcterms:created>
  <dcterms:modified xsi:type="dcterms:W3CDTF">2023-10-03T06:25:47Z</dcterms:modified>
</cp:coreProperties>
</file>