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5" r:id="rId15"/>
    <p:sldId id="267" r:id="rId16"/>
    <p:sldId id="276" r:id="rId17"/>
    <p:sldId id="271" r:id="rId18"/>
    <p:sldId id="273" r:id="rId19"/>
    <p:sldId id="277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конфлікти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2392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Аренд</a:t>
            </a:r>
            <a:r>
              <a:rPr lang="uk-UA" dirty="0" smtClean="0"/>
              <a:t> </a:t>
            </a:r>
            <a:r>
              <a:rPr lang="uk-UA" dirty="0" err="1" smtClean="0"/>
              <a:t>Лейпхарт</a:t>
            </a:r>
            <a:r>
              <a:rPr lang="uk-UA" dirty="0" smtClean="0"/>
              <a:t> (нар. 1936 р.)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>
                <a:solidFill>
                  <a:srgbClr val="FF0000"/>
                </a:solidFill>
              </a:rPr>
              <a:t>Консоціація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User\Desktop\115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081" y="2355247"/>
            <a:ext cx="2814389" cy="3594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24944"/>
            <a:ext cx="2063254" cy="281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56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sz="3200" dirty="0"/>
              <a:t>уряд великої коаліції (між партіями, які представляють різні сегменти суспільства);</a:t>
            </a:r>
            <a:endParaRPr lang="ru-RU" sz="3200" dirty="0"/>
          </a:p>
          <a:p>
            <a:pPr lvl="0"/>
            <a:r>
              <a:rPr lang="uk-UA" sz="3200" dirty="0"/>
              <a:t>автономія (культурна, територіальна) для різних сегментів суспільства;</a:t>
            </a:r>
            <a:endParaRPr lang="ru-RU" sz="3200" dirty="0"/>
          </a:p>
          <a:p>
            <a:pPr lvl="0"/>
            <a:r>
              <a:rPr lang="uk-UA" sz="3200" dirty="0"/>
              <a:t>пропорційна виборча система і пропорційність як принципи політики зайнятості в державному секторі;</a:t>
            </a:r>
            <a:endParaRPr lang="ru-RU" sz="3200" dirty="0"/>
          </a:p>
          <a:p>
            <a:pPr lvl="0"/>
            <a:r>
              <a:rPr lang="uk-UA" sz="3200" dirty="0"/>
              <a:t>вето меншості.</a:t>
            </a:r>
            <a:endParaRPr lang="ru-RU" sz="3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Ознаки </a:t>
            </a:r>
            <a:r>
              <a:rPr lang="uk-UA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консоціації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7691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dirty="0"/>
              <a:t>це ідеологія чи рух, заснований на прагненні </a:t>
            </a:r>
            <a:r>
              <a:rPr lang="uk-UA" sz="3600" dirty="0" smtClean="0"/>
              <a:t>відокремлення </a:t>
            </a:r>
            <a:r>
              <a:rPr lang="uk-UA" sz="3600" dirty="0"/>
              <a:t>однієї частини держави від цілого; різновид націоналізму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  <a:effectLst/>
              </a:rPr>
              <a:t>Сепаратизм</a:t>
            </a:r>
            <a:r>
              <a:rPr lang="uk-UA" b="1" dirty="0">
                <a:effectLst/>
              </a:rPr>
              <a:t> </a:t>
            </a:r>
            <a:r>
              <a:rPr lang="uk-UA" dirty="0">
                <a:effectLst/>
              </a:rPr>
              <a:t>–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413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комплексний </a:t>
            </a:r>
            <a:r>
              <a:rPr lang="uk-UA" dirty="0"/>
              <a:t>характер – включає ряд аспектів – територіальний, конфесійний, національно-етнічний;</a:t>
            </a:r>
            <a:endParaRPr lang="ru-RU" dirty="0"/>
          </a:p>
          <a:p>
            <a:pPr lvl="0"/>
            <a:r>
              <a:rPr lang="uk-UA" dirty="0"/>
              <a:t>опора на </a:t>
            </a:r>
            <a:r>
              <a:rPr lang="uk-UA" i="1" dirty="0"/>
              <a:t>всю</a:t>
            </a:r>
            <a:r>
              <a:rPr lang="uk-UA" dirty="0"/>
              <a:t> сукупність переваг положення регіону: природні ресурси, сприятливі економіко-географічне положення, клімат, виробничі і трудові ресурси і т.д.;</a:t>
            </a:r>
            <a:endParaRPr lang="ru-RU" dirty="0"/>
          </a:p>
          <a:p>
            <a:pPr lvl="0"/>
            <a:r>
              <a:rPr lang="uk-UA" dirty="0"/>
              <a:t>опора на відносно самостійну внутрішню і зовнішню політику, багато у чому відмінну від політки центральної влади.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76400"/>
          </a:xfrm>
        </p:spPr>
        <p:txBody>
          <a:bodyPr>
            <a:normAutofit fontScale="90000"/>
          </a:bodyPr>
          <a:lstStyle/>
          <a:p>
            <a:r>
              <a:rPr lang="uk-UA" u="sng" dirty="0" smtClean="0"/>
              <a:t/>
            </a:r>
            <a:br>
              <a:rPr lang="uk-UA" u="sng" dirty="0" smtClean="0"/>
            </a:br>
            <a:r>
              <a:rPr lang="uk-UA" u="sng" dirty="0"/>
              <a:t/>
            </a:r>
            <a:br>
              <a:rPr lang="uk-UA" u="sng" dirty="0"/>
            </a:br>
            <a:r>
              <a:rPr lang="uk-UA" u="sng" dirty="0" smtClean="0"/>
              <a:t/>
            </a:r>
            <a:br>
              <a:rPr lang="uk-UA" u="sng" dirty="0" smtClean="0"/>
            </a:br>
            <a:r>
              <a:rPr lang="uk-UA" u="sng" dirty="0" smtClean="0">
                <a:solidFill>
                  <a:srgbClr val="FF0000"/>
                </a:solidFill>
              </a:rPr>
              <a:t>Особливості </a:t>
            </a:r>
            <a:r>
              <a:rPr lang="uk-UA" u="sng" dirty="0">
                <a:solidFill>
                  <a:srgbClr val="FF0000"/>
                </a:solidFill>
              </a:rPr>
              <a:t>регіонального сепаратизму: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092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683px-2014_pro-Russian_unrest_in_Ukra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87388"/>
            <a:ext cx="7704855" cy="5477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109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b="1" dirty="0" err="1"/>
              <a:t>Етнополітичний</a:t>
            </a:r>
            <a:r>
              <a:rPr lang="uk-UA" sz="2800" b="1" dirty="0"/>
              <a:t> процес, сукупність стратегій і дій іредентистської держави й </a:t>
            </a:r>
            <a:r>
              <a:rPr lang="uk-UA" sz="2800" b="1" dirty="0" err="1"/>
              <a:t>іреденти</a:t>
            </a:r>
            <a:r>
              <a:rPr lang="uk-UA" sz="2800" b="1" dirty="0"/>
              <a:t> – меншини у складі </a:t>
            </a:r>
            <a:r>
              <a:rPr lang="uk-UA" sz="2800" b="1" dirty="0" err="1"/>
              <a:t>поліетнічної</a:t>
            </a:r>
            <a:r>
              <a:rPr lang="uk-UA" sz="2800" b="1" dirty="0"/>
              <a:t> держави, метою яких є об'єднання в одному політичному організмі етнічної спільноти, яка розділена кордонами між двома/кількома державами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Іредентизм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0340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RegioniIrredenteIta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850" y="576262"/>
            <a:ext cx="4304382" cy="566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388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623601"/>
              </p:ext>
            </p:extLst>
          </p:nvPr>
        </p:nvGraphicFramePr>
        <p:xfrm>
          <a:off x="827584" y="650192"/>
          <a:ext cx="7848870" cy="6235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8574"/>
                <a:gridCol w="2625148"/>
                <a:gridCol w="2625148"/>
              </a:tblGrid>
              <a:tr h="9181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Статус учасників об’єднання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Приклади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Науковці, які пропонують таке розуміння іредентизму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</a:tr>
              <a:tr h="18362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Іредентистська держава і споріднена меншини/споріднені меншини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Об’єднання Італії, Німеччини у другій половині ХІХ ст., реалізація грецької «</a:t>
                      </a:r>
                      <a:r>
                        <a:rPr lang="uk-UA" sz="1800" dirty="0" err="1">
                          <a:effectLst/>
                        </a:rPr>
                        <a:t>Мегалі</a:t>
                      </a:r>
                      <a:r>
                        <a:rPr lang="uk-UA" sz="1800" dirty="0">
                          <a:effectLst/>
                        </a:rPr>
                        <a:t> </a:t>
                      </a:r>
                      <a:r>
                        <a:rPr lang="uk-UA" sz="1800" dirty="0" err="1">
                          <a:effectLst/>
                        </a:rPr>
                        <a:t>ідеа</a:t>
                      </a:r>
                      <a:r>
                        <a:rPr lang="uk-UA" sz="1800" dirty="0">
                          <a:effectLst/>
                        </a:rPr>
                        <a:t>» на початку ХХ ст.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Д. Горовіц, Г. Кім, Дж.</a:t>
                      </a:r>
                      <a:r>
                        <a:rPr lang="ru-RU" sz="1800">
                          <a:effectLst/>
                        </a:rPr>
                        <a:t> Ландау, </a:t>
                      </a:r>
                      <a:r>
                        <a:rPr lang="uk-UA" sz="1800">
                          <a:effectLst/>
                        </a:rPr>
                        <a:t>Ф. Попов, Є. Рябінін, </a:t>
                      </a:r>
                      <a:r>
                        <a:rPr lang="ru-RU" sz="1800">
                          <a:effectLst/>
                        </a:rPr>
                        <a:t>Дж.К. Фузес</a:t>
                      </a:r>
                      <a:r>
                        <a:rPr lang="uk-UA" sz="1800">
                          <a:effectLst/>
                        </a:rPr>
                        <a:t>і, Н. Чейзен, Д. Ягсиоглу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</a:tr>
              <a:tr h="15301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Декілька споріднених меншин, позбавлених власної державності («курдський стиль іредентизму»)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Об’єднавчі прагнення курдів Сирії, Туреччини, Ірану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В. </a:t>
                      </a:r>
                      <a:r>
                        <a:rPr lang="uk-UA" sz="1800" dirty="0" err="1">
                          <a:effectLst/>
                        </a:rPr>
                        <a:t>Аурес</a:t>
                      </a:r>
                      <a:r>
                        <a:rPr lang="uk-UA" sz="1800" dirty="0">
                          <a:effectLst/>
                        </a:rPr>
                        <a:t>, Д. Горовіц, Є. </a:t>
                      </a:r>
                      <a:r>
                        <a:rPr lang="uk-UA" sz="1800" dirty="0" err="1">
                          <a:effectLst/>
                        </a:rPr>
                        <a:t>Рябінін</a:t>
                      </a:r>
                      <a:r>
                        <a:rPr lang="uk-UA" sz="1800" dirty="0">
                          <a:effectLst/>
                        </a:rPr>
                        <a:t>, С. Сайдман, Н. </a:t>
                      </a:r>
                      <a:r>
                        <a:rPr lang="uk-UA" sz="1800" dirty="0" err="1">
                          <a:effectLst/>
                        </a:rPr>
                        <a:t>Чейзен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Дві держави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Возз’єднання Німеччини у кінці ХХ ст.</a:t>
                      </a:r>
                      <a:endParaRPr lang="uk-U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Ф. Попов</a:t>
                      </a:r>
                      <a:endParaRPr lang="uk-U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27" marR="6492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24394" y="672305"/>
            <a:ext cx="84952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Статус учасників </a:t>
            </a:r>
            <a:r>
              <a:rPr kumimoji="0" lang="ru-RU" altLang="uk-UA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іредентистського</a:t>
            </a:r>
            <a:r>
              <a:rPr kumimoji="0" lang="ru-RU" altLang="uk-UA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об’єднання </a:t>
            </a:r>
            <a:endParaRPr kumimoji="0" lang="uk-UA" alt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4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18338"/>
              </p:ext>
            </p:extLst>
          </p:nvPr>
        </p:nvGraphicFramePr>
        <p:xfrm>
          <a:off x="683568" y="1556793"/>
          <a:ext cx="7848871" cy="5052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2827"/>
                <a:gridCol w="2669854"/>
                <a:gridCol w="2296190"/>
              </a:tblGrid>
              <a:tr h="1104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Система міжнародних відносин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effectLst/>
                        </a:rPr>
                        <a:t>Тип/модель політики </a:t>
                      </a:r>
                      <a:r>
                        <a:rPr lang="uk-UA" sz="2000" dirty="0">
                          <a:effectLst/>
                        </a:rPr>
                        <a:t>іредентизму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Приклади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Віденська система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Об’єднавчий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Греція, Італія, Німеччина 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Версальсько-Вашингтонська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Експансіоністський 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Німеччина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Ялтинсько-Потсдамська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Латентний 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Країни Європи, Азії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2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Постбіполярна 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Поміркований 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Румунія, Сербія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193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Відродження експансіоністського іредентизму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Російська Федерація, Угорщина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45394" y="672304"/>
            <a:ext cx="84532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Функціональні моделі політики іредентизму</a:t>
            </a:r>
            <a:endParaRPr kumimoji="0" lang="uk-UA" alt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33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806489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78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Сутність і види регіональних політичних конфліктів. 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Інтеграційна </a:t>
            </a:r>
            <a:r>
              <a:rPr lang="uk-UA" dirty="0"/>
              <a:t>стратегія врегулювання регіональних конфліктів.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Особливості застосування </a:t>
            </a:r>
            <a:r>
              <a:rPr lang="uk-UA" dirty="0" err="1"/>
              <a:t>деволюції</a:t>
            </a:r>
            <a:r>
              <a:rPr lang="uk-UA" dirty="0"/>
              <a:t> у процесі врегулювання регіональних конфліктів.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 err="1"/>
              <a:t>Консоціація</a:t>
            </a:r>
            <a:r>
              <a:rPr lang="uk-UA" dirty="0"/>
              <a:t> як стратегія врегулювання конфліктів.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Сутність сецесії і випадки її застосування.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811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1"/>
            <a:ext cx="7704855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922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 smtClean="0"/>
              <a:t>– </a:t>
            </a:r>
            <a:r>
              <a:rPr lang="uk-UA" sz="3200" dirty="0"/>
              <a:t>це відкрита форма протистояння у ситуації, коли принаймні однією з конфліктуючих сторін виступає регіон. </a:t>
            </a:r>
            <a:endParaRPr lang="uk-UA" sz="3200" dirty="0" smtClean="0"/>
          </a:p>
          <a:p>
            <a:endParaRPr lang="uk-UA" dirty="0"/>
          </a:p>
          <a:p>
            <a:r>
              <a:rPr lang="uk-UA" sz="3600" dirty="0" smtClean="0">
                <a:solidFill>
                  <a:srgbClr val="FF0000"/>
                </a:solidFill>
              </a:rPr>
              <a:t>Предмет конфлікту – регіональна влада</a:t>
            </a:r>
            <a:endParaRPr lang="ru-RU" sz="3600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Регіональний конфлікт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856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горизонтальні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endParaRPr lang="uk-UA" sz="3600" dirty="0" smtClean="0"/>
          </a:p>
          <a:p>
            <a:pPr algn="ctr"/>
            <a:r>
              <a:rPr lang="uk-UA" sz="3600" dirty="0" smtClean="0"/>
              <a:t>У системі «регіон – </a:t>
            </a:r>
            <a:r>
              <a:rPr lang="uk-UA" sz="3600" dirty="0" err="1" smtClean="0"/>
              <a:t>регіон</a:t>
            </a:r>
            <a:r>
              <a:rPr lang="uk-UA" sz="3600" dirty="0" smtClean="0"/>
              <a:t>»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ctr"/>
            <a:endParaRPr lang="uk-UA" sz="3600" dirty="0" smtClean="0"/>
          </a:p>
          <a:p>
            <a:pPr algn="ctr"/>
            <a:r>
              <a:rPr lang="uk-UA" sz="3600" dirty="0" smtClean="0"/>
              <a:t>У системі «регіон – влада»</a:t>
            </a:r>
            <a:endParaRPr lang="ru-RU" sz="36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 конфліктів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вертикальні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1318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Без назван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920880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51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848872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11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/>
              <a:t>мінімізація значимості етнічних відмінностей для політичного порядку денного і для повсякденного життя громадян </a:t>
            </a:r>
            <a:r>
              <a:rPr lang="uk-UA" sz="3600" dirty="0" err="1"/>
              <a:t>поліетнічної</a:t>
            </a:r>
            <a:r>
              <a:rPr lang="uk-UA" sz="3600" dirty="0"/>
              <a:t> держави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Інтеграція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816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i="1" dirty="0" smtClean="0"/>
              <a:t>соціально-культурний</a:t>
            </a:r>
            <a:r>
              <a:rPr lang="uk-UA" dirty="0" smtClean="0"/>
              <a:t> </a:t>
            </a:r>
            <a:r>
              <a:rPr lang="uk-UA" dirty="0"/>
              <a:t>– створення загальної системи освіти, політика державного надання житла;</a:t>
            </a:r>
            <a:endParaRPr lang="ru-RU" dirty="0"/>
          </a:p>
          <a:p>
            <a:pPr lvl="0"/>
            <a:r>
              <a:rPr lang="uk-UA" b="1" i="1" dirty="0"/>
              <a:t>економічний </a:t>
            </a:r>
            <a:r>
              <a:rPr lang="uk-UA" dirty="0"/>
              <a:t>– створення недискримінаційного ринку праці (рівна оплата праці, доступ до робочих місць), а також розробка особливих програм регіональної політики для вирішення структурних проблем регіону;</a:t>
            </a:r>
            <a:endParaRPr lang="ru-RU" dirty="0"/>
          </a:p>
          <a:p>
            <a:pPr lvl="0"/>
            <a:r>
              <a:rPr lang="uk-UA" b="1" i="1" dirty="0"/>
              <a:t>політичний</a:t>
            </a:r>
            <a:r>
              <a:rPr lang="uk-UA" dirty="0"/>
              <a:t> – надання регіону особливого статусу, прийняття спеціальних електоральних законів.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u="sng" dirty="0">
                <a:solidFill>
                  <a:srgbClr val="FF0000"/>
                </a:solidFill>
              </a:rPr>
              <a:t>Інтеграційна політика має три виміри: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002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39552" y="1484784"/>
            <a:ext cx="4040188" cy="762000"/>
          </a:xfrm>
        </p:spPr>
        <p:txBody>
          <a:bodyPr/>
          <a:lstStyle/>
          <a:p>
            <a:pPr algn="ctr"/>
            <a:r>
              <a:rPr lang="uk-UA" sz="3200" dirty="0" smtClean="0"/>
              <a:t>симетрична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Рівномірний поділ повноважень між усіма регіонами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sz="3600" dirty="0" smtClean="0">
                <a:solidFill>
                  <a:srgbClr val="FF0000"/>
                </a:solidFill>
              </a:rPr>
              <a:t>Не</a:t>
            </a:r>
            <a:r>
              <a:rPr lang="uk-UA" sz="3600" dirty="0" smtClean="0"/>
              <a:t>рівномірний </a:t>
            </a:r>
            <a:r>
              <a:rPr lang="uk-UA" sz="3600" dirty="0"/>
              <a:t>поділ повноважень між усіма регіонами</a:t>
            </a:r>
            <a:endParaRPr lang="ru-RU" sz="3600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4013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1800" b="1" dirty="0" smtClean="0">
                <a:effectLst/>
              </a:rPr>
              <a:t/>
            </a:r>
            <a:br>
              <a:rPr lang="uk-UA" sz="1800" b="1" dirty="0" smtClean="0">
                <a:effectLst/>
              </a:rPr>
            </a:br>
            <a:r>
              <a:rPr lang="uk-UA" sz="1800" b="1" dirty="0">
                <a:effectLst/>
              </a:rPr>
              <a:t/>
            </a:r>
            <a:br>
              <a:rPr lang="uk-UA" sz="1800" b="1" dirty="0">
                <a:effectLst/>
              </a:rPr>
            </a:br>
            <a:r>
              <a:rPr lang="uk-UA" sz="4000" b="1" dirty="0" err="1" smtClean="0">
                <a:solidFill>
                  <a:srgbClr val="FF0000"/>
                </a:solidFill>
                <a:effectLst/>
              </a:rPr>
              <a:t>Деволюція</a:t>
            </a:r>
            <a:r>
              <a:rPr lang="uk-UA" sz="4000" b="1" dirty="0" smtClean="0">
                <a:solidFill>
                  <a:srgbClr val="FF0000"/>
                </a:solidFill>
                <a:effectLst/>
              </a:rPr>
              <a:t> – процес розподіл владних </a:t>
            </a:r>
            <a:r>
              <a:rPr lang="uk-UA" sz="4000" b="1" dirty="0" err="1" smtClean="0">
                <a:solidFill>
                  <a:srgbClr val="FF0000"/>
                </a:solidFill>
                <a:effectLst/>
              </a:rPr>
              <a:t>повнвоажень</a:t>
            </a:r>
            <a:r>
              <a:rPr lang="uk-UA" sz="4000" b="1" dirty="0" smtClean="0">
                <a:solidFill>
                  <a:srgbClr val="FF0000"/>
                </a:solidFill>
                <a:effectLst/>
              </a:rPr>
              <a:t> між органами влади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асиметрична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09973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</TotalTime>
  <Words>431</Words>
  <Application>Microsoft Office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Регіональні політичні конфлікти.</vt:lpstr>
      <vt:lpstr>План</vt:lpstr>
      <vt:lpstr>Регіональний конфлікт</vt:lpstr>
      <vt:lpstr>Види конфліктів</vt:lpstr>
      <vt:lpstr>Презентация PowerPoint</vt:lpstr>
      <vt:lpstr>Презентация PowerPoint</vt:lpstr>
      <vt:lpstr>Інтеграція</vt:lpstr>
      <vt:lpstr>Інтеграційна політика має три виміри: </vt:lpstr>
      <vt:lpstr>      Деволюція – процес розподіл владних повнвоажень між органами влади</vt:lpstr>
      <vt:lpstr>Консоціація</vt:lpstr>
      <vt:lpstr>Ознаки консоціації</vt:lpstr>
      <vt:lpstr>Сепаратизм – </vt:lpstr>
      <vt:lpstr>   Особливості регіонального сепаратизму: </vt:lpstr>
      <vt:lpstr>Презентация PowerPoint</vt:lpstr>
      <vt:lpstr>Іредентизм</vt:lpstr>
      <vt:lpstr>Презентация PowerPoint</vt:lpstr>
      <vt:lpstr>Статус учасників іредентистського об’єднання </vt:lpstr>
      <vt:lpstr>Функціональні моделі політики іредентизму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Регіональні політичні конфлікти.</dc:title>
  <dc:creator>User</dc:creator>
  <cp:lastModifiedBy>User</cp:lastModifiedBy>
  <cp:revision>5</cp:revision>
  <dcterms:created xsi:type="dcterms:W3CDTF">2020-11-24T05:22:15Z</dcterms:created>
  <dcterms:modified xsi:type="dcterms:W3CDTF">2020-11-24T05:59:49Z</dcterms:modified>
</cp:coreProperties>
</file>