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7"/>
  </p:notes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9" r:id="rId16"/>
    <p:sldId id="300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6" r:id="rId33"/>
    <p:sldId id="285" r:id="rId34"/>
    <p:sldId id="287" r:id="rId35"/>
    <p:sldId id="289" r:id="rId36"/>
    <p:sldId id="288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76CA1-4A14-418C-AE89-E590854C0472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2235605-47DE-4122-AC04-5151CF303527}">
      <dgm:prSet phldrT="[Текст]"/>
      <dgm:spPr/>
      <dgm:t>
        <a:bodyPr/>
        <a:lstStyle/>
        <a:p>
          <a:r>
            <a:rPr lang="ru-RU" dirty="0" smtClean="0"/>
            <a:t>1) </a:t>
          </a:r>
          <a:r>
            <a:rPr lang="ru-RU" dirty="0" err="1" smtClean="0"/>
            <a:t>зміцнення</a:t>
          </a:r>
          <a:r>
            <a:rPr lang="ru-RU" dirty="0" smtClean="0"/>
            <a:t> </a:t>
          </a:r>
          <a:r>
            <a:rPr lang="ru-RU" dirty="0" err="1" smtClean="0"/>
            <a:t>територіальної</a:t>
          </a:r>
          <a:r>
            <a:rPr lang="ru-RU" dirty="0" smtClean="0"/>
            <a:t> </a:t>
          </a:r>
          <a:r>
            <a:rPr lang="ru-RU" dirty="0" err="1" smtClean="0"/>
            <a:t>єдності</a:t>
          </a:r>
          <a:r>
            <a:rPr lang="ru-RU" dirty="0" smtClean="0"/>
            <a:t> </a:t>
          </a:r>
          <a:r>
            <a:rPr lang="ru-RU" dirty="0" err="1" smtClean="0"/>
            <a:t>держави</a:t>
          </a:r>
          <a:r>
            <a:rPr lang="ru-RU" dirty="0" smtClean="0"/>
            <a:t>;</a:t>
          </a:r>
          <a:endParaRPr lang="ru-RU" dirty="0"/>
        </a:p>
      </dgm:t>
    </dgm:pt>
    <dgm:pt modelId="{47822254-18D9-4847-8AE4-D925E352561E}" type="parTrans" cxnId="{685DC11B-D8D6-4F69-B30C-4E60A459CF8C}">
      <dgm:prSet/>
      <dgm:spPr/>
      <dgm:t>
        <a:bodyPr/>
        <a:lstStyle/>
        <a:p>
          <a:endParaRPr lang="ru-RU"/>
        </a:p>
      </dgm:t>
    </dgm:pt>
    <dgm:pt modelId="{E86CB4B1-53BC-4A12-A9A9-9D2BDDEB66A0}" type="sibTrans" cxnId="{685DC11B-D8D6-4F69-B30C-4E60A459CF8C}">
      <dgm:prSet/>
      <dgm:spPr/>
      <dgm:t>
        <a:bodyPr/>
        <a:lstStyle/>
        <a:p>
          <a:endParaRPr lang="ru-RU"/>
        </a:p>
      </dgm:t>
    </dgm:pt>
    <dgm:pt modelId="{AA8623AD-5C65-4407-9D28-77D11B2F3CBE}">
      <dgm:prSet/>
      <dgm:spPr/>
      <dgm:t>
        <a:bodyPr/>
        <a:lstStyle/>
        <a:p>
          <a:r>
            <a:rPr lang="ru-RU" dirty="0" smtClean="0"/>
            <a:t>2) </a:t>
          </a:r>
          <a:r>
            <a:rPr lang="ru-RU" dirty="0" err="1" smtClean="0"/>
            <a:t>врахування</a:t>
          </a:r>
          <a:r>
            <a:rPr lang="ru-RU" dirty="0" smtClean="0"/>
            <a:t> </a:t>
          </a:r>
          <a:r>
            <a:rPr lang="ru-RU" dirty="0" err="1" smtClean="0"/>
            <a:t>історико-географічних</a:t>
          </a:r>
          <a:r>
            <a:rPr lang="ru-RU" dirty="0" smtClean="0"/>
            <a:t> </a:t>
          </a:r>
          <a:r>
            <a:rPr lang="ru-RU" dirty="0" err="1" smtClean="0"/>
            <a:t>особливостей</a:t>
          </a:r>
          <a:r>
            <a:rPr lang="ru-RU" dirty="0" smtClean="0"/>
            <a:t> </a:t>
          </a:r>
          <a:r>
            <a:rPr lang="ru-RU" dirty="0" err="1" smtClean="0"/>
            <a:t>українських</a:t>
          </a:r>
          <a:r>
            <a:rPr lang="ru-RU" dirty="0" smtClean="0"/>
            <a:t> земель, </a:t>
          </a:r>
          <a:r>
            <a:rPr lang="ru-RU" dirty="0" err="1" smtClean="0"/>
            <a:t>національно</a:t>
          </a:r>
          <a:r>
            <a:rPr lang="ru-RU" dirty="0" smtClean="0"/>
            <a:t> та </a:t>
          </a:r>
          <a:r>
            <a:rPr lang="ru-RU" dirty="0" err="1" smtClean="0"/>
            <a:t>етнічного</a:t>
          </a:r>
          <a:r>
            <a:rPr lang="ru-RU" dirty="0" smtClean="0"/>
            <a:t> складу </a:t>
          </a:r>
          <a:r>
            <a:rPr lang="ru-RU" dirty="0" err="1" smtClean="0"/>
            <a:t>населення</a:t>
          </a:r>
          <a:r>
            <a:rPr lang="ru-RU" dirty="0" smtClean="0"/>
            <a:t>;</a:t>
          </a:r>
          <a:endParaRPr lang="ru-RU" dirty="0"/>
        </a:p>
      </dgm:t>
    </dgm:pt>
    <dgm:pt modelId="{24320C12-23E5-460D-9F1A-5605A398AC1F}" type="parTrans" cxnId="{297CE2EE-84BB-4147-8EF1-347384FCF5FA}">
      <dgm:prSet/>
      <dgm:spPr/>
      <dgm:t>
        <a:bodyPr/>
        <a:lstStyle/>
        <a:p>
          <a:endParaRPr lang="ru-RU"/>
        </a:p>
      </dgm:t>
    </dgm:pt>
    <dgm:pt modelId="{C6919625-ABB2-4453-AD69-215E92CD495E}" type="sibTrans" cxnId="{297CE2EE-84BB-4147-8EF1-347384FCF5FA}">
      <dgm:prSet/>
      <dgm:spPr/>
      <dgm:t>
        <a:bodyPr/>
        <a:lstStyle/>
        <a:p>
          <a:endParaRPr lang="ru-RU"/>
        </a:p>
      </dgm:t>
    </dgm:pt>
    <dgm:pt modelId="{14E7A51D-B53E-4A9A-81EB-46E23D1B697F}">
      <dgm:prSet/>
      <dgm:spPr/>
      <dgm:t>
        <a:bodyPr/>
        <a:lstStyle/>
        <a:p>
          <a:r>
            <a:rPr lang="ru-RU" dirty="0" smtClean="0"/>
            <a:t>3) </a:t>
          </a:r>
          <a:r>
            <a:rPr lang="ru-RU" dirty="0" err="1" smtClean="0"/>
            <a:t>посилення</a:t>
          </a:r>
          <a:r>
            <a:rPr lang="ru-RU" dirty="0" smtClean="0"/>
            <a:t> </a:t>
          </a:r>
          <a:r>
            <a:rPr lang="ru-RU" dirty="0" err="1" smtClean="0"/>
            <a:t>територіальної</a:t>
          </a:r>
          <a:r>
            <a:rPr lang="ru-RU" dirty="0" smtClean="0"/>
            <a:t> </a:t>
          </a:r>
          <a:r>
            <a:rPr lang="ru-RU" dirty="0" err="1" smtClean="0"/>
            <a:t>спеціалізації</a:t>
          </a:r>
          <a:r>
            <a:rPr lang="ru-RU" dirty="0" smtClean="0"/>
            <a:t> </a:t>
          </a:r>
          <a:r>
            <a:rPr lang="ru-RU" dirty="0" err="1" smtClean="0"/>
            <a:t>виробництва</a:t>
          </a:r>
          <a:r>
            <a:rPr lang="ru-RU" dirty="0" smtClean="0"/>
            <a:t> і </a:t>
          </a:r>
          <a:r>
            <a:rPr lang="ru-RU" dirty="0" err="1" smtClean="0"/>
            <a:t>можливості</a:t>
          </a:r>
          <a:r>
            <a:rPr lang="ru-RU" dirty="0" smtClean="0"/>
            <a:t> для комплексного та </a:t>
          </a:r>
          <a:r>
            <a:rPr lang="ru-RU" dirty="0" err="1" smtClean="0"/>
            <a:t>економічного</a:t>
          </a:r>
          <a:r>
            <a:rPr lang="ru-RU" dirty="0" smtClean="0"/>
            <a:t> і </a:t>
          </a:r>
          <a:r>
            <a:rPr lang="ru-RU" dirty="0" err="1" smtClean="0"/>
            <a:t>соціального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території</a:t>
          </a:r>
          <a:r>
            <a:rPr lang="ru-RU" dirty="0" smtClean="0"/>
            <a:t>;</a:t>
          </a:r>
          <a:endParaRPr lang="ru-RU" dirty="0"/>
        </a:p>
      </dgm:t>
    </dgm:pt>
    <dgm:pt modelId="{96591DC2-C9B5-49BC-87E1-C4022B01C729}" type="parTrans" cxnId="{FBCB544C-4A60-45B3-BE09-19924E8DE5D1}">
      <dgm:prSet/>
      <dgm:spPr/>
      <dgm:t>
        <a:bodyPr/>
        <a:lstStyle/>
        <a:p>
          <a:endParaRPr lang="ru-RU"/>
        </a:p>
      </dgm:t>
    </dgm:pt>
    <dgm:pt modelId="{6860846F-D007-4F9D-8E03-891B22E792DD}" type="sibTrans" cxnId="{FBCB544C-4A60-45B3-BE09-19924E8DE5D1}">
      <dgm:prSet/>
      <dgm:spPr/>
      <dgm:t>
        <a:bodyPr/>
        <a:lstStyle/>
        <a:p>
          <a:endParaRPr lang="ru-RU"/>
        </a:p>
      </dgm:t>
    </dgm:pt>
    <dgm:pt modelId="{97FED679-BEC5-4666-9220-3C2E820A8783}">
      <dgm:prSet/>
      <dgm:spPr/>
      <dgm:t>
        <a:bodyPr/>
        <a:lstStyle/>
        <a:p>
          <a:r>
            <a:rPr lang="ru-RU" dirty="0" smtClean="0"/>
            <a:t>4) </a:t>
          </a:r>
          <a:r>
            <a:rPr lang="ru-RU" dirty="0" err="1" smtClean="0"/>
            <a:t>збереження</a:t>
          </a:r>
          <a:r>
            <a:rPr lang="ru-RU" dirty="0" smtClean="0"/>
            <a:t> </a:t>
          </a:r>
          <a:r>
            <a:rPr lang="ru-RU" dirty="0" err="1" smtClean="0"/>
            <a:t>єдності</a:t>
          </a:r>
          <a:r>
            <a:rPr lang="ru-RU" dirty="0" smtClean="0"/>
            <a:t> </a:t>
          </a:r>
          <a:r>
            <a:rPr lang="ru-RU" dirty="0" err="1" smtClean="0"/>
            <a:t>локальних</a:t>
          </a:r>
          <a:r>
            <a:rPr lang="ru-RU" dirty="0" smtClean="0"/>
            <a:t> систем </a:t>
          </a:r>
          <a:r>
            <a:rPr lang="ru-RU" dirty="0" err="1" smtClean="0"/>
            <a:t>розселення</a:t>
          </a:r>
          <a:r>
            <a:rPr lang="ru-RU" dirty="0" smtClean="0"/>
            <a:t>;</a:t>
          </a:r>
          <a:endParaRPr lang="ru-RU" dirty="0"/>
        </a:p>
      </dgm:t>
    </dgm:pt>
    <dgm:pt modelId="{95B89133-7F90-4739-8C54-2F8D141628AA}" type="parTrans" cxnId="{2DCB8405-952C-4872-B1DC-978BEF8EBEAF}">
      <dgm:prSet/>
      <dgm:spPr/>
      <dgm:t>
        <a:bodyPr/>
        <a:lstStyle/>
        <a:p>
          <a:endParaRPr lang="ru-RU"/>
        </a:p>
      </dgm:t>
    </dgm:pt>
    <dgm:pt modelId="{E6662306-746E-40EA-AA88-F8FF921EE441}" type="sibTrans" cxnId="{2DCB8405-952C-4872-B1DC-978BEF8EBEAF}">
      <dgm:prSet/>
      <dgm:spPr/>
      <dgm:t>
        <a:bodyPr/>
        <a:lstStyle/>
        <a:p>
          <a:endParaRPr lang="ru-RU"/>
        </a:p>
      </dgm:t>
    </dgm:pt>
    <dgm:pt modelId="{5E3E5741-790D-413B-95BB-0905DEE6D9F3}">
      <dgm:prSet/>
      <dgm:spPr/>
      <dgm:t>
        <a:bodyPr/>
        <a:lstStyle/>
        <a:p>
          <a:r>
            <a:rPr lang="ru-RU" dirty="0" smtClean="0"/>
            <a:t>5) </a:t>
          </a:r>
          <a:r>
            <a:rPr lang="ru-RU" dirty="0" err="1" smtClean="0"/>
            <a:t>вибір</a:t>
          </a:r>
          <a:r>
            <a:rPr lang="ru-RU" dirty="0" smtClean="0"/>
            <a:t> </a:t>
          </a:r>
          <a:r>
            <a:rPr lang="ru-RU" dirty="0" err="1" smtClean="0"/>
            <a:t>найбільших</a:t>
          </a:r>
          <a:r>
            <a:rPr lang="ru-RU" dirty="0" smtClean="0"/>
            <a:t> </a:t>
          </a:r>
          <a:r>
            <a:rPr lang="ru-RU" dirty="0" err="1" smtClean="0"/>
            <a:t>центрів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стануть</a:t>
          </a:r>
          <a:r>
            <a:rPr lang="ru-RU" dirty="0" smtClean="0"/>
            <a:t> ядрами </a:t>
          </a:r>
          <a:r>
            <a:rPr lang="ru-RU" dirty="0" err="1" smtClean="0"/>
            <a:t>районів</a:t>
          </a:r>
          <a:r>
            <a:rPr lang="ru-RU" dirty="0" smtClean="0"/>
            <a:t>. </a:t>
          </a:r>
          <a:endParaRPr lang="ru-RU" dirty="0"/>
        </a:p>
      </dgm:t>
    </dgm:pt>
    <dgm:pt modelId="{C20A8FEB-D510-4306-ADA9-179B4DC37252}" type="parTrans" cxnId="{77716F52-064A-4EB2-9F3F-ECAD5FBCBCB4}">
      <dgm:prSet/>
      <dgm:spPr/>
      <dgm:t>
        <a:bodyPr/>
        <a:lstStyle/>
        <a:p>
          <a:endParaRPr lang="ru-RU"/>
        </a:p>
      </dgm:t>
    </dgm:pt>
    <dgm:pt modelId="{3A88A6DD-3FE6-4EAD-B373-51C7F4B39544}" type="sibTrans" cxnId="{77716F52-064A-4EB2-9F3F-ECAD5FBCBCB4}">
      <dgm:prSet/>
      <dgm:spPr/>
      <dgm:t>
        <a:bodyPr/>
        <a:lstStyle/>
        <a:p>
          <a:endParaRPr lang="ru-RU"/>
        </a:p>
      </dgm:t>
    </dgm:pt>
    <dgm:pt modelId="{DDD2FB23-13E3-4714-8B2C-B86D5005A030}" type="pres">
      <dgm:prSet presAssocID="{43576CA1-4A14-418C-AE89-E590854C0472}" presName="linear" presStyleCnt="0">
        <dgm:presLayoutVars>
          <dgm:dir/>
          <dgm:animLvl val="lvl"/>
          <dgm:resizeHandles val="exact"/>
        </dgm:presLayoutVars>
      </dgm:prSet>
      <dgm:spPr/>
    </dgm:pt>
    <dgm:pt modelId="{A2E2F32D-F340-4E86-B309-11AEC168159D}" type="pres">
      <dgm:prSet presAssocID="{92235605-47DE-4122-AC04-5151CF303527}" presName="parentLin" presStyleCnt="0"/>
      <dgm:spPr/>
    </dgm:pt>
    <dgm:pt modelId="{843F9931-0DD1-4E13-B459-5AAFFF5979FE}" type="pres">
      <dgm:prSet presAssocID="{92235605-47DE-4122-AC04-5151CF303527}" presName="parentLeftMargin" presStyleLbl="node1" presStyleIdx="0" presStyleCnt="5"/>
      <dgm:spPr/>
    </dgm:pt>
    <dgm:pt modelId="{C28A19BE-F155-41EE-A34D-2E562B7230FA}" type="pres">
      <dgm:prSet presAssocID="{92235605-47DE-4122-AC04-5151CF30352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B7F30-E134-4748-AD08-717E50C2CAE7}" type="pres">
      <dgm:prSet presAssocID="{92235605-47DE-4122-AC04-5151CF303527}" presName="negativeSpace" presStyleCnt="0"/>
      <dgm:spPr/>
    </dgm:pt>
    <dgm:pt modelId="{515F8866-36EC-4530-99DD-B84F7C4CA057}" type="pres">
      <dgm:prSet presAssocID="{92235605-47DE-4122-AC04-5151CF303527}" presName="childText" presStyleLbl="conFgAcc1" presStyleIdx="0" presStyleCnt="5">
        <dgm:presLayoutVars>
          <dgm:bulletEnabled val="1"/>
        </dgm:presLayoutVars>
      </dgm:prSet>
      <dgm:spPr/>
    </dgm:pt>
    <dgm:pt modelId="{724CA05C-87A7-438C-98E6-5DEC88A20CCF}" type="pres">
      <dgm:prSet presAssocID="{E86CB4B1-53BC-4A12-A9A9-9D2BDDEB66A0}" presName="spaceBetweenRectangles" presStyleCnt="0"/>
      <dgm:spPr/>
    </dgm:pt>
    <dgm:pt modelId="{8A5E864B-1C94-495A-AE97-D652CD7AA3F8}" type="pres">
      <dgm:prSet presAssocID="{AA8623AD-5C65-4407-9D28-77D11B2F3CBE}" presName="parentLin" presStyleCnt="0"/>
      <dgm:spPr/>
    </dgm:pt>
    <dgm:pt modelId="{D402181B-BF89-4D07-AF33-732F8CC447DC}" type="pres">
      <dgm:prSet presAssocID="{AA8623AD-5C65-4407-9D28-77D11B2F3CBE}" presName="parentLeftMargin" presStyleLbl="node1" presStyleIdx="0" presStyleCnt="5"/>
      <dgm:spPr/>
    </dgm:pt>
    <dgm:pt modelId="{6E984C0E-AE4E-40B8-9127-0B1BD0F95A7D}" type="pres">
      <dgm:prSet presAssocID="{AA8623AD-5C65-4407-9D28-77D11B2F3CB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4F969D0-2FEF-40F7-BC7F-A49B5FB5139C}" type="pres">
      <dgm:prSet presAssocID="{AA8623AD-5C65-4407-9D28-77D11B2F3CBE}" presName="negativeSpace" presStyleCnt="0"/>
      <dgm:spPr/>
    </dgm:pt>
    <dgm:pt modelId="{196EB474-B40D-46D2-B200-B66DBBB56267}" type="pres">
      <dgm:prSet presAssocID="{AA8623AD-5C65-4407-9D28-77D11B2F3CBE}" presName="childText" presStyleLbl="conFgAcc1" presStyleIdx="1" presStyleCnt="5">
        <dgm:presLayoutVars>
          <dgm:bulletEnabled val="1"/>
        </dgm:presLayoutVars>
      </dgm:prSet>
      <dgm:spPr/>
    </dgm:pt>
    <dgm:pt modelId="{656379B5-BB65-44FD-A43B-F09BD2B30814}" type="pres">
      <dgm:prSet presAssocID="{C6919625-ABB2-4453-AD69-215E92CD495E}" presName="spaceBetweenRectangles" presStyleCnt="0"/>
      <dgm:spPr/>
    </dgm:pt>
    <dgm:pt modelId="{C980C87E-09F1-4863-ABA6-501EB4AF80A4}" type="pres">
      <dgm:prSet presAssocID="{14E7A51D-B53E-4A9A-81EB-46E23D1B697F}" presName="parentLin" presStyleCnt="0"/>
      <dgm:spPr/>
    </dgm:pt>
    <dgm:pt modelId="{60B68AB0-7D74-42C6-8535-975653B12349}" type="pres">
      <dgm:prSet presAssocID="{14E7A51D-B53E-4A9A-81EB-46E23D1B697F}" presName="parentLeftMargin" presStyleLbl="node1" presStyleIdx="1" presStyleCnt="5"/>
      <dgm:spPr/>
    </dgm:pt>
    <dgm:pt modelId="{3B1FDFBD-B2C2-4161-B831-2AB7635F00D7}" type="pres">
      <dgm:prSet presAssocID="{14E7A51D-B53E-4A9A-81EB-46E23D1B697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FFE776B-8330-4C6E-AEE4-569C1188AE12}" type="pres">
      <dgm:prSet presAssocID="{14E7A51D-B53E-4A9A-81EB-46E23D1B697F}" presName="negativeSpace" presStyleCnt="0"/>
      <dgm:spPr/>
    </dgm:pt>
    <dgm:pt modelId="{5172A1E0-6072-4E7F-B081-9F7EA1837660}" type="pres">
      <dgm:prSet presAssocID="{14E7A51D-B53E-4A9A-81EB-46E23D1B697F}" presName="childText" presStyleLbl="conFgAcc1" presStyleIdx="2" presStyleCnt="5">
        <dgm:presLayoutVars>
          <dgm:bulletEnabled val="1"/>
        </dgm:presLayoutVars>
      </dgm:prSet>
      <dgm:spPr/>
    </dgm:pt>
    <dgm:pt modelId="{B0F8ED2F-8445-45BB-BADB-00DCD3CA1DF8}" type="pres">
      <dgm:prSet presAssocID="{6860846F-D007-4F9D-8E03-891B22E792DD}" presName="spaceBetweenRectangles" presStyleCnt="0"/>
      <dgm:spPr/>
    </dgm:pt>
    <dgm:pt modelId="{76303730-19CB-4978-8ECD-50099764118E}" type="pres">
      <dgm:prSet presAssocID="{97FED679-BEC5-4666-9220-3C2E820A8783}" presName="parentLin" presStyleCnt="0"/>
      <dgm:spPr/>
    </dgm:pt>
    <dgm:pt modelId="{36E49E71-D227-417C-8EA6-DF5527E89167}" type="pres">
      <dgm:prSet presAssocID="{97FED679-BEC5-4666-9220-3C2E820A8783}" presName="parentLeftMargin" presStyleLbl="node1" presStyleIdx="2" presStyleCnt="5"/>
      <dgm:spPr/>
    </dgm:pt>
    <dgm:pt modelId="{EE732F86-7268-47FE-A54B-E52E33A9159B}" type="pres">
      <dgm:prSet presAssocID="{97FED679-BEC5-4666-9220-3C2E820A878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7801479-2B69-43A8-AAD9-600C2B4289D7}" type="pres">
      <dgm:prSet presAssocID="{97FED679-BEC5-4666-9220-3C2E820A8783}" presName="negativeSpace" presStyleCnt="0"/>
      <dgm:spPr/>
    </dgm:pt>
    <dgm:pt modelId="{1C0CAC11-2E82-4DED-B4D3-331E26EA8B93}" type="pres">
      <dgm:prSet presAssocID="{97FED679-BEC5-4666-9220-3C2E820A8783}" presName="childText" presStyleLbl="conFgAcc1" presStyleIdx="3" presStyleCnt="5">
        <dgm:presLayoutVars>
          <dgm:bulletEnabled val="1"/>
        </dgm:presLayoutVars>
      </dgm:prSet>
      <dgm:spPr/>
    </dgm:pt>
    <dgm:pt modelId="{01014654-695B-4885-8B45-B72AF60F9ED2}" type="pres">
      <dgm:prSet presAssocID="{E6662306-746E-40EA-AA88-F8FF921EE441}" presName="spaceBetweenRectangles" presStyleCnt="0"/>
      <dgm:spPr/>
    </dgm:pt>
    <dgm:pt modelId="{C6EF8770-6B40-42CD-A048-5C2477161FD7}" type="pres">
      <dgm:prSet presAssocID="{5E3E5741-790D-413B-95BB-0905DEE6D9F3}" presName="parentLin" presStyleCnt="0"/>
      <dgm:spPr/>
    </dgm:pt>
    <dgm:pt modelId="{12209360-E6CF-40EA-8AB1-0A6CA041336A}" type="pres">
      <dgm:prSet presAssocID="{5E3E5741-790D-413B-95BB-0905DEE6D9F3}" presName="parentLeftMargin" presStyleLbl="node1" presStyleIdx="3" presStyleCnt="5"/>
      <dgm:spPr/>
    </dgm:pt>
    <dgm:pt modelId="{8C52E005-EBEF-42BB-B266-742D8E09A05B}" type="pres">
      <dgm:prSet presAssocID="{5E3E5741-790D-413B-95BB-0905DEE6D9F3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FE0926BD-DCE8-48EA-8651-55AFCF372B2B}" type="pres">
      <dgm:prSet presAssocID="{5E3E5741-790D-413B-95BB-0905DEE6D9F3}" presName="negativeSpace" presStyleCnt="0"/>
      <dgm:spPr/>
    </dgm:pt>
    <dgm:pt modelId="{896F7587-FC18-4914-B011-6734376465BF}" type="pres">
      <dgm:prSet presAssocID="{5E3E5741-790D-413B-95BB-0905DEE6D9F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279F654-056A-4486-BFB7-76DC29F78B5D}" type="presOf" srcId="{AA8623AD-5C65-4407-9D28-77D11B2F3CBE}" destId="{6E984C0E-AE4E-40B8-9127-0B1BD0F95A7D}" srcOrd="1" destOrd="0" presId="urn:microsoft.com/office/officeart/2005/8/layout/list1"/>
    <dgm:cxn modelId="{309509E4-59A4-4CBD-8614-7C0025D403A0}" type="presOf" srcId="{14E7A51D-B53E-4A9A-81EB-46E23D1B697F}" destId="{3B1FDFBD-B2C2-4161-B831-2AB7635F00D7}" srcOrd="1" destOrd="0" presId="urn:microsoft.com/office/officeart/2005/8/layout/list1"/>
    <dgm:cxn modelId="{5AAB345A-F530-4F72-9D9E-F6405E7D8FCE}" type="presOf" srcId="{14E7A51D-B53E-4A9A-81EB-46E23D1B697F}" destId="{60B68AB0-7D74-42C6-8535-975653B12349}" srcOrd="0" destOrd="0" presId="urn:microsoft.com/office/officeart/2005/8/layout/list1"/>
    <dgm:cxn modelId="{29A5A4D1-2135-4CE0-BE92-A879C74D42E9}" type="presOf" srcId="{43576CA1-4A14-418C-AE89-E590854C0472}" destId="{DDD2FB23-13E3-4714-8B2C-B86D5005A030}" srcOrd="0" destOrd="0" presId="urn:microsoft.com/office/officeart/2005/8/layout/list1"/>
    <dgm:cxn modelId="{8AA0B1A1-5F9D-44C5-96B3-9BAB4C7C9CD6}" type="presOf" srcId="{5E3E5741-790D-413B-95BB-0905DEE6D9F3}" destId="{8C52E005-EBEF-42BB-B266-742D8E09A05B}" srcOrd="1" destOrd="0" presId="urn:microsoft.com/office/officeart/2005/8/layout/list1"/>
    <dgm:cxn modelId="{685DC11B-D8D6-4F69-B30C-4E60A459CF8C}" srcId="{43576CA1-4A14-418C-AE89-E590854C0472}" destId="{92235605-47DE-4122-AC04-5151CF303527}" srcOrd="0" destOrd="0" parTransId="{47822254-18D9-4847-8AE4-D925E352561E}" sibTransId="{E86CB4B1-53BC-4A12-A9A9-9D2BDDEB66A0}"/>
    <dgm:cxn modelId="{17C692D0-D708-48EA-AB6C-F645336C0A22}" type="presOf" srcId="{AA8623AD-5C65-4407-9D28-77D11B2F3CBE}" destId="{D402181B-BF89-4D07-AF33-732F8CC447DC}" srcOrd="0" destOrd="0" presId="urn:microsoft.com/office/officeart/2005/8/layout/list1"/>
    <dgm:cxn modelId="{7A49596B-4D1E-45E7-8F66-B5C7E748A4E0}" type="presOf" srcId="{92235605-47DE-4122-AC04-5151CF303527}" destId="{843F9931-0DD1-4E13-B459-5AAFFF5979FE}" srcOrd="0" destOrd="0" presId="urn:microsoft.com/office/officeart/2005/8/layout/list1"/>
    <dgm:cxn modelId="{77716F52-064A-4EB2-9F3F-ECAD5FBCBCB4}" srcId="{43576CA1-4A14-418C-AE89-E590854C0472}" destId="{5E3E5741-790D-413B-95BB-0905DEE6D9F3}" srcOrd="4" destOrd="0" parTransId="{C20A8FEB-D510-4306-ADA9-179B4DC37252}" sibTransId="{3A88A6DD-3FE6-4EAD-B373-51C7F4B39544}"/>
    <dgm:cxn modelId="{297CE2EE-84BB-4147-8EF1-347384FCF5FA}" srcId="{43576CA1-4A14-418C-AE89-E590854C0472}" destId="{AA8623AD-5C65-4407-9D28-77D11B2F3CBE}" srcOrd="1" destOrd="0" parTransId="{24320C12-23E5-460D-9F1A-5605A398AC1F}" sibTransId="{C6919625-ABB2-4453-AD69-215E92CD495E}"/>
    <dgm:cxn modelId="{ABEB3AB7-F3F4-483F-BDF6-81D20A5B9E68}" type="presOf" srcId="{97FED679-BEC5-4666-9220-3C2E820A8783}" destId="{36E49E71-D227-417C-8EA6-DF5527E89167}" srcOrd="0" destOrd="0" presId="urn:microsoft.com/office/officeart/2005/8/layout/list1"/>
    <dgm:cxn modelId="{10A036BC-4B99-4DC7-B732-B801859C2E2B}" type="presOf" srcId="{97FED679-BEC5-4666-9220-3C2E820A8783}" destId="{EE732F86-7268-47FE-A54B-E52E33A9159B}" srcOrd="1" destOrd="0" presId="urn:microsoft.com/office/officeart/2005/8/layout/list1"/>
    <dgm:cxn modelId="{555BBCD0-03B9-423B-B795-70360C4F5833}" type="presOf" srcId="{92235605-47DE-4122-AC04-5151CF303527}" destId="{C28A19BE-F155-41EE-A34D-2E562B7230FA}" srcOrd="1" destOrd="0" presId="urn:microsoft.com/office/officeart/2005/8/layout/list1"/>
    <dgm:cxn modelId="{2DCB8405-952C-4872-B1DC-978BEF8EBEAF}" srcId="{43576CA1-4A14-418C-AE89-E590854C0472}" destId="{97FED679-BEC5-4666-9220-3C2E820A8783}" srcOrd="3" destOrd="0" parTransId="{95B89133-7F90-4739-8C54-2F8D141628AA}" sibTransId="{E6662306-746E-40EA-AA88-F8FF921EE441}"/>
    <dgm:cxn modelId="{A419835E-6C44-4776-B3C6-9245F02BBD52}" type="presOf" srcId="{5E3E5741-790D-413B-95BB-0905DEE6D9F3}" destId="{12209360-E6CF-40EA-8AB1-0A6CA041336A}" srcOrd="0" destOrd="0" presId="urn:microsoft.com/office/officeart/2005/8/layout/list1"/>
    <dgm:cxn modelId="{FBCB544C-4A60-45B3-BE09-19924E8DE5D1}" srcId="{43576CA1-4A14-418C-AE89-E590854C0472}" destId="{14E7A51D-B53E-4A9A-81EB-46E23D1B697F}" srcOrd="2" destOrd="0" parTransId="{96591DC2-C9B5-49BC-87E1-C4022B01C729}" sibTransId="{6860846F-D007-4F9D-8E03-891B22E792DD}"/>
    <dgm:cxn modelId="{E428F3E6-60B2-4F1A-A974-868279534325}" type="presParOf" srcId="{DDD2FB23-13E3-4714-8B2C-B86D5005A030}" destId="{A2E2F32D-F340-4E86-B309-11AEC168159D}" srcOrd="0" destOrd="0" presId="urn:microsoft.com/office/officeart/2005/8/layout/list1"/>
    <dgm:cxn modelId="{62A7EE20-3B14-4362-AA49-89077B87895C}" type="presParOf" srcId="{A2E2F32D-F340-4E86-B309-11AEC168159D}" destId="{843F9931-0DD1-4E13-B459-5AAFFF5979FE}" srcOrd="0" destOrd="0" presId="urn:microsoft.com/office/officeart/2005/8/layout/list1"/>
    <dgm:cxn modelId="{DEBA8F59-A20B-464A-BB2C-94ED2C1D9836}" type="presParOf" srcId="{A2E2F32D-F340-4E86-B309-11AEC168159D}" destId="{C28A19BE-F155-41EE-A34D-2E562B7230FA}" srcOrd="1" destOrd="0" presId="urn:microsoft.com/office/officeart/2005/8/layout/list1"/>
    <dgm:cxn modelId="{60E9FC47-0A05-4E0B-BE5C-4FE7FBA5A9DA}" type="presParOf" srcId="{DDD2FB23-13E3-4714-8B2C-B86D5005A030}" destId="{696B7F30-E134-4748-AD08-717E50C2CAE7}" srcOrd="1" destOrd="0" presId="urn:microsoft.com/office/officeart/2005/8/layout/list1"/>
    <dgm:cxn modelId="{06A85C03-D2CC-449C-8739-7CB9C3D408D8}" type="presParOf" srcId="{DDD2FB23-13E3-4714-8B2C-B86D5005A030}" destId="{515F8866-36EC-4530-99DD-B84F7C4CA057}" srcOrd="2" destOrd="0" presId="urn:microsoft.com/office/officeart/2005/8/layout/list1"/>
    <dgm:cxn modelId="{04554536-D566-483E-9FB3-14C46ADDB56A}" type="presParOf" srcId="{DDD2FB23-13E3-4714-8B2C-B86D5005A030}" destId="{724CA05C-87A7-438C-98E6-5DEC88A20CCF}" srcOrd="3" destOrd="0" presId="urn:microsoft.com/office/officeart/2005/8/layout/list1"/>
    <dgm:cxn modelId="{7F1FEBB1-66C2-4635-BA0F-D9006CA70FDA}" type="presParOf" srcId="{DDD2FB23-13E3-4714-8B2C-B86D5005A030}" destId="{8A5E864B-1C94-495A-AE97-D652CD7AA3F8}" srcOrd="4" destOrd="0" presId="urn:microsoft.com/office/officeart/2005/8/layout/list1"/>
    <dgm:cxn modelId="{0E1F7305-B940-479F-B4CD-783DAAFBF61C}" type="presParOf" srcId="{8A5E864B-1C94-495A-AE97-D652CD7AA3F8}" destId="{D402181B-BF89-4D07-AF33-732F8CC447DC}" srcOrd="0" destOrd="0" presId="urn:microsoft.com/office/officeart/2005/8/layout/list1"/>
    <dgm:cxn modelId="{76D29D9C-DF9A-4B07-BD03-C6D4789491F1}" type="presParOf" srcId="{8A5E864B-1C94-495A-AE97-D652CD7AA3F8}" destId="{6E984C0E-AE4E-40B8-9127-0B1BD0F95A7D}" srcOrd="1" destOrd="0" presId="urn:microsoft.com/office/officeart/2005/8/layout/list1"/>
    <dgm:cxn modelId="{42F2D403-603F-4738-9BFE-587C73E0F74C}" type="presParOf" srcId="{DDD2FB23-13E3-4714-8B2C-B86D5005A030}" destId="{E4F969D0-2FEF-40F7-BC7F-A49B5FB5139C}" srcOrd="5" destOrd="0" presId="urn:microsoft.com/office/officeart/2005/8/layout/list1"/>
    <dgm:cxn modelId="{A62B5C56-CE77-4570-A1CB-22064916935D}" type="presParOf" srcId="{DDD2FB23-13E3-4714-8B2C-B86D5005A030}" destId="{196EB474-B40D-46D2-B200-B66DBBB56267}" srcOrd="6" destOrd="0" presId="urn:microsoft.com/office/officeart/2005/8/layout/list1"/>
    <dgm:cxn modelId="{F964B1A9-AE29-4B83-923F-D19D4FAC39B4}" type="presParOf" srcId="{DDD2FB23-13E3-4714-8B2C-B86D5005A030}" destId="{656379B5-BB65-44FD-A43B-F09BD2B30814}" srcOrd="7" destOrd="0" presId="urn:microsoft.com/office/officeart/2005/8/layout/list1"/>
    <dgm:cxn modelId="{AD37E033-02D0-46C5-BEB4-7E7B8E0B8676}" type="presParOf" srcId="{DDD2FB23-13E3-4714-8B2C-B86D5005A030}" destId="{C980C87E-09F1-4863-ABA6-501EB4AF80A4}" srcOrd="8" destOrd="0" presId="urn:microsoft.com/office/officeart/2005/8/layout/list1"/>
    <dgm:cxn modelId="{6BC6AEC1-0CE8-4263-B777-FAC645644EA5}" type="presParOf" srcId="{C980C87E-09F1-4863-ABA6-501EB4AF80A4}" destId="{60B68AB0-7D74-42C6-8535-975653B12349}" srcOrd="0" destOrd="0" presId="urn:microsoft.com/office/officeart/2005/8/layout/list1"/>
    <dgm:cxn modelId="{434CA8EA-F97B-4D9E-BAA2-B356DA3CDCCC}" type="presParOf" srcId="{C980C87E-09F1-4863-ABA6-501EB4AF80A4}" destId="{3B1FDFBD-B2C2-4161-B831-2AB7635F00D7}" srcOrd="1" destOrd="0" presId="urn:microsoft.com/office/officeart/2005/8/layout/list1"/>
    <dgm:cxn modelId="{DA055463-3EA9-4701-BF42-B52FFFCAF954}" type="presParOf" srcId="{DDD2FB23-13E3-4714-8B2C-B86D5005A030}" destId="{3FFE776B-8330-4C6E-AEE4-569C1188AE12}" srcOrd="9" destOrd="0" presId="urn:microsoft.com/office/officeart/2005/8/layout/list1"/>
    <dgm:cxn modelId="{634B9054-8CA9-407B-A525-B7467034ACDB}" type="presParOf" srcId="{DDD2FB23-13E3-4714-8B2C-B86D5005A030}" destId="{5172A1E0-6072-4E7F-B081-9F7EA1837660}" srcOrd="10" destOrd="0" presId="urn:microsoft.com/office/officeart/2005/8/layout/list1"/>
    <dgm:cxn modelId="{4D8A7DA6-C520-4310-A5C9-5847A4FC5465}" type="presParOf" srcId="{DDD2FB23-13E3-4714-8B2C-B86D5005A030}" destId="{B0F8ED2F-8445-45BB-BADB-00DCD3CA1DF8}" srcOrd="11" destOrd="0" presId="urn:microsoft.com/office/officeart/2005/8/layout/list1"/>
    <dgm:cxn modelId="{68BA52C7-920E-47B0-ABCA-155560421BBE}" type="presParOf" srcId="{DDD2FB23-13E3-4714-8B2C-B86D5005A030}" destId="{76303730-19CB-4978-8ECD-50099764118E}" srcOrd="12" destOrd="0" presId="urn:microsoft.com/office/officeart/2005/8/layout/list1"/>
    <dgm:cxn modelId="{1F9FE618-FC1C-4C67-B1A5-F9A4AA5A1999}" type="presParOf" srcId="{76303730-19CB-4978-8ECD-50099764118E}" destId="{36E49E71-D227-417C-8EA6-DF5527E89167}" srcOrd="0" destOrd="0" presId="urn:microsoft.com/office/officeart/2005/8/layout/list1"/>
    <dgm:cxn modelId="{EE7A0BBA-CA4A-414B-A22A-C216ABA8ED49}" type="presParOf" srcId="{76303730-19CB-4978-8ECD-50099764118E}" destId="{EE732F86-7268-47FE-A54B-E52E33A9159B}" srcOrd="1" destOrd="0" presId="urn:microsoft.com/office/officeart/2005/8/layout/list1"/>
    <dgm:cxn modelId="{96880FFD-FABB-4F95-B21D-7F15ED5724E2}" type="presParOf" srcId="{DDD2FB23-13E3-4714-8B2C-B86D5005A030}" destId="{A7801479-2B69-43A8-AAD9-600C2B4289D7}" srcOrd="13" destOrd="0" presId="urn:microsoft.com/office/officeart/2005/8/layout/list1"/>
    <dgm:cxn modelId="{3E73D4BD-E09E-4CFB-8071-3BB5594839B2}" type="presParOf" srcId="{DDD2FB23-13E3-4714-8B2C-B86D5005A030}" destId="{1C0CAC11-2E82-4DED-B4D3-331E26EA8B93}" srcOrd="14" destOrd="0" presId="urn:microsoft.com/office/officeart/2005/8/layout/list1"/>
    <dgm:cxn modelId="{CEF0FE42-5C4B-4009-9726-B6E3873413F4}" type="presParOf" srcId="{DDD2FB23-13E3-4714-8B2C-B86D5005A030}" destId="{01014654-695B-4885-8B45-B72AF60F9ED2}" srcOrd="15" destOrd="0" presId="urn:microsoft.com/office/officeart/2005/8/layout/list1"/>
    <dgm:cxn modelId="{AC9E0451-B49D-40E4-86F9-8694D8C42464}" type="presParOf" srcId="{DDD2FB23-13E3-4714-8B2C-B86D5005A030}" destId="{C6EF8770-6B40-42CD-A048-5C2477161FD7}" srcOrd="16" destOrd="0" presId="urn:microsoft.com/office/officeart/2005/8/layout/list1"/>
    <dgm:cxn modelId="{BC4A0AAB-E4CF-4A87-9086-C80C568F2993}" type="presParOf" srcId="{C6EF8770-6B40-42CD-A048-5C2477161FD7}" destId="{12209360-E6CF-40EA-8AB1-0A6CA041336A}" srcOrd="0" destOrd="0" presId="urn:microsoft.com/office/officeart/2005/8/layout/list1"/>
    <dgm:cxn modelId="{F29EEACD-FB18-426C-974E-3F78B072DB89}" type="presParOf" srcId="{C6EF8770-6B40-42CD-A048-5C2477161FD7}" destId="{8C52E005-EBEF-42BB-B266-742D8E09A05B}" srcOrd="1" destOrd="0" presId="urn:microsoft.com/office/officeart/2005/8/layout/list1"/>
    <dgm:cxn modelId="{ABEAB1E2-F0E5-495A-B2A1-EB82769D5950}" type="presParOf" srcId="{DDD2FB23-13E3-4714-8B2C-B86D5005A030}" destId="{FE0926BD-DCE8-48EA-8651-55AFCF372B2B}" srcOrd="17" destOrd="0" presId="urn:microsoft.com/office/officeart/2005/8/layout/list1"/>
    <dgm:cxn modelId="{534836F8-A95F-4D7D-A2D6-6EF1CAE508F0}" type="presParOf" srcId="{DDD2FB23-13E3-4714-8B2C-B86D5005A030}" destId="{896F7587-FC18-4914-B011-6734376465B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4315E4-7684-4605-8ED0-C8CC9A996266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B17E7C3-AC76-42B9-A8D8-B589AC8EBAC6}">
      <dgm:prSet phldrT="[Текст]"/>
      <dgm:spPr/>
      <dgm:t>
        <a:bodyPr/>
        <a:lstStyle/>
        <a:p>
          <a:r>
            <a:rPr lang="ru-RU" dirty="0" smtClean="0"/>
            <a:t>1. </a:t>
          </a:r>
          <a:r>
            <a:rPr lang="ru-RU" dirty="0" err="1" smtClean="0"/>
            <a:t>Донецький</a:t>
          </a:r>
          <a:r>
            <a:rPr lang="ru-RU" dirty="0" smtClean="0"/>
            <a:t> (</a:t>
          </a:r>
          <a:r>
            <a:rPr lang="ru-RU" dirty="0" err="1" smtClean="0"/>
            <a:t>Донецька</a:t>
          </a:r>
          <a:r>
            <a:rPr lang="ru-RU" dirty="0" smtClean="0"/>
            <a:t> і </a:t>
          </a:r>
          <a:r>
            <a:rPr lang="ru-RU" dirty="0" err="1" smtClean="0"/>
            <a:t>Луганська</a:t>
          </a:r>
          <a:r>
            <a:rPr lang="ru-RU" dirty="0" smtClean="0"/>
            <a:t> </a:t>
          </a:r>
          <a:r>
            <a:rPr lang="ru-RU" dirty="0" err="1" smtClean="0"/>
            <a:t>області</a:t>
          </a:r>
          <a:r>
            <a:rPr lang="ru-RU" dirty="0" smtClean="0"/>
            <a:t>);</a:t>
          </a:r>
          <a:endParaRPr lang="ru-RU" dirty="0"/>
        </a:p>
      </dgm:t>
    </dgm:pt>
    <dgm:pt modelId="{9493D2D5-76E3-4DD5-9E39-8EE66855CB53}" type="parTrans" cxnId="{6081F7B0-8523-4848-BAB2-F21366DBD11E}">
      <dgm:prSet/>
      <dgm:spPr/>
      <dgm:t>
        <a:bodyPr/>
        <a:lstStyle/>
        <a:p>
          <a:endParaRPr lang="ru-RU"/>
        </a:p>
      </dgm:t>
    </dgm:pt>
    <dgm:pt modelId="{079BE2FF-0897-4D18-A02A-262ECC1E8639}" type="sibTrans" cxnId="{6081F7B0-8523-4848-BAB2-F21366DBD11E}">
      <dgm:prSet/>
      <dgm:spPr/>
      <dgm:t>
        <a:bodyPr/>
        <a:lstStyle/>
        <a:p>
          <a:endParaRPr lang="ru-RU"/>
        </a:p>
      </dgm:t>
    </dgm:pt>
    <dgm:pt modelId="{FD94F8B7-C964-4965-9FC3-E82FF76B230F}">
      <dgm:prSet/>
      <dgm:spPr/>
      <dgm:t>
        <a:bodyPr/>
        <a:lstStyle/>
        <a:p>
          <a:r>
            <a:rPr lang="ru-RU" dirty="0" smtClean="0"/>
            <a:t>2. </a:t>
          </a:r>
          <a:r>
            <a:rPr lang="ru-RU" dirty="0" err="1" smtClean="0"/>
            <a:t>Придніпровський</a:t>
          </a:r>
          <a:r>
            <a:rPr lang="ru-RU" dirty="0" smtClean="0"/>
            <a:t> (</a:t>
          </a:r>
          <a:r>
            <a:rPr lang="ru-RU" dirty="0" err="1" smtClean="0"/>
            <a:t>Дніпропетровська</a:t>
          </a:r>
          <a:r>
            <a:rPr lang="ru-RU" dirty="0" smtClean="0"/>
            <a:t>, </a:t>
          </a:r>
          <a:r>
            <a:rPr lang="ru-RU" dirty="0" err="1" smtClean="0"/>
            <a:t>Запорізька</a:t>
          </a:r>
          <a:r>
            <a:rPr lang="ru-RU" dirty="0" smtClean="0"/>
            <a:t> і </a:t>
          </a:r>
          <a:r>
            <a:rPr lang="ru-RU" dirty="0" err="1" smtClean="0"/>
            <a:t>Кіровоградська</a:t>
          </a:r>
          <a:r>
            <a:rPr lang="ru-RU" dirty="0" smtClean="0"/>
            <a:t> </a:t>
          </a:r>
          <a:r>
            <a:rPr lang="ru-RU" dirty="0" err="1" smtClean="0"/>
            <a:t>області</a:t>
          </a:r>
          <a:r>
            <a:rPr lang="ru-RU" dirty="0" smtClean="0"/>
            <a:t>);</a:t>
          </a:r>
          <a:endParaRPr lang="ru-RU" dirty="0"/>
        </a:p>
      </dgm:t>
    </dgm:pt>
    <dgm:pt modelId="{C9624096-15EA-4F12-83CA-24947BFC5CE7}" type="parTrans" cxnId="{0D6AA63C-D8A7-4CFD-A401-15DD378B17A6}">
      <dgm:prSet/>
      <dgm:spPr/>
      <dgm:t>
        <a:bodyPr/>
        <a:lstStyle/>
        <a:p>
          <a:endParaRPr lang="ru-RU"/>
        </a:p>
      </dgm:t>
    </dgm:pt>
    <dgm:pt modelId="{2806BFBC-7C38-4F86-93B4-8C9A524421EA}" type="sibTrans" cxnId="{0D6AA63C-D8A7-4CFD-A401-15DD378B17A6}">
      <dgm:prSet/>
      <dgm:spPr/>
      <dgm:t>
        <a:bodyPr/>
        <a:lstStyle/>
        <a:p>
          <a:endParaRPr lang="ru-RU"/>
        </a:p>
      </dgm:t>
    </dgm:pt>
    <dgm:pt modelId="{BEBE3AED-2640-40EC-838C-235E299DC952}">
      <dgm:prSet/>
      <dgm:spPr/>
      <dgm:t>
        <a:bodyPr/>
        <a:lstStyle/>
        <a:p>
          <a:r>
            <a:rPr lang="ru-RU" smtClean="0"/>
            <a:t>3. Східний (Харківська, Полтавська і Сумська області);</a:t>
          </a:r>
          <a:endParaRPr lang="ru-RU"/>
        </a:p>
      </dgm:t>
    </dgm:pt>
    <dgm:pt modelId="{3360BB0A-0585-43C5-8920-85A1E53782F4}" type="parTrans" cxnId="{AD2FD75F-C852-43C0-A508-3861F26F4576}">
      <dgm:prSet/>
      <dgm:spPr/>
      <dgm:t>
        <a:bodyPr/>
        <a:lstStyle/>
        <a:p>
          <a:endParaRPr lang="ru-RU"/>
        </a:p>
      </dgm:t>
    </dgm:pt>
    <dgm:pt modelId="{3FCCC26B-52B2-410D-BF6A-69F94E199ADE}" type="sibTrans" cxnId="{AD2FD75F-C852-43C0-A508-3861F26F4576}">
      <dgm:prSet/>
      <dgm:spPr/>
      <dgm:t>
        <a:bodyPr/>
        <a:lstStyle/>
        <a:p>
          <a:endParaRPr lang="ru-RU"/>
        </a:p>
      </dgm:t>
    </dgm:pt>
    <dgm:pt modelId="{A80979C5-B58A-4A26-AAC1-D60C062576AE}">
      <dgm:prSet/>
      <dgm:spPr/>
      <dgm:t>
        <a:bodyPr/>
        <a:lstStyle/>
        <a:p>
          <a:r>
            <a:rPr lang="ru-RU" smtClean="0"/>
            <a:t>4. Центральний (Київська і Черкаська області, м. Київ);</a:t>
          </a:r>
          <a:endParaRPr lang="ru-RU"/>
        </a:p>
      </dgm:t>
    </dgm:pt>
    <dgm:pt modelId="{E80E4117-723A-41BB-9D63-C1C998655F7F}" type="parTrans" cxnId="{29E916BE-B0EF-4FC4-97BE-71AC63461BFC}">
      <dgm:prSet/>
      <dgm:spPr/>
      <dgm:t>
        <a:bodyPr/>
        <a:lstStyle/>
        <a:p>
          <a:endParaRPr lang="ru-RU"/>
        </a:p>
      </dgm:t>
    </dgm:pt>
    <dgm:pt modelId="{DAB85457-E94B-487A-BB8C-2EAFE12D1CB1}" type="sibTrans" cxnId="{29E916BE-B0EF-4FC4-97BE-71AC63461BFC}">
      <dgm:prSet/>
      <dgm:spPr/>
      <dgm:t>
        <a:bodyPr/>
        <a:lstStyle/>
        <a:p>
          <a:endParaRPr lang="ru-RU"/>
        </a:p>
      </dgm:t>
    </dgm:pt>
    <dgm:pt modelId="{3FC44384-C18B-41BC-B664-2FE7FD283767}">
      <dgm:prSet/>
      <dgm:spPr/>
      <dgm:t>
        <a:bodyPr/>
        <a:lstStyle/>
        <a:p>
          <a:r>
            <a:rPr lang="ru-RU" dirty="0" smtClean="0"/>
            <a:t>5. </a:t>
          </a:r>
          <a:r>
            <a:rPr lang="ru-RU" dirty="0" err="1" smtClean="0"/>
            <a:t>Поліський</a:t>
          </a:r>
          <a:r>
            <a:rPr lang="ru-RU" dirty="0" smtClean="0"/>
            <a:t> (</a:t>
          </a:r>
          <a:r>
            <a:rPr lang="ru-RU" dirty="0" err="1" smtClean="0"/>
            <a:t>Волинська</a:t>
          </a:r>
          <a:r>
            <a:rPr lang="ru-RU" dirty="0" smtClean="0"/>
            <a:t>, </a:t>
          </a:r>
          <a:r>
            <a:rPr lang="ru-RU" dirty="0" err="1" smtClean="0"/>
            <a:t>Житомирська</a:t>
          </a:r>
          <a:r>
            <a:rPr lang="ru-RU" dirty="0" smtClean="0"/>
            <a:t>, </a:t>
          </a:r>
          <a:r>
            <a:rPr lang="ru-RU" dirty="0" err="1" smtClean="0"/>
            <a:t>Рівненська</a:t>
          </a:r>
          <a:r>
            <a:rPr lang="ru-RU" dirty="0" smtClean="0"/>
            <a:t>, </a:t>
          </a:r>
          <a:r>
            <a:rPr lang="ru-RU" dirty="0" err="1" smtClean="0"/>
            <a:t>Чернігівська</a:t>
          </a:r>
          <a:r>
            <a:rPr lang="ru-RU" dirty="0" smtClean="0"/>
            <a:t> </a:t>
          </a:r>
          <a:r>
            <a:rPr lang="ru-RU" dirty="0" err="1" smtClean="0"/>
            <a:t>області</a:t>
          </a:r>
          <a:r>
            <a:rPr lang="ru-RU" dirty="0" smtClean="0"/>
            <a:t>);</a:t>
          </a:r>
          <a:endParaRPr lang="ru-RU" dirty="0"/>
        </a:p>
      </dgm:t>
    </dgm:pt>
    <dgm:pt modelId="{28373799-ADC5-4629-9314-003D266D3067}" type="parTrans" cxnId="{1EA1F34C-6327-4064-9701-3F4BE7BBD730}">
      <dgm:prSet/>
      <dgm:spPr/>
      <dgm:t>
        <a:bodyPr/>
        <a:lstStyle/>
        <a:p>
          <a:endParaRPr lang="ru-RU"/>
        </a:p>
      </dgm:t>
    </dgm:pt>
    <dgm:pt modelId="{64E0F0E3-8BA7-4AE0-8782-6EDAB1CBAD5B}" type="sibTrans" cxnId="{1EA1F34C-6327-4064-9701-3F4BE7BBD730}">
      <dgm:prSet/>
      <dgm:spPr/>
      <dgm:t>
        <a:bodyPr/>
        <a:lstStyle/>
        <a:p>
          <a:endParaRPr lang="ru-RU"/>
        </a:p>
      </dgm:t>
    </dgm:pt>
    <dgm:pt modelId="{72483529-A1F0-44C0-9006-5B163706FED0}">
      <dgm:prSet/>
      <dgm:spPr/>
      <dgm:t>
        <a:bodyPr/>
        <a:lstStyle/>
        <a:p>
          <a:r>
            <a:rPr lang="ru-RU" dirty="0" smtClean="0"/>
            <a:t>6. </a:t>
          </a:r>
          <a:r>
            <a:rPr lang="ru-RU" dirty="0" err="1" smtClean="0"/>
            <a:t>Подільський</a:t>
          </a:r>
          <a:r>
            <a:rPr lang="ru-RU" dirty="0" smtClean="0"/>
            <a:t> (</a:t>
          </a:r>
          <a:r>
            <a:rPr lang="ru-RU" dirty="0" err="1" smtClean="0"/>
            <a:t>Вінницька</a:t>
          </a:r>
          <a:r>
            <a:rPr lang="ru-RU" dirty="0" smtClean="0"/>
            <a:t>, </a:t>
          </a:r>
          <a:r>
            <a:rPr lang="ru-RU" dirty="0" err="1" smtClean="0"/>
            <a:t>Тернопільська</a:t>
          </a:r>
          <a:r>
            <a:rPr lang="ru-RU" dirty="0" smtClean="0"/>
            <a:t>, </a:t>
          </a:r>
          <a:r>
            <a:rPr lang="ru-RU" dirty="0" err="1" smtClean="0"/>
            <a:t>Хмельницька</a:t>
          </a:r>
          <a:r>
            <a:rPr lang="ru-RU" dirty="0" smtClean="0"/>
            <a:t> </a:t>
          </a:r>
          <a:r>
            <a:rPr lang="ru-RU" dirty="0" err="1" smtClean="0"/>
            <a:t>області</a:t>
          </a:r>
          <a:r>
            <a:rPr lang="ru-RU" dirty="0" smtClean="0"/>
            <a:t>);</a:t>
          </a:r>
          <a:endParaRPr lang="ru-RU" dirty="0"/>
        </a:p>
      </dgm:t>
    </dgm:pt>
    <dgm:pt modelId="{585EDBF6-5FA9-4820-AEE8-E1B8EE6FE467}" type="parTrans" cxnId="{4866F1A5-8BFF-4091-897C-82206D67E690}">
      <dgm:prSet/>
      <dgm:spPr/>
      <dgm:t>
        <a:bodyPr/>
        <a:lstStyle/>
        <a:p>
          <a:endParaRPr lang="ru-RU"/>
        </a:p>
      </dgm:t>
    </dgm:pt>
    <dgm:pt modelId="{6B38C534-2644-4A93-A8CC-C2A878FC0CBA}" type="sibTrans" cxnId="{4866F1A5-8BFF-4091-897C-82206D67E690}">
      <dgm:prSet/>
      <dgm:spPr/>
      <dgm:t>
        <a:bodyPr/>
        <a:lstStyle/>
        <a:p>
          <a:endParaRPr lang="ru-RU"/>
        </a:p>
      </dgm:t>
    </dgm:pt>
    <dgm:pt modelId="{37D038A2-B817-409C-A459-9484FDF8FE07}">
      <dgm:prSet/>
      <dgm:spPr/>
      <dgm:t>
        <a:bodyPr/>
        <a:lstStyle/>
        <a:p>
          <a:r>
            <a:rPr lang="ru-RU" dirty="0" smtClean="0"/>
            <a:t>7. </a:t>
          </a:r>
          <a:r>
            <a:rPr lang="ru-RU" dirty="0" err="1" smtClean="0"/>
            <a:t>Причорноморський</a:t>
          </a:r>
          <a:r>
            <a:rPr lang="ru-RU" dirty="0" smtClean="0"/>
            <a:t> (АР </a:t>
          </a:r>
          <a:r>
            <a:rPr lang="ru-RU" dirty="0" err="1" smtClean="0"/>
            <a:t>Крим</a:t>
          </a:r>
          <a:r>
            <a:rPr lang="ru-RU" dirty="0" smtClean="0"/>
            <a:t>, </a:t>
          </a:r>
          <a:r>
            <a:rPr lang="ru-RU" dirty="0" err="1" smtClean="0"/>
            <a:t>Миколаївська</a:t>
          </a:r>
          <a:r>
            <a:rPr lang="ru-RU" dirty="0" smtClean="0"/>
            <a:t>, </a:t>
          </a:r>
          <a:r>
            <a:rPr lang="ru-RU" dirty="0" err="1" smtClean="0"/>
            <a:t>Одеська</a:t>
          </a:r>
          <a:r>
            <a:rPr lang="ru-RU" dirty="0" smtClean="0"/>
            <a:t>, </a:t>
          </a:r>
          <a:r>
            <a:rPr lang="ru-RU" dirty="0" err="1" smtClean="0"/>
            <a:t>Херсонська</a:t>
          </a:r>
          <a:r>
            <a:rPr lang="ru-RU" dirty="0" smtClean="0"/>
            <a:t> </a:t>
          </a:r>
          <a:r>
            <a:rPr lang="ru-RU" dirty="0" err="1" smtClean="0"/>
            <a:t>області</a:t>
          </a:r>
          <a:r>
            <a:rPr lang="ru-RU" dirty="0" smtClean="0"/>
            <a:t>, м. Севастополь);</a:t>
          </a:r>
          <a:endParaRPr lang="ru-RU" dirty="0"/>
        </a:p>
      </dgm:t>
    </dgm:pt>
    <dgm:pt modelId="{85E7EF7B-3CA4-496B-9565-EA9EEF3E158F}" type="parTrans" cxnId="{045F0700-BAB5-4941-8A8B-014C845FAEE5}">
      <dgm:prSet/>
      <dgm:spPr/>
      <dgm:t>
        <a:bodyPr/>
        <a:lstStyle/>
        <a:p>
          <a:endParaRPr lang="ru-RU"/>
        </a:p>
      </dgm:t>
    </dgm:pt>
    <dgm:pt modelId="{03188423-CCDA-45AA-9B25-8FEB3832867C}" type="sibTrans" cxnId="{045F0700-BAB5-4941-8A8B-014C845FAEE5}">
      <dgm:prSet/>
      <dgm:spPr/>
      <dgm:t>
        <a:bodyPr/>
        <a:lstStyle/>
        <a:p>
          <a:endParaRPr lang="ru-RU"/>
        </a:p>
      </dgm:t>
    </dgm:pt>
    <dgm:pt modelId="{4DF44F40-F57E-4B02-9480-110913E75201}">
      <dgm:prSet/>
      <dgm:spPr/>
      <dgm:t>
        <a:bodyPr/>
        <a:lstStyle/>
        <a:p>
          <a:r>
            <a:rPr lang="ru-RU" dirty="0" smtClean="0"/>
            <a:t>8. </a:t>
          </a:r>
          <a:r>
            <a:rPr lang="ru-RU" dirty="0" err="1" smtClean="0"/>
            <a:t>Карпатський</a:t>
          </a:r>
          <a:r>
            <a:rPr lang="ru-RU" dirty="0" smtClean="0"/>
            <a:t> (</a:t>
          </a:r>
          <a:r>
            <a:rPr lang="ru-RU" dirty="0" err="1" smtClean="0"/>
            <a:t>Закарпатська</a:t>
          </a:r>
          <a:r>
            <a:rPr lang="ru-RU" dirty="0" smtClean="0"/>
            <a:t>, </a:t>
          </a:r>
          <a:r>
            <a:rPr lang="ru-RU" dirty="0" err="1" smtClean="0"/>
            <a:t>Львівська</a:t>
          </a:r>
          <a:r>
            <a:rPr lang="ru-RU" dirty="0" smtClean="0"/>
            <a:t>, </a:t>
          </a:r>
          <a:r>
            <a:rPr lang="ru-RU" dirty="0" err="1" smtClean="0"/>
            <a:t>Івано-Франківська</a:t>
          </a:r>
          <a:r>
            <a:rPr lang="ru-RU" dirty="0" smtClean="0"/>
            <a:t>, </a:t>
          </a:r>
          <a:r>
            <a:rPr lang="ru-RU" dirty="0" err="1" smtClean="0"/>
            <a:t>Чернівецька</a:t>
          </a:r>
          <a:r>
            <a:rPr lang="ru-RU" dirty="0" smtClean="0"/>
            <a:t> </a:t>
          </a:r>
          <a:r>
            <a:rPr lang="ru-RU" dirty="0" err="1" smtClean="0"/>
            <a:t>області</a:t>
          </a:r>
          <a:r>
            <a:rPr lang="ru-RU" dirty="0" smtClean="0"/>
            <a:t>). </a:t>
          </a:r>
          <a:endParaRPr lang="ru-RU" dirty="0"/>
        </a:p>
      </dgm:t>
    </dgm:pt>
    <dgm:pt modelId="{16A2C9F3-2335-4BE1-859C-4DFAB6F8F92E}" type="parTrans" cxnId="{06C5D175-8560-4338-AD3D-5AD15136D146}">
      <dgm:prSet/>
      <dgm:spPr/>
      <dgm:t>
        <a:bodyPr/>
        <a:lstStyle/>
        <a:p>
          <a:endParaRPr lang="ru-RU"/>
        </a:p>
      </dgm:t>
    </dgm:pt>
    <dgm:pt modelId="{DDAEC694-DAB3-4C0E-B9B7-4DE27A5BFAC0}" type="sibTrans" cxnId="{06C5D175-8560-4338-AD3D-5AD15136D146}">
      <dgm:prSet/>
      <dgm:spPr/>
      <dgm:t>
        <a:bodyPr/>
        <a:lstStyle/>
        <a:p>
          <a:endParaRPr lang="ru-RU"/>
        </a:p>
      </dgm:t>
    </dgm:pt>
    <dgm:pt modelId="{3ABEA96C-2CC7-481A-83A6-0AE6D8CC347D}" type="pres">
      <dgm:prSet presAssocID="{024315E4-7684-4605-8ED0-C8CC9A996266}" presName="diagram" presStyleCnt="0">
        <dgm:presLayoutVars>
          <dgm:dir/>
          <dgm:resizeHandles val="exact"/>
        </dgm:presLayoutVars>
      </dgm:prSet>
      <dgm:spPr/>
    </dgm:pt>
    <dgm:pt modelId="{A8C9F555-EBEC-407A-86EA-E9CC70497036}" type="pres">
      <dgm:prSet presAssocID="{0B17E7C3-AC76-42B9-A8D8-B589AC8EBAC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6F351-8A46-48C2-9CBC-D7D0D0F3F6AB}" type="pres">
      <dgm:prSet presAssocID="{079BE2FF-0897-4D18-A02A-262ECC1E8639}" presName="sibTrans" presStyleCnt="0"/>
      <dgm:spPr/>
    </dgm:pt>
    <dgm:pt modelId="{929850A2-ECFC-48C6-893A-9872BEB95921}" type="pres">
      <dgm:prSet presAssocID="{FD94F8B7-C964-4965-9FC3-E82FF76B230F}" presName="node" presStyleLbl="node1" presStyleIdx="1" presStyleCnt="8">
        <dgm:presLayoutVars>
          <dgm:bulletEnabled val="1"/>
        </dgm:presLayoutVars>
      </dgm:prSet>
      <dgm:spPr/>
    </dgm:pt>
    <dgm:pt modelId="{C481FD3C-4385-4822-8790-29DC8F0629F6}" type="pres">
      <dgm:prSet presAssocID="{2806BFBC-7C38-4F86-93B4-8C9A524421EA}" presName="sibTrans" presStyleCnt="0"/>
      <dgm:spPr/>
    </dgm:pt>
    <dgm:pt modelId="{4009761C-31C7-4B71-B440-6A5B447503E5}" type="pres">
      <dgm:prSet presAssocID="{BEBE3AED-2640-40EC-838C-235E299DC952}" presName="node" presStyleLbl="node1" presStyleIdx="2" presStyleCnt="8">
        <dgm:presLayoutVars>
          <dgm:bulletEnabled val="1"/>
        </dgm:presLayoutVars>
      </dgm:prSet>
      <dgm:spPr/>
    </dgm:pt>
    <dgm:pt modelId="{2DD3C416-8A57-4E6E-AC2F-9ABFECF7F1ED}" type="pres">
      <dgm:prSet presAssocID="{3FCCC26B-52B2-410D-BF6A-69F94E199ADE}" presName="sibTrans" presStyleCnt="0"/>
      <dgm:spPr/>
    </dgm:pt>
    <dgm:pt modelId="{89D515B7-9871-473F-A275-3366F37028BB}" type="pres">
      <dgm:prSet presAssocID="{A80979C5-B58A-4A26-AAC1-D60C062576AE}" presName="node" presStyleLbl="node1" presStyleIdx="3" presStyleCnt="8">
        <dgm:presLayoutVars>
          <dgm:bulletEnabled val="1"/>
        </dgm:presLayoutVars>
      </dgm:prSet>
      <dgm:spPr/>
    </dgm:pt>
    <dgm:pt modelId="{EDCC2E56-F55B-4FFC-8C5F-A9B5A8E84C06}" type="pres">
      <dgm:prSet presAssocID="{DAB85457-E94B-487A-BB8C-2EAFE12D1CB1}" presName="sibTrans" presStyleCnt="0"/>
      <dgm:spPr/>
    </dgm:pt>
    <dgm:pt modelId="{925CA845-B46C-4803-9B00-227E53FB55F2}" type="pres">
      <dgm:prSet presAssocID="{3FC44384-C18B-41BC-B664-2FE7FD283767}" presName="node" presStyleLbl="node1" presStyleIdx="4" presStyleCnt="8">
        <dgm:presLayoutVars>
          <dgm:bulletEnabled val="1"/>
        </dgm:presLayoutVars>
      </dgm:prSet>
      <dgm:spPr/>
    </dgm:pt>
    <dgm:pt modelId="{F2BCB4CE-C8C2-4584-8500-709A05DCF4D9}" type="pres">
      <dgm:prSet presAssocID="{64E0F0E3-8BA7-4AE0-8782-6EDAB1CBAD5B}" presName="sibTrans" presStyleCnt="0"/>
      <dgm:spPr/>
    </dgm:pt>
    <dgm:pt modelId="{22C96AC0-1D2F-4CC2-A88A-8122BB5968FA}" type="pres">
      <dgm:prSet presAssocID="{72483529-A1F0-44C0-9006-5B163706FED0}" presName="node" presStyleLbl="node1" presStyleIdx="5" presStyleCnt="8">
        <dgm:presLayoutVars>
          <dgm:bulletEnabled val="1"/>
        </dgm:presLayoutVars>
      </dgm:prSet>
      <dgm:spPr/>
    </dgm:pt>
    <dgm:pt modelId="{384937A4-FB2F-4BA9-A62D-E33F4F2579E0}" type="pres">
      <dgm:prSet presAssocID="{6B38C534-2644-4A93-A8CC-C2A878FC0CBA}" presName="sibTrans" presStyleCnt="0"/>
      <dgm:spPr/>
    </dgm:pt>
    <dgm:pt modelId="{837B89A9-4BCA-4F9E-B3CA-9A62B1FC6359}" type="pres">
      <dgm:prSet presAssocID="{37D038A2-B817-409C-A459-9484FDF8FE07}" presName="node" presStyleLbl="node1" presStyleIdx="6" presStyleCnt="8">
        <dgm:presLayoutVars>
          <dgm:bulletEnabled val="1"/>
        </dgm:presLayoutVars>
      </dgm:prSet>
      <dgm:spPr/>
    </dgm:pt>
    <dgm:pt modelId="{E1CBF3EE-F59E-48F9-85EA-D162880352F3}" type="pres">
      <dgm:prSet presAssocID="{03188423-CCDA-45AA-9B25-8FEB3832867C}" presName="sibTrans" presStyleCnt="0"/>
      <dgm:spPr/>
    </dgm:pt>
    <dgm:pt modelId="{E15ECA8D-561F-44FA-B202-BA7E2943C891}" type="pres">
      <dgm:prSet presAssocID="{4DF44F40-F57E-4B02-9480-110913E75201}" presName="node" presStyleLbl="node1" presStyleIdx="7" presStyleCnt="8">
        <dgm:presLayoutVars>
          <dgm:bulletEnabled val="1"/>
        </dgm:presLayoutVars>
      </dgm:prSet>
      <dgm:spPr/>
    </dgm:pt>
  </dgm:ptLst>
  <dgm:cxnLst>
    <dgm:cxn modelId="{29E916BE-B0EF-4FC4-97BE-71AC63461BFC}" srcId="{024315E4-7684-4605-8ED0-C8CC9A996266}" destId="{A80979C5-B58A-4A26-AAC1-D60C062576AE}" srcOrd="3" destOrd="0" parTransId="{E80E4117-723A-41BB-9D63-C1C998655F7F}" sibTransId="{DAB85457-E94B-487A-BB8C-2EAFE12D1CB1}"/>
    <dgm:cxn modelId="{6081F7B0-8523-4848-BAB2-F21366DBD11E}" srcId="{024315E4-7684-4605-8ED0-C8CC9A996266}" destId="{0B17E7C3-AC76-42B9-A8D8-B589AC8EBAC6}" srcOrd="0" destOrd="0" parTransId="{9493D2D5-76E3-4DD5-9E39-8EE66855CB53}" sibTransId="{079BE2FF-0897-4D18-A02A-262ECC1E8639}"/>
    <dgm:cxn modelId="{15C53987-EAEC-4A40-9963-E0E4793F0324}" type="presOf" srcId="{4DF44F40-F57E-4B02-9480-110913E75201}" destId="{E15ECA8D-561F-44FA-B202-BA7E2943C891}" srcOrd="0" destOrd="0" presId="urn:microsoft.com/office/officeart/2005/8/layout/default"/>
    <dgm:cxn modelId="{0D6AA63C-D8A7-4CFD-A401-15DD378B17A6}" srcId="{024315E4-7684-4605-8ED0-C8CC9A996266}" destId="{FD94F8B7-C964-4965-9FC3-E82FF76B230F}" srcOrd="1" destOrd="0" parTransId="{C9624096-15EA-4F12-83CA-24947BFC5CE7}" sibTransId="{2806BFBC-7C38-4F86-93B4-8C9A524421EA}"/>
    <dgm:cxn modelId="{06C5D175-8560-4338-AD3D-5AD15136D146}" srcId="{024315E4-7684-4605-8ED0-C8CC9A996266}" destId="{4DF44F40-F57E-4B02-9480-110913E75201}" srcOrd="7" destOrd="0" parTransId="{16A2C9F3-2335-4BE1-859C-4DFAB6F8F92E}" sibTransId="{DDAEC694-DAB3-4C0E-B9B7-4DE27A5BFAC0}"/>
    <dgm:cxn modelId="{059366C6-6231-4DDF-8028-BC22545075DB}" type="presOf" srcId="{BEBE3AED-2640-40EC-838C-235E299DC952}" destId="{4009761C-31C7-4B71-B440-6A5B447503E5}" srcOrd="0" destOrd="0" presId="urn:microsoft.com/office/officeart/2005/8/layout/default"/>
    <dgm:cxn modelId="{025BB44A-FA4D-4760-86B9-697A914D39CA}" type="presOf" srcId="{3FC44384-C18B-41BC-B664-2FE7FD283767}" destId="{925CA845-B46C-4803-9B00-227E53FB55F2}" srcOrd="0" destOrd="0" presId="urn:microsoft.com/office/officeart/2005/8/layout/default"/>
    <dgm:cxn modelId="{7B871CFA-B09B-47CB-A6F9-FFAA34CC78C0}" type="presOf" srcId="{A80979C5-B58A-4A26-AAC1-D60C062576AE}" destId="{89D515B7-9871-473F-A275-3366F37028BB}" srcOrd="0" destOrd="0" presId="urn:microsoft.com/office/officeart/2005/8/layout/default"/>
    <dgm:cxn modelId="{06BAF5E9-446A-4695-9209-1F4C642378C0}" type="presOf" srcId="{024315E4-7684-4605-8ED0-C8CC9A996266}" destId="{3ABEA96C-2CC7-481A-83A6-0AE6D8CC347D}" srcOrd="0" destOrd="0" presId="urn:microsoft.com/office/officeart/2005/8/layout/default"/>
    <dgm:cxn modelId="{56CBBA93-319D-43DC-95ED-2E5984171FDF}" type="presOf" srcId="{FD94F8B7-C964-4965-9FC3-E82FF76B230F}" destId="{929850A2-ECFC-48C6-893A-9872BEB95921}" srcOrd="0" destOrd="0" presId="urn:microsoft.com/office/officeart/2005/8/layout/default"/>
    <dgm:cxn modelId="{AD2FD75F-C852-43C0-A508-3861F26F4576}" srcId="{024315E4-7684-4605-8ED0-C8CC9A996266}" destId="{BEBE3AED-2640-40EC-838C-235E299DC952}" srcOrd="2" destOrd="0" parTransId="{3360BB0A-0585-43C5-8920-85A1E53782F4}" sibTransId="{3FCCC26B-52B2-410D-BF6A-69F94E199ADE}"/>
    <dgm:cxn modelId="{82A40B30-14C9-4B9D-826C-552FAB95E472}" type="presOf" srcId="{37D038A2-B817-409C-A459-9484FDF8FE07}" destId="{837B89A9-4BCA-4F9E-B3CA-9A62B1FC6359}" srcOrd="0" destOrd="0" presId="urn:microsoft.com/office/officeart/2005/8/layout/default"/>
    <dgm:cxn modelId="{1EA1F34C-6327-4064-9701-3F4BE7BBD730}" srcId="{024315E4-7684-4605-8ED0-C8CC9A996266}" destId="{3FC44384-C18B-41BC-B664-2FE7FD283767}" srcOrd="4" destOrd="0" parTransId="{28373799-ADC5-4629-9314-003D266D3067}" sibTransId="{64E0F0E3-8BA7-4AE0-8782-6EDAB1CBAD5B}"/>
    <dgm:cxn modelId="{95046752-8913-4E8B-9F16-95BB64534D9D}" type="presOf" srcId="{0B17E7C3-AC76-42B9-A8D8-B589AC8EBAC6}" destId="{A8C9F555-EBEC-407A-86EA-E9CC70497036}" srcOrd="0" destOrd="0" presId="urn:microsoft.com/office/officeart/2005/8/layout/default"/>
    <dgm:cxn modelId="{4866F1A5-8BFF-4091-897C-82206D67E690}" srcId="{024315E4-7684-4605-8ED0-C8CC9A996266}" destId="{72483529-A1F0-44C0-9006-5B163706FED0}" srcOrd="5" destOrd="0" parTransId="{585EDBF6-5FA9-4820-AEE8-E1B8EE6FE467}" sibTransId="{6B38C534-2644-4A93-A8CC-C2A878FC0CBA}"/>
    <dgm:cxn modelId="{AC532E1C-1337-486E-B20E-16A5A5119653}" type="presOf" srcId="{72483529-A1F0-44C0-9006-5B163706FED0}" destId="{22C96AC0-1D2F-4CC2-A88A-8122BB5968FA}" srcOrd="0" destOrd="0" presId="urn:microsoft.com/office/officeart/2005/8/layout/default"/>
    <dgm:cxn modelId="{045F0700-BAB5-4941-8A8B-014C845FAEE5}" srcId="{024315E4-7684-4605-8ED0-C8CC9A996266}" destId="{37D038A2-B817-409C-A459-9484FDF8FE07}" srcOrd="6" destOrd="0" parTransId="{85E7EF7B-3CA4-496B-9565-EA9EEF3E158F}" sibTransId="{03188423-CCDA-45AA-9B25-8FEB3832867C}"/>
    <dgm:cxn modelId="{93B52532-B716-452E-8658-2619B95BE313}" type="presParOf" srcId="{3ABEA96C-2CC7-481A-83A6-0AE6D8CC347D}" destId="{A8C9F555-EBEC-407A-86EA-E9CC70497036}" srcOrd="0" destOrd="0" presId="urn:microsoft.com/office/officeart/2005/8/layout/default"/>
    <dgm:cxn modelId="{3A309B33-E166-4625-BDB9-78CA8BCFF6D6}" type="presParOf" srcId="{3ABEA96C-2CC7-481A-83A6-0AE6D8CC347D}" destId="{4F26F351-8A46-48C2-9CBC-D7D0D0F3F6AB}" srcOrd="1" destOrd="0" presId="urn:microsoft.com/office/officeart/2005/8/layout/default"/>
    <dgm:cxn modelId="{C954CFA8-D4D8-4AEA-911F-FBA70E5D5D95}" type="presParOf" srcId="{3ABEA96C-2CC7-481A-83A6-0AE6D8CC347D}" destId="{929850A2-ECFC-48C6-893A-9872BEB95921}" srcOrd="2" destOrd="0" presId="urn:microsoft.com/office/officeart/2005/8/layout/default"/>
    <dgm:cxn modelId="{798FA4D5-6F69-4AD7-9C8B-CA6D1A0BD765}" type="presParOf" srcId="{3ABEA96C-2CC7-481A-83A6-0AE6D8CC347D}" destId="{C481FD3C-4385-4822-8790-29DC8F0629F6}" srcOrd="3" destOrd="0" presId="urn:microsoft.com/office/officeart/2005/8/layout/default"/>
    <dgm:cxn modelId="{50A6E6ED-3F34-4243-B8BA-B7DFD742C3FE}" type="presParOf" srcId="{3ABEA96C-2CC7-481A-83A6-0AE6D8CC347D}" destId="{4009761C-31C7-4B71-B440-6A5B447503E5}" srcOrd="4" destOrd="0" presId="urn:microsoft.com/office/officeart/2005/8/layout/default"/>
    <dgm:cxn modelId="{B417D174-F4C1-4548-A52C-AA850B7F52B2}" type="presParOf" srcId="{3ABEA96C-2CC7-481A-83A6-0AE6D8CC347D}" destId="{2DD3C416-8A57-4E6E-AC2F-9ABFECF7F1ED}" srcOrd="5" destOrd="0" presId="urn:microsoft.com/office/officeart/2005/8/layout/default"/>
    <dgm:cxn modelId="{0E45351E-5CAE-45B4-9BD0-CB2553AEFAA0}" type="presParOf" srcId="{3ABEA96C-2CC7-481A-83A6-0AE6D8CC347D}" destId="{89D515B7-9871-473F-A275-3366F37028BB}" srcOrd="6" destOrd="0" presId="urn:microsoft.com/office/officeart/2005/8/layout/default"/>
    <dgm:cxn modelId="{7AB13557-3930-4561-BE53-42B03DA453BA}" type="presParOf" srcId="{3ABEA96C-2CC7-481A-83A6-0AE6D8CC347D}" destId="{EDCC2E56-F55B-4FFC-8C5F-A9B5A8E84C06}" srcOrd="7" destOrd="0" presId="urn:microsoft.com/office/officeart/2005/8/layout/default"/>
    <dgm:cxn modelId="{A3436C38-D89B-4BE4-A704-5930E8C128F6}" type="presParOf" srcId="{3ABEA96C-2CC7-481A-83A6-0AE6D8CC347D}" destId="{925CA845-B46C-4803-9B00-227E53FB55F2}" srcOrd="8" destOrd="0" presId="urn:microsoft.com/office/officeart/2005/8/layout/default"/>
    <dgm:cxn modelId="{04402828-83DD-4D45-8F6B-14CFE4572A6F}" type="presParOf" srcId="{3ABEA96C-2CC7-481A-83A6-0AE6D8CC347D}" destId="{F2BCB4CE-C8C2-4584-8500-709A05DCF4D9}" srcOrd="9" destOrd="0" presId="urn:microsoft.com/office/officeart/2005/8/layout/default"/>
    <dgm:cxn modelId="{0CE2EAAE-6B53-4E40-899A-07FA0603001B}" type="presParOf" srcId="{3ABEA96C-2CC7-481A-83A6-0AE6D8CC347D}" destId="{22C96AC0-1D2F-4CC2-A88A-8122BB5968FA}" srcOrd="10" destOrd="0" presId="urn:microsoft.com/office/officeart/2005/8/layout/default"/>
    <dgm:cxn modelId="{3FC111C1-96A0-4B82-A3DE-29589184FF09}" type="presParOf" srcId="{3ABEA96C-2CC7-481A-83A6-0AE6D8CC347D}" destId="{384937A4-FB2F-4BA9-A62D-E33F4F2579E0}" srcOrd="11" destOrd="0" presId="urn:microsoft.com/office/officeart/2005/8/layout/default"/>
    <dgm:cxn modelId="{EAD73554-623E-4131-99B9-5F3794F9B44D}" type="presParOf" srcId="{3ABEA96C-2CC7-481A-83A6-0AE6D8CC347D}" destId="{837B89A9-4BCA-4F9E-B3CA-9A62B1FC6359}" srcOrd="12" destOrd="0" presId="urn:microsoft.com/office/officeart/2005/8/layout/default"/>
    <dgm:cxn modelId="{043B96C4-2A2B-4AB2-843C-181236486EE4}" type="presParOf" srcId="{3ABEA96C-2CC7-481A-83A6-0AE6D8CC347D}" destId="{E1CBF3EE-F59E-48F9-85EA-D162880352F3}" srcOrd="13" destOrd="0" presId="urn:microsoft.com/office/officeart/2005/8/layout/default"/>
    <dgm:cxn modelId="{3C0B9016-161B-4703-8E97-4D7496213262}" type="presParOf" srcId="{3ABEA96C-2CC7-481A-83A6-0AE6D8CC347D}" destId="{E15ECA8D-561F-44FA-B202-BA7E2943C89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F8866-36EC-4530-99DD-B84F7C4CA057}">
      <dsp:nvSpPr>
        <dsp:cNvPr id="0" name=""/>
        <dsp:cNvSpPr/>
      </dsp:nvSpPr>
      <dsp:spPr>
        <a:xfrm>
          <a:off x="0" y="360331"/>
          <a:ext cx="96139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A19BE-F155-41EE-A34D-2E562B7230FA}">
      <dsp:nvSpPr>
        <dsp:cNvPr id="0" name=""/>
        <dsp:cNvSpPr/>
      </dsp:nvSpPr>
      <dsp:spPr>
        <a:xfrm>
          <a:off x="480695" y="138931"/>
          <a:ext cx="672973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8" tIns="0" rIns="25436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1) </a:t>
          </a:r>
          <a:r>
            <a:rPr lang="ru-RU" sz="1500" kern="1200" dirty="0" err="1" smtClean="0"/>
            <a:t>зміцнення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територіальної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єдності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держави</a:t>
          </a:r>
          <a:r>
            <a:rPr lang="ru-RU" sz="1500" kern="1200" dirty="0" smtClean="0"/>
            <a:t>;</a:t>
          </a:r>
          <a:endParaRPr lang="ru-RU" sz="1500" kern="1200" dirty="0"/>
        </a:p>
      </dsp:txBody>
      <dsp:txXfrm>
        <a:off x="502311" y="160547"/>
        <a:ext cx="6686498" cy="399568"/>
      </dsp:txXfrm>
    </dsp:sp>
    <dsp:sp modelId="{196EB474-B40D-46D2-B200-B66DBBB56267}">
      <dsp:nvSpPr>
        <dsp:cNvPr id="0" name=""/>
        <dsp:cNvSpPr/>
      </dsp:nvSpPr>
      <dsp:spPr>
        <a:xfrm>
          <a:off x="0" y="1040731"/>
          <a:ext cx="96139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280270"/>
              <a:satOff val="11610"/>
              <a:lumOff val="4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84C0E-AE4E-40B8-9127-0B1BD0F95A7D}">
      <dsp:nvSpPr>
        <dsp:cNvPr id="0" name=""/>
        <dsp:cNvSpPr/>
      </dsp:nvSpPr>
      <dsp:spPr>
        <a:xfrm>
          <a:off x="480695" y="819331"/>
          <a:ext cx="6729730" cy="442800"/>
        </a:xfrm>
        <a:prstGeom prst="roundRect">
          <a:avLst/>
        </a:prstGeom>
        <a:solidFill>
          <a:schemeClr val="accent4">
            <a:hueOff val="1280270"/>
            <a:satOff val="11610"/>
            <a:lumOff val="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8" tIns="0" rIns="25436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2) </a:t>
          </a:r>
          <a:r>
            <a:rPr lang="ru-RU" sz="1500" kern="1200" dirty="0" err="1" smtClean="0"/>
            <a:t>врахування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історико-географічних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особливостей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українських</a:t>
          </a:r>
          <a:r>
            <a:rPr lang="ru-RU" sz="1500" kern="1200" dirty="0" smtClean="0"/>
            <a:t> земель, </a:t>
          </a:r>
          <a:r>
            <a:rPr lang="ru-RU" sz="1500" kern="1200" dirty="0" err="1" smtClean="0"/>
            <a:t>національно</a:t>
          </a:r>
          <a:r>
            <a:rPr lang="ru-RU" sz="1500" kern="1200" dirty="0" smtClean="0"/>
            <a:t> та </a:t>
          </a:r>
          <a:r>
            <a:rPr lang="ru-RU" sz="1500" kern="1200" dirty="0" err="1" smtClean="0"/>
            <a:t>етнічного</a:t>
          </a:r>
          <a:r>
            <a:rPr lang="ru-RU" sz="1500" kern="1200" dirty="0" smtClean="0"/>
            <a:t> складу </a:t>
          </a:r>
          <a:r>
            <a:rPr lang="ru-RU" sz="1500" kern="1200" dirty="0" err="1" smtClean="0"/>
            <a:t>населення</a:t>
          </a:r>
          <a:r>
            <a:rPr lang="ru-RU" sz="1500" kern="1200" dirty="0" smtClean="0"/>
            <a:t>;</a:t>
          </a:r>
          <a:endParaRPr lang="ru-RU" sz="1500" kern="1200" dirty="0"/>
        </a:p>
      </dsp:txBody>
      <dsp:txXfrm>
        <a:off x="502311" y="840947"/>
        <a:ext cx="6686498" cy="399568"/>
      </dsp:txXfrm>
    </dsp:sp>
    <dsp:sp modelId="{5172A1E0-6072-4E7F-B081-9F7EA1837660}">
      <dsp:nvSpPr>
        <dsp:cNvPr id="0" name=""/>
        <dsp:cNvSpPr/>
      </dsp:nvSpPr>
      <dsp:spPr>
        <a:xfrm>
          <a:off x="0" y="1721131"/>
          <a:ext cx="96139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560540"/>
              <a:satOff val="23219"/>
              <a:lumOff val="9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1FDFBD-B2C2-4161-B831-2AB7635F00D7}">
      <dsp:nvSpPr>
        <dsp:cNvPr id="0" name=""/>
        <dsp:cNvSpPr/>
      </dsp:nvSpPr>
      <dsp:spPr>
        <a:xfrm>
          <a:off x="480695" y="1499731"/>
          <a:ext cx="6729730" cy="442800"/>
        </a:xfrm>
        <a:prstGeom prst="roundRect">
          <a:avLst/>
        </a:prstGeom>
        <a:solidFill>
          <a:schemeClr val="accent4">
            <a:hueOff val="2560540"/>
            <a:satOff val="23219"/>
            <a:lumOff val="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8" tIns="0" rIns="25436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3) </a:t>
          </a:r>
          <a:r>
            <a:rPr lang="ru-RU" sz="1500" kern="1200" dirty="0" err="1" smtClean="0"/>
            <a:t>посилення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територіальної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спеціалізації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виробництва</a:t>
          </a:r>
          <a:r>
            <a:rPr lang="ru-RU" sz="1500" kern="1200" dirty="0" smtClean="0"/>
            <a:t> і </a:t>
          </a:r>
          <a:r>
            <a:rPr lang="ru-RU" sz="1500" kern="1200" dirty="0" err="1" smtClean="0"/>
            <a:t>можливості</a:t>
          </a:r>
          <a:r>
            <a:rPr lang="ru-RU" sz="1500" kern="1200" dirty="0" smtClean="0"/>
            <a:t> для комплексного та </a:t>
          </a:r>
          <a:r>
            <a:rPr lang="ru-RU" sz="1500" kern="1200" dirty="0" err="1" smtClean="0"/>
            <a:t>економічного</a:t>
          </a:r>
          <a:r>
            <a:rPr lang="ru-RU" sz="1500" kern="1200" dirty="0" smtClean="0"/>
            <a:t> і </a:t>
          </a:r>
          <a:r>
            <a:rPr lang="ru-RU" sz="1500" kern="1200" dirty="0" err="1" smtClean="0"/>
            <a:t>соціального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розвитку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території</a:t>
          </a:r>
          <a:r>
            <a:rPr lang="ru-RU" sz="1500" kern="1200" dirty="0" smtClean="0"/>
            <a:t>;</a:t>
          </a:r>
          <a:endParaRPr lang="ru-RU" sz="1500" kern="1200" dirty="0"/>
        </a:p>
      </dsp:txBody>
      <dsp:txXfrm>
        <a:off x="502311" y="1521347"/>
        <a:ext cx="6686498" cy="399568"/>
      </dsp:txXfrm>
    </dsp:sp>
    <dsp:sp modelId="{1C0CAC11-2E82-4DED-B4D3-331E26EA8B93}">
      <dsp:nvSpPr>
        <dsp:cNvPr id="0" name=""/>
        <dsp:cNvSpPr/>
      </dsp:nvSpPr>
      <dsp:spPr>
        <a:xfrm>
          <a:off x="0" y="2401531"/>
          <a:ext cx="96139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840809"/>
              <a:satOff val="34829"/>
              <a:lumOff val="1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32F86-7268-47FE-A54B-E52E33A9159B}">
      <dsp:nvSpPr>
        <dsp:cNvPr id="0" name=""/>
        <dsp:cNvSpPr/>
      </dsp:nvSpPr>
      <dsp:spPr>
        <a:xfrm>
          <a:off x="480695" y="2180131"/>
          <a:ext cx="6729730" cy="442800"/>
        </a:xfrm>
        <a:prstGeom prst="roundRect">
          <a:avLst/>
        </a:prstGeom>
        <a:solidFill>
          <a:schemeClr val="accent4">
            <a:hueOff val="3840809"/>
            <a:satOff val="34829"/>
            <a:lumOff val="1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8" tIns="0" rIns="25436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4) </a:t>
          </a:r>
          <a:r>
            <a:rPr lang="ru-RU" sz="1500" kern="1200" dirty="0" err="1" smtClean="0"/>
            <a:t>збереження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єдності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локальних</a:t>
          </a:r>
          <a:r>
            <a:rPr lang="ru-RU" sz="1500" kern="1200" dirty="0" smtClean="0"/>
            <a:t> систем </a:t>
          </a:r>
          <a:r>
            <a:rPr lang="ru-RU" sz="1500" kern="1200" dirty="0" err="1" smtClean="0"/>
            <a:t>розселення</a:t>
          </a:r>
          <a:r>
            <a:rPr lang="ru-RU" sz="1500" kern="1200" dirty="0" smtClean="0"/>
            <a:t>;</a:t>
          </a:r>
          <a:endParaRPr lang="ru-RU" sz="1500" kern="1200" dirty="0"/>
        </a:p>
      </dsp:txBody>
      <dsp:txXfrm>
        <a:off x="502311" y="2201747"/>
        <a:ext cx="6686498" cy="399568"/>
      </dsp:txXfrm>
    </dsp:sp>
    <dsp:sp modelId="{896F7587-FC18-4914-B011-6734376465BF}">
      <dsp:nvSpPr>
        <dsp:cNvPr id="0" name=""/>
        <dsp:cNvSpPr/>
      </dsp:nvSpPr>
      <dsp:spPr>
        <a:xfrm>
          <a:off x="0" y="3081931"/>
          <a:ext cx="96139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21079"/>
              <a:satOff val="46439"/>
              <a:lumOff val="180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52E005-EBEF-42BB-B266-742D8E09A05B}">
      <dsp:nvSpPr>
        <dsp:cNvPr id="0" name=""/>
        <dsp:cNvSpPr/>
      </dsp:nvSpPr>
      <dsp:spPr>
        <a:xfrm>
          <a:off x="480695" y="2860531"/>
          <a:ext cx="6729730" cy="442800"/>
        </a:xfrm>
        <a:prstGeom prst="roundRect">
          <a:avLst/>
        </a:prstGeom>
        <a:solidFill>
          <a:schemeClr val="accent4">
            <a:hueOff val="5121079"/>
            <a:satOff val="46439"/>
            <a:lumOff val="1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8" tIns="0" rIns="254368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5) </a:t>
          </a:r>
          <a:r>
            <a:rPr lang="ru-RU" sz="1500" kern="1200" dirty="0" err="1" smtClean="0"/>
            <a:t>вибір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найбільших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центрів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які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стануть</a:t>
          </a:r>
          <a:r>
            <a:rPr lang="ru-RU" sz="1500" kern="1200" dirty="0" smtClean="0"/>
            <a:t> ядрами </a:t>
          </a:r>
          <a:r>
            <a:rPr lang="ru-RU" sz="1500" kern="1200" dirty="0" err="1" smtClean="0"/>
            <a:t>районів</a:t>
          </a:r>
          <a:r>
            <a:rPr lang="ru-RU" sz="1500" kern="1200" dirty="0" smtClean="0"/>
            <a:t>. </a:t>
          </a:r>
          <a:endParaRPr lang="ru-RU" sz="1500" kern="1200" dirty="0"/>
        </a:p>
      </dsp:txBody>
      <dsp:txXfrm>
        <a:off x="502311" y="2882147"/>
        <a:ext cx="6686498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9F555-EBEC-407A-86EA-E9CC70497036}">
      <dsp:nvSpPr>
        <dsp:cNvPr id="0" name=""/>
        <dsp:cNvSpPr/>
      </dsp:nvSpPr>
      <dsp:spPr>
        <a:xfrm>
          <a:off x="2816" y="347019"/>
          <a:ext cx="2234480" cy="13406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1. </a:t>
          </a:r>
          <a:r>
            <a:rPr lang="ru-RU" sz="1500" kern="1200" dirty="0" err="1" smtClean="0"/>
            <a:t>Донецький</a:t>
          </a:r>
          <a:r>
            <a:rPr lang="ru-RU" sz="1500" kern="1200" dirty="0" smtClean="0"/>
            <a:t> (</a:t>
          </a:r>
          <a:r>
            <a:rPr lang="ru-RU" sz="1500" kern="1200" dirty="0" err="1" smtClean="0"/>
            <a:t>Донецька</a:t>
          </a:r>
          <a:r>
            <a:rPr lang="ru-RU" sz="1500" kern="1200" dirty="0" smtClean="0"/>
            <a:t> і </a:t>
          </a:r>
          <a:r>
            <a:rPr lang="ru-RU" sz="1500" kern="1200" dirty="0" err="1" smtClean="0"/>
            <a:t>Луганська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області</a:t>
          </a:r>
          <a:r>
            <a:rPr lang="ru-RU" sz="1500" kern="1200" dirty="0" smtClean="0"/>
            <a:t>);</a:t>
          </a:r>
          <a:endParaRPr lang="ru-RU" sz="1500" kern="1200" dirty="0"/>
        </a:p>
      </dsp:txBody>
      <dsp:txXfrm>
        <a:off x="2816" y="347019"/>
        <a:ext cx="2234480" cy="1340688"/>
      </dsp:txXfrm>
    </dsp:sp>
    <dsp:sp modelId="{929850A2-ECFC-48C6-893A-9872BEB95921}">
      <dsp:nvSpPr>
        <dsp:cNvPr id="0" name=""/>
        <dsp:cNvSpPr/>
      </dsp:nvSpPr>
      <dsp:spPr>
        <a:xfrm>
          <a:off x="2460745" y="347019"/>
          <a:ext cx="2234480" cy="1340688"/>
        </a:xfrm>
        <a:prstGeom prst="rect">
          <a:avLst/>
        </a:prstGeom>
        <a:solidFill>
          <a:schemeClr val="accent4">
            <a:hueOff val="731583"/>
            <a:satOff val="6634"/>
            <a:lumOff val="25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2. </a:t>
          </a:r>
          <a:r>
            <a:rPr lang="ru-RU" sz="1500" kern="1200" dirty="0" err="1" smtClean="0"/>
            <a:t>Придніпровський</a:t>
          </a:r>
          <a:r>
            <a:rPr lang="ru-RU" sz="1500" kern="1200" dirty="0" smtClean="0"/>
            <a:t> (</a:t>
          </a:r>
          <a:r>
            <a:rPr lang="ru-RU" sz="1500" kern="1200" dirty="0" err="1" smtClean="0"/>
            <a:t>Дніпропетровська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Запорізька</a:t>
          </a:r>
          <a:r>
            <a:rPr lang="ru-RU" sz="1500" kern="1200" dirty="0" smtClean="0"/>
            <a:t> і </a:t>
          </a:r>
          <a:r>
            <a:rPr lang="ru-RU" sz="1500" kern="1200" dirty="0" err="1" smtClean="0"/>
            <a:t>Кіровоградська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області</a:t>
          </a:r>
          <a:r>
            <a:rPr lang="ru-RU" sz="1500" kern="1200" dirty="0" smtClean="0"/>
            <a:t>);</a:t>
          </a:r>
          <a:endParaRPr lang="ru-RU" sz="1500" kern="1200" dirty="0"/>
        </a:p>
      </dsp:txBody>
      <dsp:txXfrm>
        <a:off x="2460745" y="347019"/>
        <a:ext cx="2234480" cy="1340688"/>
      </dsp:txXfrm>
    </dsp:sp>
    <dsp:sp modelId="{4009761C-31C7-4B71-B440-6A5B447503E5}">
      <dsp:nvSpPr>
        <dsp:cNvPr id="0" name=""/>
        <dsp:cNvSpPr/>
      </dsp:nvSpPr>
      <dsp:spPr>
        <a:xfrm>
          <a:off x="4918674" y="347019"/>
          <a:ext cx="2234480" cy="1340688"/>
        </a:xfrm>
        <a:prstGeom prst="rect">
          <a:avLst/>
        </a:prstGeom>
        <a:solidFill>
          <a:schemeClr val="accent4">
            <a:hueOff val="1463165"/>
            <a:satOff val="13268"/>
            <a:lumOff val="51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3. Східний (Харківська, Полтавська і Сумська області);</a:t>
          </a:r>
          <a:endParaRPr lang="ru-RU" sz="1500" kern="1200"/>
        </a:p>
      </dsp:txBody>
      <dsp:txXfrm>
        <a:off x="4918674" y="347019"/>
        <a:ext cx="2234480" cy="1340688"/>
      </dsp:txXfrm>
    </dsp:sp>
    <dsp:sp modelId="{89D515B7-9871-473F-A275-3366F37028BB}">
      <dsp:nvSpPr>
        <dsp:cNvPr id="0" name=""/>
        <dsp:cNvSpPr/>
      </dsp:nvSpPr>
      <dsp:spPr>
        <a:xfrm>
          <a:off x="7376602" y="347019"/>
          <a:ext cx="2234480" cy="1340688"/>
        </a:xfrm>
        <a:prstGeom prst="rect">
          <a:avLst/>
        </a:prstGeom>
        <a:solidFill>
          <a:schemeClr val="accent4">
            <a:hueOff val="2194748"/>
            <a:satOff val="19902"/>
            <a:lumOff val="77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4. Центральний (Київська і Черкаська області, м. Київ);</a:t>
          </a:r>
          <a:endParaRPr lang="ru-RU" sz="1500" kern="1200"/>
        </a:p>
      </dsp:txBody>
      <dsp:txXfrm>
        <a:off x="7376602" y="347019"/>
        <a:ext cx="2234480" cy="1340688"/>
      </dsp:txXfrm>
    </dsp:sp>
    <dsp:sp modelId="{925CA845-B46C-4803-9B00-227E53FB55F2}">
      <dsp:nvSpPr>
        <dsp:cNvPr id="0" name=""/>
        <dsp:cNvSpPr/>
      </dsp:nvSpPr>
      <dsp:spPr>
        <a:xfrm>
          <a:off x="2816" y="1911155"/>
          <a:ext cx="2234480" cy="1340688"/>
        </a:xfrm>
        <a:prstGeom prst="rect">
          <a:avLst/>
        </a:prstGeom>
        <a:solidFill>
          <a:schemeClr val="accent4">
            <a:hueOff val="2926331"/>
            <a:satOff val="26537"/>
            <a:lumOff val="103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5. </a:t>
          </a:r>
          <a:r>
            <a:rPr lang="ru-RU" sz="1500" kern="1200" dirty="0" err="1" smtClean="0"/>
            <a:t>Поліський</a:t>
          </a:r>
          <a:r>
            <a:rPr lang="ru-RU" sz="1500" kern="1200" dirty="0" smtClean="0"/>
            <a:t> (</a:t>
          </a:r>
          <a:r>
            <a:rPr lang="ru-RU" sz="1500" kern="1200" dirty="0" err="1" smtClean="0"/>
            <a:t>Волинська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Житомирська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Рівненська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Чернігівська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області</a:t>
          </a:r>
          <a:r>
            <a:rPr lang="ru-RU" sz="1500" kern="1200" dirty="0" smtClean="0"/>
            <a:t>);</a:t>
          </a:r>
          <a:endParaRPr lang="ru-RU" sz="1500" kern="1200" dirty="0"/>
        </a:p>
      </dsp:txBody>
      <dsp:txXfrm>
        <a:off x="2816" y="1911155"/>
        <a:ext cx="2234480" cy="1340688"/>
      </dsp:txXfrm>
    </dsp:sp>
    <dsp:sp modelId="{22C96AC0-1D2F-4CC2-A88A-8122BB5968FA}">
      <dsp:nvSpPr>
        <dsp:cNvPr id="0" name=""/>
        <dsp:cNvSpPr/>
      </dsp:nvSpPr>
      <dsp:spPr>
        <a:xfrm>
          <a:off x="2460745" y="1911155"/>
          <a:ext cx="2234480" cy="1340688"/>
        </a:xfrm>
        <a:prstGeom prst="rect">
          <a:avLst/>
        </a:prstGeom>
        <a:solidFill>
          <a:schemeClr val="accent4">
            <a:hueOff val="3657914"/>
            <a:satOff val="33171"/>
            <a:lumOff val="128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6. </a:t>
          </a:r>
          <a:r>
            <a:rPr lang="ru-RU" sz="1500" kern="1200" dirty="0" err="1" smtClean="0"/>
            <a:t>Подільський</a:t>
          </a:r>
          <a:r>
            <a:rPr lang="ru-RU" sz="1500" kern="1200" dirty="0" smtClean="0"/>
            <a:t> (</a:t>
          </a:r>
          <a:r>
            <a:rPr lang="ru-RU" sz="1500" kern="1200" dirty="0" err="1" smtClean="0"/>
            <a:t>Вінницька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Тернопільська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Хмельницька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області</a:t>
          </a:r>
          <a:r>
            <a:rPr lang="ru-RU" sz="1500" kern="1200" dirty="0" smtClean="0"/>
            <a:t>);</a:t>
          </a:r>
          <a:endParaRPr lang="ru-RU" sz="1500" kern="1200" dirty="0"/>
        </a:p>
      </dsp:txBody>
      <dsp:txXfrm>
        <a:off x="2460745" y="1911155"/>
        <a:ext cx="2234480" cy="1340688"/>
      </dsp:txXfrm>
    </dsp:sp>
    <dsp:sp modelId="{837B89A9-4BCA-4F9E-B3CA-9A62B1FC6359}">
      <dsp:nvSpPr>
        <dsp:cNvPr id="0" name=""/>
        <dsp:cNvSpPr/>
      </dsp:nvSpPr>
      <dsp:spPr>
        <a:xfrm>
          <a:off x="4918674" y="1911155"/>
          <a:ext cx="2234480" cy="1340688"/>
        </a:xfrm>
        <a:prstGeom prst="rect">
          <a:avLst/>
        </a:prstGeom>
        <a:solidFill>
          <a:schemeClr val="accent4">
            <a:hueOff val="4389496"/>
            <a:satOff val="39805"/>
            <a:lumOff val="154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7. </a:t>
          </a:r>
          <a:r>
            <a:rPr lang="ru-RU" sz="1500" kern="1200" dirty="0" err="1" smtClean="0"/>
            <a:t>Причорноморський</a:t>
          </a:r>
          <a:r>
            <a:rPr lang="ru-RU" sz="1500" kern="1200" dirty="0" smtClean="0"/>
            <a:t> (АР </a:t>
          </a:r>
          <a:r>
            <a:rPr lang="ru-RU" sz="1500" kern="1200" dirty="0" err="1" smtClean="0"/>
            <a:t>Крим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Миколаївська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Одеська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Херсонська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області</a:t>
          </a:r>
          <a:r>
            <a:rPr lang="ru-RU" sz="1500" kern="1200" dirty="0" smtClean="0"/>
            <a:t>, м. Севастополь);</a:t>
          </a:r>
          <a:endParaRPr lang="ru-RU" sz="1500" kern="1200" dirty="0"/>
        </a:p>
      </dsp:txBody>
      <dsp:txXfrm>
        <a:off x="4918674" y="1911155"/>
        <a:ext cx="2234480" cy="1340688"/>
      </dsp:txXfrm>
    </dsp:sp>
    <dsp:sp modelId="{E15ECA8D-561F-44FA-B202-BA7E2943C891}">
      <dsp:nvSpPr>
        <dsp:cNvPr id="0" name=""/>
        <dsp:cNvSpPr/>
      </dsp:nvSpPr>
      <dsp:spPr>
        <a:xfrm>
          <a:off x="7376602" y="1911155"/>
          <a:ext cx="2234480" cy="1340688"/>
        </a:xfrm>
        <a:prstGeom prst="rect">
          <a:avLst/>
        </a:prstGeom>
        <a:solidFill>
          <a:schemeClr val="accent4">
            <a:hueOff val="5121079"/>
            <a:satOff val="46439"/>
            <a:lumOff val="1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8. </a:t>
          </a:r>
          <a:r>
            <a:rPr lang="ru-RU" sz="1500" kern="1200" dirty="0" err="1" smtClean="0"/>
            <a:t>Карпатський</a:t>
          </a:r>
          <a:r>
            <a:rPr lang="ru-RU" sz="1500" kern="1200" dirty="0" smtClean="0"/>
            <a:t> (</a:t>
          </a:r>
          <a:r>
            <a:rPr lang="ru-RU" sz="1500" kern="1200" dirty="0" err="1" smtClean="0"/>
            <a:t>Закарпатська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Львівська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Івано-Франківська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Чернівецька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області</a:t>
          </a:r>
          <a:r>
            <a:rPr lang="ru-RU" sz="1500" kern="1200" dirty="0" smtClean="0"/>
            <a:t>). </a:t>
          </a:r>
          <a:endParaRPr lang="ru-RU" sz="1500" kern="1200" dirty="0"/>
        </a:p>
      </dsp:txBody>
      <dsp:txXfrm>
        <a:off x="7376602" y="1911155"/>
        <a:ext cx="2234480" cy="1340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5C74F-99CF-4649-8C24-FBF0C0FDD11E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1A8E1-D4D6-48F5-BDA4-55D511D8ED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3195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ED2BCF-0D70-48F5-92DA-80B1454A3188}" type="slidenum">
              <a:rPr lang="ru-RU" smtClean="0"/>
              <a:pPr>
                <a:defRPr/>
              </a:pPr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00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3BB8-8D76-4C8E-AF34-BED46F1152BD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3425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CF7AE-D2A7-4631-8141-8AD531F1B47E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106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0784-6C2A-42C8-B5ED-D9BE2C3E07E7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669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ED29-B3CD-44F3-B2B2-46239AC42FEC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8696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479F-1906-4200-860A-3576FA2B3B7B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9430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060A-45F7-4C4B-8AA6-9AEC78E1D796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434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06CFF-B38D-4EAF-A718-0B384DF3D7B0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6837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F76B4-2DFA-411A-AC40-0C9828C7D031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26600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D2A5CE6-81F0-4576-9713-6B26DA41A4C7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38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F996C-0BF9-43A2-AB3F-EDAFCB337868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165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F04-8C6B-48CE-AC77-B0E0B2B527A9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212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2169-0219-4973-A87C-117638F04642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234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AEDB-7BD6-49CB-9BD9-5B43B5CF5584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171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88D0-6150-482F-85C9-EA7DD294BF41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903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CEEC-CB48-4DBE-8094-2520E328C22B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120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F098-E3DC-4B19-8585-1076A9CCE14D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989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F0DF-DB6D-468E-9226-A36C4782040E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001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0B0A2-38A8-453A-BBA0-D70DC914551E}" type="datetime1">
              <a:rPr lang="uk-UA" smtClean="0"/>
              <a:t>08.02.2024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3036E-6C79-4FD9-8EC5-E542E1118E0C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3577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 err="1" smtClean="0"/>
              <a:t>Основи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регіональної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економіки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452" y="274320"/>
            <a:ext cx="7891272" cy="106984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2400" b="1" i="1" kern="0" dirty="0">
                <a:solidFill>
                  <a:srgbClr val="A50021"/>
                </a:solidFill>
                <a:latin typeface="Arial" charset="0"/>
              </a:rPr>
              <a:t>Запорізький національний університет</a:t>
            </a:r>
          </a:p>
          <a:p>
            <a:pPr algn="ctr"/>
            <a:r>
              <a:rPr lang="uk-UA" sz="2400" b="1" i="1" kern="0" dirty="0">
                <a:solidFill>
                  <a:srgbClr val="A50021"/>
                </a:solidFill>
                <a:latin typeface="Arial" charset="0"/>
              </a:rPr>
              <a:t>Кафедра міжнародної економіки, природних ресурсів та економіки міжнародного </a:t>
            </a:r>
            <a:r>
              <a:rPr lang="uk-UA" sz="2400" b="1" i="1" kern="0" dirty="0" smtClean="0">
                <a:solidFill>
                  <a:srgbClr val="A50021"/>
                </a:solidFill>
                <a:latin typeface="Arial" charset="0"/>
              </a:rPr>
              <a:t>туризму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96378" y="4556086"/>
            <a:ext cx="7891272" cy="1069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Лектор: Кусакова Юлія Олександрівна</a:t>
            </a:r>
            <a:endParaRPr lang="uk-UA" sz="2400" b="1" i="1" kern="0" dirty="0">
              <a:solidFill>
                <a:srgbClr val="A5002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4371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Забезпечення достатньої безпеки країни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До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включаються</a:t>
            </a:r>
            <a:r>
              <a:rPr lang="ru-RU" dirty="0"/>
              <a:t> </a:t>
            </a:r>
            <a:r>
              <a:rPr lang="ru-RU" dirty="0" err="1"/>
              <a:t>економічна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, </a:t>
            </a:r>
            <a:r>
              <a:rPr lang="ru-RU" dirty="0" err="1"/>
              <a:t>інформаційна</a:t>
            </a:r>
            <a:r>
              <a:rPr lang="ru-RU" dirty="0"/>
              <a:t>, </a:t>
            </a:r>
            <a:r>
              <a:rPr lang="ru-RU" dirty="0" err="1"/>
              <a:t>демографічна</a:t>
            </a:r>
            <a:r>
              <a:rPr lang="ru-RU" dirty="0"/>
              <a:t>, </a:t>
            </a:r>
            <a:r>
              <a:rPr lang="ru-RU" dirty="0" err="1"/>
              <a:t>продовольча</a:t>
            </a:r>
            <a:r>
              <a:rPr lang="ru-RU" dirty="0"/>
              <a:t>, </a:t>
            </a:r>
            <a:r>
              <a:rPr lang="ru-RU" dirty="0" err="1"/>
              <a:t>енергетична</a:t>
            </a:r>
            <a:r>
              <a:rPr lang="ru-RU" dirty="0"/>
              <a:t>, </a:t>
            </a:r>
            <a:r>
              <a:rPr lang="ru-RU" dirty="0" err="1"/>
              <a:t>науково-технічна</a:t>
            </a:r>
            <a:r>
              <a:rPr lang="ru-RU" dirty="0"/>
              <a:t>, </a:t>
            </a:r>
            <a:r>
              <a:rPr lang="ru-RU" dirty="0" err="1"/>
              <a:t>оборонна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склалася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мінерально-сировинної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. Тут </a:t>
            </a:r>
            <a:r>
              <a:rPr lang="ru-RU" dirty="0" err="1"/>
              <a:t>виробляється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5%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мінеральносировинних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 У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наявна</a:t>
            </a:r>
            <a:r>
              <a:rPr lang="ru-RU" dirty="0"/>
              <a:t> </a:t>
            </a:r>
            <a:r>
              <a:rPr lang="ru-RU" dirty="0" err="1"/>
              <a:t>мінерально-сировинна</a:t>
            </a:r>
            <a:r>
              <a:rPr lang="ru-RU" dirty="0"/>
              <a:t> база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спроможна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збалансований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базових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та </a:t>
            </a:r>
            <a:r>
              <a:rPr lang="ru-RU" dirty="0" err="1"/>
              <a:t>агропромислового</a:t>
            </a:r>
            <a:r>
              <a:rPr lang="ru-RU" dirty="0"/>
              <a:t> комплексу,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Разом </a:t>
            </a:r>
            <a:r>
              <a:rPr lang="ru-RU" dirty="0"/>
              <a:t>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імпорту</a:t>
            </a:r>
            <a:r>
              <a:rPr lang="ru-RU" dirty="0"/>
              <a:t> </a:t>
            </a:r>
            <a:r>
              <a:rPr lang="ru-RU" dirty="0" err="1"/>
              <a:t>енергоносіїв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наполовину </a:t>
            </a:r>
            <a:r>
              <a:rPr lang="ru-RU" dirty="0" err="1"/>
              <a:t>задовольняються</a:t>
            </a:r>
            <a:r>
              <a:rPr lang="ru-RU" dirty="0"/>
              <a:t> потреби в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целюлозно-паперової</a:t>
            </a:r>
            <a:r>
              <a:rPr lang="ru-RU" dirty="0"/>
              <a:t>, </a:t>
            </a:r>
            <a:r>
              <a:rPr lang="ru-RU" dirty="0" err="1"/>
              <a:t>текстильної</a:t>
            </a:r>
            <a:r>
              <a:rPr lang="ru-RU" dirty="0"/>
              <a:t> і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55303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Закономірність економічної цілісності регіону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органічній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, </a:t>
            </a:r>
            <a:r>
              <a:rPr lang="ru-RU" dirty="0" err="1"/>
              <a:t>матеріальної</a:t>
            </a:r>
            <a:r>
              <a:rPr lang="ru-RU" dirty="0"/>
              <a:t> (</a:t>
            </a:r>
            <a:r>
              <a:rPr lang="ru-RU" dirty="0" err="1"/>
              <a:t>створеної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) та </a:t>
            </a:r>
            <a:r>
              <a:rPr lang="ru-RU" dirty="0" err="1"/>
              <a:t>соціальної</a:t>
            </a:r>
            <a:r>
              <a:rPr lang="ru-RU" dirty="0"/>
              <a:t> сфер. </a:t>
            </a:r>
            <a:endParaRPr lang="ru-RU" dirty="0" smtClean="0"/>
          </a:p>
          <a:p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/>
              <a:t>три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поєднуються</a:t>
            </a:r>
            <a:r>
              <a:rPr lang="ru-RU" dirty="0"/>
              <a:t> не </a:t>
            </a:r>
            <a:r>
              <a:rPr lang="ru-RU" dirty="0" err="1"/>
              <a:t>довільно</a:t>
            </a:r>
            <a:r>
              <a:rPr lang="ru-RU" dirty="0"/>
              <a:t>, а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,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передумов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Сполучення</a:t>
            </a:r>
            <a:r>
              <a:rPr lang="ru-RU" dirty="0" smtClean="0"/>
              <a:t> </a:t>
            </a:r>
            <a:r>
              <a:rPr lang="ru-RU" dirty="0" err="1"/>
              <a:t>вихідних</a:t>
            </a:r>
            <a:r>
              <a:rPr lang="ru-RU" dirty="0"/>
              <a:t> умов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величезну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, - тому на </a:t>
            </a:r>
            <a:r>
              <a:rPr lang="ru-RU" dirty="0" err="1"/>
              <a:t>Землі</a:t>
            </a:r>
            <a:r>
              <a:rPr lang="ru-RU" dirty="0"/>
              <a:t> нема </a:t>
            </a:r>
            <a:r>
              <a:rPr lang="ru-RU" dirty="0" err="1"/>
              <a:t>тотожних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.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регіон</a:t>
            </a:r>
            <a:r>
              <a:rPr lang="ru-RU" dirty="0"/>
              <a:t> </a:t>
            </a:r>
            <a:r>
              <a:rPr lang="ru-RU" dirty="0" err="1"/>
              <a:t>неповторний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83806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Закономірність</a:t>
            </a:r>
            <a:r>
              <a:rPr lang="ru-RU" dirty="0"/>
              <a:t> </a:t>
            </a:r>
            <a:r>
              <a:rPr lang="ru-RU" dirty="0" err="1"/>
              <a:t>раціонального</a:t>
            </a:r>
            <a:r>
              <a:rPr lang="ru-RU" dirty="0"/>
              <a:t> (</a:t>
            </a:r>
            <a:r>
              <a:rPr lang="ru-RU" dirty="0" err="1"/>
              <a:t>ефективного</a:t>
            </a:r>
            <a:r>
              <a:rPr lang="ru-RU" dirty="0"/>
              <a:t>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ґрунтується на спеціальному економічному законі економії праці, який регулює затрати на подолання просторової незбалансованості між регіонами видобутку, виробництва і споживання продукції. </a:t>
            </a:r>
            <a:endParaRPr lang="uk-UA" dirty="0" smtClean="0"/>
          </a:p>
          <a:p>
            <a:r>
              <a:rPr lang="uk-UA" dirty="0" smtClean="0"/>
              <a:t>В </a:t>
            </a:r>
            <a:r>
              <a:rPr lang="uk-UA" dirty="0"/>
              <a:t>першу чергу ця закономірність пов’язана із значною територіальною диференціацією в розміщенні природно-сировинних ресурсів і населення. </a:t>
            </a:r>
            <a:endParaRPr lang="uk-UA" dirty="0" smtClean="0"/>
          </a:p>
          <a:p>
            <a:r>
              <a:rPr lang="uk-UA" dirty="0" smtClean="0"/>
              <a:t>Це </a:t>
            </a:r>
            <a:r>
              <a:rPr lang="uk-UA" dirty="0"/>
              <a:t>спонукає на додаткові витрати транспортування сировини, палива, готової продукції внаслідок територіальної віддаленості між окремими елементами виробництва. </a:t>
            </a:r>
            <a:endParaRPr lang="uk-UA" dirty="0" smtClean="0"/>
          </a:p>
          <a:p>
            <a:r>
              <a:rPr lang="uk-UA" dirty="0" smtClean="0"/>
              <a:t>Раціональна </a:t>
            </a:r>
            <a:r>
              <a:rPr lang="uk-UA" dirty="0"/>
              <a:t>територіальна організація виробництва повинна забезпечити найвищу продуктивність суспільної праці завдяки максимальній економії її за рахунок зменшення затрат праці на подолання територіального розриву між виробництвом і споживачами.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72944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Закономірність</a:t>
            </a:r>
            <a:r>
              <a:rPr lang="ru-RU" dirty="0"/>
              <a:t> комплексного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Ця закономірність походить із законів суспільного поділу праці та інтеграційних процесів. Комплексний розвиток і ефективна спеціалізація відповідають найважливішій </a:t>
            </a:r>
            <a:r>
              <a:rPr lang="uk-UA" dirty="0" err="1"/>
              <a:t>вимозі</a:t>
            </a:r>
            <a:r>
              <a:rPr lang="uk-UA" dirty="0"/>
              <a:t> господарювання - досягненню в інтересах суспільства найкращих результатів при мінімальних затратах. Поєднання і взаємозв’язаний розвиток галузей на певній території дає народногосподарську економію за рахунок скорочення витрат на перевезення сировини і готової продукції за рахунок спільного використання виробничої і соціальної інфраструктури. </a:t>
            </a:r>
            <a:endParaRPr lang="uk-UA" dirty="0" smtClean="0"/>
          </a:p>
          <a:p>
            <a:r>
              <a:rPr lang="uk-UA" dirty="0"/>
              <a:t>Основними рисами комплексного розвитку економічних районів є найбільш повне, економічно ефективне й екологічно виправдане використання наявного ресурсного потенціалу регіону; оптимальна галузева й територіальна структура господарства, яка відповідає соціальним і економічним умовам виробництва; тісний взаємозв’язок і збалансованість усіх ланок господарства регіону; провідна роль традиційних галузей для того чи іншого регіону.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23112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Закономірність територіального поділу праці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Виявляється у формуванні такої територіально-галузевої структури народного господарства, яка найбільше відповідає природним, економічним, соціальним умовам регіону та потребам міжрегіонального ринку. В основі територіального поділу праці лежать оптимальна спеціалізація народного господарства та ефективні внутрішньо - і міжрегіональні економічні зв’язки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 dirty="0"/>
              <a:t>Територіальний поділ праці - це об’єктивний процес розвитку продуктивних сил, при якому відбувається відокремлення різних видів трудової діяльності, спеціалізація окремих виробничих одиниць, обмін між ними продуктами своєї діяльності.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01862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ТПП за </a:t>
            </a:r>
            <a:r>
              <a:rPr lang="ru-RU" dirty="0" err="1"/>
              <a:t>класифікацією</a:t>
            </a:r>
            <a:r>
              <a:rPr lang="ru-RU" dirty="0"/>
              <a:t> Ю.Г. </a:t>
            </a:r>
            <a:r>
              <a:rPr lang="ru-RU" dirty="0" err="1"/>
              <a:t>Саушкіна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498"/>
          <a:stretch/>
        </p:blipFill>
        <p:spPr>
          <a:xfrm>
            <a:off x="1743739" y="2041787"/>
            <a:ext cx="7295139" cy="4709670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86010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рівні територіального поділу праці: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306" y="2347433"/>
            <a:ext cx="6162995" cy="3598863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16</a:t>
            </a:fld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7186" y="2365440"/>
            <a:ext cx="4372585" cy="358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143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Закономірність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полягає у зосередженні виробництва й населення у найвигідніших місцях регіону, що забезпечує вищий (ніж середній для регіону) рівень життя та ефективність виробництва. Перевага таких місць може зумовлюватись особливо сприятливими природними умовами, вигідним економіко-географічним розташуванням, загальною економічною ситуацією, </a:t>
            </a:r>
            <a:r>
              <a:rPr lang="uk-UA" dirty="0" err="1"/>
              <a:t>історикоекономічними</a:t>
            </a:r>
            <a:r>
              <a:rPr lang="uk-UA" dirty="0"/>
              <a:t> особливостями розвитку. Цей процес найбільш чітко проявляється у формуванні промислових утворень – центрів, вузлів, агломерацій, технополісів, урбанізованих зон.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45606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Закономірність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 та </a:t>
            </a:r>
            <a:r>
              <a:rPr lang="ru-RU" dirty="0" err="1"/>
              <a:t>регіоналізації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Глобалізація - </a:t>
            </a:r>
            <a:r>
              <a:rPr lang="uk-UA" dirty="0" err="1"/>
              <a:t>всеохопний</a:t>
            </a:r>
            <a:r>
              <a:rPr lang="uk-UA" dirty="0"/>
              <a:t> процес трансформації світового співтовариства у відкриту цілісну систему </a:t>
            </a:r>
            <a:r>
              <a:rPr lang="uk-UA" dirty="0" err="1"/>
              <a:t>інформаційнотехнологічних</a:t>
            </a:r>
            <a:r>
              <a:rPr lang="uk-UA" dirty="0"/>
              <a:t>, фінансово-економічних, суспільно-політичних, соціально-культурних взаємозв'язків і </a:t>
            </a:r>
            <a:r>
              <a:rPr lang="uk-UA" dirty="0" err="1"/>
              <a:t>взаємозалежностей</a:t>
            </a:r>
            <a:r>
              <a:rPr lang="uk-UA" dirty="0" smtClean="0"/>
              <a:t>.</a:t>
            </a:r>
          </a:p>
          <a:p>
            <a:r>
              <a:rPr lang="uk-UA" dirty="0"/>
              <a:t>Регіональні інтеграційні процеси сприяють об’єднанню ресурсів країн-учасниць, формуючи міцні наднаціональні структури, загальний фінансово-економічний потенціал яких здатний протистояти глобальним фінансовим загрозам. А необхідність узгодження єдиної позиції у внутрішній та зовнішній політиці зумовлюють увагу до держави як до головного захисника національних інтересів. Провідні держави-лідери регіональних інтеграційних об’єднань використовують процес об’єднання для вирішення, перш за все, власних задач, в тому числі за рахунок інших учасників</a:t>
            </a:r>
            <a:r>
              <a:rPr lang="uk-UA" dirty="0" smtClean="0"/>
              <a:t>.</a:t>
            </a:r>
          </a:p>
          <a:p>
            <a:r>
              <a:rPr lang="uk-UA" dirty="0"/>
              <a:t>На національному рівні регіоналізація спрямовується як на захист інтересів того чи іншого регіону від руйнівної дії глобальних процесів, так і на здійснення глобальних інтересів Регіоналізація в межах країни виражається в зростанні самоуправління розвитком регіональної економіки, зосередженні владних повноважень і господарської самостійності регіонів.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10427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Закономірність</a:t>
            </a:r>
            <a:r>
              <a:rPr lang="ru-RU" dirty="0"/>
              <a:t> </a:t>
            </a:r>
            <a:r>
              <a:rPr lang="ru-RU" dirty="0" err="1"/>
              <a:t>зближення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полягає в подальшому узгодженні рівнів соціально-економічного розвитку через посилення взаємозв’язків між регіонами. </a:t>
            </a:r>
            <a:endParaRPr lang="uk-UA" dirty="0" smtClean="0"/>
          </a:p>
          <a:p>
            <a:r>
              <a:rPr lang="uk-UA" dirty="0" smtClean="0"/>
              <a:t>Реалізація </a:t>
            </a:r>
            <a:r>
              <a:rPr lang="uk-UA" dirty="0"/>
              <a:t>цієї закономірності дає змогу обмежити надмірну концентрацію промислових підприємств і населення у великих містах. </a:t>
            </a:r>
            <a:endParaRPr lang="uk-UA" dirty="0" smtClean="0"/>
          </a:p>
          <a:p>
            <a:r>
              <a:rPr lang="uk-UA" dirty="0" smtClean="0"/>
              <a:t>Разом </a:t>
            </a:r>
            <a:r>
              <a:rPr lang="uk-UA" dirty="0"/>
              <a:t>з тим, пропорційне розміщення виробництва на території України сприятиме вирівнюванню в розрізі областей виробництва внутрішнього національного доходу надушу населення.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19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28875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222248" y="2111413"/>
            <a:ext cx="10058400" cy="338562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1. </a:t>
            </a:r>
            <a:r>
              <a:rPr lang="ru-RU" sz="2000" dirty="0" err="1"/>
              <a:t>Закономірності</a:t>
            </a:r>
            <a:r>
              <a:rPr lang="ru-RU" sz="2000" dirty="0"/>
              <a:t>, </a:t>
            </a:r>
            <a:r>
              <a:rPr lang="ru-RU" sz="2000" dirty="0" err="1"/>
              <a:t>принципи</a:t>
            </a:r>
            <a:r>
              <a:rPr lang="ru-RU" sz="2000" dirty="0"/>
              <a:t> і </a:t>
            </a:r>
            <a:r>
              <a:rPr lang="ru-RU" sz="2000" dirty="0" err="1"/>
              <a:t>фактори</a:t>
            </a:r>
            <a:r>
              <a:rPr lang="ru-RU" sz="2000" dirty="0"/>
              <a:t> </a:t>
            </a:r>
            <a:r>
              <a:rPr lang="ru-RU" sz="2000" dirty="0" err="1"/>
              <a:t>розміщення</a:t>
            </a:r>
            <a:r>
              <a:rPr lang="ru-RU" sz="2000" dirty="0"/>
              <a:t> </a:t>
            </a:r>
            <a:r>
              <a:rPr lang="ru-RU" sz="2000" dirty="0" err="1"/>
              <a:t>продуктивних</a:t>
            </a:r>
            <a:r>
              <a:rPr lang="ru-RU" sz="2000" dirty="0"/>
              <a:t> сил та </a:t>
            </a:r>
            <a:r>
              <a:rPr lang="ru-RU" sz="2000" dirty="0" err="1"/>
              <a:t>формування</a:t>
            </a:r>
            <a:r>
              <a:rPr lang="ru-RU" sz="2000" dirty="0"/>
              <a:t> </a:t>
            </a:r>
            <a:r>
              <a:rPr lang="ru-RU" sz="2000" dirty="0" err="1"/>
              <a:t>економіки</a:t>
            </a:r>
            <a:r>
              <a:rPr lang="ru-RU" sz="2000" dirty="0"/>
              <a:t> </a:t>
            </a:r>
            <a:r>
              <a:rPr lang="ru-RU" sz="2000" dirty="0" err="1" smtClean="0"/>
              <a:t>регіонів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ru-RU" sz="2000" dirty="0" smtClean="0"/>
              <a:t>2</a:t>
            </a:r>
            <a:r>
              <a:rPr lang="ru-RU" sz="2000" dirty="0"/>
              <a:t>. </a:t>
            </a:r>
            <a:r>
              <a:rPr lang="ru-RU" sz="2000" dirty="0" err="1" smtClean="0"/>
              <a:t>Сутність</a:t>
            </a:r>
            <a:r>
              <a:rPr lang="ru-RU" sz="2000" dirty="0" smtClean="0"/>
              <a:t>, мета і </a:t>
            </a:r>
            <a:r>
              <a:rPr lang="ru-RU" sz="2000" dirty="0" err="1" smtClean="0"/>
              <a:t>завдання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політики</a:t>
            </a:r>
            <a:r>
              <a:rPr lang="ru-RU" sz="2000" dirty="0" smtClean="0"/>
              <a:t> (</a:t>
            </a:r>
            <a:r>
              <a:rPr lang="ru-RU" sz="2000" dirty="0" err="1" smtClean="0"/>
              <a:t>самостійно</a:t>
            </a:r>
            <a:r>
              <a:rPr lang="ru-RU" sz="2000" dirty="0" smtClean="0"/>
              <a:t>)</a:t>
            </a:r>
            <a:br>
              <a:rPr lang="ru-RU" sz="2000" dirty="0" smtClean="0"/>
            </a:br>
            <a:r>
              <a:rPr lang="ru-RU" sz="2000" dirty="0" smtClean="0"/>
              <a:t>3</a:t>
            </a:r>
            <a:r>
              <a:rPr lang="ru-RU" sz="2000" dirty="0" smtClean="0"/>
              <a:t>. </a:t>
            </a:r>
            <a:r>
              <a:rPr lang="ru-RU" sz="2000" dirty="0" err="1"/>
              <a:t>Економічне</a:t>
            </a:r>
            <a:r>
              <a:rPr lang="ru-RU" sz="2000" dirty="0"/>
              <a:t> </a:t>
            </a:r>
            <a:r>
              <a:rPr lang="ru-RU" sz="2000" dirty="0" err="1"/>
              <a:t>районування</a:t>
            </a:r>
            <a:r>
              <a:rPr lang="ru-RU" sz="2000" dirty="0"/>
              <a:t> та </a:t>
            </a:r>
            <a:r>
              <a:rPr lang="ru-RU" sz="2000" dirty="0" err="1"/>
              <a:t>територіальна</a:t>
            </a:r>
            <a:r>
              <a:rPr lang="ru-RU" sz="2000" dirty="0"/>
              <a:t> </a:t>
            </a:r>
            <a:r>
              <a:rPr lang="ru-RU" sz="2000" dirty="0" err="1"/>
              <a:t>організація</a:t>
            </a:r>
            <a:r>
              <a:rPr lang="ru-RU" sz="2000" dirty="0"/>
              <a:t>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uk-UA" sz="2000" dirty="0" smtClean="0"/>
              <a:t>4</a:t>
            </a:r>
            <a:r>
              <a:rPr lang="uk-UA" sz="2000" dirty="0"/>
              <a:t>. </a:t>
            </a:r>
            <a:r>
              <a:rPr lang="ru-RU" sz="2000" dirty="0" err="1" smtClean="0"/>
              <a:t>Регіон</a:t>
            </a:r>
            <a:r>
              <a:rPr lang="ru-RU" sz="2000" dirty="0" smtClean="0"/>
              <a:t> у </a:t>
            </a:r>
            <a:r>
              <a:rPr lang="ru-RU" sz="2000" dirty="0" err="1" smtClean="0"/>
              <a:t>системі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поділу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праці</a:t>
            </a:r>
            <a:endParaRPr lang="uk-UA" sz="2000" dirty="0"/>
          </a:p>
        </p:txBody>
      </p:sp>
      <p:sp>
        <p:nvSpPr>
          <p:cNvPr id="7" name="Заголовок 5"/>
          <p:cNvSpPr txBox="1">
            <a:spLocks/>
          </p:cNvSpPr>
          <p:nvPr/>
        </p:nvSpPr>
        <p:spPr>
          <a:xfrm>
            <a:off x="1222248" y="881581"/>
            <a:ext cx="6507622" cy="702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chemeClr val="tx2"/>
                </a:solidFill>
              </a:rPr>
              <a:t>Питання лекції:</a:t>
            </a:r>
            <a:endParaRPr lang="uk-UA" dirty="0">
              <a:solidFill>
                <a:schemeClr val="tx2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99923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Принципи розміщення продуктивних сил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Принципи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стисло</a:t>
            </a:r>
            <a:r>
              <a:rPr lang="ru-RU" dirty="0"/>
              <a:t> </a:t>
            </a:r>
            <a:r>
              <a:rPr lang="ru-RU" dirty="0" err="1"/>
              <a:t>викладені</a:t>
            </a:r>
            <a:r>
              <a:rPr lang="ru-RU" dirty="0"/>
              <a:t> </a:t>
            </a:r>
            <a:r>
              <a:rPr lang="ru-RU" dirty="0" err="1"/>
              <a:t>науково</a:t>
            </a:r>
            <a:r>
              <a:rPr lang="ru-RU" dirty="0"/>
              <a:t> </a:t>
            </a:r>
            <a:r>
              <a:rPr lang="ru-RU" dirty="0" err="1"/>
              <a:t>обґрунтовані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правила </a:t>
            </a:r>
            <a:r>
              <a:rPr lang="ru-RU" dirty="0" err="1"/>
              <a:t>господарювання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керуватися</a:t>
            </a:r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історичного</a:t>
            </a:r>
            <a:r>
              <a:rPr lang="ru-RU" dirty="0"/>
              <a:t> </a:t>
            </a:r>
            <a:r>
              <a:rPr lang="ru-RU" dirty="0" err="1" smtClean="0"/>
              <a:t>розвитку</a:t>
            </a:r>
            <a:endParaRPr lang="ru-RU" dirty="0" smtClean="0"/>
          </a:p>
          <a:p>
            <a:r>
              <a:rPr lang="uk-UA" dirty="0"/>
              <a:t>Принципи - це сукупність головних ідей та вихідних положень, що формують першооснову РПС. Це також правила господарської діяльності та управління економікою, які повністю ґрунтуються на закономірностях РПС.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05228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найважливіші принципи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Принцип раціонального розміщення виробництва</a:t>
            </a:r>
            <a:r>
              <a:rPr lang="uk-UA" dirty="0" smtClean="0"/>
              <a:t>.</a:t>
            </a:r>
          </a:p>
          <a:p>
            <a:r>
              <a:rPr lang="uk-UA" dirty="0"/>
              <a:t>Принцип комплексного розміщення </a:t>
            </a:r>
            <a:r>
              <a:rPr lang="uk-UA" dirty="0" smtClean="0"/>
              <a:t>виробництва.</a:t>
            </a:r>
          </a:p>
          <a:p>
            <a:r>
              <a:rPr lang="ru-RU" dirty="0"/>
              <a:t>Принцип </a:t>
            </a:r>
            <a:r>
              <a:rPr lang="ru-RU" dirty="0" err="1"/>
              <a:t>збалансованості</a:t>
            </a:r>
            <a:r>
              <a:rPr lang="ru-RU" dirty="0"/>
              <a:t> і </a:t>
            </a:r>
            <a:r>
              <a:rPr lang="ru-RU" dirty="0" err="1"/>
              <a:t>пропорційності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 smtClean="0"/>
              <a:t>виробництва</a:t>
            </a:r>
            <a:endParaRPr lang="ru-RU" dirty="0" smtClean="0"/>
          </a:p>
          <a:p>
            <a:r>
              <a:rPr lang="ru-RU" dirty="0"/>
              <a:t>Принцип </a:t>
            </a:r>
            <a:r>
              <a:rPr lang="ru-RU" dirty="0" err="1"/>
              <a:t>внутрішньодержавного</a:t>
            </a:r>
            <a:r>
              <a:rPr lang="ru-RU" dirty="0"/>
              <a:t> та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 smtClean="0"/>
              <a:t>.</a:t>
            </a:r>
          </a:p>
          <a:p>
            <a:r>
              <a:rPr lang="uk-UA" dirty="0"/>
              <a:t>Принцип обмеженого </a:t>
            </a:r>
            <a:r>
              <a:rPr lang="uk-UA" dirty="0" smtClean="0"/>
              <a:t>центризму</a:t>
            </a:r>
          </a:p>
          <a:p>
            <a:r>
              <a:rPr lang="ru-RU" dirty="0"/>
              <a:t>Принцип </a:t>
            </a:r>
            <a:r>
              <a:rPr lang="ru-RU" dirty="0" err="1"/>
              <a:t>вирівнювання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 та областей</a:t>
            </a:r>
            <a:r>
              <a:rPr lang="ru-RU" dirty="0" smtClean="0"/>
              <a:t>.</a:t>
            </a:r>
          </a:p>
          <a:p>
            <a:r>
              <a:rPr lang="uk-UA" dirty="0"/>
              <a:t>Принцип забезпечення екологічної рівноваги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41910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Фактори</a:t>
            </a:r>
            <a:r>
              <a:rPr lang="ru-RU" dirty="0"/>
              <a:t> і </a:t>
            </a:r>
            <a:r>
              <a:rPr lang="ru-RU" dirty="0" err="1"/>
              <a:t>критерії</a:t>
            </a:r>
            <a:r>
              <a:rPr lang="ru-RU" dirty="0"/>
              <a:t> </a:t>
            </a:r>
            <a:r>
              <a:rPr lang="ru-RU" dirty="0" err="1"/>
              <a:t>розміщення</a:t>
            </a:r>
            <a:r>
              <a:rPr lang="ru-RU" dirty="0"/>
              <a:t> </a:t>
            </a:r>
            <a:r>
              <a:rPr lang="ru-RU" dirty="0" err="1" smtClean="0"/>
              <a:t>продукти-вних</a:t>
            </a:r>
            <a:r>
              <a:rPr lang="ru-RU" dirty="0"/>
              <a:t> сил і  </a:t>
            </a:r>
            <a:r>
              <a:rPr lang="ru-RU" dirty="0" err="1"/>
              <a:t>формування</a:t>
            </a:r>
            <a:r>
              <a:rPr lang="ru-RU" dirty="0"/>
              <a:t> </a:t>
            </a:r>
            <a:r>
              <a:rPr lang="ru-RU" dirty="0" err="1"/>
              <a:t>економіки</a:t>
            </a:r>
            <a:r>
              <a:rPr lang="ru-RU" dirty="0"/>
              <a:t> </a:t>
            </a:r>
            <a:r>
              <a:rPr lang="ru-RU" dirty="0" err="1"/>
              <a:t>регіону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Факторами розміщення продуктивних сил називають всю сукупність аргументів (чинників), що зумовлюють вибір місця розташування підприємств, їх груп і галузей. Кожний регіон характеризується набором певних факторів, що визначають придатність вибраної території для розміщення конкретних об’єктів.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21977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Природно-географічні фактори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кількісний</a:t>
            </a:r>
            <a:r>
              <a:rPr lang="ru-RU" dirty="0"/>
              <a:t> і </a:t>
            </a:r>
            <a:r>
              <a:rPr lang="ru-RU" dirty="0" err="1"/>
              <a:t>якісний</a:t>
            </a:r>
            <a:r>
              <a:rPr lang="ru-RU" dirty="0"/>
              <a:t> склад ресурсного </a:t>
            </a:r>
            <a:r>
              <a:rPr lang="ru-RU" dirty="0" err="1"/>
              <a:t>потенціалу</a:t>
            </a:r>
            <a:r>
              <a:rPr lang="ru-RU" dirty="0"/>
              <a:t> - </a:t>
            </a:r>
            <a:r>
              <a:rPr lang="ru-RU" dirty="0" err="1"/>
              <a:t>родовищ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, </a:t>
            </a:r>
            <a:r>
              <a:rPr lang="ru-RU" dirty="0" err="1"/>
              <a:t>енергетичних</a:t>
            </a:r>
            <a:r>
              <a:rPr lang="ru-RU" dirty="0"/>
              <a:t>, </a:t>
            </a:r>
            <a:r>
              <a:rPr lang="ru-RU" dirty="0" err="1"/>
              <a:t>водних</a:t>
            </a:r>
            <a:r>
              <a:rPr lang="ru-RU" dirty="0"/>
              <a:t>, </a:t>
            </a:r>
            <a:r>
              <a:rPr lang="ru-RU" dirty="0" err="1"/>
              <a:t>лісових</a:t>
            </a:r>
            <a:r>
              <a:rPr lang="ru-RU" dirty="0"/>
              <a:t>,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природно-</a:t>
            </a:r>
            <a:r>
              <a:rPr lang="ru-RU" dirty="0" err="1"/>
              <a:t>кліматичних</a:t>
            </a:r>
            <a:r>
              <a:rPr lang="ru-RU" dirty="0"/>
              <a:t>, природно-</a:t>
            </a:r>
            <a:r>
              <a:rPr lang="ru-RU" dirty="0" err="1"/>
              <a:t>транспортних</a:t>
            </a:r>
            <a:r>
              <a:rPr lang="ru-RU" dirty="0"/>
              <a:t> умов</a:t>
            </a:r>
            <a:r>
              <a:rPr lang="ru-RU" dirty="0" smtClean="0"/>
              <a:t>.</a:t>
            </a:r>
          </a:p>
          <a:p>
            <a:r>
              <a:rPr lang="ru-RU" dirty="0"/>
              <a:t>За </a:t>
            </a:r>
            <a:r>
              <a:rPr lang="ru-RU" dirty="0" err="1"/>
              <a:t>цим</a:t>
            </a:r>
            <a:r>
              <a:rPr lang="ru-RU" dirty="0"/>
              <a:t> фактором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три </a:t>
            </a:r>
            <a:r>
              <a:rPr lang="ru-RU" dirty="0" err="1"/>
              <a:t>групи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високоенергомісткі</a:t>
            </a:r>
            <a:r>
              <a:rPr lang="ru-RU" dirty="0"/>
              <a:t>, де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паливно-енергетичних</a:t>
            </a:r>
            <a:r>
              <a:rPr lang="ru-RU" dirty="0"/>
              <a:t> затрат </a:t>
            </a:r>
            <a:r>
              <a:rPr lang="ru-RU" dirty="0" err="1"/>
              <a:t>складає</a:t>
            </a:r>
            <a:r>
              <a:rPr lang="ru-RU" dirty="0"/>
              <a:t> 30-45% (вони </a:t>
            </a:r>
            <a:r>
              <a:rPr lang="ru-RU" dirty="0" err="1"/>
              <a:t>переважають</a:t>
            </a:r>
            <a:r>
              <a:rPr lang="ru-RU" dirty="0"/>
              <a:t> </a:t>
            </a:r>
            <a:r>
              <a:rPr lang="ru-RU" dirty="0" err="1"/>
              <a:t>затрати</a:t>
            </a:r>
            <a:r>
              <a:rPr lang="ru-RU" dirty="0"/>
              <a:t> на </a:t>
            </a:r>
            <a:r>
              <a:rPr lang="ru-RU" dirty="0" err="1"/>
              <a:t>сировину</a:t>
            </a:r>
            <a:r>
              <a:rPr lang="ru-RU" dirty="0"/>
              <a:t> і </a:t>
            </a:r>
            <a:r>
              <a:rPr lang="ru-RU" dirty="0" err="1"/>
              <a:t>матеріали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середньо</a:t>
            </a:r>
            <a:r>
              <a:rPr lang="ru-RU" dirty="0"/>
              <a:t>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малоенергомісткі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паливноенергетичних</a:t>
            </a:r>
            <a:r>
              <a:rPr lang="ru-RU" dirty="0"/>
              <a:t> затрат </a:t>
            </a:r>
            <a:r>
              <a:rPr lang="ru-RU" dirty="0" err="1"/>
              <a:t>складає</a:t>
            </a:r>
            <a:r>
              <a:rPr lang="ru-RU" dirty="0"/>
              <a:t> 15-20%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затрат на </a:t>
            </a:r>
            <a:r>
              <a:rPr lang="ru-RU" dirty="0" err="1"/>
              <a:t>сировину</a:t>
            </a:r>
            <a:r>
              <a:rPr lang="ru-RU" dirty="0"/>
              <a:t> і </a:t>
            </a:r>
            <a:r>
              <a:rPr lang="ru-RU" dirty="0" err="1"/>
              <a:t>матеріали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неенергомісткі</a:t>
            </a:r>
            <a:r>
              <a:rPr lang="ru-RU" dirty="0"/>
              <a:t>, де </a:t>
            </a:r>
            <a:r>
              <a:rPr lang="ru-RU" dirty="0" err="1"/>
              <a:t>паливно-енергетичні</a:t>
            </a:r>
            <a:r>
              <a:rPr lang="ru-RU" dirty="0"/>
              <a:t> </a:t>
            </a:r>
            <a:r>
              <a:rPr lang="ru-RU" dirty="0" err="1"/>
              <a:t>затрати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6% (</a:t>
            </a:r>
            <a:r>
              <a:rPr lang="ru-RU" dirty="0" err="1"/>
              <a:t>тобто</a:t>
            </a:r>
            <a:r>
              <a:rPr lang="ru-RU" dirty="0"/>
              <a:t> у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менші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затрат на </a:t>
            </a:r>
            <a:r>
              <a:rPr lang="ru-RU" dirty="0" err="1"/>
              <a:t>сировину</a:t>
            </a:r>
            <a:r>
              <a:rPr lang="ru-RU" dirty="0"/>
              <a:t> і </a:t>
            </a:r>
            <a:r>
              <a:rPr lang="ru-RU" dirty="0" err="1"/>
              <a:t>матеріли</a:t>
            </a:r>
            <a:r>
              <a:rPr lang="ru-RU" dirty="0"/>
              <a:t>).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05542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Геополітичні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охоплюють: географічне положення території; </a:t>
            </a:r>
            <a:r>
              <a:rPr lang="uk-UA" dirty="0" err="1"/>
              <a:t>конкуренті</a:t>
            </a:r>
            <a:r>
              <a:rPr lang="uk-UA" dirty="0"/>
              <a:t> переваги вітчизняних товаровиробників у системі світового господарства; модель інтеграції в світовий економічний простір. </a:t>
            </a:r>
            <a:endParaRPr lang="uk-UA" dirty="0" smtClean="0"/>
          </a:p>
          <a:p>
            <a:r>
              <a:rPr lang="uk-UA" dirty="0" smtClean="0"/>
              <a:t>В </a:t>
            </a:r>
            <a:r>
              <a:rPr lang="uk-UA" dirty="0"/>
              <a:t>цілому географічне положення України є сприятливим для економічного розвитку.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56667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Демоекономічні</a:t>
            </a:r>
            <a:r>
              <a:rPr lang="uk-UA" dirty="0" smtClean="0"/>
              <a:t> </a:t>
            </a:r>
            <a:r>
              <a:rPr lang="uk-UA" dirty="0"/>
              <a:t>фактори розміщення продуктивних сил включають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чисельність </a:t>
            </a:r>
            <a:r>
              <a:rPr lang="uk-UA" dirty="0"/>
              <a:t>населення і його розміщення, кількісна і якісна оцінка трудових ресурсів у розрізі регіонів і областей. </a:t>
            </a:r>
            <a:endParaRPr lang="uk-UA" dirty="0" smtClean="0"/>
          </a:p>
          <a:p>
            <a:r>
              <a:rPr lang="uk-UA" dirty="0" smtClean="0"/>
              <a:t>Нерівномірність </a:t>
            </a:r>
            <a:r>
              <a:rPr lang="uk-UA" dirty="0"/>
              <a:t>розселення населення викликає потребу розміщення промисловості відносно споживача готової продукції, а також оцінки мобільності населення для прогнозування його можливої міграції з огляду перспективи розвитку економічних регіонів. </a:t>
            </a:r>
            <a:endParaRPr lang="uk-UA" dirty="0" smtClean="0"/>
          </a:p>
          <a:p>
            <a:r>
              <a:rPr lang="uk-UA" dirty="0" smtClean="0"/>
              <a:t>При </a:t>
            </a:r>
            <a:r>
              <a:rPr lang="uk-UA" dirty="0"/>
              <a:t>наявності великих промислових центрів ефективне використання трудових ресурсів потребує розміщення виробництва у невеликих і середніх містах, обмеження нового будівництва у великих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69297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Соціально-економічні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охоплюють: рівень розвитку соціальної інфраструктури, що задовольняє потреби населення в його освіті, охороні здоров’я, сфері послуг та житлово-комунальному обслуговуванні; стан навколишнього середовища і природоохоронну діяльність; санітарно-гігієнічні умови праці. </a:t>
            </a:r>
            <a:endParaRPr lang="uk-UA" dirty="0" smtClean="0"/>
          </a:p>
          <a:p>
            <a:r>
              <a:rPr lang="uk-UA" dirty="0" smtClean="0"/>
              <a:t>Вони </a:t>
            </a:r>
            <a:r>
              <a:rPr lang="uk-UA" dirty="0"/>
              <a:t>покликані забезпечити подолання соціально-економічних відмінностей між містом і селом, промисловістю і сільськогосподарським виробництвом, раціональну зайнятість населення, охорону природи, розвиток освіти і охорони здоров’я, житлово-комунального господарства, сфери послуг, поліпшення умов праці і рівня життя людей.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84122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Техніко-економічні фактори.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Сюди зараховують </a:t>
            </a:r>
            <a:r>
              <a:rPr lang="uk-UA" dirty="0" err="1"/>
              <a:t>науковотехнічний</a:t>
            </a:r>
            <a:r>
              <a:rPr lang="uk-UA" dirty="0"/>
              <a:t> прогрес, транспортні умови, форми суспільної організації виробництва. </a:t>
            </a:r>
            <a:endParaRPr lang="uk-UA" dirty="0" smtClean="0"/>
          </a:p>
          <a:p>
            <a:r>
              <a:rPr lang="uk-UA" dirty="0" smtClean="0"/>
              <a:t>Головним </a:t>
            </a:r>
            <a:r>
              <a:rPr lang="uk-UA" dirty="0"/>
              <a:t>і вирішальним фактором виступає науково-технічний прогрес, який істотно впливає на розміщення підприємств і галузей у результаті наукових досягнень та корінних змін у технологіях промислового та сільськогосподарського виробництва. </a:t>
            </a:r>
            <a:endParaRPr lang="uk-UA" dirty="0" smtClean="0"/>
          </a:p>
          <a:p>
            <a:r>
              <a:rPr lang="uk-UA" dirty="0" smtClean="0"/>
              <a:t>Транспортний фактор</a:t>
            </a:r>
          </a:p>
          <a:p>
            <a:r>
              <a:rPr lang="uk-UA" dirty="0"/>
              <a:t>Екологічний фактор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17262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/>
              <a:t>3. </a:t>
            </a:r>
            <a:r>
              <a:rPr lang="ru-RU" sz="3200" dirty="0" err="1"/>
              <a:t>Економічне</a:t>
            </a:r>
            <a:r>
              <a:rPr lang="ru-RU" sz="3200" dirty="0"/>
              <a:t> </a:t>
            </a:r>
            <a:r>
              <a:rPr lang="ru-RU" sz="3200" dirty="0" err="1"/>
              <a:t>районування</a:t>
            </a:r>
            <a:r>
              <a:rPr lang="ru-RU" sz="3200" dirty="0"/>
              <a:t> та </a:t>
            </a:r>
            <a:r>
              <a:rPr lang="ru-RU" sz="3200" dirty="0" err="1"/>
              <a:t>територіальна</a:t>
            </a:r>
            <a:r>
              <a:rPr lang="ru-RU" sz="3200" dirty="0"/>
              <a:t> </a:t>
            </a:r>
            <a:r>
              <a:rPr lang="ru-RU" sz="3200" dirty="0" err="1"/>
              <a:t>організація</a:t>
            </a:r>
            <a:r>
              <a:rPr lang="ru-RU" sz="3200" dirty="0"/>
              <a:t> </a:t>
            </a:r>
            <a:r>
              <a:rPr lang="ru-RU" sz="3200" dirty="0" err="1"/>
              <a:t>господарства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8336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Сутність</a:t>
            </a:r>
            <a:r>
              <a:rPr lang="ru-RU" dirty="0"/>
              <a:t> </a:t>
            </a:r>
            <a:r>
              <a:rPr lang="ru-RU" dirty="0" err="1"/>
              <a:t>економічного</a:t>
            </a:r>
            <a:r>
              <a:rPr lang="ru-RU" dirty="0"/>
              <a:t> району та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об’єктивний</a:t>
            </a:r>
            <a:r>
              <a:rPr lang="ru-RU" dirty="0"/>
              <a:t>  характер </a:t>
            </a:r>
            <a:r>
              <a:rPr lang="ru-RU" dirty="0" err="1"/>
              <a:t>його</a:t>
            </a:r>
            <a:r>
              <a:rPr lang="ru-RU" dirty="0"/>
              <a:t> </a:t>
            </a:r>
            <a:r>
              <a:rPr lang="ru-RU" dirty="0" err="1"/>
              <a:t>формування</a:t>
            </a:r>
            <a:r>
              <a:rPr lang="ru-RU" dirty="0"/>
              <a:t> 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Усі країни світу характеризуються суттєвими територіальними відмінностями, зокрема, великою своєрідністю спеціалізації та структури виробництва, які обумовлені природними, економічними, соціальними, історичними умовами</a:t>
            </a:r>
            <a:r>
              <a:rPr lang="uk-UA" dirty="0" smtClean="0"/>
              <a:t>.</a:t>
            </a:r>
          </a:p>
          <a:p>
            <a:r>
              <a:rPr lang="uk-UA" dirty="0"/>
              <a:t>Районування - це об’єктивний процес формування і розвитку територій як інтегральних виробничо-територіальних систем (економічне районування) або суспільно-територіальних систем (соціально-економічне районування). В дійсності цей процес проходить незалежно від його пізнання. В </a:t>
            </a:r>
            <a:r>
              <a:rPr lang="uk-UA" dirty="0" err="1"/>
              <a:t>районотворенні</a:t>
            </a:r>
            <a:r>
              <a:rPr lang="uk-UA" dirty="0"/>
              <a:t> відбиваються об’єктивні та суб’єктивні чинники формування і розвитку економічних, соціальних та соціально-економічних районів.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29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78093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/>
              <a:t>1. </a:t>
            </a:r>
            <a:r>
              <a:rPr lang="ru-RU" sz="3200" dirty="0" err="1"/>
              <a:t>Закономірності</a:t>
            </a:r>
            <a:r>
              <a:rPr lang="ru-RU" sz="3200" dirty="0"/>
              <a:t>, </a:t>
            </a:r>
            <a:r>
              <a:rPr lang="ru-RU" sz="3200" dirty="0" err="1"/>
              <a:t>принципи</a:t>
            </a:r>
            <a:r>
              <a:rPr lang="ru-RU" sz="3200" dirty="0"/>
              <a:t> і </a:t>
            </a:r>
            <a:r>
              <a:rPr lang="ru-RU" sz="3200" dirty="0" err="1"/>
              <a:t>фактори</a:t>
            </a:r>
            <a:r>
              <a:rPr lang="ru-RU" sz="3200" dirty="0"/>
              <a:t> </a:t>
            </a:r>
            <a:r>
              <a:rPr lang="ru-RU" sz="3200" dirty="0" err="1"/>
              <a:t>розміщення</a:t>
            </a:r>
            <a:r>
              <a:rPr lang="ru-RU" sz="3200" dirty="0"/>
              <a:t> </a:t>
            </a:r>
            <a:r>
              <a:rPr lang="ru-RU" sz="3200" dirty="0" err="1"/>
              <a:t>продуктивних</a:t>
            </a:r>
            <a:r>
              <a:rPr lang="ru-RU" sz="3200" dirty="0"/>
              <a:t> сил та </a:t>
            </a:r>
            <a:r>
              <a:rPr lang="ru-RU" sz="3200" dirty="0" err="1"/>
              <a:t>формування</a:t>
            </a:r>
            <a:r>
              <a:rPr lang="ru-RU" sz="3200" dirty="0"/>
              <a:t> </a:t>
            </a:r>
            <a:r>
              <a:rPr lang="ru-RU" sz="3200" dirty="0" err="1"/>
              <a:t>економіки</a:t>
            </a:r>
            <a:r>
              <a:rPr lang="ru-RU" sz="3200" dirty="0"/>
              <a:t> </a:t>
            </a:r>
            <a:r>
              <a:rPr lang="ru-RU" sz="3200" dirty="0" err="1" smtClean="0"/>
              <a:t>регіонів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96296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економічний район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це </a:t>
            </a:r>
            <a:r>
              <a:rPr lang="uk-UA" dirty="0"/>
              <a:t>географічно цілісна територіальна частина народного господарства країни, яка має свою виробничу спеціалізацію, міцні внутрішні економічні зв’язки і нерозривно пов’язана з суспільним територіальним поділом праці. </a:t>
            </a:r>
            <a:endParaRPr lang="uk-UA" dirty="0" smtClean="0"/>
          </a:p>
          <a:p>
            <a:r>
              <a:rPr lang="uk-UA" dirty="0" smtClean="0"/>
              <a:t>Ключові </a:t>
            </a:r>
            <a:r>
              <a:rPr lang="uk-UA" dirty="0"/>
              <a:t>ознаки: територіальна цілісність, спеціалізоване господарство, його комплексність, тісні внутрішньорайонні і міжрайонні економічні зв’язки, особливість економіко-географічного положення.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30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74482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два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районування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uk-UA" sz="3200" dirty="0"/>
              <a:t>загальне (або інтегральне)</a:t>
            </a:r>
            <a:endParaRPr lang="uk-UA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відображає просторову взаємодію всіх компонентів суспільно-географічних комплексів на певній території.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Це </a:t>
            </a:r>
            <a:r>
              <a:rPr lang="uk-UA" dirty="0"/>
              <a:t>районування передбачає розчленування території як цілісного природничо-</a:t>
            </a:r>
            <a:r>
              <a:rPr lang="uk-UA" dirty="0" err="1"/>
              <a:t>соціо</a:t>
            </a:r>
            <a:r>
              <a:rPr lang="uk-UA" dirty="0"/>
              <a:t>-економічного явища.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Загальне </a:t>
            </a:r>
            <a:r>
              <a:rPr lang="uk-UA" dirty="0"/>
              <a:t>районування охоплює природу й усе народне господарство певної країни з усіма його галузями та зв’язками. </a:t>
            </a:r>
            <a:endParaRPr lang="uk-UA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/>
              <a:t>галузеве</a:t>
            </a: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поділяє територію країни на окремі райони, виходячи з однієї певної ознаки - однієї галузі виробництва.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Отже</a:t>
            </a:r>
            <a:r>
              <a:rPr lang="uk-UA" dirty="0"/>
              <a:t>, галузевий район - це територія з підвищеною концентрацією виробництва, продукції чи послуг відповідної галузі, що характеризуються специфічними місцевими умовами, їх структурою, проблемами і перспективами розвитку, його територіальною організацією і положенням в системі міжгалузевого господарського комплексу.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9057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 </a:t>
            </a:r>
            <a:r>
              <a:rPr lang="ru-RU" dirty="0" err="1"/>
              <a:t>виділенні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районів</a:t>
            </a:r>
            <a:r>
              <a:rPr lang="ru-RU" dirty="0"/>
              <a:t> </a:t>
            </a:r>
            <a:r>
              <a:rPr lang="ru-RU" dirty="0" err="1"/>
              <a:t>враховують</a:t>
            </a:r>
            <a:r>
              <a:rPr lang="ru-RU" dirty="0"/>
              <a:t> два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: </a:t>
            </a:r>
            <a:endParaRPr lang="uk-UA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/>
              <a:t>Економічний</a:t>
            </a:r>
            <a:endParaRPr lang="uk-UA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визначає, що кожний економічний район є спеціалізованою територіальною частиною єдиного народногосподарського комплексу країни з певним комплексом допоміжних і сервісних виробництв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Спеціалізацію </a:t>
            </a:r>
            <a:r>
              <a:rPr lang="uk-UA" dirty="0"/>
              <a:t>району визначають лише ті галузі, в яких витрати праці і засобів на виробництво продукції та її транспортування до споживача порівняно з іншими районами будуть найменшими. </a:t>
            </a:r>
            <a:endParaRPr lang="uk-UA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/>
              <a:t>Адміністративний</a:t>
            </a: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районування</a:t>
            </a:r>
            <a:r>
              <a:rPr lang="ru-RU" dirty="0"/>
              <a:t> і </a:t>
            </a:r>
            <a:r>
              <a:rPr lang="ru-RU" dirty="0" err="1"/>
              <a:t>територіального</a:t>
            </a:r>
            <a:r>
              <a:rPr lang="ru-RU" dirty="0"/>
              <a:t> </a:t>
            </a:r>
            <a:r>
              <a:rPr lang="ru-RU" dirty="0" err="1"/>
              <a:t>політико-адміністративного</a:t>
            </a:r>
            <a:r>
              <a:rPr lang="ru-RU" dirty="0"/>
              <a:t> устрою </a:t>
            </a:r>
            <a:r>
              <a:rPr lang="ru-RU" dirty="0" err="1"/>
              <a:t>країни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35571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районів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sz="1600" dirty="0"/>
              <a:t>суспільний територіальний поділ праці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uk-UA" dirty="0" smtClean="0"/>
              <a:t>господарська спеціалізація </a:t>
            </a:r>
            <a:r>
              <a:rPr lang="uk-UA" dirty="0"/>
              <a:t>окремих частин території країни на різних видах виробничої діяльності відповідно до їх природних умов і наявних трудових та інших ресурсів. Його розвиток відкриває шлях до максимального, найбільш ефективного використання сприятливих для виробництва умов кожної території,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sz="1800" dirty="0"/>
              <a:t>територіальні виробничі комплекси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uk-UA" dirty="0"/>
              <a:t>Сукупність однорідних або тісно зв’язаних між собою різних елементарних техніко-економічних комплексів, розташованих на компактній території, утворює ТВК, який охоплює значну частину економічного району. Прикладом елементарних </a:t>
            </a:r>
            <a:r>
              <a:rPr lang="uk-UA" dirty="0" err="1"/>
              <a:t>технікоекономічних</a:t>
            </a:r>
            <a:r>
              <a:rPr lang="uk-UA" dirty="0"/>
              <a:t> комплексів можуть бути цукрові заводи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sz="1600" dirty="0"/>
              <a:t>найбільші міста країни, великі </a:t>
            </a:r>
            <a:r>
              <a:rPr lang="uk-UA" sz="1600" dirty="0" smtClean="0"/>
              <a:t>індустріальні </a:t>
            </a:r>
            <a:r>
              <a:rPr lang="uk-UA" sz="1600" dirty="0"/>
              <a:t>центри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17"/>
          </p:nvPr>
        </p:nvSpPr>
        <p:spPr>
          <a:xfrm>
            <a:off x="7224156" y="3022674"/>
            <a:ext cx="3070025" cy="762518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/>
              <a:t>такими центрами є </a:t>
            </a:r>
            <a:r>
              <a:rPr lang="ru-RU" dirty="0" err="1"/>
              <a:t>Харків</a:t>
            </a:r>
            <a:r>
              <a:rPr lang="ru-RU" dirty="0"/>
              <a:t>, </a:t>
            </a:r>
            <a:r>
              <a:rPr lang="ru-RU" dirty="0" err="1"/>
              <a:t>Дніпропетровськ</a:t>
            </a:r>
            <a:r>
              <a:rPr lang="ru-RU" dirty="0"/>
              <a:t>, </a:t>
            </a:r>
            <a:r>
              <a:rPr lang="ru-RU" dirty="0" err="1"/>
              <a:t>Донецьк</a:t>
            </a:r>
            <a:r>
              <a:rPr lang="ru-RU" dirty="0"/>
              <a:t>, Одеса, </a:t>
            </a:r>
            <a:r>
              <a:rPr lang="ru-RU" dirty="0" err="1"/>
              <a:t>Львів</a:t>
            </a:r>
            <a:r>
              <a:rPr lang="ru-RU" dirty="0"/>
              <a:t>, </a:t>
            </a:r>
            <a:r>
              <a:rPr lang="ru-RU" dirty="0" err="1"/>
              <a:t>Київ</a:t>
            </a:r>
            <a:r>
              <a:rPr lang="ru-RU" dirty="0"/>
              <a:t>. </a:t>
            </a:r>
            <a:endParaRPr lang="uk-UA" dirty="0"/>
          </a:p>
        </p:txBody>
      </p:sp>
      <p:sp>
        <p:nvSpPr>
          <p:cNvPr id="13" name="Текст 8"/>
          <p:cNvSpPr txBox="1">
            <a:spLocks/>
          </p:cNvSpPr>
          <p:nvPr/>
        </p:nvSpPr>
        <p:spPr>
          <a:xfrm>
            <a:off x="7224156" y="3894731"/>
            <a:ext cx="3070025" cy="57626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600" dirty="0" smtClean="0"/>
              <a:t>транспорт</a:t>
            </a:r>
            <a:endParaRPr lang="uk-UA" sz="1600" dirty="0"/>
          </a:p>
        </p:txBody>
      </p:sp>
      <p:sp>
        <p:nvSpPr>
          <p:cNvPr id="14" name="Текст 11"/>
          <p:cNvSpPr txBox="1">
            <a:spLocks/>
          </p:cNvSpPr>
          <p:nvPr/>
        </p:nvSpPr>
        <p:spPr>
          <a:xfrm>
            <a:off x="7224156" y="4580532"/>
            <a:ext cx="3070025" cy="174584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Наявність розвинутої транспортної мережі на певній території впливає на темпи формування економічного району, забезпечує йому здійснення широких міжрайонних економічних </a:t>
            </a:r>
            <a:r>
              <a:rPr lang="uk-UA" dirty="0" err="1"/>
              <a:t>зв’язків</a:t>
            </a:r>
            <a:r>
              <a:rPr lang="uk-UA" dirty="0"/>
              <a:t>, посилює формування економічного тяжіння периферійних територій до їхнього економічного ядра. 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33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53355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районів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sz="1600" dirty="0"/>
              <a:t>особливості економіко-географічного положення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спеціалізації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вихід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району </a:t>
            </a:r>
            <a:r>
              <a:rPr lang="ru-RU" dirty="0" err="1"/>
              <a:t>України</a:t>
            </a:r>
            <a:r>
              <a:rPr lang="ru-RU" dirty="0"/>
              <a:t> до </a:t>
            </a:r>
            <a:r>
              <a:rPr lang="ru-RU" dirty="0" err="1"/>
              <a:t>Чорного</a:t>
            </a:r>
            <a:r>
              <a:rPr lang="ru-RU" dirty="0"/>
              <a:t> моря </a:t>
            </a:r>
            <a:r>
              <a:rPr lang="ru-RU" dirty="0" err="1"/>
              <a:t>обумовив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народногосподарському</a:t>
            </a:r>
            <a:r>
              <a:rPr lang="ru-RU" dirty="0"/>
              <a:t> </a:t>
            </a:r>
            <a:r>
              <a:rPr lang="ru-RU" dirty="0" err="1"/>
              <a:t>комплексі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транспорту, </a:t>
            </a:r>
            <a:r>
              <a:rPr lang="ru-RU" dirty="0" err="1"/>
              <a:t>суднобудування</a:t>
            </a:r>
            <a:r>
              <a:rPr lang="ru-RU" dirty="0"/>
              <a:t> і </a:t>
            </a:r>
            <a:r>
              <a:rPr lang="ru-RU" dirty="0" err="1"/>
              <a:t>судноремонту</a:t>
            </a:r>
            <a:r>
              <a:rPr lang="ru-RU" dirty="0"/>
              <a:t>, </a:t>
            </a:r>
            <a:r>
              <a:rPr lang="ru-RU" dirty="0" err="1"/>
              <a:t>риболовства</a:t>
            </a:r>
            <a:r>
              <a:rPr lang="ru-RU" dirty="0"/>
              <a:t> і </a:t>
            </a:r>
            <a:r>
              <a:rPr lang="ru-RU" dirty="0" err="1"/>
              <a:t>рибопереробної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, портово-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, </a:t>
            </a:r>
            <a:r>
              <a:rPr lang="ru-RU" dirty="0" err="1"/>
              <a:t>курортнотуристичного</a:t>
            </a:r>
            <a:r>
              <a:rPr lang="ru-RU" dirty="0"/>
              <a:t> комплексу</a:t>
            </a:r>
            <a:endParaRPr lang="uk-UA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sz="1800" dirty="0"/>
              <a:t>природні умови і ресурси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uk-UA" dirty="0"/>
              <a:t>є основою розвитку і спеціалізації сільського господарства і промисловості, мають значний вплив на формування галузевої структури територіальних виробничих комплексів, на розвиток і розміщення </a:t>
            </a:r>
            <a:r>
              <a:rPr lang="uk-UA" dirty="0" err="1" smtClean="0"/>
              <a:t>енерго</a:t>
            </a:r>
            <a:r>
              <a:rPr lang="uk-UA" dirty="0" smtClean="0"/>
              <a:t>-водо-трудомістких </a:t>
            </a:r>
            <a:r>
              <a:rPr lang="ru-RU" dirty="0" err="1"/>
              <a:t>виробництв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галузеву</a:t>
            </a:r>
            <a:r>
              <a:rPr lang="ru-RU" dirty="0"/>
              <a:t> структуру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(</a:t>
            </a:r>
            <a:r>
              <a:rPr lang="ru-RU" dirty="0" err="1"/>
              <a:t>Закарпаття</a:t>
            </a:r>
            <a:r>
              <a:rPr lang="ru-RU" dirty="0"/>
              <a:t> - виноградарство, </a:t>
            </a:r>
            <a:r>
              <a:rPr lang="ru-RU" dirty="0" err="1"/>
              <a:t>садівництво</a:t>
            </a:r>
            <a:r>
              <a:rPr lang="ru-RU" dirty="0"/>
              <a:t>)</a:t>
            </a:r>
            <a:endParaRPr lang="uk-UA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</a:t>
            </a:r>
            <a:r>
              <a:rPr lang="ru-RU" sz="1600" dirty="0" err="1"/>
              <a:t>територіальної</a:t>
            </a:r>
            <a:r>
              <a:rPr lang="ru-RU" sz="1600" dirty="0"/>
              <a:t> </a:t>
            </a:r>
            <a:r>
              <a:rPr lang="ru-RU" sz="1600" dirty="0" err="1"/>
              <a:t>організації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endParaRPr lang="uk-UA" sz="16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uk-UA" dirty="0"/>
              <a:t>це промислові </a:t>
            </a:r>
            <a:r>
              <a:rPr lang="uk-UA" dirty="0" smtClean="0"/>
              <a:t>центри, </a:t>
            </a:r>
            <a:r>
              <a:rPr lang="uk-UA" dirty="0"/>
              <a:t>промислові вузли (зосереджені в одному місті, чи в близько розташованих містах і селищах міського типу), </a:t>
            </a:r>
            <a:r>
              <a:rPr lang="uk-UA" dirty="0" err="1"/>
              <a:t>одногалузеві</a:t>
            </a:r>
            <a:r>
              <a:rPr lang="uk-UA" dirty="0"/>
              <a:t> і багатогалузеві промислові райони, районні і обласні АПК, які разом з транспортним комплексом та інфраструктурою об’єднуються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34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52948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055137"/>
            <a:ext cx="10313580" cy="75362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Принципи</a:t>
            </a:r>
            <a:r>
              <a:rPr lang="ru-RU" sz="2800" dirty="0"/>
              <a:t> і </a:t>
            </a:r>
            <a:r>
              <a:rPr lang="ru-RU" sz="2800" dirty="0" err="1"/>
              <a:t>критерії</a:t>
            </a:r>
            <a:r>
              <a:rPr lang="ru-RU" sz="2800" dirty="0"/>
              <a:t> </a:t>
            </a:r>
            <a:r>
              <a:rPr lang="ru-RU" sz="2800" dirty="0" err="1"/>
              <a:t>виділення</a:t>
            </a:r>
            <a:r>
              <a:rPr lang="ru-RU" sz="2800" dirty="0"/>
              <a:t> великих </a:t>
            </a:r>
            <a:r>
              <a:rPr lang="ru-RU" sz="2800" dirty="0" err="1" smtClean="0"/>
              <a:t>економічних</a:t>
            </a:r>
            <a:r>
              <a:rPr lang="ru-RU" sz="2800" dirty="0"/>
              <a:t> </a:t>
            </a:r>
            <a:r>
              <a:rPr lang="ru-RU" sz="2800" dirty="0" err="1"/>
              <a:t>районів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93822" y="2115879"/>
            <a:ext cx="5567979" cy="12224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1600" dirty="0"/>
              <a:t>Загальний </a:t>
            </a:r>
            <a:r>
              <a:rPr lang="uk-UA" sz="1600" dirty="0" smtClean="0"/>
              <a:t>економічний </a:t>
            </a:r>
            <a:r>
              <a:rPr lang="uk-UA" sz="1600" dirty="0"/>
              <a:t>район має бути великою економічно цільною територією, на якій є значні природні ресурси, необхідні для визначення його господарської спеціалізації і забезпечення сучасного і перспективного розвитку. </a:t>
            </a:r>
            <a:endParaRPr lang="uk-UA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96825" y="4002852"/>
            <a:ext cx="6019277" cy="70737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При </a:t>
            </a:r>
            <a:r>
              <a:rPr lang="ru-RU" sz="1600" dirty="0" err="1"/>
              <a:t>виділенні</a:t>
            </a:r>
            <a:r>
              <a:rPr lang="ru-RU" sz="1600" dirty="0"/>
              <a:t> </a:t>
            </a:r>
            <a:r>
              <a:rPr lang="ru-RU" sz="1600" dirty="0" err="1"/>
              <a:t>економічного</a:t>
            </a:r>
            <a:r>
              <a:rPr lang="ru-RU" sz="1600" dirty="0"/>
              <a:t> району </a:t>
            </a:r>
            <a:r>
              <a:rPr lang="ru-RU" sz="1600" dirty="0" err="1"/>
              <a:t>повинні</a:t>
            </a:r>
            <a:r>
              <a:rPr lang="ru-RU" sz="1600" dirty="0"/>
              <a:t> </a:t>
            </a:r>
            <a:r>
              <a:rPr lang="ru-RU" sz="1600" dirty="0" err="1"/>
              <a:t>враховуватися</a:t>
            </a:r>
            <a:r>
              <a:rPr lang="ru-RU" sz="1600" dirty="0"/>
              <a:t> </a:t>
            </a:r>
            <a:r>
              <a:rPr lang="ru-RU" sz="1600" dirty="0" err="1"/>
              <a:t>економіко-географічне</a:t>
            </a:r>
            <a:r>
              <a:rPr lang="ru-RU" sz="1600" dirty="0"/>
              <a:t> </a:t>
            </a:r>
            <a:r>
              <a:rPr lang="ru-RU" sz="1600" dirty="0" err="1"/>
              <a:t>положення</a:t>
            </a:r>
            <a:r>
              <a:rPr lang="ru-RU" sz="1600" dirty="0"/>
              <a:t> </a:t>
            </a:r>
            <a:r>
              <a:rPr lang="ru-RU" sz="1600" dirty="0" err="1"/>
              <a:t>території</a:t>
            </a:r>
            <a:r>
              <a:rPr lang="ru-RU" sz="1600" dirty="0"/>
              <a:t> і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вплив</a:t>
            </a:r>
            <a:r>
              <a:rPr lang="ru-RU" sz="1600" dirty="0"/>
              <a:t> на </a:t>
            </a:r>
            <a:r>
              <a:rPr lang="ru-RU" sz="1600" dirty="0" err="1"/>
              <a:t>спеціалізацію</a:t>
            </a:r>
            <a:r>
              <a:rPr lang="ru-RU" sz="1600" dirty="0"/>
              <a:t> та </a:t>
            </a:r>
            <a:r>
              <a:rPr lang="ru-RU" sz="1600" dirty="0" err="1"/>
              <a:t>особливості</a:t>
            </a:r>
            <a:r>
              <a:rPr lang="ru-RU" sz="1600" dirty="0"/>
              <a:t> РПС. </a:t>
            </a:r>
            <a:endParaRPr lang="uk-UA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1479-03A7-42B7-B286-625A1A8D6B7F}" type="slidenum">
              <a:rPr lang="uk-UA" smtClean="0"/>
              <a:t>35</a:t>
            </a:fld>
            <a:endParaRPr lang="uk-UA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78239" y="3501847"/>
            <a:ext cx="5567979" cy="134700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sz="1600" dirty="0"/>
              <a:t>Розміри територій великих економічних районів повинні відповідати вимогам скорочення перевезення масових вантажів в межах району до економічно доцільних відстаней, а величини економічних потенціалів районів повинні бути близькими між собою. </a:t>
            </a:r>
            <a:endParaRPr lang="uk-UA" sz="16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93821" y="4980394"/>
            <a:ext cx="5567979" cy="94194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sz="1600" dirty="0"/>
              <a:t>Економічний район повинен являти собою </a:t>
            </a:r>
            <a:r>
              <a:rPr lang="uk-UA" sz="1600" dirty="0" smtClean="0"/>
              <a:t>виробничо-економічну </a:t>
            </a:r>
            <a:r>
              <a:rPr lang="uk-UA" sz="1600" dirty="0"/>
              <a:t>територіальну єдність, яка створюється розвиненими внутрішніми виробничими зв’язками і мати спеціалізацію господарства у масштабі країни. </a:t>
            </a:r>
            <a:endParaRPr lang="uk-UA" sz="1600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5903341" y="2340849"/>
            <a:ext cx="6019277" cy="15496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На </a:t>
            </a:r>
            <a:r>
              <a:rPr lang="ru-RU" sz="1600" dirty="0" err="1"/>
              <a:t>території</a:t>
            </a:r>
            <a:r>
              <a:rPr lang="ru-RU" sz="1600" dirty="0"/>
              <a:t> </a:t>
            </a:r>
            <a:r>
              <a:rPr lang="ru-RU" sz="1600" dirty="0" err="1"/>
              <a:t>інтегрованого</a:t>
            </a:r>
            <a:r>
              <a:rPr lang="ru-RU" sz="1600" dirty="0"/>
              <a:t> </a:t>
            </a:r>
            <a:r>
              <a:rPr lang="ru-RU" sz="1600" dirty="0" err="1"/>
              <a:t>економічного</a:t>
            </a:r>
            <a:r>
              <a:rPr lang="ru-RU" sz="1600" dirty="0"/>
              <a:t> району повинен бути </a:t>
            </a:r>
            <a:r>
              <a:rPr lang="ru-RU" sz="1600" dirty="0" err="1"/>
              <a:t>сформований</a:t>
            </a:r>
            <a:r>
              <a:rPr lang="ru-RU" sz="1600" dirty="0"/>
              <a:t> </a:t>
            </a:r>
            <a:r>
              <a:rPr lang="ru-RU" sz="1600" dirty="0" err="1"/>
              <a:t>достатньо</a:t>
            </a:r>
            <a:r>
              <a:rPr lang="ru-RU" sz="1600" dirty="0"/>
              <a:t> </a:t>
            </a:r>
            <a:r>
              <a:rPr lang="ru-RU" sz="1600" dirty="0" err="1"/>
              <a:t>потужний</a:t>
            </a:r>
            <a:r>
              <a:rPr lang="ru-RU" sz="1600" dirty="0"/>
              <a:t> НГК, основу </a:t>
            </a:r>
            <a:r>
              <a:rPr lang="ru-RU" sz="1600" dirty="0" err="1"/>
              <a:t>якого</a:t>
            </a:r>
            <a:r>
              <a:rPr lang="ru-RU" sz="1600" dirty="0"/>
              <a:t> </a:t>
            </a:r>
            <a:r>
              <a:rPr lang="ru-RU" sz="1600" dirty="0" err="1"/>
              <a:t>становлять</a:t>
            </a:r>
            <a:r>
              <a:rPr lang="ru-RU" sz="1600" dirty="0"/>
              <a:t> </a:t>
            </a:r>
            <a:r>
              <a:rPr lang="ru-RU" sz="1600" dirty="0" err="1"/>
              <a:t>територіально</a:t>
            </a:r>
            <a:r>
              <a:rPr lang="ru-RU" sz="1600" dirty="0"/>
              <a:t> </a:t>
            </a:r>
            <a:r>
              <a:rPr lang="ru-RU" sz="1600" dirty="0" err="1"/>
              <a:t>виробничі</a:t>
            </a:r>
            <a:r>
              <a:rPr lang="ru-RU" sz="1600" dirty="0"/>
              <a:t> </a:t>
            </a:r>
            <a:r>
              <a:rPr lang="ru-RU" sz="1600" dirty="0" err="1"/>
              <a:t>комплекси</a:t>
            </a:r>
            <a:r>
              <a:rPr lang="ru-RU" sz="1600" dirty="0"/>
              <a:t> з такою </a:t>
            </a:r>
            <a:r>
              <a:rPr lang="ru-RU" sz="1600" dirty="0" err="1"/>
              <a:t>галузевою</a:t>
            </a:r>
            <a:r>
              <a:rPr lang="ru-RU" sz="1600" dirty="0"/>
              <a:t> структурою: </a:t>
            </a:r>
            <a:r>
              <a:rPr lang="uk-UA" sz="1600" dirty="0"/>
              <a:t>а) профілюючі </a:t>
            </a:r>
            <a:r>
              <a:rPr lang="uk-UA" sz="1600" dirty="0" smtClean="0"/>
              <a:t>галузі; б</a:t>
            </a:r>
            <a:r>
              <a:rPr lang="uk-UA" sz="1600" dirty="0"/>
              <a:t>) галузі які розвиваються як </a:t>
            </a:r>
            <a:r>
              <a:rPr lang="uk-UA" sz="1600" dirty="0" smtClean="0"/>
              <a:t>суміжні; </a:t>
            </a:r>
            <a:r>
              <a:rPr lang="uk-UA" sz="1600" dirty="0"/>
              <a:t>в) галузі, які забезпечують потреби населення району промисловими і продовольчими товарами, необхідними матеріалами. </a:t>
            </a:r>
            <a:endParaRPr lang="uk-UA" sz="16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903341" y="4822532"/>
            <a:ext cx="6019277" cy="99441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sz="1600" dirty="0"/>
              <a:t>Врахування при виділенні економічного району принципу економічного тяжіння, тобто необхідності включення в його межі основної територіальної частини або і всієї зони формуючого впливу головного регіонального центру. </a:t>
            </a:r>
            <a:endParaRPr lang="uk-UA" sz="1600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616342" y="6021957"/>
            <a:ext cx="10282030" cy="66064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До складу великих </a:t>
            </a:r>
            <a:r>
              <a:rPr lang="ru-RU" sz="1600" dirty="0" err="1"/>
              <a:t>економічних</a:t>
            </a:r>
            <a:r>
              <a:rPr lang="ru-RU" sz="1600" dirty="0"/>
              <a:t> </a:t>
            </a:r>
            <a:r>
              <a:rPr lang="ru-RU" sz="1600" dirty="0" err="1"/>
              <a:t>районів</a:t>
            </a:r>
            <a:r>
              <a:rPr lang="ru-RU" sz="1600" dirty="0"/>
              <a:t> </a:t>
            </a:r>
            <a:r>
              <a:rPr lang="ru-RU" sz="1600" dirty="0" err="1"/>
              <a:t>повинні</a:t>
            </a:r>
            <a:r>
              <a:rPr lang="ru-RU" sz="1600" dirty="0"/>
              <a:t> </a:t>
            </a:r>
            <a:r>
              <a:rPr lang="ru-RU" sz="1600" dirty="0" err="1"/>
              <a:t>повністю</a:t>
            </a:r>
            <a:r>
              <a:rPr lang="ru-RU" sz="1600" dirty="0"/>
              <a:t> </a:t>
            </a:r>
            <a:r>
              <a:rPr lang="ru-RU" sz="1600" dirty="0" err="1"/>
              <a:t>включатися</a:t>
            </a:r>
            <a:r>
              <a:rPr lang="ru-RU" sz="1600" dirty="0"/>
              <a:t> </a:t>
            </a:r>
            <a:r>
              <a:rPr lang="ru-RU" sz="1600" dirty="0" err="1"/>
              <a:t>території</a:t>
            </a:r>
            <a:r>
              <a:rPr lang="ru-RU" sz="1600" dirty="0"/>
              <a:t> </a:t>
            </a:r>
            <a:r>
              <a:rPr lang="ru-RU" sz="1600" dirty="0" err="1"/>
              <a:t>адміністративних</a:t>
            </a:r>
            <a:r>
              <a:rPr lang="ru-RU" sz="1600" dirty="0"/>
              <a:t> областей, </a:t>
            </a:r>
            <a:r>
              <a:rPr lang="ru-RU" sz="1600" dirty="0" err="1"/>
              <a:t>автономних</a:t>
            </a:r>
            <a:r>
              <a:rPr lang="ru-RU" sz="1600" dirty="0"/>
              <a:t> </a:t>
            </a:r>
            <a:r>
              <a:rPr lang="ru-RU" sz="1600" dirty="0" err="1"/>
              <a:t>республік</a:t>
            </a:r>
            <a:r>
              <a:rPr lang="ru-RU" sz="1600" dirty="0"/>
              <a:t> без 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меж. 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9846305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районування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:</a:t>
            </a:r>
            <a:endParaRPr lang="uk-UA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230796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36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01471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Типізація районів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sz="2000" dirty="0"/>
              <a:t>Великі (макрорайони) економічні райони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на </a:t>
            </a:r>
            <a:r>
              <a:rPr lang="ru-RU" dirty="0" err="1"/>
              <a:t>найбільші</a:t>
            </a:r>
            <a:r>
              <a:rPr lang="ru-RU" dirty="0"/>
              <a:t> </a:t>
            </a:r>
            <a:r>
              <a:rPr lang="ru-RU" dirty="0" err="1"/>
              <a:t>територіальні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об’єднують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областей: у </a:t>
            </a:r>
            <a:r>
              <a:rPr lang="ru-RU" dirty="0" smtClean="0"/>
              <a:t>великих </a:t>
            </a:r>
            <a:r>
              <a:rPr lang="uk-UA" dirty="0"/>
              <a:t>економічних районах, крім галузей спеціалізації в масштабі держави, повинні розвиватись і інші основні галузі виробництва з метою більш повного використання місцевих ресурсів і зменшення обсягів завізної продукції з інших районів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sz="2000" dirty="0"/>
              <a:t>Середні (</a:t>
            </a:r>
            <a:r>
              <a:rPr lang="uk-UA" sz="2000" dirty="0" err="1"/>
              <a:t>мезорайони</a:t>
            </a:r>
            <a:r>
              <a:rPr lang="uk-UA" sz="2000" dirty="0"/>
              <a:t>) райони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half" idx="16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є підрайонами великих економічних районів. Об’єктивною основною цього районування виступає територіальний поділ праці як в масштабах країни, так і в межах великих (інтегральних) економічних районів. Ці райони використовуються як для прогнозування рівня розвитку виробництва і невиробничої сфери та розробки державних програм галузевого розвитку, так і для управління господарською діяльністю.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sz="2000" dirty="0"/>
              <a:t>Малі райони (мікрорайони)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uk-UA" dirty="0"/>
              <a:t>це найнижчий ступінь інтегральних економічних районів. Вони органічно пов’язані з низовим адміністративно-господарським районуванням, їх територія відповідає території </a:t>
            </a:r>
            <a:r>
              <a:rPr lang="uk-UA" dirty="0" err="1"/>
              <a:t>внутріобласних</a:t>
            </a:r>
            <a:r>
              <a:rPr lang="uk-UA" dirty="0"/>
              <a:t> </a:t>
            </a:r>
            <a:r>
              <a:rPr lang="uk-UA" dirty="0" err="1"/>
              <a:t>адмінрайонів</a:t>
            </a:r>
            <a:r>
              <a:rPr lang="uk-UA" dirty="0"/>
              <a:t>. В цих районах основними галузями виробництва є рослинництво, тваринництво і місцева промисловість, переважно та що переробляє сільськогосподарську продукцію.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37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1009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Мережа економічних районів України </a:t>
            </a: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Завдання економічного районування полягає у виявленні на території країни науково обґрунтованих господарських комплексів. Сьогодні існуюча мережа економічних районів використовується для прогнозу розвитку й нового розміщення продуктивних сил, особливо, господарських комплексів районів. Серед існуючих методів районування більш ефективним є програмно-цільовий. Економічний ефект від його застосування полягає в досягненні високого рівня комплексності господарства, раціоналізації системи внутрішньо- та міжрайонних </a:t>
            </a:r>
            <a:r>
              <a:rPr lang="uk-UA" dirty="0" err="1"/>
              <a:t>зв’язків</a:t>
            </a:r>
            <a:r>
              <a:rPr lang="uk-UA" dirty="0"/>
              <a:t>, у повнішому використанні природних, матеріальних і трудових ресурсів. Науково-практичне значення економічного районування - формування раціональної структури виробництва на основі системи районних виробничих комплексів.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38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9266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Соціально-економічне </a:t>
            </a:r>
            <a:r>
              <a:rPr lang="uk-UA" dirty="0" err="1"/>
              <a:t>макрорайонування</a:t>
            </a:r>
            <a:r>
              <a:rPr lang="uk-UA" dirty="0"/>
              <a:t> України (Група вчених НАН України (М.І. Долішній, М.М. Паламарчук, О.М. Паламарчук, Л.Т. Шевчук</a:t>
            </a:r>
            <a:r>
              <a:rPr lang="uk-UA" dirty="0" smtClean="0"/>
              <a:t>)</a:t>
            </a:r>
            <a:endParaRPr lang="uk-UA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2120906"/>
            <a:ext cx="7927479" cy="3918388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39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9046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Найбільш загальні і суттєві взаємозв’язки і залежності між явищами і процесами в природі і суспільстві називаються законами.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Економічні закони - це необхідні і стійкі залежності між економічними явищами в процесі виробництва, розподілу, обміну і споживання матеріальних благ і послуг</a:t>
            </a:r>
            <a:r>
              <a:rPr lang="uk-UA" dirty="0" smtClean="0"/>
              <a:t>.</a:t>
            </a:r>
          </a:p>
          <a:p>
            <a:r>
              <a:rPr lang="uk-UA" dirty="0"/>
              <a:t>загальні закони, які діють упродовж всього існування людства (закон відповідності виробничих відносин рівню розвитку продуктивних сил, закон відтворення, закон економії часу</a:t>
            </a:r>
            <a:r>
              <a:rPr lang="uk-UA" dirty="0" smtClean="0"/>
              <a:t>)</a:t>
            </a:r>
          </a:p>
          <a:p>
            <a:r>
              <a:rPr lang="ru-RU" dirty="0" err="1"/>
              <a:t>специфічні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в межах </a:t>
            </a:r>
            <a:r>
              <a:rPr lang="ru-RU" dirty="0" err="1"/>
              <a:t>певних</a:t>
            </a:r>
            <a:r>
              <a:rPr lang="ru-RU" dirty="0"/>
              <a:t> конкретно-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епох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стадій</a:t>
            </a:r>
            <a:r>
              <a:rPr lang="ru-RU" dirty="0"/>
              <a:t>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4559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 1998 році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871915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40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55543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Економічне</a:t>
            </a:r>
            <a:r>
              <a:rPr lang="ru-RU" dirty="0"/>
              <a:t> </a:t>
            </a:r>
            <a:r>
              <a:rPr lang="ru-RU" dirty="0" err="1"/>
              <a:t>районування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запропоноване</a:t>
            </a:r>
            <a:r>
              <a:rPr lang="ru-RU" dirty="0"/>
              <a:t> Ф.Д. </a:t>
            </a:r>
            <a:r>
              <a:rPr lang="ru-RU" dirty="0" err="1"/>
              <a:t>Заставним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271" r="8791"/>
          <a:stretch/>
        </p:blipFill>
        <p:spPr>
          <a:xfrm rot="5400000">
            <a:off x="2950537" y="132907"/>
            <a:ext cx="4593263" cy="8559211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41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32517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4856" y="2038769"/>
            <a:ext cx="6241169" cy="4287603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42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439898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Розв’язок задача 1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5783" y="2336800"/>
            <a:ext cx="6264410" cy="3598863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43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69759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2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5225" y="2336800"/>
            <a:ext cx="5765370" cy="4145175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44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56607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Розв’язок задача 2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7250" y="2336800"/>
            <a:ext cx="6361475" cy="3598863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45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93179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 </a:t>
            </a: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справляють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економії часу, суспільного поділу праці, концентрації виробництва, комплексного розвитку виробництва, пропорційного розвитку виробництва. </a:t>
            </a:r>
            <a:endParaRPr lang="uk-UA" dirty="0" smtClean="0"/>
          </a:p>
          <a:p>
            <a:endParaRPr lang="uk-UA" dirty="0"/>
          </a:p>
          <a:p>
            <a:r>
              <a:rPr lang="uk-UA" dirty="0" smtClean="0"/>
              <a:t>Цим </a:t>
            </a:r>
            <a:r>
              <a:rPr lang="uk-UA" dirty="0"/>
              <a:t>законам відповідають найтісніші взаємозв’язки зі своїми закономірностями. Так, закону економії часу відповідає закономірність ефективності розміщення продуктивних сил, закону суспільного поділу праці - закономірність територіального поділу праці, закону концентрації виробництва - закономірність територіальної концентрації виробництва, закону комплексності - закономірність територіальної комплексності.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20574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закономірність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прояв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Закономірність, як і закон, відображає стійкі причинно-наслідкові зв’язки, однак закономірність відображає не однозначну залежність, а ймовірнісну, тобто результат дії різноманітних сил є передбачуваним, але точність такого передбачення може мати відхилення від реального. </a:t>
            </a:r>
            <a:endParaRPr lang="uk-UA" dirty="0" smtClean="0"/>
          </a:p>
          <a:p>
            <a:r>
              <a:rPr lang="ru-RU" dirty="0" err="1"/>
              <a:t>Закономірність</a:t>
            </a:r>
            <a:r>
              <a:rPr lang="ru-RU" dirty="0"/>
              <a:t> - </a:t>
            </a:r>
            <a:r>
              <a:rPr lang="ru-RU" dirty="0" err="1"/>
              <a:t>об’єктивно</a:t>
            </a:r>
            <a:r>
              <a:rPr lang="ru-RU" dirty="0"/>
              <a:t> </a:t>
            </a:r>
            <a:r>
              <a:rPr lang="ru-RU" dirty="0" err="1"/>
              <a:t>існуючий</a:t>
            </a:r>
            <a:r>
              <a:rPr lang="ru-RU" dirty="0"/>
              <a:t>, </a:t>
            </a:r>
            <a:r>
              <a:rPr lang="ru-RU" dirty="0" err="1"/>
              <a:t>повторюваний</a:t>
            </a:r>
            <a:r>
              <a:rPr lang="ru-RU" dirty="0"/>
              <a:t>, </a:t>
            </a:r>
            <a:r>
              <a:rPr lang="ru-RU" dirty="0" err="1"/>
              <a:t>суттєвий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і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46002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Закономірності </a:t>
            </a:r>
            <a:r>
              <a:rPr lang="uk-UA" dirty="0" err="1" smtClean="0"/>
              <a:t>розміщеня</a:t>
            </a:r>
            <a:r>
              <a:rPr lang="uk-UA" dirty="0" smtClean="0"/>
              <a:t> </a:t>
            </a:r>
            <a:r>
              <a:rPr lang="uk-UA" dirty="0"/>
              <a:t>виробництва - це об’єктивні категорії, які пізнаються і свідомо використовуються в практичній діяльності.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Всі </a:t>
            </a:r>
            <a:r>
              <a:rPr lang="uk-UA" dirty="0"/>
              <a:t>закони і закономірності - це об’єктивні відношення, які проявляються незалежно від волі і свідомості людей. </a:t>
            </a:r>
            <a:endParaRPr lang="uk-UA" dirty="0" smtClean="0"/>
          </a:p>
          <a:p>
            <a:r>
              <a:rPr lang="uk-UA" dirty="0" smtClean="0"/>
              <a:t>Закономірності </a:t>
            </a:r>
            <a:r>
              <a:rPr lang="uk-UA" dirty="0"/>
              <a:t>розміщення продуктивних сил виявляються відношенням між виробничою діяльністю людей і територією, на якій ця діяльність проходить. </a:t>
            </a:r>
            <a:endParaRPr lang="uk-UA" dirty="0" smtClean="0"/>
          </a:p>
          <a:p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 - </a:t>
            </a:r>
            <a:r>
              <a:rPr lang="ru-RU" dirty="0" err="1"/>
              <a:t>це</a:t>
            </a:r>
            <a:r>
              <a:rPr lang="ru-RU" dirty="0"/>
              <a:t> результат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об’єктивних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і </a:t>
            </a:r>
            <a:r>
              <a:rPr lang="ru-RU" dirty="0" err="1"/>
              <a:t>закономірностей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суб’єктивних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37043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600" dirty="0"/>
              <a:t>Соціальна спрямованість </a:t>
            </a:r>
            <a:r>
              <a:rPr lang="uk-UA" sz="1600" dirty="0" smtClean="0"/>
              <a:t>економіки</a:t>
            </a:r>
          </a:p>
          <a:p>
            <a:endParaRPr lang="uk-UA" sz="1600" dirty="0"/>
          </a:p>
          <a:p>
            <a:r>
              <a:rPr lang="ru-RU" sz="1600" dirty="0" err="1"/>
              <a:t>Базується</a:t>
            </a:r>
            <a:r>
              <a:rPr lang="ru-RU" sz="1600" dirty="0"/>
              <a:t> на </a:t>
            </a:r>
            <a:r>
              <a:rPr lang="ru-RU" sz="1600" dirty="0" err="1"/>
              <a:t>виробничих</a:t>
            </a:r>
            <a:r>
              <a:rPr lang="ru-RU" sz="1600" dirty="0"/>
              <a:t> </a:t>
            </a:r>
            <a:r>
              <a:rPr lang="ru-RU" sz="1600" dirty="0" err="1"/>
              <a:t>відносинах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продуктивних</a:t>
            </a:r>
            <a:r>
              <a:rPr lang="ru-RU" sz="1600" dirty="0"/>
              <a:t> сил і </a:t>
            </a:r>
            <a:r>
              <a:rPr lang="ru-RU" sz="1600" dirty="0" smtClean="0"/>
              <a:t>оптимального </a:t>
            </a:r>
            <a:r>
              <a:rPr lang="ru-RU" sz="1600" dirty="0" err="1"/>
              <a:t>задоволення</a:t>
            </a:r>
            <a:r>
              <a:rPr lang="ru-RU" sz="1600" dirty="0"/>
              <a:t> потреб </a:t>
            </a:r>
            <a:r>
              <a:rPr lang="ru-RU" sz="1600" dirty="0" err="1"/>
              <a:t>людини</a:t>
            </a:r>
            <a:r>
              <a:rPr lang="ru-RU" sz="1600" dirty="0" smtClean="0"/>
              <a:t>.</a:t>
            </a:r>
          </a:p>
          <a:p>
            <a:r>
              <a:rPr lang="uk-UA" sz="1600" dirty="0"/>
              <a:t>дія закономірності соціального спрямування економічного розвитку і розміщення продуктивних сил в українському суспільстві дістала найвище правове оформлення і конституційне закріплення</a:t>
            </a:r>
            <a:r>
              <a:rPr lang="uk-UA" sz="1600" dirty="0" smtClean="0"/>
              <a:t>.</a:t>
            </a:r>
          </a:p>
          <a:p>
            <a:r>
              <a:rPr lang="uk-UA" sz="1600" dirty="0" smtClean="0"/>
              <a:t>Ця </a:t>
            </a:r>
            <a:r>
              <a:rPr lang="uk-UA" sz="1600" dirty="0"/>
              <a:t>закономірність реалізується через урахування інтересів щодо все більш повного задоволення особистих і суспільних потреб людей, підвищення рівня соціально-економічного розвитку території, пріоритетність вирішення соціальних проблем та забезпечення конституційних прав усіх громадян: права на гідне життя, соціальний захист</a:t>
            </a:r>
            <a:r>
              <a:rPr lang="uk-UA" sz="1600" dirty="0" smtClean="0"/>
              <a:t>, </a:t>
            </a:r>
            <a:r>
              <a:rPr lang="ru-RU" sz="1600" dirty="0" err="1"/>
              <a:t>безоплатну</a:t>
            </a:r>
            <a:r>
              <a:rPr lang="ru-RU" sz="1600" dirty="0"/>
              <a:t> </a:t>
            </a:r>
            <a:r>
              <a:rPr lang="ru-RU" sz="1600" dirty="0" err="1"/>
              <a:t>освіту</a:t>
            </a:r>
            <a:r>
              <a:rPr lang="ru-RU" sz="1600" dirty="0"/>
              <a:t> та </a:t>
            </a:r>
            <a:r>
              <a:rPr lang="ru-RU" sz="1600" dirty="0" err="1"/>
              <a:t>медичне</a:t>
            </a:r>
            <a:r>
              <a:rPr lang="ru-RU" sz="1600" dirty="0"/>
              <a:t> </a:t>
            </a:r>
            <a:r>
              <a:rPr lang="ru-RU" sz="1600" dirty="0" err="1"/>
              <a:t>обслуговування</a:t>
            </a:r>
            <a:r>
              <a:rPr lang="ru-RU" sz="1600" dirty="0"/>
              <a:t>, право на </a:t>
            </a:r>
            <a:r>
              <a:rPr lang="ru-RU" sz="1600" dirty="0" err="1"/>
              <a:t>працю</a:t>
            </a:r>
            <a:r>
              <a:rPr lang="ru-RU" sz="1600" dirty="0"/>
              <a:t> та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адекватну</a:t>
            </a:r>
            <a:r>
              <a:rPr lang="ru-RU" sz="1600" dirty="0"/>
              <a:t> </a:t>
            </a:r>
            <a:r>
              <a:rPr lang="ru-RU" sz="1600" dirty="0" err="1"/>
              <a:t>винагороду</a:t>
            </a:r>
            <a:r>
              <a:rPr lang="ru-RU" sz="1600" dirty="0"/>
              <a:t>, право на </a:t>
            </a:r>
            <a:r>
              <a:rPr lang="ru-RU" sz="1600" dirty="0" err="1"/>
              <a:t>вільний</a:t>
            </a:r>
            <a:r>
              <a:rPr lang="ru-RU" sz="1600" dirty="0"/>
              <a:t> </a:t>
            </a:r>
            <a:r>
              <a:rPr lang="ru-RU" sz="1600" dirty="0" err="1"/>
              <a:t>вибір</a:t>
            </a:r>
            <a:r>
              <a:rPr lang="ru-RU" sz="1600" dirty="0"/>
              <a:t> </a:t>
            </a:r>
            <a:r>
              <a:rPr lang="ru-RU" sz="1600" dirty="0" err="1"/>
              <a:t>місця</a:t>
            </a:r>
            <a:r>
              <a:rPr lang="ru-RU" sz="1600" dirty="0"/>
              <a:t> </a:t>
            </a:r>
            <a:r>
              <a:rPr lang="ru-RU" sz="1600" dirty="0" err="1"/>
              <a:t>проживання</a:t>
            </a:r>
            <a:r>
              <a:rPr lang="ru-RU" sz="1600" dirty="0"/>
              <a:t> і </a:t>
            </a:r>
            <a:r>
              <a:rPr lang="ru-RU" sz="1600" dirty="0" err="1"/>
              <a:t>сфери</a:t>
            </a:r>
            <a:r>
              <a:rPr lang="ru-RU" sz="1600" dirty="0"/>
              <a:t> </a:t>
            </a:r>
            <a:r>
              <a:rPr lang="ru-RU" sz="1600" dirty="0" err="1"/>
              <a:t>прикладання</a:t>
            </a:r>
            <a:r>
              <a:rPr lang="ru-RU" sz="1600" dirty="0"/>
              <a:t> </a:t>
            </a:r>
            <a:r>
              <a:rPr lang="ru-RU" sz="1600" dirty="0" err="1" smtClean="0"/>
              <a:t>праці</a:t>
            </a:r>
            <a:endParaRPr lang="ru-RU" sz="1600" dirty="0" smtClean="0"/>
          </a:p>
          <a:p>
            <a:r>
              <a:rPr lang="uk-UA" sz="1600" dirty="0"/>
              <a:t>Соціальна спрямованість економіки передбачає таке просторове РПС, за якого досягається найвищій соціальний ефект, забезпечується продуктивна зайнятість </a:t>
            </a:r>
            <a:r>
              <a:rPr lang="uk-UA" sz="1600" dirty="0" err="1"/>
              <a:t>трудоактивного</a:t>
            </a:r>
            <a:r>
              <a:rPr lang="uk-UA" sz="1600" dirty="0"/>
              <a:t> населення регіону як першооснови його життєдіяльності та добробуту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464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Закономірність</a:t>
            </a:r>
            <a:r>
              <a:rPr lang="ru-RU" dirty="0"/>
              <a:t> </a:t>
            </a:r>
            <a:r>
              <a:rPr lang="ru-RU" dirty="0" err="1"/>
              <a:t>планомірності</a:t>
            </a:r>
            <a:r>
              <a:rPr lang="ru-RU" dirty="0"/>
              <a:t> та </a:t>
            </a:r>
            <a:r>
              <a:rPr lang="ru-RU" dirty="0" err="1"/>
              <a:t>керованості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600" dirty="0"/>
              <a:t>Відображає вимоги закону планомірного розвитку, закону економії часу, закону усуспільнення праці, закону концентрації виробництва тощо. </a:t>
            </a:r>
            <a:endParaRPr lang="uk-UA" sz="1600" dirty="0" smtClean="0"/>
          </a:p>
          <a:p>
            <a:r>
              <a:rPr lang="uk-UA" sz="1600" dirty="0" smtClean="0"/>
              <a:t>Процес </a:t>
            </a:r>
            <a:r>
              <a:rPr lang="uk-UA" sz="1600" dirty="0"/>
              <a:t>усуспільнення праці і виробництва на певному історичному етапі суспільства неминуче породжує планомірність як форму економічного розвитку. </a:t>
            </a:r>
            <a:endParaRPr lang="uk-UA" sz="1600" dirty="0" smtClean="0"/>
          </a:p>
          <a:p>
            <a:r>
              <a:rPr lang="uk-UA" sz="1600" dirty="0" smtClean="0"/>
              <a:t>З </a:t>
            </a:r>
            <a:r>
              <a:rPr lang="uk-UA" sz="1600" dirty="0"/>
              <a:t>зародженням виробництва, підприємств і </a:t>
            </a:r>
            <a:r>
              <a:rPr lang="uk-UA" sz="1600" dirty="0" err="1"/>
              <a:t>фабрик</a:t>
            </a:r>
            <a:r>
              <a:rPr lang="uk-UA" sz="1600" dirty="0"/>
              <a:t>, між ними посилюються зв’язки взаємозалежності, що є наслідком поглиблення суспільного поділу праці. Це, в свою чергу, вимагає узгодженості дії між окремими ланками підприємства, певних територій, а в сучасних у мовах і країни в цілому</a:t>
            </a:r>
            <a:r>
              <a:rPr lang="uk-UA" sz="1600" dirty="0" smtClean="0"/>
              <a:t>.</a:t>
            </a:r>
          </a:p>
          <a:p>
            <a:r>
              <a:rPr lang="uk-UA" sz="1600" dirty="0"/>
              <a:t>в умовах формування соціально орієнтованої ринкової економіки в Україні розробляються коротко - і довгострокові прогнози та програми, які охоплюють як окремі галузі або їх комплекси, так і всю економіку України та її </a:t>
            </a:r>
            <a:r>
              <a:rPr lang="uk-UA" sz="1600" dirty="0" smtClean="0"/>
              <a:t>регіонів.</a:t>
            </a:r>
          </a:p>
          <a:p>
            <a:r>
              <a:rPr lang="uk-UA" sz="1600" dirty="0"/>
              <a:t>Важливим інструментом забезпечення планомірного розвитку продуктивних сил є Державна програма соціально-економічного розвитку країни, окремими і самостійними розділами якої є аналогічні програми, що формуються в областях. Ці програми охоплюють широкий спектр питань економічного, соціального, екологічного, інноваційного, людського розвитку, визнають ймовірні джерела його інвестування та просторового розміщення продуктивних сил.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3036E-6C79-4FD9-8EC5-E542E1118E0C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56358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360</TotalTime>
  <Words>3262</Words>
  <Application>Microsoft Office PowerPoint</Application>
  <PresentationFormat>Широкоэкранный</PresentationFormat>
  <Paragraphs>219</Paragraphs>
  <Slides>45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1" baseType="lpstr">
      <vt:lpstr>Arial</vt:lpstr>
      <vt:lpstr>Calibri</vt:lpstr>
      <vt:lpstr>Times New Roman</vt:lpstr>
      <vt:lpstr>Trebuchet MS</vt:lpstr>
      <vt:lpstr>Wingdings</vt:lpstr>
      <vt:lpstr>Берлин</vt:lpstr>
      <vt:lpstr>Основи регіональної економіки</vt:lpstr>
      <vt:lpstr>1. Закономірності, принципи і фактори розміщення продуктивних сил та формування економіки регіонів 2. Сутність, мета і завдання регіональної економічної політики (самостійно) 3. Економічне районування та територіальна організація господарства 4. Регіон у системі територіального поділу праці</vt:lpstr>
      <vt:lpstr>1. Закономірності, принципи і фактори розміщення продуктивних сил та формування економіки регіонів</vt:lpstr>
      <vt:lpstr>Найбільш загальні і суттєві взаємозв’язки і залежності між явищами і процесами в природі і суспільстві називаються законами.</vt:lpstr>
      <vt:lpstr>На розвиток продуктивних сил найбільший вплив справляють загальні економічні закони: </vt:lpstr>
      <vt:lpstr>закономірність - це прояв дії одного або певної сукупності економічних законів. </vt:lpstr>
      <vt:lpstr>Закономірності розміщеня виробництва - це об’єктивні категорії, які пізнаються і свідомо використовуються в практичній діяльності.</vt:lpstr>
      <vt:lpstr>Розглянемо основні закономірності розміщення продуктивних сил:</vt:lpstr>
      <vt:lpstr>Закономірність планомірності та керованості розміщення продуктивних сил.</vt:lpstr>
      <vt:lpstr>Забезпечення достатньої безпеки країни</vt:lpstr>
      <vt:lpstr>Закономірність економічної цілісності регіону</vt:lpstr>
      <vt:lpstr>Закономірність раціонального (ефективного) розміщення виробництва</vt:lpstr>
      <vt:lpstr>Закономірність комплексного розвитку і розміщення продуктивних сил.</vt:lpstr>
      <vt:lpstr>Закономірність територіального поділу праці</vt:lpstr>
      <vt:lpstr>Види ТПП за класифікацією Ю.Г. Саушкіна</vt:lpstr>
      <vt:lpstr>рівні територіального поділу праці: </vt:lpstr>
      <vt:lpstr>Закономірність територіальної концентрації продуктивних сил</vt:lpstr>
      <vt:lpstr>Закономірність глобалізації та регіоналізації розміщення і розвитку продуктивних сил.</vt:lpstr>
      <vt:lpstr>Закономірність зближення рівнів соціально-економічного розвитку регіонів</vt:lpstr>
      <vt:lpstr>Принципи розміщення продуктивних сил </vt:lpstr>
      <vt:lpstr>найважливіші принципи</vt:lpstr>
      <vt:lpstr>Фактори і критерії розміщення продукти-вних сил і  формування економіки регіону</vt:lpstr>
      <vt:lpstr>Природно-географічні фактори</vt:lpstr>
      <vt:lpstr>Геополітичні фактори розвитку і розміщення продуктивних сил</vt:lpstr>
      <vt:lpstr>Демоекономічні фактори розміщення продуктивних сил включають </vt:lpstr>
      <vt:lpstr>Соціально-економічні фактори розміщення і розвитку продуктивних сил</vt:lpstr>
      <vt:lpstr>Техніко-економічні фактори.</vt:lpstr>
      <vt:lpstr>3. Економічне районування та територіальна організація господарства</vt:lpstr>
      <vt:lpstr>Сутність економічного району та  об’єктивний  характер його формування </vt:lpstr>
      <vt:lpstr>економічний район</vt:lpstr>
      <vt:lpstr>два основних види економічного районування:</vt:lpstr>
      <vt:lpstr>При виділенні економічних районів враховують два основних принципи: </vt:lpstr>
      <vt:lpstr>На формування економічних районів впливають різні фактори:</vt:lpstr>
      <vt:lpstr>На формування економічних районів впливають різні фактори:</vt:lpstr>
      <vt:lpstr>Принципи і критерії виділення великих економічних районів</vt:lpstr>
      <vt:lpstr>Серед інших принципів соціально-економічного районування дослідники пропонують:</vt:lpstr>
      <vt:lpstr>Типізація районів</vt:lpstr>
      <vt:lpstr>Мережа економічних районів України </vt:lpstr>
      <vt:lpstr>Соціально-економічне макрорайонування України (Група вчених НАН України (М.І. Долішній, М.М. Паламарчук, О.М. Паламарчук, Л.Т. Шевчук)</vt:lpstr>
      <vt:lpstr>У 1998 році</vt:lpstr>
      <vt:lpstr>Економічне районування України, запропоноване Ф.Д. Заставним</vt:lpstr>
      <vt:lpstr>Задача 1</vt:lpstr>
      <vt:lpstr>Розв’язок задача 1</vt:lpstr>
      <vt:lpstr>Задача 2</vt:lpstr>
      <vt:lpstr>Розв’язок задача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регіональної економіки</dc:title>
  <dc:creator>Юлия Кусакова</dc:creator>
  <cp:lastModifiedBy>Юлия Кусакова</cp:lastModifiedBy>
  <cp:revision>15</cp:revision>
  <dcterms:created xsi:type="dcterms:W3CDTF">2024-02-08T08:16:28Z</dcterms:created>
  <dcterms:modified xsi:type="dcterms:W3CDTF">2024-02-08T14:17:05Z</dcterms:modified>
</cp:coreProperties>
</file>