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8" r:id="rId2"/>
    <p:sldId id="256" r:id="rId3"/>
    <p:sldId id="266" r:id="rId4"/>
    <p:sldId id="265" r:id="rId5"/>
    <p:sldId id="273" r:id="rId6"/>
    <p:sldId id="260" r:id="rId7"/>
    <p:sldId id="264" r:id="rId8"/>
    <p:sldId id="261" r:id="rId9"/>
    <p:sldId id="271" r:id="rId10"/>
    <p:sldId id="270" r:id="rId11"/>
    <p:sldId id="262" r:id="rId12"/>
    <p:sldId id="257" r:id="rId13"/>
    <p:sldId id="263" r:id="rId14"/>
    <p:sldId id="259" r:id="rId15"/>
    <p:sldId id="276" r:id="rId16"/>
    <p:sldId id="275" r:id="rId17"/>
    <p:sldId id="274" r:id="rId18"/>
    <p:sldId id="269" r:id="rId19"/>
    <p:sldId id="272" r:id="rId20"/>
    <p:sldId id="268" r:id="rId21"/>
    <p:sldId id="280" r:id="rId22"/>
    <p:sldId id="277" r:id="rId23"/>
    <p:sldId id="267" r:id="rId24"/>
    <p:sldId id="278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55EA3-8242-4824-A99D-F44F2F9C0972}" type="datetimeFigureOut">
              <a:rPr lang="uk-UA" smtClean="0"/>
              <a:t>15.09.2022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749FD-9B92-4AF5-A64F-2DDC2429BF5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3838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749FD-9B92-4AF5-A64F-2DDC2429BF57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9205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749FD-9B92-4AF5-A64F-2DDC2429BF57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0814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980728"/>
            <a:ext cx="8604856" cy="4524315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ДЕРЖАВНА </a:t>
            </a:r>
          </a:p>
          <a:p>
            <a:pPr algn="ctr"/>
            <a:r>
              <a:rPr lang="uk-UA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</a:p>
          <a:p>
            <a:pPr algn="ctr"/>
            <a:r>
              <a:rPr lang="uk-UA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КРАЇН СВІТУ</a:t>
            </a:r>
            <a:endParaRPr lang="uk-UA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06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2060" y="404664"/>
            <a:ext cx="903649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 державної політики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поділяються на 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 (універсальні) та галузеві (специфічні)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Універсальні принципи застосовуються в усіх видах державної політики, які мають загальний зміст. До них відносять: </a:t>
            </a: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об'єктивність; конкретність; оптимальність; зворотні зв'язки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відповідність юридичним нормам та ін. Галузеві принципи діють в управлінні окремими сферами суспільства або застосовуються лише в державній політиці, політиці політичних партій та громадсько-політичних організацій. </a:t>
            </a:r>
          </a:p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М.Мішелетті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виділяє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вісім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головних принципів державної політики, дотримання яких відповідає </a:t>
            </a:r>
            <a:r>
              <a:rPr lang="uk-UA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цінностям демократії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конституційності уряду; народовладдя; підзвітності; ефективності; відкритості; адекватного реагування на зовнішнє середовище або чутливості; відповідності процесуальним нормам; поділу влади. Дотримання цих принципів сприяє вирішенню важливих теоретичних і практичних завдань із доступу до прийняття рішень, способів їх прийняття, а також забезпечення суспільними благами та якості демократії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Особливе місце серед них належить принципам 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народовладдя та конституційності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Тобто уряд служить інтересам народу, залучаючи його до участі в управлінні.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76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asus\Desktop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95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asus\Desktop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1519238"/>
            <a:ext cx="7726363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467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asus\Desktop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1876425"/>
            <a:ext cx="8316913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84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asus\Desktop\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1876425"/>
            <a:ext cx="7650163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602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asus\Desktop\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56" y="260648"/>
            <a:ext cx="878533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1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067" y="3789040"/>
            <a:ext cx="2854587" cy="285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sus\Desktop\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712" y="116632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sus\Desktop\2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96605"/>
            <a:ext cx="4320480" cy="207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sus\Desktop\2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9" y="116632"/>
            <a:ext cx="5856288" cy="424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46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asus\Desktop\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3209020"/>
            <a:ext cx="6732240" cy="347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C:\Users\asus\Desktop\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10172" cy="327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08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:\Users\asus\Desktop\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6227325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84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asus\Desktop\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7704856" cy="655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46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 ДЕРЖАВНОЇ ПОЛІТИКИ</a:t>
            </a:r>
            <a:b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Державна політика як управлінська категорія</a:t>
            </a:r>
            <a:b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Державна політика як система</a:t>
            </a:r>
            <a:b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Суб'єкти формування державної політики </a:t>
            </a:r>
            <a:b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Механізм і моделі формування державної політики</a:t>
            </a:r>
            <a:b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Механізм реалізації та оцінювання державної політики</a:t>
            </a:r>
            <a:b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uk-UA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Політико-правові засади побудови правової держави</a:t>
            </a:r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uk-UA" sz="28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державних службовців у політичному процесі та реалізації ДП.</a:t>
            </a:r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8. Вплив глобалізації на формування та реалізацію державної політики.</a:t>
            </a:r>
            <a:endParaRPr lang="uk-UA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85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78497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Наприкінці ХІХ ст. вчений із </a:t>
            </a:r>
            <a:r>
              <a:rPr lang="uk-UA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Принстонського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університету і майбутній президент США </a:t>
            </a:r>
            <a:r>
              <a:rPr lang="uk-UA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Вудро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Вільсон обґрунтував ідею про дихотомію (розподіл) </a:t>
            </a:r>
            <a:r>
              <a:rPr lang="uk-UA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 влади 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політичне керівництво 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адміністративну діяльність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Вудро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Вільсон вважав, що </a:t>
            </a:r>
            <a:r>
              <a:rPr lang="uk-UA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держава виконує дві базові функції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політичну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полягає у визначенні напрямів розвитку суспільства та виробленні загальних законів, і </a:t>
            </a:r>
            <a:r>
              <a:rPr lang="uk-UA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адміністративну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полягає в застосуванні ідей щодо пріоритетів розвитку країни та норм законів у конкретних ситуаціях. На думку </a:t>
            </a:r>
            <a:r>
              <a:rPr lang="uk-UA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Вудро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Вільсона, виконувати адміністративні функції в умовах демократії має деполітизований корпус цивільних службовців, які працюють на основі встановлених правил без свавільного втручання в їх поточну роботу з боку політичних посадовців.</a:t>
            </a:r>
            <a:endParaRPr lang="uk-UA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23528" y="5301208"/>
            <a:ext cx="2736304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Політична функція держави</a:t>
            </a:r>
            <a:endParaRPr lang="uk-UA" dirty="0"/>
          </a:p>
        </p:txBody>
      </p:sp>
      <p:sp>
        <p:nvSpPr>
          <p:cNvPr id="4" name="Овал 3"/>
          <p:cNvSpPr/>
          <p:nvPr/>
        </p:nvSpPr>
        <p:spPr>
          <a:xfrm>
            <a:off x="6198158" y="5277188"/>
            <a:ext cx="2664296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Адміністративна </a:t>
            </a:r>
            <a:r>
              <a:rPr lang="uk-UA" dirty="0"/>
              <a:t>функція держави</a:t>
            </a:r>
            <a:endParaRPr lang="uk-UA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07904" y="5589240"/>
            <a:ext cx="180020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Державна політика</a:t>
            </a:r>
            <a:endParaRPr lang="uk-UA" dirty="0"/>
          </a:p>
        </p:txBody>
      </p:sp>
      <p:sp>
        <p:nvSpPr>
          <p:cNvPr id="7" name="Двойная стрелка влево/вправо 6"/>
          <p:cNvSpPr/>
          <p:nvPr/>
        </p:nvSpPr>
        <p:spPr>
          <a:xfrm>
            <a:off x="3059832" y="5803815"/>
            <a:ext cx="648072" cy="36293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Двойная стрелка влево/вправо 7"/>
          <p:cNvSpPr/>
          <p:nvPr/>
        </p:nvSpPr>
        <p:spPr>
          <a:xfrm>
            <a:off x="5532365" y="5747157"/>
            <a:ext cx="648072" cy="36293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Выгнутая вверх стрелка 8"/>
          <p:cNvSpPr/>
          <p:nvPr/>
        </p:nvSpPr>
        <p:spPr>
          <a:xfrm>
            <a:off x="2447764" y="4670470"/>
            <a:ext cx="4320480" cy="64807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10800000">
            <a:off x="2753798" y="6437490"/>
            <a:ext cx="3708412" cy="1199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5773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344111"/>
              </p:ext>
            </p:extLst>
          </p:nvPr>
        </p:nvGraphicFramePr>
        <p:xfrm>
          <a:off x="323528" y="332656"/>
          <a:ext cx="8352928" cy="3579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2088232"/>
                <a:gridCol w="2088232"/>
                <a:gridCol w="2088232"/>
              </a:tblGrid>
              <a:tr h="738082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рівні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Політичний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Державно-управлінський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Адміністративний</a:t>
                      </a:r>
                      <a:endParaRPr lang="uk-UA" dirty="0"/>
                    </a:p>
                  </a:txBody>
                  <a:tcPr/>
                </a:tc>
              </a:tr>
              <a:tr h="738082">
                <a:tc>
                  <a:txBody>
                    <a:bodyPr/>
                    <a:lstStyle/>
                    <a:p>
                      <a:r>
                        <a:rPr lang="uk-UA" dirty="0" smtClean="0"/>
                        <a:t>Національний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Вищі органи влади</a:t>
                      </a:r>
                    </a:p>
                    <a:p>
                      <a:pPr algn="ctr"/>
                      <a:r>
                        <a:rPr lang="uk-UA" dirty="0" smtClean="0"/>
                        <a:t>держави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Державні органи та інституції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Виконавчі структури</a:t>
                      </a:r>
                      <a:endParaRPr lang="uk-UA" dirty="0"/>
                    </a:p>
                  </a:txBody>
                  <a:tcPr/>
                </a:tc>
              </a:tr>
              <a:tr h="738082">
                <a:tc>
                  <a:txBody>
                    <a:bodyPr/>
                    <a:lstStyle/>
                    <a:p>
                      <a:r>
                        <a:rPr lang="uk-UA" dirty="0" smtClean="0"/>
                        <a:t>Регіональний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Регіональні органи врядування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Регіональні представництва центральних органів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Регіональні структури</a:t>
                      </a:r>
                      <a:endParaRPr lang="uk-UA" dirty="0"/>
                    </a:p>
                  </a:txBody>
                  <a:tcPr/>
                </a:tc>
              </a:tr>
              <a:tr h="738082">
                <a:tc>
                  <a:txBody>
                    <a:bodyPr/>
                    <a:lstStyle/>
                    <a:p>
                      <a:r>
                        <a:rPr lang="uk-UA" dirty="0" smtClean="0"/>
                        <a:t>Місцевий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Самоврядні інституції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Самоврядні представницькі органи влади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Громадськість, особистість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Овал 2"/>
          <p:cNvSpPr/>
          <p:nvPr/>
        </p:nvSpPr>
        <p:spPr>
          <a:xfrm>
            <a:off x="323528" y="4077072"/>
            <a:ext cx="1440160" cy="1224136"/>
          </a:xfrm>
          <a:prstGeom prst="ellipse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 smtClean="0">
              <a:solidFill>
                <a:srgbClr val="FF0000"/>
              </a:solidFill>
            </a:endParaRPr>
          </a:p>
          <a:p>
            <a:pPr algn="ctr"/>
            <a:r>
              <a:rPr lang="uk-UA" sz="1600" dirty="0" smtClean="0">
                <a:solidFill>
                  <a:srgbClr val="FF0000"/>
                </a:solidFill>
              </a:rPr>
              <a:t>Держава</a:t>
            </a:r>
          </a:p>
          <a:p>
            <a:pPr algn="ctr"/>
            <a:endParaRPr lang="uk-UA" sz="1600" dirty="0">
              <a:solidFill>
                <a:srgbClr val="FF0000"/>
              </a:solidFill>
            </a:endParaRPr>
          </a:p>
          <a:p>
            <a:pPr algn="ctr"/>
            <a:endParaRPr lang="uk-UA" sz="1600" dirty="0" smtClean="0">
              <a:solidFill>
                <a:srgbClr val="FF0000"/>
              </a:solidFill>
            </a:endParaRPr>
          </a:p>
          <a:p>
            <a:pPr algn="ctr"/>
            <a:endParaRPr lang="uk-UA" sz="1600" dirty="0">
              <a:solidFill>
                <a:srgbClr val="FF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83568" y="4689140"/>
            <a:ext cx="1440160" cy="1224136"/>
          </a:xfrm>
          <a:prstGeom prst="ellipse">
            <a:avLst/>
          </a:prstGeom>
          <a:solidFill>
            <a:schemeClr val="accent6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00" dirty="0">
              <a:solidFill>
                <a:srgbClr val="FF0000"/>
              </a:solidFill>
            </a:endParaRPr>
          </a:p>
          <a:p>
            <a:pPr algn="ctr"/>
            <a:r>
              <a:rPr lang="uk-UA" sz="1300" dirty="0" smtClean="0">
                <a:solidFill>
                  <a:srgbClr val="FF0000"/>
                </a:solidFill>
              </a:rPr>
              <a:t>Особистість</a:t>
            </a:r>
            <a:endParaRPr lang="uk-UA" sz="1300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187624" y="4077072"/>
            <a:ext cx="1440160" cy="1224136"/>
          </a:xfrm>
          <a:prstGeom prst="ellipse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300" dirty="0" smtClean="0">
                <a:solidFill>
                  <a:srgbClr val="FF0000"/>
                </a:solidFill>
              </a:rPr>
              <a:t>Суспільство</a:t>
            </a:r>
            <a:endParaRPr lang="uk-UA" sz="1300" dirty="0">
              <a:solidFill>
                <a:srgbClr val="FF0000"/>
              </a:solidFill>
            </a:endParaRPr>
          </a:p>
        </p:txBody>
      </p:sp>
      <p:sp>
        <p:nvSpPr>
          <p:cNvPr id="4" name="Волна 3"/>
          <p:cNvSpPr/>
          <p:nvPr/>
        </p:nvSpPr>
        <p:spPr>
          <a:xfrm>
            <a:off x="3275856" y="4005064"/>
            <a:ext cx="5400600" cy="936104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Державоцентриська</a:t>
            </a:r>
            <a:r>
              <a:rPr lang="uk-UA" dirty="0" smtClean="0"/>
              <a:t> модель ДУ+ДП</a:t>
            </a:r>
            <a:endParaRPr lang="uk-UA" dirty="0"/>
          </a:p>
        </p:txBody>
      </p:sp>
      <p:sp>
        <p:nvSpPr>
          <p:cNvPr id="8" name="Волна 7"/>
          <p:cNvSpPr/>
          <p:nvPr/>
        </p:nvSpPr>
        <p:spPr>
          <a:xfrm>
            <a:off x="4450935" y="4977172"/>
            <a:ext cx="4225521" cy="936104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Менеджеріальна</a:t>
            </a:r>
            <a:r>
              <a:rPr lang="uk-UA" dirty="0" smtClean="0"/>
              <a:t> модель ДУ+ДП</a:t>
            </a:r>
            <a:endParaRPr lang="uk-UA" dirty="0"/>
          </a:p>
        </p:txBody>
      </p:sp>
      <p:sp>
        <p:nvSpPr>
          <p:cNvPr id="9" name="Волна 8"/>
          <p:cNvSpPr/>
          <p:nvPr/>
        </p:nvSpPr>
        <p:spPr>
          <a:xfrm>
            <a:off x="5531055" y="5913276"/>
            <a:ext cx="3145401" cy="936104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Соціально-орієнтована модель ДУ+ДП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33168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326" y="0"/>
            <a:ext cx="8424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dirty="0" smtClean="0"/>
              <a:t>Кінцева мета правової політики - побудова правової держави</a:t>
            </a:r>
            <a:endParaRPr lang="uk-UA" sz="6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2298" y="3429000"/>
            <a:ext cx="87317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smtClean="0"/>
              <a:t>Головне завдання української правової політики - правове забезпечення проведених реформ, демократизація суспільного життя, стабільність і правопорядок у країні. 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3775551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306" y="332656"/>
            <a:ext cx="879318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Правова політика - особливий різновид державної політики, яка, у свою чергу, є одним із видів політики взагалі як родового інтеграційного поняття. Демократичні перетворення в Україні, зокрема в правовій сфері (визнання прав людини і громадянина, формування правової держави; судово-правова реформа; удосконалення законодавства; усвідомлення нової, гуманістичної ролі права; пошук мирних конституційних шляхів вирішення конфліктів), поставили на порядок денний питання про вироблення єдиної загальнонаціональної довгострокової правової політики держави та визначення її основних пріоритетів.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059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0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779697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1525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us\Desktop\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7126"/>
            <a:ext cx="8712968" cy="638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288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4786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uk-UA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традиційному розумінні інтерпретується як середовище взаємодії між різними соціальними групами, партіями, націями, народами, державами, владою і населенням, а також громадянами та їх об'єднаннями. Це найважливіший і найскладніший пласт суспільного життя, "самостійний світ політичних цінностей"</a:t>
            </a:r>
            <a:endParaRPr lang="uk-UA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3573016"/>
            <a:ext cx="75425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 </a:t>
            </a:r>
            <a:r>
              <a:rPr lang="uk-UA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державною політикою </a:t>
            </a:r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 розуміти сукупність ціннісних цілей, державно-управлінських заходів, рішень і дій, порядок реалізації державно-політичних рішень (поставлених державною владою цілей) і системи державного управління розвитком країни. </a:t>
            </a:r>
            <a:endParaRPr lang="uk-UA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55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asus\Desktop\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4682"/>
            <a:ext cx="8208912" cy="678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38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asus\Desktop\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9" y="116632"/>
            <a:ext cx="8970997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92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1876425"/>
            <a:ext cx="7802563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sus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73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asus\Deskto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15133"/>
            <a:ext cx="8640960" cy="677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51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asus\Desktop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56895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55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91524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Суб'єкти державної політики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це соціуми, а також створені ними установи, організації, активна практична діяльність яких спрямована на перетворення політичної та інших сфер життєдіяльності людини як відповідних об'єктів політики. Таким чином, суб'єкт політики передбачає: наявність самих соціумів та їх організацій, здатних до політичної діяльності і створених з цією метою; певні цілі їх діяльності; цілеспрямовану активність; виявлений інтерес; взаємозв'язок, взаємодію з об'єктом політики.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0954" y="3284984"/>
            <a:ext cx="849694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 </a:t>
            </a: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державної </a:t>
            </a:r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явища політичної сфери в їх різноманітних проявах і зв'язках з усім громадянським суспільством. На них спрямована діяльність суб'єктів політики. Об'єкт політики дає уявлення про все те, на що суб'єкт політики спрямовує свою перетворювальну або руйнівну політичну діяльність. </a:t>
            </a:r>
            <a:r>
              <a:rPr lang="uk-UA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 політики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це реальна політична дійсність, характерні для неї суспільні відносини, насамперед політичні, політична система суспільства в цілому, її елементи, форми політичного життя, сфера політичних інтересів, суперечності політичного процесу як у межах країни, так і в регіональному або світовому просторі.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29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694</Words>
  <Application>Microsoft Office PowerPoint</Application>
  <PresentationFormat>Экран (4:3)</PresentationFormat>
  <Paragraphs>46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     СУТНІСТЬ ДЕРЖАВНОЇ ПОЛІТИКИ 1. Державна політика як управлінська категорія 2. Державна політика як система 3. Суб'єкти формування державної політики  4. Механізм і моделі формування державної політики 5. Механізм реалізації та оцінювання державної політики 6. Політико-правові засади побудови правової держави. 7. Участь державних службовців у політичному процесі та реалізації ДП. 8. Вплив глобалізації на формування та реалізацію державної політики.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СУТНІСТЬ ДЕРЖАВНОЇ ПОЛІТИКИ 1. Державна політика як управлінська категорія 2. Державна політика як система..  3.Суб'єкти формування державної політики .  4.Політико-правові засади побудови правової держави</dc:title>
  <dc:creator>asus</dc:creator>
  <cp:lastModifiedBy>asus</cp:lastModifiedBy>
  <cp:revision>55</cp:revision>
  <dcterms:created xsi:type="dcterms:W3CDTF">2022-09-01T08:21:12Z</dcterms:created>
  <dcterms:modified xsi:type="dcterms:W3CDTF">2022-09-15T11:14:29Z</dcterms:modified>
</cp:coreProperties>
</file>