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5" autoAdjust="0"/>
    <p:restoredTop sz="94737" autoAdjust="0"/>
  </p:normalViewPr>
  <p:slideViewPr>
    <p:cSldViewPr>
      <p:cViewPr varScale="1">
        <p:scale>
          <a:sx n="122" d="100"/>
          <a:sy n="122" d="100"/>
        </p:scale>
        <p:origin x="-14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06"/>
    </p:cViewPr>
  </p:sorterViewPr>
  <p:notesViewPr>
    <p:cSldViewPr>
      <p:cViewPr varScale="1">
        <p:scale>
          <a:sx n="55" d="100"/>
          <a:sy n="55" d="100"/>
        </p:scale>
        <p:origin x="-285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40626-15E7-4B32-BB65-D02BAD1F340F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8EAA0-ECC7-483D-98D3-BAF7FDA2BA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2003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chemeClr val="accent1">
                <a:lumMod val="40000"/>
                <a:lumOff val="60000"/>
              </a:schemeClr>
            </a:gs>
            <a:gs pos="98500">
              <a:srgbClr val="8CC9A8"/>
            </a:gs>
            <a:gs pos="100000">
              <a:srgbClr val="92D050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007" y="229460"/>
            <a:ext cx="8229600" cy="823276"/>
          </a:xfrm>
          <a:gradFill>
            <a:gsLst>
              <a:gs pos="79000">
                <a:schemeClr val="accent1">
                  <a:lumMod val="40000"/>
                  <a:lumOff val="60000"/>
                </a:schemeClr>
              </a:gs>
              <a:gs pos="98500">
                <a:srgbClr val="8CC9A8"/>
              </a:gs>
              <a:gs pos="100000">
                <a:srgbClr val="92D050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ДИСЦИПЛІНА </a:t>
            </a:r>
            <a:b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«МЕТОДОЛОГІЯ ПУБЛІЧНОГО УПРАВЛІННЯ»</a:t>
            </a:r>
            <a:b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ru-RU" sz="20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35978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algn="just"/>
            <a:r>
              <a:rPr lang="uk-UA" sz="1200" dirty="0" smtClean="0"/>
              <a:t>Програма вивчення дисципліни </a:t>
            </a:r>
            <a:r>
              <a:rPr lang="uk-UA" sz="1200" b="1" dirty="0" smtClean="0"/>
              <a:t>«Методологія публічного </a:t>
            </a:r>
            <a:r>
              <a:rPr lang="uk-UA" sz="1200" b="1" dirty="0" err="1" smtClean="0"/>
              <a:t>управління”</a:t>
            </a:r>
            <a:r>
              <a:rPr lang="uk-UA" sz="1200" b="1" dirty="0" smtClean="0"/>
              <a:t> </a:t>
            </a:r>
            <a:r>
              <a:rPr lang="uk-UA" sz="1200" dirty="0" smtClean="0"/>
              <a:t>складена відповідно до варіативної частини освітньо-професійної програми підготовки фахівців відповідного рівня вищої освіти спеціальності 281 </a:t>
            </a:r>
            <a:r>
              <a:rPr lang="uk-UA" sz="1200" dirty="0" err="1" smtClean="0"/>
              <a:t>“Публічне</a:t>
            </a:r>
            <a:r>
              <a:rPr lang="uk-UA" sz="1200" dirty="0" smtClean="0"/>
              <a:t> управління та </a:t>
            </a:r>
            <a:r>
              <a:rPr lang="uk-UA" sz="1200" dirty="0" err="1" smtClean="0"/>
              <a:t>адміністрування”</a:t>
            </a:r>
            <a:r>
              <a:rPr lang="uk-UA" sz="1200" dirty="0" smtClean="0"/>
              <a:t>  освітньої програми </a:t>
            </a:r>
            <a:r>
              <a:rPr lang="uk-UA" sz="1200" dirty="0" err="1" smtClean="0"/>
              <a:t>“Державне</a:t>
            </a:r>
            <a:r>
              <a:rPr lang="uk-UA" sz="1200" dirty="0" smtClean="0"/>
              <a:t> </a:t>
            </a:r>
            <a:r>
              <a:rPr lang="uk-UA" sz="1200" dirty="0" err="1" smtClean="0"/>
              <a:t>управління”</a:t>
            </a:r>
            <a:r>
              <a:rPr lang="uk-UA" sz="1200" dirty="0" smtClean="0"/>
              <a:t>, що визначається його системністю в оволодінні знаннями та опануванні уміннями навичками. </a:t>
            </a:r>
          </a:p>
          <a:p>
            <a:pPr lvl="1" algn="just"/>
            <a:r>
              <a:rPr lang="uk-UA" sz="1200" dirty="0" smtClean="0"/>
              <a:t>М</a:t>
            </a:r>
            <a:r>
              <a:rPr lang="uk-UA" sz="1200" b="1" dirty="0" smtClean="0"/>
              <a:t>ета дисципліна «Методологія публічного </a:t>
            </a:r>
            <a:r>
              <a:rPr lang="uk-UA" sz="1200" b="1" dirty="0" err="1" smtClean="0"/>
              <a:t>управління”</a:t>
            </a:r>
            <a:r>
              <a:rPr lang="uk-UA" sz="1200" b="1" dirty="0" smtClean="0"/>
              <a:t> </a:t>
            </a:r>
            <a:r>
              <a:rPr lang="uk-UA" sz="1200" dirty="0" smtClean="0"/>
              <a:t>– </a:t>
            </a:r>
            <a:r>
              <a:rPr lang="ru-RU" sz="1200" dirty="0" err="1" smtClean="0"/>
              <a:t>є</a:t>
            </a:r>
            <a:r>
              <a:rPr lang="ru-RU" sz="1200" dirty="0" smtClean="0"/>
              <a:t> </a:t>
            </a:r>
            <a:r>
              <a:rPr lang="ru-RU" sz="1200" dirty="0" err="1" smtClean="0"/>
              <a:t>надання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необхідного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обсягу</a:t>
            </a:r>
            <a:r>
              <a:rPr lang="ru-RU" sz="1200" dirty="0" smtClean="0"/>
              <a:t> </a:t>
            </a:r>
            <a:r>
              <a:rPr lang="ru-RU" sz="1200" dirty="0" err="1" smtClean="0"/>
              <a:t>теоретичних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практичних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знань</a:t>
            </a:r>
            <a:r>
              <a:rPr lang="ru-RU" sz="1200" dirty="0" smtClean="0"/>
              <a:t> у </a:t>
            </a:r>
            <a:r>
              <a:rPr lang="ru-RU" sz="1200" dirty="0" err="1" smtClean="0"/>
              <a:t>галузі</a:t>
            </a:r>
            <a:r>
              <a:rPr lang="ru-RU" sz="1200" dirty="0" smtClean="0"/>
              <a:t> </a:t>
            </a:r>
            <a:r>
              <a:rPr lang="ru-RU" sz="1200" dirty="0" err="1" smtClean="0"/>
              <a:t>методології</a:t>
            </a:r>
            <a:r>
              <a:rPr lang="ru-RU" sz="1200" dirty="0" smtClean="0"/>
              <a:t> </a:t>
            </a:r>
            <a:r>
              <a:rPr lang="ru-RU" sz="1200" dirty="0" err="1" smtClean="0"/>
              <a:t>публічного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та </a:t>
            </a:r>
            <a:r>
              <a:rPr lang="ru-RU" sz="1200" dirty="0" err="1" smtClean="0"/>
              <a:t>підготовки</a:t>
            </a:r>
            <a:r>
              <a:rPr lang="ru-RU" sz="1200" dirty="0" smtClean="0"/>
              <a:t> до </a:t>
            </a:r>
            <a:r>
              <a:rPr lang="ru-RU" sz="1200" dirty="0" err="1" smtClean="0"/>
              <a:t>самостійного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вирішення</a:t>
            </a:r>
            <a:r>
              <a:rPr lang="ru-RU" sz="1200" dirty="0" smtClean="0"/>
              <a:t> задач в </a:t>
            </a:r>
            <a:r>
              <a:rPr lang="ru-RU" sz="1200" dirty="0" err="1" smtClean="0"/>
              <a:t>процесі</a:t>
            </a:r>
            <a:r>
              <a:rPr lang="ru-RU" sz="1200" dirty="0" smtClean="0"/>
              <a:t> </a:t>
            </a:r>
            <a:r>
              <a:rPr lang="ru-RU" sz="1200" dirty="0" err="1" smtClean="0"/>
              <a:t>практичної</a:t>
            </a:r>
            <a:r>
              <a:rPr lang="ru-RU" sz="1200" dirty="0" smtClean="0"/>
              <a:t> </a:t>
            </a:r>
            <a:r>
              <a:rPr lang="ru-RU" sz="1200" dirty="0" err="1" smtClean="0"/>
              <a:t>діяльності</a:t>
            </a:r>
            <a:r>
              <a:rPr lang="ru-RU" sz="1200" dirty="0" smtClean="0"/>
              <a:t>, </a:t>
            </a:r>
            <a:r>
              <a:rPr lang="uk-UA" sz="1200" dirty="0" smtClean="0"/>
              <a:t>озброїти методологією наукової творчості  у сфері публічного управління та оволодіння теоретичними і практичними знаннями у розв'язанні цілого роду практичних завдань що мають на меті забезпечити отримання навичок  відповідно до проблем своєї спеціальності – виявленні законів, принципів, методів, підходів </a:t>
            </a:r>
            <a:r>
              <a:rPr lang="ru-RU" sz="1200" dirty="0" smtClean="0"/>
              <a:t> практично-прикладного характеру, </a:t>
            </a:r>
            <a:r>
              <a:rPr lang="ru-RU" sz="1200" dirty="0" err="1" smtClean="0"/>
              <a:t>вивчення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новітніх</a:t>
            </a:r>
            <a:r>
              <a:rPr lang="ru-RU" sz="1200" dirty="0" smtClean="0"/>
              <a:t> </a:t>
            </a:r>
            <a:r>
              <a:rPr lang="ru-RU" sz="1200" dirty="0" err="1" smtClean="0"/>
              <a:t>концептуальних</a:t>
            </a:r>
            <a:r>
              <a:rPr lang="ru-RU" sz="1200" dirty="0" smtClean="0"/>
              <a:t> засадах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публічною</a:t>
            </a:r>
            <a:r>
              <a:rPr lang="ru-RU" sz="1200" dirty="0" smtClean="0"/>
              <a:t> сферою, </a:t>
            </a:r>
            <a:r>
              <a:rPr lang="ru-RU" sz="1200" dirty="0" err="1" smtClean="0"/>
              <a:t>зорієнтованих</a:t>
            </a:r>
            <a:r>
              <a:rPr lang="ru-RU" sz="1200" dirty="0" smtClean="0"/>
              <a:t> на </a:t>
            </a:r>
            <a:r>
              <a:rPr lang="ru-RU" sz="1200" dirty="0" err="1" smtClean="0"/>
              <a:t>системний</a:t>
            </a:r>
            <a:r>
              <a:rPr lang="ru-RU" sz="1200" dirty="0" smtClean="0"/>
              <a:t> </a:t>
            </a:r>
            <a:r>
              <a:rPr lang="ru-RU" sz="1200" dirty="0" err="1" smtClean="0"/>
              <a:t>аналіз</a:t>
            </a:r>
            <a:r>
              <a:rPr lang="ru-RU" sz="1200" dirty="0" smtClean="0"/>
              <a:t> </a:t>
            </a:r>
            <a:r>
              <a:rPr lang="ru-RU" sz="1200" dirty="0" err="1" smtClean="0"/>
              <a:t>світових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вітчизняних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процесів</a:t>
            </a:r>
            <a:r>
              <a:rPr lang="ru-RU" sz="1200" dirty="0" smtClean="0"/>
              <a:t>, </a:t>
            </a:r>
            <a:r>
              <a:rPr lang="ru-RU" sz="1200" dirty="0" err="1" smtClean="0"/>
              <a:t>що</a:t>
            </a:r>
            <a:r>
              <a:rPr lang="ru-RU" sz="1200" dirty="0" smtClean="0"/>
              <a:t> </a:t>
            </a:r>
            <a:r>
              <a:rPr lang="ru-RU" sz="1200" dirty="0" err="1" smtClean="0"/>
              <a:t>поєднують</a:t>
            </a:r>
            <a:r>
              <a:rPr lang="ru-RU" sz="1200" dirty="0" smtClean="0"/>
              <a:t> </a:t>
            </a:r>
            <a:r>
              <a:rPr lang="ru-RU" sz="1200" dirty="0" err="1" smtClean="0"/>
              <a:t>теоретичну</a:t>
            </a:r>
            <a:r>
              <a:rPr lang="ru-RU" sz="1200" dirty="0" smtClean="0"/>
              <a:t> </a:t>
            </a:r>
            <a:r>
              <a:rPr lang="ru-RU" sz="1200" dirty="0" err="1" smtClean="0"/>
              <a:t>підготовку</a:t>
            </a:r>
            <a:r>
              <a:rPr lang="ru-RU" sz="1200" dirty="0" smtClean="0"/>
              <a:t> </a:t>
            </a:r>
            <a:r>
              <a:rPr lang="ru-RU" sz="1200" dirty="0" err="1" smtClean="0"/>
              <a:t>із</a:t>
            </a:r>
            <a:r>
              <a:rPr lang="ru-RU" sz="1200" dirty="0" smtClean="0"/>
              <a:t> </a:t>
            </a:r>
            <a:r>
              <a:rPr lang="ru-RU" sz="1200" dirty="0" err="1" smtClean="0"/>
              <a:t>вивченням</a:t>
            </a:r>
            <a:r>
              <a:rPr lang="ru-RU" sz="1200" dirty="0" smtClean="0"/>
              <a:t> практичного </a:t>
            </a:r>
            <a:r>
              <a:rPr lang="ru-RU" sz="1200" dirty="0" err="1" smtClean="0"/>
              <a:t>досвіду</a:t>
            </a:r>
            <a:r>
              <a:rPr lang="ru-RU" sz="1200" dirty="0" smtClean="0"/>
              <a:t> </a:t>
            </a:r>
            <a:r>
              <a:rPr lang="ru-RU" sz="1200" dirty="0" err="1" smtClean="0"/>
              <a:t>публічного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адміністрування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різних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рівнів</a:t>
            </a:r>
            <a:r>
              <a:rPr lang="ru-RU" sz="1200" dirty="0" smtClean="0"/>
              <a:t>.</a:t>
            </a:r>
          </a:p>
          <a:p>
            <a:pPr lvl="1" algn="just"/>
            <a:r>
              <a:rPr lang="ru-RU" sz="1200" dirty="0" smtClean="0"/>
              <a:t>З</a:t>
            </a:r>
            <a:r>
              <a:rPr lang="uk-UA" sz="1200" b="1" dirty="0" err="1" smtClean="0"/>
              <a:t>авдання</a:t>
            </a:r>
            <a:r>
              <a:rPr lang="uk-UA" sz="1200" b="1" dirty="0" smtClean="0"/>
              <a:t> </a:t>
            </a:r>
            <a:r>
              <a:rPr lang="uk-UA" sz="1200" b="1" dirty="0" smtClean="0"/>
              <a:t>дисципліни </a:t>
            </a:r>
            <a:r>
              <a:rPr lang="uk-UA" sz="1200" b="1" dirty="0" err="1" smtClean="0"/>
              <a:t>“Методологія</a:t>
            </a:r>
            <a:r>
              <a:rPr lang="uk-UA" sz="1200" b="1" dirty="0" smtClean="0"/>
              <a:t> публічного </a:t>
            </a:r>
            <a:r>
              <a:rPr lang="uk-UA" sz="1200" b="1" smtClean="0"/>
              <a:t>управління”</a:t>
            </a:r>
            <a:r>
              <a:rPr lang="uk-UA" sz="1200" b="1" dirty="0" smtClean="0"/>
              <a:t>:</a:t>
            </a:r>
            <a:r>
              <a:rPr lang="ru-RU" sz="1200" dirty="0" smtClean="0"/>
              <a:t> </a:t>
            </a:r>
            <a:r>
              <a:rPr lang="ru-RU" sz="1200" dirty="0" err="1" smtClean="0"/>
              <a:t>є</a:t>
            </a:r>
            <a:r>
              <a:rPr lang="ru-RU" sz="1200" dirty="0" smtClean="0"/>
              <a:t> </a:t>
            </a:r>
            <a:r>
              <a:rPr lang="ru-RU" sz="1200" dirty="0" err="1" smtClean="0"/>
              <a:t>оволодіння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методологією</a:t>
            </a:r>
            <a:r>
              <a:rPr lang="ru-RU" sz="1200" dirty="0" smtClean="0"/>
              <a:t>, </a:t>
            </a:r>
            <a:r>
              <a:rPr lang="ru-RU" sz="1200" dirty="0" err="1" smtClean="0"/>
              <a:t>теоретичними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практичними</a:t>
            </a:r>
            <a:r>
              <a:rPr lang="ru-RU" sz="1200" dirty="0" smtClean="0"/>
              <a:t> методами </a:t>
            </a:r>
            <a:r>
              <a:rPr lang="ru-RU" sz="1200" dirty="0" err="1" smtClean="0"/>
              <a:t>наукового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дослідження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публічного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та </a:t>
            </a:r>
            <a:r>
              <a:rPr lang="ru-RU" sz="1200" dirty="0" err="1" smtClean="0"/>
              <a:t>інструментарієм</a:t>
            </a:r>
            <a:r>
              <a:rPr lang="ru-RU" sz="1200" dirty="0" smtClean="0"/>
              <a:t>,  </a:t>
            </a:r>
            <a:r>
              <a:rPr lang="ru-RU" sz="1200" dirty="0" err="1" smtClean="0"/>
              <a:t>ефективного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застосування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методів</a:t>
            </a:r>
            <a:r>
              <a:rPr lang="ru-RU" sz="1200" dirty="0" smtClean="0"/>
              <a:t> </a:t>
            </a:r>
            <a:r>
              <a:rPr lang="ru-RU" sz="1200" dirty="0" err="1" smtClean="0"/>
              <a:t>публічного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у </a:t>
            </a:r>
            <a:r>
              <a:rPr lang="ru-RU" sz="1200" dirty="0" err="1" smtClean="0"/>
              <a:t>практичній</a:t>
            </a:r>
            <a:r>
              <a:rPr lang="ru-RU" sz="1200" dirty="0" smtClean="0"/>
              <a:t>  </a:t>
            </a:r>
            <a:r>
              <a:rPr lang="ru-RU" sz="1200" dirty="0" err="1" smtClean="0"/>
              <a:t>діяльності</a:t>
            </a:r>
            <a:r>
              <a:rPr lang="ru-RU" sz="1200" dirty="0" smtClean="0"/>
              <a:t>, </a:t>
            </a:r>
            <a:r>
              <a:rPr lang="ru-RU" sz="1200" dirty="0" err="1" smtClean="0"/>
              <a:t>використання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методів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принципів</a:t>
            </a:r>
            <a:r>
              <a:rPr lang="ru-RU" sz="1200" dirty="0" smtClean="0"/>
              <a:t>  </a:t>
            </a:r>
            <a:r>
              <a:rPr lang="ru-RU" sz="1200" dirty="0" err="1" smtClean="0"/>
              <a:t>публічного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для </a:t>
            </a:r>
            <a:r>
              <a:rPr lang="ru-RU" sz="1200" dirty="0" err="1" smtClean="0"/>
              <a:t>аналізу</a:t>
            </a:r>
            <a:r>
              <a:rPr lang="ru-RU" sz="1200" dirty="0" smtClean="0"/>
              <a:t> </a:t>
            </a:r>
            <a:r>
              <a:rPr lang="ru-RU" sz="1200" dirty="0" err="1" smtClean="0"/>
              <a:t>негативних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явищ</a:t>
            </a:r>
            <a:r>
              <a:rPr lang="ru-RU" sz="1200" dirty="0" smtClean="0"/>
              <a:t>  </a:t>
            </a:r>
            <a:r>
              <a:rPr lang="ru-RU" sz="1200" dirty="0" err="1" smtClean="0"/>
              <a:t>управлінської</a:t>
            </a:r>
            <a:r>
              <a:rPr lang="ru-RU" sz="1200" dirty="0" smtClean="0"/>
              <a:t> </a:t>
            </a:r>
            <a:r>
              <a:rPr lang="ru-RU" sz="1200" dirty="0" err="1" smtClean="0"/>
              <a:t>діяльності</a:t>
            </a:r>
            <a:r>
              <a:rPr lang="ru-RU" sz="1200" dirty="0" smtClean="0"/>
              <a:t>,  </a:t>
            </a:r>
            <a:r>
              <a:rPr lang="ru-RU" sz="1200" dirty="0" err="1" smtClean="0"/>
              <a:t>їх</a:t>
            </a:r>
            <a:r>
              <a:rPr lang="ru-RU" sz="1200" dirty="0" smtClean="0"/>
              <a:t> </a:t>
            </a:r>
            <a:r>
              <a:rPr lang="ru-RU" sz="1200" dirty="0" err="1" smtClean="0"/>
              <a:t>подолання</a:t>
            </a:r>
            <a:r>
              <a:rPr lang="ru-RU" sz="1200" dirty="0" smtClean="0"/>
              <a:t>  та </a:t>
            </a:r>
            <a:r>
              <a:rPr lang="ru-RU" sz="1200" dirty="0" err="1" smtClean="0"/>
              <a:t>підвищення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ефективності</a:t>
            </a:r>
            <a:r>
              <a:rPr lang="ru-RU" sz="1200" dirty="0" smtClean="0"/>
              <a:t>, </a:t>
            </a:r>
            <a:r>
              <a:rPr lang="ru-RU" sz="1200" dirty="0" err="1" smtClean="0"/>
              <a:t>оволодіння</a:t>
            </a:r>
            <a:r>
              <a:rPr lang="ru-RU" sz="1200" dirty="0" smtClean="0"/>
              <a:t>  методолог</a:t>
            </a:r>
            <a:r>
              <a:rPr lang="en-US" sz="1200" dirty="0" err="1" smtClean="0"/>
              <a:t>i</a:t>
            </a:r>
            <a:r>
              <a:rPr lang="ru-RU" sz="1200" dirty="0" err="1" smtClean="0"/>
              <a:t>ю</a:t>
            </a:r>
            <a:r>
              <a:rPr lang="ru-RU" sz="1200" dirty="0" smtClean="0"/>
              <a:t> </a:t>
            </a:r>
            <a:r>
              <a:rPr lang="ru-RU" sz="1200" dirty="0" err="1" smtClean="0"/>
              <a:t>досліджень</a:t>
            </a:r>
            <a:r>
              <a:rPr lang="ru-RU" sz="1200" dirty="0" smtClean="0"/>
              <a:t> та </a:t>
            </a:r>
            <a:r>
              <a:rPr lang="ru-RU" sz="1200" dirty="0" err="1" smtClean="0"/>
              <a:t>теорією</a:t>
            </a:r>
            <a:r>
              <a:rPr lang="ru-RU" sz="1200" dirty="0" smtClean="0"/>
              <a:t> </a:t>
            </a:r>
            <a:r>
              <a:rPr lang="ru-RU" sz="1200" dirty="0" err="1" smtClean="0"/>
              <a:t>публ</a:t>
            </a:r>
            <a:r>
              <a:rPr lang="en-US" sz="1200" dirty="0" err="1" smtClean="0"/>
              <a:t>i</a:t>
            </a:r>
            <a:r>
              <a:rPr lang="ru-RU" sz="1200" dirty="0" err="1" smtClean="0"/>
              <a:t>чного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</a:t>
            </a:r>
            <a:r>
              <a:rPr lang="en-US" sz="1200" dirty="0" err="1" smtClean="0"/>
              <a:t>i</a:t>
            </a:r>
            <a:r>
              <a:rPr lang="ru-RU" sz="1200" dirty="0" err="1" smtClean="0"/>
              <a:t>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й</a:t>
            </a:r>
            <a:r>
              <a:rPr lang="ru-RU" sz="1200" dirty="0" smtClean="0"/>
              <a:t> </a:t>
            </a:r>
            <a:r>
              <a:rPr lang="ru-RU" sz="1200" dirty="0" err="1" smtClean="0"/>
              <a:t>адм</a:t>
            </a:r>
            <a:r>
              <a:rPr lang="en-US" sz="1200" dirty="0" err="1" smtClean="0"/>
              <a:t>i</a:t>
            </a:r>
            <a:r>
              <a:rPr lang="ru-RU" sz="1200" dirty="0" err="1" smtClean="0"/>
              <a:t>н</a:t>
            </a:r>
            <a:r>
              <a:rPr lang="en-US" sz="1200" dirty="0" err="1" smtClean="0"/>
              <a:t>i</a:t>
            </a:r>
            <a:r>
              <a:rPr lang="ru-RU" sz="1200" dirty="0" err="1" smtClean="0"/>
              <a:t>стрування</a:t>
            </a:r>
            <a:r>
              <a:rPr lang="ru-RU" sz="1200" dirty="0" smtClean="0"/>
              <a:t>, </a:t>
            </a:r>
            <a:r>
              <a:rPr lang="ru-RU" sz="1200" dirty="0" err="1" smtClean="0"/>
              <a:t>закономірностями</a:t>
            </a:r>
            <a:r>
              <a:rPr lang="ru-RU" sz="1200" dirty="0" smtClean="0"/>
              <a:t>, </a:t>
            </a:r>
            <a:r>
              <a:rPr lang="ru-RU" sz="1200" dirty="0" err="1" smtClean="0"/>
              <a:t>тенденціями</a:t>
            </a:r>
            <a:r>
              <a:rPr lang="ru-RU" sz="1200" dirty="0" smtClean="0"/>
              <a:t> </a:t>
            </a:r>
            <a:r>
              <a:rPr lang="ru-RU" sz="1200" dirty="0" err="1" smtClean="0"/>
              <a:t>розвитку</a:t>
            </a:r>
            <a:r>
              <a:rPr lang="ru-RU" sz="1200" dirty="0" smtClean="0"/>
              <a:t> </a:t>
            </a:r>
            <a:r>
              <a:rPr lang="ru-RU" sz="1200" dirty="0" err="1" smtClean="0"/>
              <a:t>публічного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в </a:t>
            </a:r>
            <a:r>
              <a:rPr lang="ru-RU" sz="1200" dirty="0" err="1" smtClean="0"/>
              <a:t>Україні</a:t>
            </a:r>
            <a:r>
              <a:rPr lang="ru-RU" sz="1200" dirty="0" smtClean="0"/>
              <a:t> та за кордоном; </a:t>
            </a:r>
            <a:r>
              <a:rPr lang="ru-RU" sz="1200" dirty="0" err="1" smtClean="0"/>
              <a:t>основними</a:t>
            </a:r>
            <a:r>
              <a:rPr lang="ru-RU" sz="1200" dirty="0" smtClean="0"/>
              <a:t> </a:t>
            </a:r>
            <a:r>
              <a:rPr lang="ru-RU" sz="1200" dirty="0" err="1" smtClean="0"/>
              <a:t>науковими</a:t>
            </a:r>
            <a:r>
              <a:rPr lang="ru-RU" sz="1200" dirty="0" smtClean="0"/>
              <a:t> </a:t>
            </a:r>
            <a:r>
              <a:rPr lang="ru-RU" sz="1200" dirty="0" err="1" smtClean="0"/>
              <a:t>підходами</a:t>
            </a:r>
            <a:r>
              <a:rPr lang="ru-RU" sz="1200" dirty="0" smtClean="0"/>
              <a:t> до </a:t>
            </a:r>
            <a:r>
              <a:rPr lang="ru-RU" sz="1200" dirty="0" err="1" smtClean="0"/>
              <a:t>формування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концепції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в </a:t>
            </a:r>
            <a:r>
              <a:rPr lang="ru-RU" sz="1200" dirty="0" err="1" smtClean="0"/>
              <a:t>суспільстві</a:t>
            </a:r>
            <a:r>
              <a:rPr lang="ru-RU" sz="1200" dirty="0" smtClean="0"/>
              <a:t> та моделями </a:t>
            </a:r>
            <a:r>
              <a:rPr lang="ru-RU" sz="1200" dirty="0" err="1" smtClean="0"/>
              <a:t>науково</a:t>
            </a:r>
            <a:r>
              <a:rPr lang="ru-RU" sz="1200" dirty="0" smtClean="0"/>
              <a:t> </a:t>
            </a:r>
            <a:r>
              <a:rPr lang="ru-RU" sz="1200" dirty="0" err="1" smtClean="0"/>
              <a:t>обґрунтованого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публічного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та </a:t>
            </a:r>
            <a:r>
              <a:rPr lang="ru-RU" sz="1200" dirty="0" err="1" smtClean="0"/>
              <a:t>адміністрування</a:t>
            </a:r>
            <a:r>
              <a:rPr lang="ru-RU" sz="1200" dirty="0" smtClean="0"/>
              <a:t> в </a:t>
            </a:r>
            <a:r>
              <a:rPr lang="ru-RU" sz="1200" dirty="0" err="1" smtClean="0"/>
              <a:t>умовах</a:t>
            </a:r>
            <a:r>
              <a:rPr lang="ru-RU" sz="1200" dirty="0" smtClean="0"/>
              <a:t> </a:t>
            </a:r>
            <a:r>
              <a:rPr lang="ru-RU" sz="1200" dirty="0" err="1" smtClean="0"/>
              <a:t>глобалізації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цифровізації</a:t>
            </a:r>
            <a:r>
              <a:rPr lang="ru-RU" sz="1200" dirty="0" smtClean="0"/>
              <a:t>.</a:t>
            </a:r>
            <a:endParaRPr lang="uk-UA" sz="1200" dirty="0" smtClean="0"/>
          </a:p>
          <a:p>
            <a:pPr lvl="1" algn="just"/>
            <a:r>
              <a:rPr lang="uk-UA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Предмет дисципліни </a:t>
            </a:r>
            <a:r>
              <a:rPr lang="uk-UA" sz="1200" b="1" dirty="0" smtClean="0"/>
              <a:t>«Методологія публічного </a:t>
            </a:r>
            <a:r>
              <a:rPr lang="uk-UA" sz="1200" b="1" dirty="0" err="1" smtClean="0"/>
              <a:t>управління”</a:t>
            </a:r>
            <a:r>
              <a:rPr lang="uk-UA" sz="1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–</a:t>
            </a:r>
            <a:r>
              <a:rPr lang="uk-UA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ru-RU" sz="1200" dirty="0" err="1" smtClean="0"/>
              <a:t>основні</a:t>
            </a:r>
            <a:r>
              <a:rPr lang="ru-RU" sz="1200" dirty="0" smtClean="0"/>
              <a:t> </a:t>
            </a:r>
            <a:r>
              <a:rPr lang="ru-RU" sz="1200" dirty="0" err="1" smtClean="0"/>
              <a:t>методологічні</a:t>
            </a:r>
            <a:r>
              <a:rPr lang="ru-RU" sz="1200" dirty="0" smtClean="0"/>
              <a:t> засади </a:t>
            </a:r>
            <a:r>
              <a:rPr lang="ru-RU" sz="1200" dirty="0" err="1" smtClean="0"/>
              <a:t>формування</a:t>
            </a:r>
            <a:r>
              <a:rPr lang="ru-RU" sz="1200" dirty="0" smtClean="0"/>
              <a:t> моделей </a:t>
            </a:r>
            <a:r>
              <a:rPr lang="ru-RU" sz="1200" dirty="0" err="1" smtClean="0"/>
              <a:t>розвитку</a:t>
            </a:r>
            <a:r>
              <a:rPr lang="ru-RU" sz="1200" dirty="0" smtClean="0"/>
              <a:t> </a:t>
            </a:r>
            <a:r>
              <a:rPr lang="ru-RU" sz="1200" dirty="0" err="1" smtClean="0"/>
              <a:t>публічно-управінських</a:t>
            </a:r>
            <a:r>
              <a:rPr lang="ru-RU" sz="1200" dirty="0" smtClean="0"/>
              <a:t> </a:t>
            </a:r>
            <a:r>
              <a:rPr lang="ru-RU" sz="1200" dirty="0" err="1" smtClean="0"/>
              <a:t>явищ</a:t>
            </a:r>
            <a:r>
              <a:rPr lang="ru-RU" sz="1200" dirty="0" smtClean="0"/>
              <a:t> та </a:t>
            </a:r>
            <a:r>
              <a:rPr lang="ru-RU" sz="1200" dirty="0" err="1" smtClean="0"/>
              <a:t>процесів</a:t>
            </a:r>
            <a:r>
              <a:rPr lang="ru-RU" sz="1200" dirty="0" smtClean="0"/>
              <a:t> </a:t>
            </a:r>
            <a:r>
              <a:rPr lang="ru-RU" sz="1200" dirty="0" err="1" smtClean="0"/>
              <a:t>та</a:t>
            </a:r>
            <a:r>
              <a:rPr lang="ru-RU" sz="1200" dirty="0" smtClean="0"/>
              <a:t> </a:t>
            </a:r>
            <a:r>
              <a:rPr lang="ru-RU" sz="1200" dirty="0" err="1" smtClean="0"/>
              <a:t>державно-управлінських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відносин</a:t>
            </a:r>
            <a:r>
              <a:rPr lang="ru-RU" sz="1200" dirty="0" smtClean="0"/>
              <a:t> у </a:t>
            </a:r>
            <a:r>
              <a:rPr lang="ru-RU" sz="1200" dirty="0" err="1" smtClean="0"/>
              <a:t>процесі</a:t>
            </a:r>
            <a:r>
              <a:rPr lang="ru-RU" sz="1200" dirty="0" smtClean="0"/>
              <a:t> </a:t>
            </a:r>
            <a:r>
              <a:rPr lang="ru-RU" sz="1200" dirty="0" err="1" smtClean="0"/>
              <a:t>наукової</a:t>
            </a:r>
            <a:r>
              <a:rPr lang="ru-RU" sz="1200" dirty="0" smtClean="0"/>
              <a:t> </a:t>
            </a:r>
            <a:r>
              <a:rPr lang="ru-RU" sz="1200" dirty="0" err="1" smtClean="0"/>
              <a:t>діяльності</a:t>
            </a:r>
            <a:r>
              <a:rPr lang="ru-RU" sz="1200" dirty="0" smtClean="0"/>
              <a:t>.</a:t>
            </a:r>
            <a:endParaRPr lang="uk-UA" sz="1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             Зв’язок дисципліни</a:t>
            </a:r>
            <a:r>
              <a:rPr lang="uk-UA" sz="1200" b="1" dirty="0" smtClean="0"/>
              <a:t> «Методологія публічного </a:t>
            </a:r>
            <a:r>
              <a:rPr lang="uk-UA" sz="1200" b="1" dirty="0" err="1" smtClean="0"/>
              <a:t>управління”</a:t>
            </a:r>
            <a:r>
              <a:rPr lang="uk-UA" sz="1200" b="1" dirty="0" smtClean="0"/>
              <a:t> </a:t>
            </a:r>
            <a:r>
              <a:rPr lang="uk-UA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з базовими дисциплінами фахового спрямування -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</a:t>
            </a:r>
            <a:r>
              <a:rPr lang="uk-UA" sz="1200" dirty="0" err="1" smtClean="0"/>
              <a:t>Соціальне</a:t>
            </a:r>
            <a:r>
              <a:rPr lang="uk-UA" sz="1200" dirty="0" smtClean="0"/>
              <a:t> проектування у публічному  </a:t>
            </a:r>
            <a:r>
              <a:rPr lang="uk-UA" sz="1200" dirty="0" err="1" smtClean="0"/>
              <a:t>управлінні”</a:t>
            </a:r>
            <a:r>
              <a:rPr lang="uk-UA" sz="1200" dirty="0" smtClean="0"/>
              <a:t>, </a:t>
            </a:r>
            <a:r>
              <a:rPr lang="uk-UA" sz="1200" dirty="0" err="1" smtClean="0"/>
              <a:t>“Соціальне</a:t>
            </a:r>
            <a:r>
              <a:rPr lang="uk-UA" sz="1200" dirty="0" smtClean="0"/>
              <a:t> прогнозування у публічному </a:t>
            </a:r>
            <a:r>
              <a:rPr lang="uk-UA" sz="1200" dirty="0" err="1" smtClean="0"/>
              <a:t>управлінні”</a:t>
            </a:r>
            <a:r>
              <a:rPr lang="uk-UA" sz="1200" dirty="0" smtClean="0"/>
              <a:t>, </a:t>
            </a:r>
            <a:r>
              <a:rPr lang="uk-UA" sz="1200" dirty="0" err="1" smtClean="0"/>
              <a:t>“Теорія</a:t>
            </a:r>
            <a:r>
              <a:rPr lang="uk-UA" sz="1200" dirty="0" smtClean="0"/>
              <a:t> прийняття рішень в публічному </a:t>
            </a:r>
            <a:r>
              <a:rPr lang="uk-UA" sz="1200" dirty="0" err="1" smtClean="0"/>
              <a:t>управлінні</a:t>
            </a:r>
            <a:r>
              <a:rPr lang="uk-UA" sz="1400" dirty="0" err="1" smtClean="0"/>
              <a:t>”</a:t>
            </a:r>
            <a:r>
              <a:rPr lang="uk-UA" sz="1400" dirty="0" smtClean="0"/>
              <a:t>.</a:t>
            </a:r>
            <a:endParaRPr lang="ru-RU" sz="14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23406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2758</TotalTime>
  <Words>321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ДИСЦИПЛІНА  «МЕТОДОЛОГІЯ ПУБЛІЧНОГО УПРАВЛІННЯ»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СУЧАСНА КОНЦЕПЦІЯ ВНУТРІШНЬОФІРМОВОГО МЕНЕДЖМЕНТУ ПРОМИСЛОВОГО ПІДПРИЄМСТВА</dc:title>
  <dc:creator>Наташа</dc:creator>
  <cp:lastModifiedBy>Valentina</cp:lastModifiedBy>
  <cp:revision>114</cp:revision>
  <dcterms:created xsi:type="dcterms:W3CDTF">2019-03-10T17:04:54Z</dcterms:created>
  <dcterms:modified xsi:type="dcterms:W3CDTF">2021-02-14T15:50:04Z</dcterms:modified>
</cp:coreProperties>
</file>