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1pPr>
    <a:lvl2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2pPr>
    <a:lvl3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3pPr>
    <a:lvl4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4pPr>
    <a:lvl5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5pPr>
    <a:lvl6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6pPr>
    <a:lvl7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7pPr>
    <a:lvl8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8pPr>
    <a:lvl9pPr marL="0" marR="0" indent="0" algn="l" defTabSz="584200" rtl="0" fontAlgn="auto" latinLnBrk="0" hangingPunct="0">
      <a:lnSpc>
        <a:spcPct val="8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200" b="1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Proxima Nova"/>
        <a:ea typeface="Proxima Nova"/>
        <a:cs typeface="Proxima Nova"/>
        <a:sym typeface="Proxima Nov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AEAEA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4CA5D2"/>
      </a:tcTxStyle>
      <a:tcStyle>
        <a:tcBdr>
          <a:left>
            <a:ln w="12700" cap="flat">
              <a:noFill/>
              <a:miter lim="400000"/>
            </a:ln>
          </a:left>
          <a:right>
            <a:ln w="50800" cap="flat">
              <a:solidFill>
                <a:srgbClr val="03A8D6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50800" cap="flat">
              <a:solidFill>
                <a:srgbClr val="0BA8D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4CA5D2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50800" cap="flat">
              <a:solidFill>
                <a:srgbClr val="03A8D6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AEAEA"/>
          </a:solidFill>
        </a:fill>
      </a:tcStyle>
    </a:band2H>
    <a:firstCol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008ABA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008ABA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ADEFF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AEAEB"/>
          </a:solidFill>
        </a:fill>
      </a:tcStyle>
    </a:band2H>
    <a:firstCol>
      <a:tcTxStyle b="off" i="off">
        <a:font>
          <a:latin typeface="Proxima Nova Medium"/>
          <a:ea typeface="Proxima Nova Medium"/>
          <a:cs typeface="Proxima Nova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390196"/>
              <a:satOff val="16169"/>
              <a:lumOff val="-19584"/>
            </a:schemeClr>
          </a:solidFill>
        </a:fill>
      </a:tcStyle>
    </a:firstCol>
    <a:lastRow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ff" i="off">
        <a:font>
          <a:latin typeface="Proxima Nova Medium"/>
          <a:ea typeface="Proxima Nova Medium"/>
          <a:cs typeface="Proxima Nova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312616"/>
              <a:satOff val="21048"/>
              <a:lumOff val="-29411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D238"/>
          </a:solidFill>
        </a:fill>
      </a:tcStyle>
    </a:firstCol>
    <a:la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F7EA"/>
          </a:solidFill>
        </a:fill>
      </a:tcStyle>
    </a:lastRow>
    <a:fir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A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BEBEB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219922"/>
              <a:satOff val="-56679"/>
              <a:lumOff val="-26479"/>
            </a:schemeClr>
          </a:solidFill>
        </a:fill>
      </a:tcStyle>
    </a:firstCol>
    <a:lastRow>
      <a:tcTxStyle b="off" i="off">
        <a:font>
          <a:latin typeface="Proxima Nova Medium"/>
          <a:ea typeface="Proxima Nova Medium"/>
          <a:cs typeface="Proxima Nova Medium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AEBEB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228106"/>
              <a:satOff val="-38633"/>
              <a:lumOff val="-1788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Proxima Nova"/>
          <a:ea typeface="Proxima Nova"/>
          <a:cs typeface="Proxima Nov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wholeTbl>
    <a:band2H>
      <a:tcTxStyle/>
      <a:tcStyle>
        <a:tcBdr/>
        <a:fill>
          <a:solidFill>
            <a:srgbClr val="BBBBBB"/>
          </a:solidFill>
        </a:fill>
      </a:tcStyle>
    </a:band2H>
    <a:firstCol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29292"/>
          </a:solidFill>
        </a:fill>
      </a:tcStyle>
    </a:lastRow>
    <a:firstRow>
      <a:tcTxStyle b="on" i="off">
        <a:font>
          <a:latin typeface="Proxima Nova"/>
          <a:ea typeface="Proxima Nova"/>
          <a:cs typeface="Proxima Nov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2929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37" d="100"/>
          <a:sy n="37" d="100"/>
        </p:scale>
        <p:origin x="-432" y="-7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8" name="Shape 14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9161342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">
    <p:bg>
      <p:bgPr>
        <a:solidFill>
          <a:srgbClr val="00B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Автор и дата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19200" y="2434335"/>
            <a:ext cx="21945600" cy="706629"/>
          </a:xfrm>
          <a:prstGeom prst="rect">
            <a:avLst/>
          </a:prstGeom>
        </p:spPr>
        <p:txBody>
          <a:bodyPr anchor="ctr"/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ClrTx/>
              <a:buSzTx/>
              <a:buNone/>
              <a:defRPr sz="36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Автор и дата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8648700"/>
            <a:ext cx="21945600" cy="20955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000000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</a:lstStyle>
          <a:p>
            <a:r>
              <a:t>Подзаголовок презентации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" name="Заголовок презентации"/>
          <p:cNvSpPr txBox="1">
            <a:spLocks noGrp="1"/>
          </p:cNvSpPr>
          <p:nvPr>
            <p:ph type="title" hasCustomPrompt="1"/>
          </p:nvPr>
        </p:nvSpPr>
        <p:spPr>
          <a:xfrm>
            <a:off x="1219200" y="3127375"/>
            <a:ext cx="21945600" cy="5524500"/>
          </a:xfrm>
          <a:prstGeom prst="rect">
            <a:avLst/>
          </a:prstGeom>
        </p:spPr>
        <p:txBody>
          <a:bodyPr/>
          <a:lstStyle>
            <a:lvl1pPr defTabSz="584200">
              <a:defRPr sz="22000" spc="-220">
                <a:solidFill>
                  <a:srgbClr val="FFFFFF"/>
                </a:solidFill>
              </a:defRPr>
            </a:lvl1pPr>
          </a:lstStyle>
          <a:p>
            <a:r>
              <a:t>Заголовок презентации</a:t>
            </a:r>
          </a:p>
        </p:txBody>
      </p:sp>
      <p:sp>
        <p:nvSpPr>
          <p:cNvPr id="1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Сообщение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Уровень текста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763675"/>
            <a:ext cx="21945600" cy="4192883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1pPr>
            <a:lvl2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2pPr>
            <a:lvl3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3pPr>
            <a:lvl4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4pPr>
            <a:lvl5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5pPr>
          </a:lstStyle>
          <a:p>
            <a:r>
              <a:t>Сообщение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Важный факт">
    <p:bg>
      <p:bgPr>
        <a:solidFill>
          <a:srgbClr val="FFC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Уровень текста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2334623"/>
            <a:ext cx="21945600" cy="7612249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50000" b="0" cap="all" spc="-5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1pPr>
            <a:lvl2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50000" b="0" cap="all" spc="-5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2pPr>
            <a:lvl3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50000" b="0" cap="all" spc="-5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3pPr>
            <a:lvl4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50000" b="0" cap="all" spc="-5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4pPr>
            <a:lvl5pPr marL="0" indent="0" algn="ctr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50000" b="0" cap="all" spc="-500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6" name="Информация о факте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19200" y="9436100"/>
            <a:ext cx="21945599" cy="629921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0"/>
              </a:spcBef>
              <a:buClrTx/>
              <a:buSzTx/>
              <a:buNone/>
              <a:defRPr sz="3200" b="0" cap="all" spc="-32">
                <a:solidFill>
                  <a:srgbClr val="000000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Информация о факте</a:t>
            </a:r>
          </a:p>
        </p:txBody>
      </p:sp>
      <p:sp>
        <p:nvSpPr>
          <p:cNvPr id="10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bg>
      <p:bgPr>
        <a:solidFill>
          <a:srgbClr val="00B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Уровень текста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3771900" y="4464048"/>
            <a:ext cx="16840200" cy="4883152"/>
          </a:xfrm>
          <a:prstGeom prst="rect">
            <a:avLst/>
          </a:prstGeom>
        </p:spPr>
        <p:txBody>
          <a:bodyPr anchor="ctr"/>
          <a:lstStyle>
            <a:lvl1pPr marL="431800" indent="-431800" defTabSz="825500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1pPr>
            <a:lvl2pPr marL="431800" indent="-431800" defTabSz="825500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2pPr>
            <a:lvl3pPr marL="431800" indent="-431800" defTabSz="825500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3pPr>
            <a:lvl4pPr marL="431800" indent="-431800" defTabSz="825500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4pPr>
            <a:lvl5pPr marL="431800" indent="-431800" defTabSz="825500">
              <a:lnSpc>
                <a:spcPct val="70000"/>
              </a:lnSpc>
              <a:spcBef>
                <a:spcPts val="0"/>
              </a:spcBef>
              <a:buClrTx/>
              <a:buSzTx/>
              <a:buNone/>
              <a:defRPr sz="14000" b="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Druk Medium"/>
              </a:defRPr>
            </a:lvl5pPr>
          </a:lstStyle>
          <a:p>
            <a:r>
              <a:t>«Важная цитата»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5" name="Авторство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4203700" y="9347200"/>
            <a:ext cx="16840200" cy="680721"/>
          </a:xfrm>
          <a:prstGeom prst="rect">
            <a:avLst/>
          </a:prstGeom>
        </p:spPr>
        <p:txBody>
          <a:bodyPr lIns="76200" tIns="76200" rIns="76200" bIns="76200"/>
          <a:lstStyle>
            <a:lvl1pPr marL="0" indent="0" defTabSz="82550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cap="all" spc="-32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Авторство</a:t>
            </a:r>
          </a:p>
        </p:txBody>
      </p:sp>
      <p:sp>
        <p:nvSpPr>
          <p:cNvPr id="11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(3 шт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495873917_2724x1818.jpg"/>
          <p:cNvSpPr>
            <a:spLocks noGrp="1"/>
          </p:cNvSpPr>
          <p:nvPr>
            <p:ph type="pic" sz="half" idx="13"/>
          </p:nvPr>
        </p:nvSpPr>
        <p:spPr>
          <a:xfrm>
            <a:off x="635000" y="6832600"/>
            <a:ext cx="12877800" cy="858992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4" name="496036167_2890x1683.jpg"/>
          <p:cNvSpPr>
            <a:spLocks noGrp="1"/>
          </p:cNvSpPr>
          <p:nvPr>
            <p:ph type="pic" sz="half" idx="14"/>
          </p:nvPr>
        </p:nvSpPr>
        <p:spPr>
          <a:xfrm>
            <a:off x="88900" y="-177800"/>
            <a:ext cx="14008100" cy="815765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Изображение"/>
          <p:cNvSpPr>
            <a:spLocks noGrp="1"/>
          </p:cNvSpPr>
          <p:nvPr>
            <p:ph type="pic" idx="15"/>
          </p:nvPr>
        </p:nvSpPr>
        <p:spPr>
          <a:xfrm>
            <a:off x="12814300" y="-355600"/>
            <a:ext cx="12033950" cy="1803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495873917_2724x1818.jpg"/>
          <p:cNvSpPr>
            <a:spLocks noGrp="1"/>
          </p:cNvSpPr>
          <p:nvPr>
            <p:ph type="pic" idx="13"/>
          </p:nvPr>
        </p:nvSpPr>
        <p:spPr>
          <a:xfrm>
            <a:off x="635000" y="-1181110"/>
            <a:ext cx="23114000" cy="154178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 фото"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496036167_2890x1683.jpg"/>
          <p:cNvSpPr>
            <a:spLocks noGrp="1"/>
          </p:cNvSpPr>
          <p:nvPr>
            <p:ph type="pic" idx="13"/>
          </p:nvPr>
        </p:nvSpPr>
        <p:spPr>
          <a:xfrm>
            <a:off x="-38100" y="-267934"/>
            <a:ext cx="24472902" cy="142518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8648700"/>
            <a:ext cx="21945600" cy="20955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marL="0" indent="0">
              <a:lnSpc>
                <a:spcPct val="90000"/>
              </a:lnSpc>
              <a:spcBef>
                <a:spcPts val="0"/>
              </a:spcBef>
              <a:buClrTx/>
              <a:buSzTx/>
              <a:buNone/>
              <a:defRPr sz="5200" b="0" spc="-5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</a:lstStyle>
          <a:p>
            <a:r>
              <a:t>Подзаголовок презентации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3" name="Заголовок презентации"/>
          <p:cNvSpPr txBox="1">
            <a:spLocks noGrp="1"/>
          </p:cNvSpPr>
          <p:nvPr>
            <p:ph type="title" hasCustomPrompt="1"/>
          </p:nvPr>
        </p:nvSpPr>
        <p:spPr>
          <a:xfrm>
            <a:off x="1219200" y="3124200"/>
            <a:ext cx="21945600" cy="5524500"/>
          </a:xfrm>
          <a:prstGeom prst="rect">
            <a:avLst/>
          </a:prstGeom>
        </p:spPr>
        <p:txBody>
          <a:bodyPr/>
          <a:lstStyle>
            <a:lvl1pPr defTabSz="584200">
              <a:defRPr sz="22000" spc="-220">
                <a:solidFill>
                  <a:srgbClr val="FFFFFF"/>
                </a:solidFill>
              </a:defRPr>
            </a:lvl1pPr>
          </a:lstStyle>
          <a:p>
            <a:r>
              <a:t>Заголовок презентации</a:t>
            </a:r>
          </a:p>
        </p:txBody>
      </p:sp>
      <p:sp>
        <p:nvSpPr>
          <p:cNvPr id="24" name="Автор и дата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1219200" y="2438400"/>
            <a:ext cx="21945600" cy="711200"/>
          </a:xfrm>
          <a:prstGeom prst="rect">
            <a:avLst/>
          </a:prstGeom>
        </p:spPr>
        <p:txBody>
          <a:bodyPr anchor="ctr"/>
          <a:lstStyle>
            <a:lvl1pPr marL="0" indent="0" defTabSz="825500">
              <a:lnSpc>
                <a:spcPct val="120000"/>
              </a:lnSpc>
              <a:spcBef>
                <a:spcPts val="0"/>
              </a:spcBef>
              <a:buClrTx/>
              <a:buSzTx/>
              <a:buNone/>
              <a:defRPr sz="36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Автор и дата</a:t>
            </a:r>
          </a:p>
        </p:txBody>
      </p:sp>
      <p:sp>
        <p:nvSpPr>
          <p:cNvPr id="2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 фото (вариант)">
    <p:bg>
      <p:bgPr>
        <a:solidFill>
          <a:srgbClr val="00B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9100800" y="8229600"/>
            <a:ext cx="4584700" cy="312370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spc="-3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marL="0" indent="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spc="-3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marL="0" indent="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spc="-3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marL="0" indent="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spc="-3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marL="0" indent="0">
              <a:lnSpc>
                <a:spcPts val="3600"/>
              </a:lnSpc>
              <a:spcBef>
                <a:spcPts val="0"/>
              </a:spcBef>
              <a:buClrTx/>
              <a:buSzTx/>
              <a:buNone/>
              <a:defRPr sz="3200" b="0" spc="-32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</a:lstStyle>
          <a:p>
            <a:r>
              <a:t>Текст подписи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3" name="Изображение"/>
          <p:cNvSpPr>
            <a:spLocks noGrp="1"/>
          </p:cNvSpPr>
          <p:nvPr>
            <p:ph type="pic" idx="13"/>
          </p:nvPr>
        </p:nvSpPr>
        <p:spPr>
          <a:xfrm>
            <a:off x="528828" y="0"/>
            <a:ext cx="17992344" cy="120015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Заголовок слайда"/>
          <p:cNvSpPr txBox="1">
            <a:spLocks noGrp="1"/>
          </p:cNvSpPr>
          <p:nvPr>
            <p:ph type="title" hasCustomPrompt="1"/>
          </p:nvPr>
        </p:nvSpPr>
        <p:spPr>
          <a:xfrm>
            <a:off x="635000" y="7937906"/>
            <a:ext cx="17780000" cy="5651592"/>
          </a:xfrm>
          <a:prstGeom prst="rect">
            <a:avLst/>
          </a:prstGeom>
        </p:spPr>
        <p:txBody>
          <a:bodyPr anchor="b"/>
          <a:lstStyle>
            <a:lvl1pPr algn="ctr" defTabSz="584200">
              <a:defRPr sz="22000" spc="-220">
                <a:solidFill>
                  <a:srgbClr val="FFD74C"/>
                </a:solidFill>
              </a:defRPr>
            </a:lvl1pPr>
          </a:lstStyle>
          <a:p>
            <a:r>
              <a:t>Заголовок слайда</a:t>
            </a:r>
          </a:p>
        </p:txBody>
      </p:sp>
      <p:sp>
        <p:nvSpPr>
          <p:cNvPr id="35" name="Линия"/>
          <p:cNvSpPr/>
          <p:nvPr/>
        </p:nvSpPr>
        <p:spPr>
          <a:xfrm>
            <a:off x="19169012" y="11874500"/>
            <a:ext cx="1549401" cy="0"/>
          </a:xfrm>
          <a:prstGeom prst="ellipse">
            <a:avLst/>
          </a:prstGeom>
          <a:ln w="254000">
            <a:solidFill>
              <a:srgbClr val="FFD74C"/>
            </a:solidFill>
            <a:miter lim="400000"/>
          </a:ln>
        </p:spPr>
        <p:txBody>
          <a:bodyPr lIns="0" tIns="0" rIns="0" bIns="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3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Уровень текста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Заголовок слайда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Заголовок слайда</a:t>
            </a:r>
          </a:p>
        </p:txBody>
      </p:sp>
      <p:sp>
        <p:nvSpPr>
          <p:cNvPr id="4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Уровень текста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7280"/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Уровень текста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6311900"/>
            <a:ext cx="8356600" cy="6184900"/>
          </a:xfrm>
          <a:prstGeom prst="rect">
            <a:avLst/>
          </a:prstGeom>
        </p:spPr>
        <p:txBody>
          <a:bodyPr/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1" name="Заголовок слайда"/>
          <p:cNvSpPr txBox="1">
            <a:spLocks noGrp="1"/>
          </p:cNvSpPr>
          <p:nvPr>
            <p:ph type="title" hasCustomPrompt="1"/>
          </p:nvPr>
        </p:nvSpPr>
        <p:spPr>
          <a:xfrm>
            <a:off x="1219200" y="2439639"/>
            <a:ext cx="8356600" cy="3068291"/>
          </a:xfrm>
          <a:prstGeom prst="rect">
            <a:avLst/>
          </a:prstGeom>
        </p:spPr>
        <p:txBody>
          <a:bodyPr/>
          <a:lstStyle>
            <a:lvl1pPr>
              <a:defRPr sz="10000" spc="-100"/>
            </a:lvl1pPr>
          </a:lstStyle>
          <a:p>
            <a:r>
              <a:t>Заголовок слайда</a:t>
            </a:r>
          </a:p>
        </p:txBody>
      </p:sp>
      <p:sp>
        <p:nvSpPr>
          <p:cNvPr id="62" name="Прямоугольник"/>
          <p:cNvSpPr/>
          <p:nvPr/>
        </p:nvSpPr>
        <p:spPr>
          <a:xfrm>
            <a:off x="10795000" y="0"/>
            <a:ext cx="13614400" cy="13716000"/>
          </a:xfrm>
          <a:prstGeom prst="rect">
            <a:avLst/>
          </a:prstGeom>
          <a:solidFill>
            <a:srgbClr val="00BFF3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63" name="638623930_2326x1548.jpg"/>
          <p:cNvSpPr>
            <a:spLocks noGrp="1"/>
          </p:cNvSpPr>
          <p:nvPr>
            <p:ph type="pic" idx="13"/>
          </p:nvPr>
        </p:nvSpPr>
        <p:spPr>
          <a:xfrm>
            <a:off x="9156700" y="-38100"/>
            <a:ext cx="19693467" cy="13106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4" name="Автор и дата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1219200" y="1646935"/>
            <a:ext cx="8356600" cy="770129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20000"/>
              </a:lnSpc>
              <a:spcBef>
                <a:spcPts val="0"/>
              </a:spcBef>
              <a:buClrTx/>
              <a:buSzTx/>
              <a:buNone/>
              <a:defRPr sz="3600" b="0" cap="all">
                <a:solidFill>
                  <a:srgbClr val="00C7FC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lvl1pPr>
          </a:lstStyle>
          <a:p>
            <a:r>
              <a:t>Автор и дата</a:t>
            </a:r>
          </a:p>
        </p:txBody>
      </p:sp>
      <p:sp>
        <p:nvSpPr>
          <p:cNvPr id="6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Раздел">
    <p:bg>
      <p:bgPr>
        <a:solidFill>
          <a:srgbClr val="00B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Заголовок раздела"/>
          <p:cNvSpPr txBox="1">
            <a:spLocks noGrp="1"/>
          </p:cNvSpPr>
          <p:nvPr>
            <p:ph type="title" hasCustomPrompt="1"/>
          </p:nvPr>
        </p:nvSpPr>
        <p:spPr>
          <a:xfrm>
            <a:off x="1219200" y="4064000"/>
            <a:ext cx="21945600" cy="5930900"/>
          </a:xfrm>
          <a:prstGeom prst="rect">
            <a:avLst/>
          </a:prstGeom>
        </p:spPr>
        <p:txBody>
          <a:bodyPr anchor="ctr"/>
          <a:lstStyle>
            <a:lvl1pPr marL="431800" indent="-431800">
              <a:defRPr spc="0">
                <a:solidFill>
                  <a:srgbClr val="FFFFFF"/>
                </a:solidFill>
              </a:defRPr>
            </a:lvl1pPr>
          </a:lstStyle>
          <a:p>
            <a:r>
              <a:t>Заголовок раздела</a:t>
            </a:r>
          </a:p>
        </p:txBody>
      </p:sp>
      <p:sp>
        <p:nvSpPr>
          <p:cNvPr id="7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Заголовок слайда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Заголовок слайда</a:t>
            </a:r>
          </a:p>
        </p:txBody>
      </p:sp>
      <p:sp>
        <p:nvSpPr>
          <p:cNvPr id="8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овестка дня">
    <p:bg>
      <p:bgPr>
        <a:solidFill>
          <a:srgbClr val="FFC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Заголовок повестки дня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ct val="6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t>Заголовок повестки дня</a:t>
            </a:r>
          </a:p>
        </p:txBody>
      </p:sp>
      <p:sp>
        <p:nvSpPr>
          <p:cNvPr id="89" name="Уровень текста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3594100"/>
            <a:ext cx="21945600" cy="8902700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z="5400" spc="-53">
                <a:solidFill>
                  <a:srgbClr val="000000"/>
                </a:solidFill>
              </a:defRPr>
            </a:lvl1pPr>
            <a:lvl2pPr marL="0" indent="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z="5400" spc="-53">
                <a:solidFill>
                  <a:srgbClr val="000000"/>
                </a:solidFill>
              </a:defRPr>
            </a:lvl2pPr>
            <a:lvl3pPr marL="0" indent="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z="5400" spc="-53">
                <a:solidFill>
                  <a:srgbClr val="000000"/>
                </a:solidFill>
              </a:defRPr>
            </a:lvl3pPr>
            <a:lvl4pPr marL="0" indent="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z="5400" spc="-53">
                <a:solidFill>
                  <a:srgbClr val="000000"/>
                </a:solidFill>
              </a:defRPr>
            </a:lvl4pPr>
            <a:lvl5pPr marL="0" indent="0" defTabSz="825500">
              <a:lnSpc>
                <a:spcPct val="140000"/>
              </a:lnSpc>
              <a:spcBef>
                <a:spcPts val="0"/>
              </a:spcBef>
              <a:buClrTx/>
              <a:buSzTx/>
              <a:buNone/>
              <a:defRPr sz="5400" spc="-53">
                <a:solidFill>
                  <a:srgbClr val="000000"/>
                </a:solidFill>
              </a:defRPr>
            </a:lvl5pPr>
          </a:lstStyle>
          <a:p>
            <a:r>
              <a:t>Темы повестки дня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219200" y="3733800"/>
            <a:ext cx="21945600" cy="876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Текст пункта на слайде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Заголовок слайда"/>
          <p:cNvSpPr txBox="1">
            <a:spLocks noGrp="1"/>
          </p:cNvSpPr>
          <p:nvPr>
            <p:ph type="title"/>
          </p:nvPr>
        </p:nvSpPr>
        <p:spPr>
          <a:xfrm>
            <a:off x="1219200" y="1219200"/>
            <a:ext cx="21945600" cy="229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Заголовок слайда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23622000" y="13080999"/>
            <a:ext cx="336728" cy="413767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825500">
              <a:lnSpc>
                <a:spcPts val="2600"/>
              </a:lnSpc>
              <a:spcBef>
                <a:spcPts val="0"/>
              </a:spcBef>
              <a:defRPr sz="1800" b="0">
                <a:solidFill>
                  <a:srgbClr val="000000"/>
                </a:solidFill>
                <a:latin typeface="Proxima Nova Medium"/>
                <a:ea typeface="Proxima Nova Medium"/>
                <a:cs typeface="Proxima Nova Medium"/>
                <a:sym typeface="Proxima Nova Medium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1pPr>
      <a:lvl2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2pPr>
      <a:lvl3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3pPr>
      <a:lvl4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4pPr>
      <a:lvl5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5pPr>
      <a:lvl6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6pPr>
      <a:lvl7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7pPr>
      <a:lvl8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8pPr>
      <a:lvl9pPr marL="0" marR="0" indent="0" algn="l" defTabSz="825500" rtl="0" latinLnBrk="0">
        <a:lnSpc>
          <a:spcPct val="7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0" b="0" i="0" u="none" strike="noStrike" cap="all" spc="-140" baseline="0">
          <a:solidFill>
            <a:srgbClr val="00BFF3"/>
          </a:solidFill>
          <a:uFillTx/>
          <a:latin typeface="+mn-lt"/>
          <a:ea typeface="+mn-ea"/>
          <a:cs typeface="+mn-cs"/>
          <a:sym typeface="Druk Medium"/>
        </a:defRPr>
      </a:lvl9pPr>
    </p:titleStyle>
    <p:bodyStyle>
      <a:lvl1pPr marL="6858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1pPr>
      <a:lvl2pPr marL="13716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2pPr>
      <a:lvl3pPr marL="20574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3pPr>
      <a:lvl4pPr marL="27432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4pPr>
      <a:lvl5pPr marL="34290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5pPr>
      <a:lvl6pPr marL="41148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6pPr>
      <a:lvl7pPr marL="48006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7pPr>
      <a:lvl8pPr marL="54864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8pPr>
      <a:lvl9pPr marL="6172200" marR="0" indent="-685800" algn="l" defTabSz="584200" rtl="0" latinLnBrk="0">
        <a:lnSpc>
          <a:spcPct val="80000"/>
        </a:lnSpc>
        <a:spcBef>
          <a:spcPts val="2400"/>
        </a:spcBef>
        <a:spcAft>
          <a:spcPts val="0"/>
        </a:spcAft>
        <a:buClr>
          <a:srgbClr val="57BEF0"/>
        </a:buClr>
        <a:buSzPct val="250000"/>
        <a:buFontTx/>
        <a:buChar char="-"/>
        <a:tabLst/>
        <a:defRPr sz="4200" b="1" i="0" u="none" strike="noStrike" cap="none" spc="0" baseline="0">
          <a:solidFill>
            <a:srgbClr val="53585F"/>
          </a:solidFill>
          <a:uFillTx/>
          <a:latin typeface="Proxima Nova"/>
          <a:ea typeface="Proxima Nova"/>
          <a:cs typeface="Proxima Nova"/>
          <a:sym typeface="Proxima Nova"/>
        </a:defRPr>
      </a:lvl9pPr>
    </p:bodyStyle>
    <p:otherStyle>
      <a:lvl1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1pPr>
      <a:lvl2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2pPr>
      <a:lvl3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3pPr>
      <a:lvl4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4pPr>
      <a:lvl5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5pPr>
      <a:lvl6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6pPr>
      <a:lvl7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7pPr>
      <a:lvl8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8pPr>
      <a:lvl9pPr marL="0" marR="0" indent="0" algn="l" defTabSz="825500" rtl="0" latinLnBrk="0">
        <a:lnSpc>
          <a:spcPts val="26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Proxima Nova Medium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Конкурентна розвідка та порівняльний аналіз"/>
          <p:cNvSpPr txBox="1">
            <a:spLocks noGrp="1"/>
          </p:cNvSpPr>
          <p:nvPr>
            <p:ph type="ctrTitle"/>
          </p:nvPr>
        </p:nvSpPr>
        <p:spPr>
          <a:xfrm>
            <a:off x="1606824" y="4481736"/>
            <a:ext cx="21945600" cy="5504061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sz="12800" b="1" dirty="0" err="1"/>
              <a:t>Конкурентна</a:t>
            </a:r>
            <a:r>
              <a:rPr sz="12800" b="1" dirty="0"/>
              <a:t> </a:t>
            </a:r>
            <a:r>
              <a:rPr sz="12800" b="1" dirty="0" err="1"/>
              <a:t>розвідка</a:t>
            </a:r>
            <a:r>
              <a:rPr sz="12800" b="1" dirty="0"/>
              <a:t> </a:t>
            </a:r>
            <a:r>
              <a:rPr sz="12800" b="1" dirty="0" err="1"/>
              <a:t>та</a:t>
            </a:r>
            <a:r>
              <a:rPr sz="12800" b="1" dirty="0"/>
              <a:t> </a:t>
            </a:r>
            <a:r>
              <a:rPr sz="12800" b="1" dirty="0" err="1"/>
              <a:t>порівняльний</a:t>
            </a:r>
            <a:r>
              <a:rPr sz="12800" b="1" dirty="0"/>
              <a:t> </a:t>
            </a:r>
            <a:r>
              <a:rPr sz="12800" b="1" dirty="0" err="1"/>
              <a:t>аналіз</a:t>
            </a:r>
            <a:r>
              <a:rPr sz="12800" b="1" dirty="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699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1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Цілі та завдання проведення    конкурентної розвідки"/>
          <p:cNvSpPr txBox="1">
            <a:spLocks noGrp="1"/>
          </p:cNvSpPr>
          <p:nvPr>
            <p:ph type="title"/>
          </p:nvPr>
        </p:nvSpPr>
        <p:spPr>
          <a:xfrm>
            <a:off x="670720" y="1097360"/>
            <a:ext cx="23135591" cy="139814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sz="4800" b="1" dirty="0" err="1"/>
              <a:t>Цілі</a:t>
            </a:r>
            <a:r>
              <a:rPr sz="4800" b="1" dirty="0"/>
              <a:t> </a:t>
            </a:r>
            <a:r>
              <a:rPr sz="4800" b="1" dirty="0" err="1"/>
              <a:t>та</a:t>
            </a:r>
            <a:r>
              <a:rPr sz="4800" b="1" dirty="0"/>
              <a:t> </a:t>
            </a:r>
            <a:r>
              <a:rPr sz="4800" b="1" dirty="0" err="1"/>
              <a:t>завдання</a:t>
            </a:r>
            <a:r>
              <a:rPr sz="4800" b="1" dirty="0"/>
              <a:t> проведення    </a:t>
            </a:r>
            <a:r>
              <a:rPr sz="4800" b="1" dirty="0" err="1">
                <a:solidFill>
                  <a:srgbClr val="FFFFFF"/>
                </a:solidFill>
              </a:rPr>
              <a:t>конкурентної</a:t>
            </a:r>
            <a:r>
              <a:rPr sz="4800" b="1" dirty="0">
                <a:solidFill>
                  <a:srgbClr val="FFFFFF"/>
                </a:solidFill>
              </a:rPr>
              <a:t> </a:t>
            </a:r>
            <a:r>
              <a:rPr sz="4800" b="1" dirty="0" err="1">
                <a:solidFill>
                  <a:srgbClr val="FFFFFF"/>
                </a:solidFill>
              </a:rPr>
              <a:t>розвідки</a:t>
            </a:r>
            <a:r>
              <a:rPr sz="4800" b="1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53" name="Конкуренція в світі зростає постійно, а отже, конкурентна розвідка при грамотному застосуванні може стати вирішальним чинником успіху організації, якій в майбутньому загрожує криза."/>
          <p:cNvSpPr txBox="1"/>
          <p:nvPr/>
        </p:nvSpPr>
        <p:spPr>
          <a:xfrm>
            <a:off x="877358" y="2704150"/>
            <a:ext cx="9617789" cy="1712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355600">
              <a:lnSpc>
                <a:spcPct val="100000"/>
              </a:lnSpc>
              <a:spcBef>
                <a:spcPts val="0"/>
              </a:spcBef>
              <a:defRPr sz="28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Конкуренція в світі зростає постійно, а отже, конкурентна розвідка при грамотному застосуванні може стати вирішальним чинником успіху організації, якій в майбутньому загрожує криза.</a:t>
            </a:r>
          </a:p>
        </p:txBody>
      </p:sp>
      <p:sp>
        <p:nvSpPr>
          <p:cNvPr id="154" name="Конкурентна розвідка однозначно необхідна, хоч і не є панацеєю. Вона є тим аналітичним інструментом, без застосування якого часто неможливо досягти успіхів у бізнесі."/>
          <p:cNvSpPr txBox="1"/>
          <p:nvPr/>
        </p:nvSpPr>
        <p:spPr>
          <a:xfrm>
            <a:off x="12645376" y="2704150"/>
            <a:ext cx="10269381" cy="1712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355600">
              <a:lnSpc>
                <a:spcPct val="100000"/>
              </a:lnSpc>
              <a:spcBef>
                <a:spcPts val="0"/>
              </a:spcBef>
              <a:defRPr sz="28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Конкурентна розвідка однозначно необхідна, хоч і не є панацеєю. Вона є тим аналітичним інструментом, без застосування якого часто неможливо досягти успіхів у бізнесі.</a:t>
            </a:r>
          </a:p>
        </p:txBody>
      </p:sp>
      <p:sp>
        <p:nvSpPr>
          <p:cNvPr id="155" name="Завдяки їй можна вирішити низку важливих завдань, як-от:…"/>
          <p:cNvSpPr txBox="1"/>
          <p:nvPr/>
        </p:nvSpPr>
        <p:spPr>
          <a:xfrm>
            <a:off x="1486187" y="5136200"/>
            <a:ext cx="8400130" cy="63862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355600">
              <a:lnSpc>
                <a:spcPct val="100000"/>
              </a:lnSpc>
              <a:spcBef>
                <a:spcPts val="0"/>
              </a:spcBef>
              <a:defRPr sz="27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Завдяки їй можна вирішити низку важливих завдань, як-от: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7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1)  підвищення ефективності функціонування бізнесу, передусім за рахунок усвідомленого прийняття обґрунтованих раціональних рішень як на стратегічному, так і на тактичному рівнях;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7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2)  виявлення сприятливих і ймовірних для підприємництва можливостей, які компанія без конкурентної розвідки могла б просто втратити;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7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3)  допомога службі безпеки організації у плані визначення слабких місць і виявлення спроб незаконного отримання конфіденційної корпоративної інформації конкурентами;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7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4)  виконання функції контролю за ризиками, що дозволяє організації ефективно мобілізувати свої сили у відповідь на швидкі негативні зміни та загрози.</a:t>
            </a:r>
          </a:p>
        </p:txBody>
      </p:sp>
      <p:sp>
        <p:nvSpPr>
          <p:cNvPr id="156" name="Цілі застосування конкурентної розвідки:…"/>
          <p:cNvSpPr txBox="1"/>
          <p:nvPr/>
        </p:nvSpPr>
        <p:spPr>
          <a:xfrm>
            <a:off x="13230527" y="5383763"/>
            <a:ext cx="8743347" cy="48114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355600">
              <a:lnSpc>
                <a:spcPct val="100000"/>
              </a:lnSpc>
              <a:spcBef>
                <a:spcPts val="0"/>
              </a:spcBef>
              <a:defRPr sz="27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Цілі застосування конкурентної розвідки: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7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− випередження конкурентів на конкурсах, оглядах і тендерах;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7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− оцінювання потенційних ризиків і найбільш ймовірних сприятливих можливостей при інвестиціях, капіталовкладеннях;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7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− випередження або значне зниження ефективності маркетингових кампаній конкурентів за допомогою продуманих превентивних заходів, розроблених на основі даних конкурентної розвідки;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27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− отримання найбільших вигод від злиття і поглинання.</a:t>
            </a:r>
          </a:p>
        </p:txBody>
      </p:sp>
      <p:sp>
        <p:nvSpPr>
          <p:cNvPr id="157" name="Рост"/>
          <p:cNvSpPr/>
          <p:nvPr/>
        </p:nvSpPr>
        <p:spPr>
          <a:xfrm>
            <a:off x="11655265" y="11697600"/>
            <a:ext cx="2113854" cy="16349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66" h="21598" extrusionOk="0">
                <a:moveTo>
                  <a:pt x="21464" y="6"/>
                </a:moveTo>
                <a:cubicBezTo>
                  <a:pt x="21442" y="-2"/>
                  <a:pt x="21417" y="-2"/>
                  <a:pt x="21392" y="8"/>
                </a:cubicBezTo>
                <a:lnTo>
                  <a:pt x="18267" y="1242"/>
                </a:lnTo>
                <a:cubicBezTo>
                  <a:pt x="18161" y="1283"/>
                  <a:pt x="18132" y="1450"/>
                  <a:pt x="18212" y="1547"/>
                </a:cubicBezTo>
                <a:lnTo>
                  <a:pt x="18753" y="2202"/>
                </a:lnTo>
                <a:cubicBezTo>
                  <a:pt x="18809" y="2274"/>
                  <a:pt x="18815" y="2386"/>
                  <a:pt x="18759" y="2459"/>
                </a:cubicBezTo>
                <a:lnTo>
                  <a:pt x="13208" y="10155"/>
                </a:lnTo>
                <a:cubicBezTo>
                  <a:pt x="13152" y="10227"/>
                  <a:pt x="13058" y="10235"/>
                  <a:pt x="13002" y="10155"/>
                </a:cubicBezTo>
                <a:lnTo>
                  <a:pt x="9056" y="4932"/>
                </a:lnTo>
                <a:cubicBezTo>
                  <a:pt x="9000" y="4859"/>
                  <a:pt x="8907" y="4859"/>
                  <a:pt x="8851" y="4932"/>
                </a:cubicBezTo>
                <a:lnTo>
                  <a:pt x="39" y="17166"/>
                </a:lnTo>
                <a:cubicBezTo>
                  <a:pt x="-17" y="17238"/>
                  <a:pt x="-11" y="17350"/>
                  <a:pt x="45" y="17423"/>
                </a:cubicBezTo>
                <a:lnTo>
                  <a:pt x="941" y="18503"/>
                </a:lnTo>
                <a:cubicBezTo>
                  <a:pt x="997" y="18576"/>
                  <a:pt x="1084" y="18568"/>
                  <a:pt x="1140" y="18495"/>
                </a:cubicBezTo>
                <a:lnTo>
                  <a:pt x="8877" y="7770"/>
                </a:lnTo>
                <a:cubicBezTo>
                  <a:pt x="8933" y="7697"/>
                  <a:pt x="9025" y="7689"/>
                  <a:pt x="9081" y="7770"/>
                </a:cubicBezTo>
                <a:lnTo>
                  <a:pt x="13047" y="13016"/>
                </a:lnTo>
                <a:cubicBezTo>
                  <a:pt x="13103" y="13096"/>
                  <a:pt x="13201" y="13089"/>
                  <a:pt x="13251" y="13008"/>
                </a:cubicBezTo>
                <a:lnTo>
                  <a:pt x="13706" y="12315"/>
                </a:lnTo>
                <a:lnTo>
                  <a:pt x="19848" y="3796"/>
                </a:lnTo>
                <a:cubicBezTo>
                  <a:pt x="19904" y="3723"/>
                  <a:pt x="19992" y="3716"/>
                  <a:pt x="20048" y="3788"/>
                </a:cubicBezTo>
                <a:lnTo>
                  <a:pt x="20589" y="4441"/>
                </a:lnTo>
                <a:cubicBezTo>
                  <a:pt x="20670" y="4537"/>
                  <a:pt x="20802" y="4490"/>
                  <a:pt x="20826" y="4353"/>
                </a:cubicBezTo>
                <a:lnTo>
                  <a:pt x="21560" y="235"/>
                </a:lnTo>
                <a:cubicBezTo>
                  <a:pt x="21583" y="126"/>
                  <a:pt x="21533" y="30"/>
                  <a:pt x="21464" y="6"/>
                </a:cubicBezTo>
                <a:close/>
                <a:moveTo>
                  <a:pt x="20260" y="5385"/>
                </a:moveTo>
                <a:cubicBezTo>
                  <a:pt x="20232" y="5392"/>
                  <a:pt x="20204" y="5410"/>
                  <a:pt x="20179" y="5440"/>
                </a:cubicBezTo>
                <a:lnTo>
                  <a:pt x="17857" y="8656"/>
                </a:lnTo>
                <a:lnTo>
                  <a:pt x="17347" y="9429"/>
                </a:lnTo>
                <a:cubicBezTo>
                  <a:pt x="17328" y="9462"/>
                  <a:pt x="17316" y="9510"/>
                  <a:pt x="17316" y="9550"/>
                </a:cubicBezTo>
                <a:lnTo>
                  <a:pt x="17316" y="21412"/>
                </a:lnTo>
                <a:cubicBezTo>
                  <a:pt x="17316" y="21516"/>
                  <a:pt x="17377" y="21598"/>
                  <a:pt x="17458" y="21598"/>
                </a:cubicBezTo>
                <a:lnTo>
                  <a:pt x="20290" y="21598"/>
                </a:lnTo>
                <a:cubicBezTo>
                  <a:pt x="20371" y="21598"/>
                  <a:pt x="20434" y="21516"/>
                  <a:pt x="20434" y="21412"/>
                </a:cubicBezTo>
                <a:lnTo>
                  <a:pt x="20434" y="5561"/>
                </a:lnTo>
                <a:cubicBezTo>
                  <a:pt x="20434" y="5440"/>
                  <a:pt x="20346" y="5364"/>
                  <a:pt x="20260" y="5385"/>
                </a:cubicBezTo>
                <a:close/>
                <a:moveTo>
                  <a:pt x="9174" y="9548"/>
                </a:moveTo>
                <a:cubicBezTo>
                  <a:pt x="9094" y="9530"/>
                  <a:pt x="9007" y="9606"/>
                  <a:pt x="9007" y="9727"/>
                </a:cubicBezTo>
                <a:lnTo>
                  <a:pt x="9007" y="21412"/>
                </a:lnTo>
                <a:cubicBezTo>
                  <a:pt x="9007" y="21516"/>
                  <a:pt x="9068" y="21598"/>
                  <a:pt x="9149" y="21598"/>
                </a:cubicBezTo>
                <a:lnTo>
                  <a:pt x="11981" y="21598"/>
                </a:lnTo>
                <a:cubicBezTo>
                  <a:pt x="12062" y="21598"/>
                  <a:pt x="12125" y="21516"/>
                  <a:pt x="12125" y="21412"/>
                </a:cubicBezTo>
                <a:lnTo>
                  <a:pt x="12125" y="13474"/>
                </a:lnTo>
                <a:cubicBezTo>
                  <a:pt x="12125" y="13426"/>
                  <a:pt x="12113" y="13386"/>
                  <a:pt x="12082" y="13345"/>
                </a:cubicBezTo>
                <a:lnTo>
                  <a:pt x="9250" y="9598"/>
                </a:lnTo>
                <a:cubicBezTo>
                  <a:pt x="9228" y="9570"/>
                  <a:pt x="9201" y="9554"/>
                  <a:pt x="9174" y="9548"/>
                </a:cubicBezTo>
                <a:close/>
                <a:moveTo>
                  <a:pt x="16102" y="10653"/>
                </a:moveTo>
                <a:cubicBezTo>
                  <a:pt x="16074" y="10659"/>
                  <a:pt x="16045" y="10676"/>
                  <a:pt x="16021" y="10704"/>
                </a:cubicBezTo>
                <a:lnTo>
                  <a:pt x="13700" y="13917"/>
                </a:lnTo>
                <a:lnTo>
                  <a:pt x="13189" y="14693"/>
                </a:lnTo>
                <a:cubicBezTo>
                  <a:pt x="13170" y="14725"/>
                  <a:pt x="13158" y="14773"/>
                  <a:pt x="13158" y="14814"/>
                </a:cubicBezTo>
                <a:lnTo>
                  <a:pt x="13158" y="21412"/>
                </a:lnTo>
                <a:cubicBezTo>
                  <a:pt x="13158" y="21516"/>
                  <a:pt x="13221" y="21598"/>
                  <a:pt x="13301" y="21598"/>
                </a:cubicBezTo>
                <a:lnTo>
                  <a:pt x="16133" y="21598"/>
                </a:lnTo>
                <a:cubicBezTo>
                  <a:pt x="16214" y="21598"/>
                  <a:pt x="16275" y="21516"/>
                  <a:pt x="16275" y="21412"/>
                </a:cubicBezTo>
                <a:lnTo>
                  <a:pt x="16275" y="10832"/>
                </a:lnTo>
                <a:cubicBezTo>
                  <a:pt x="16275" y="10711"/>
                  <a:pt x="16188" y="10636"/>
                  <a:pt x="16102" y="10653"/>
                </a:cubicBezTo>
                <a:close/>
                <a:moveTo>
                  <a:pt x="7801" y="10923"/>
                </a:moveTo>
                <a:cubicBezTo>
                  <a:pt x="7774" y="10930"/>
                  <a:pt x="7747" y="10946"/>
                  <a:pt x="7725" y="10976"/>
                </a:cubicBezTo>
                <a:lnTo>
                  <a:pt x="4894" y="14902"/>
                </a:lnTo>
                <a:cubicBezTo>
                  <a:pt x="4869" y="14934"/>
                  <a:pt x="4855" y="14974"/>
                  <a:pt x="4855" y="15023"/>
                </a:cubicBezTo>
                <a:lnTo>
                  <a:pt x="4855" y="21412"/>
                </a:lnTo>
                <a:cubicBezTo>
                  <a:pt x="4855" y="21516"/>
                  <a:pt x="4918" y="21598"/>
                  <a:pt x="4999" y="21598"/>
                </a:cubicBezTo>
                <a:lnTo>
                  <a:pt x="7830" y="21598"/>
                </a:lnTo>
                <a:cubicBezTo>
                  <a:pt x="7911" y="21598"/>
                  <a:pt x="7974" y="21516"/>
                  <a:pt x="7974" y="21412"/>
                </a:cubicBezTo>
                <a:lnTo>
                  <a:pt x="7974" y="11097"/>
                </a:lnTo>
                <a:cubicBezTo>
                  <a:pt x="7974" y="10976"/>
                  <a:pt x="7884" y="10902"/>
                  <a:pt x="7801" y="10923"/>
                </a:cubicBezTo>
                <a:close/>
                <a:moveTo>
                  <a:pt x="3680" y="16498"/>
                </a:moveTo>
                <a:cubicBezTo>
                  <a:pt x="3652" y="16505"/>
                  <a:pt x="3626" y="16524"/>
                  <a:pt x="3604" y="16554"/>
                </a:cubicBezTo>
                <a:lnTo>
                  <a:pt x="772" y="20477"/>
                </a:lnTo>
                <a:cubicBezTo>
                  <a:pt x="747" y="20510"/>
                  <a:pt x="735" y="20550"/>
                  <a:pt x="735" y="20598"/>
                </a:cubicBezTo>
                <a:lnTo>
                  <a:pt x="735" y="21412"/>
                </a:lnTo>
                <a:cubicBezTo>
                  <a:pt x="735" y="21516"/>
                  <a:pt x="798" y="21598"/>
                  <a:pt x="879" y="21598"/>
                </a:cubicBezTo>
                <a:lnTo>
                  <a:pt x="3711" y="21598"/>
                </a:lnTo>
                <a:cubicBezTo>
                  <a:pt x="3792" y="21598"/>
                  <a:pt x="3853" y="21516"/>
                  <a:pt x="3853" y="21412"/>
                </a:cubicBezTo>
                <a:lnTo>
                  <a:pt x="3853" y="16682"/>
                </a:lnTo>
                <a:cubicBezTo>
                  <a:pt x="3853" y="16555"/>
                  <a:pt x="3762" y="16478"/>
                  <a:pt x="3680" y="16498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" grpId="1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5 етапів  конкурентної розвідки"/>
          <p:cNvSpPr txBox="1">
            <a:spLocks noGrp="1"/>
          </p:cNvSpPr>
          <p:nvPr>
            <p:ph type="title"/>
          </p:nvPr>
        </p:nvSpPr>
        <p:spPr>
          <a:xfrm>
            <a:off x="2542928" y="5787306"/>
            <a:ext cx="19370152" cy="253978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/>
              <a:t>5 </a:t>
            </a:r>
            <a:r>
              <a:rPr sz="8000" b="1" dirty="0" err="1"/>
              <a:t>етапів</a:t>
            </a:r>
            <a:r>
              <a:rPr sz="8000" b="1" dirty="0"/>
              <a:t>  </a:t>
            </a:r>
            <a:r>
              <a:rPr sz="8000" b="1" dirty="0" err="1"/>
              <a:t>конкурентної</a:t>
            </a:r>
            <a:r>
              <a:rPr sz="8000" b="1" dirty="0"/>
              <a:t> </a:t>
            </a:r>
            <a:r>
              <a:rPr sz="8000" b="1" dirty="0" err="1"/>
              <a:t>розвідки</a:t>
            </a:r>
            <a:r>
              <a:rPr sz="8000" b="1" dirty="0"/>
              <a:t>  </a:t>
            </a:r>
          </a:p>
        </p:txBody>
      </p:sp>
      <p:sp>
        <p:nvSpPr>
          <p:cNvPr id="160" name="Перший етап – визначення мети, яку хоче досягти фірма завдяки застосуванню конкурентної розвідки."/>
          <p:cNvSpPr txBox="1"/>
          <p:nvPr/>
        </p:nvSpPr>
        <p:spPr>
          <a:xfrm>
            <a:off x="1682239" y="2223888"/>
            <a:ext cx="8586051" cy="15310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Перший етап – визначення мети, яку хоче досягти фірма завдяки застосуванню конкурентної розвідки.</a:t>
            </a:r>
          </a:p>
        </p:txBody>
      </p:sp>
      <p:sp>
        <p:nvSpPr>
          <p:cNvPr id="161" name="Другий етап – власне процес збору інформації в рамках окресленого завдання. Методика та способи збору інформації залежать від досвіду, фаховості та креативності мислення особи, яка цим займається."/>
          <p:cNvSpPr txBox="1"/>
          <p:nvPr/>
        </p:nvSpPr>
        <p:spPr>
          <a:xfrm>
            <a:off x="13808284" y="1982588"/>
            <a:ext cx="9847580" cy="2013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Другий етап – власне процес збору інформації в рамках окресленого завдання. Методика та способи збору інформації залежать від досвіду, фаховості та креативності мислення особи, яка цим займається.</a:t>
            </a:r>
          </a:p>
        </p:txBody>
      </p:sp>
      <p:sp>
        <p:nvSpPr>
          <p:cNvPr id="162" name="Третій етап – аналіз, обробка та оцінка добутої  інформації."/>
          <p:cNvSpPr txBox="1"/>
          <p:nvPr/>
        </p:nvSpPr>
        <p:spPr>
          <a:xfrm>
            <a:off x="1329174" y="8590877"/>
            <a:ext cx="7081366" cy="10484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Третій етап – аналіз, обробка та оцінка добутої  інформації.</a:t>
            </a:r>
          </a:p>
        </p:txBody>
      </p:sp>
      <p:sp>
        <p:nvSpPr>
          <p:cNvPr id="163" name="Четвертий етап – сортування одержаних висновків і акумулювання на їх основі даних, які необхідні для управлінського рішення або мають вплив на його вироблення."/>
          <p:cNvSpPr txBox="1"/>
          <p:nvPr/>
        </p:nvSpPr>
        <p:spPr>
          <a:xfrm>
            <a:off x="14688495" y="7913206"/>
            <a:ext cx="8665751" cy="20136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Четвертий етап – сортування одержаних висновків і акумулювання на їх основі даних, які необхідні для управлінського рішення або мають вплив на його вироблення.</a:t>
            </a:r>
          </a:p>
        </p:txBody>
      </p:sp>
      <p:sp>
        <p:nvSpPr>
          <p:cNvPr id="164" name="П'ятий етап – отримання кінцевого продукту тим, для кого він створювався."/>
          <p:cNvSpPr txBox="1"/>
          <p:nvPr/>
        </p:nvSpPr>
        <p:spPr>
          <a:xfrm>
            <a:off x="7699336" y="10854625"/>
            <a:ext cx="6932986" cy="1531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355600">
              <a:lnSpc>
                <a:spcPct val="100000"/>
              </a:lnSpc>
              <a:spcBef>
                <a:spcPts val="0"/>
              </a:spcBef>
              <a:defRPr sz="34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П'ятий етап – отримання кінцевого продукту тим, для кого він створювався.</a:t>
            </a:r>
          </a:p>
        </p:txBody>
      </p:sp>
      <p:sp>
        <p:nvSpPr>
          <p:cNvPr id="165" name="Овал"/>
          <p:cNvSpPr/>
          <p:nvPr/>
        </p:nvSpPr>
        <p:spPr>
          <a:xfrm>
            <a:off x="14898990" y="7674534"/>
            <a:ext cx="685801" cy="555753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166" name="Овал"/>
          <p:cNvSpPr/>
          <p:nvPr/>
        </p:nvSpPr>
        <p:spPr>
          <a:xfrm>
            <a:off x="13766119" y="1731769"/>
            <a:ext cx="685801" cy="555753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167" name="Овал"/>
          <p:cNvSpPr/>
          <p:nvPr/>
        </p:nvSpPr>
        <p:spPr>
          <a:xfrm>
            <a:off x="643373" y="2009646"/>
            <a:ext cx="685801" cy="555753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168" name="Овал"/>
          <p:cNvSpPr/>
          <p:nvPr/>
        </p:nvSpPr>
        <p:spPr>
          <a:xfrm>
            <a:off x="473946" y="8364282"/>
            <a:ext cx="685801" cy="555753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169" name="Овал"/>
          <p:cNvSpPr/>
          <p:nvPr/>
        </p:nvSpPr>
        <p:spPr>
          <a:xfrm>
            <a:off x="7134105" y="10661772"/>
            <a:ext cx="685801" cy="555753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1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Підходи щодо введення конкурентної розвідки"/>
          <p:cNvSpPr txBox="1">
            <a:spLocks noGrp="1"/>
          </p:cNvSpPr>
          <p:nvPr>
            <p:ph type="title"/>
          </p:nvPr>
        </p:nvSpPr>
        <p:spPr>
          <a:xfrm>
            <a:off x="1750840" y="1745432"/>
            <a:ext cx="21945600" cy="2298700"/>
          </a:xfrm>
          <a:prstGeom prst="rect">
            <a:avLst/>
          </a:prstGeom>
        </p:spPr>
        <p:txBody>
          <a:bodyPr>
            <a:noAutofit/>
          </a:bodyPr>
          <a:lstStyle>
            <a:lvl1pPr defTabSz="775969">
              <a:defRPr sz="13160" spc="-131"/>
            </a:lvl1pPr>
          </a:lstStyle>
          <a:p>
            <a:r>
              <a:rPr sz="6000" b="1" dirty="0" err="1"/>
              <a:t>Підходи</a:t>
            </a:r>
            <a:r>
              <a:rPr sz="6000" b="1" dirty="0"/>
              <a:t> </a:t>
            </a:r>
            <a:r>
              <a:rPr sz="6000" b="1" dirty="0" err="1"/>
              <a:t>щодо</a:t>
            </a:r>
            <a:r>
              <a:rPr sz="6000" b="1" dirty="0"/>
              <a:t> </a:t>
            </a:r>
            <a:r>
              <a:rPr sz="6000" b="1" dirty="0" err="1"/>
              <a:t>введення</a:t>
            </a:r>
            <a:r>
              <a:rPr sz="6000" b="1" dirty="0"/>
              <a:t> </a:t>
            </a:r>
            <a:r>
              <a:rPr sz="6000" b="1" dirty="0" err="1"/>
              <a:t>конкурентної</a:t>
            </a:r>
            <a:r>
              <a:rPr sz="6000" b="1" dirty="0"/>
              <a:t> </a:t>
            </a:r>
            <a:r>
              <a:rPr sz="6000" b="1" dirty="0" err="1"/>
              <a:t>розвідки</a:t>
            </a:r>
            <a:r>
              <a:rPr sz="6000" b="1" dirty="0"/>
              <a:t> </a:t>
            </a:r>
          </a:p>
        </p:txBody>
      </p:sp>
      <p:sp>
        <p:nvSpPr>
          <p:cNvPr id="172" name="Для введення конкурентної розвідки в структуру організації найчастіше використовуються такі підходи:"/>
          <p:cNvSpPr txBox="1"/>
          <p:nvPr/>
        </p:nvSpPr>
        <p:spPr>
          <a:xfrm>
            <a:off x="3736310" y="3712743"/>
            <a:ext cx="16488723" cy="15478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355600">
              <a:lnSpc>
                <a:spcPct val="100000"/>
              </a:lnSpc>
              <a:spcBef>
                <a:spcPts val="0"/>
              </a:spcBef>
              <a:defRPr sz="50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введення</a:t>
            </a:r>
            <a:r>
              <a:rPr dirty="0"/>
              <a:t> </a:t>
            </a:r>
            <a:r>
              <a:rPr dirty="0" err="1"/>
              <a:t>конкурентної</a:t>
            </a:r>
            <a:r>
              <a:rPr dirty="0"/>
              <a:t> </a:t>
            </a:r>
            <a:r>
              <a:rPr dirty="0" err="1"/>
              <a:t>розвідки</a:t>
            </a:r>
            <a:r>
              <a:rPr dirty="0"/>
              <a:t> в </a:t>
            </a:r>
            <a:r>
              <a:rPr dirty="0" err="1"/>
              <a:t>структуру</a:t>
            </a:r>
            <a:r>
              <a:rPr dirty="0"/>
              <a:t> </a:t>
            </a:r>
            <a:r>
              <a:rPr dirty="0" err="1"/>
              <a:t>організації</a:t>
            </a:r>
            <a:r>
              <a:rPr dirty="0"/>
              <a:t> </a:t>
            </a:r>
            <a:r>
              <a:rPr dirty="0" err="1"/>
              <a:t>найчастіше</a:t>
            </a:r>
            <a:r>
              <a:rPr dirty="0"/>
              <a:t> </a:t>
            </a:r>
            <a:r>
              <a:rPr dirty="0" err="1"/>
              <a:t>використовуються</a:t>
            </a:r>
            <a:r>
              <a:rPr dirty="0"/>
              <a:t> </a:t>
            </a:r>
            <a:r>
              <a:rPr dirty="0" err="1"/>
              <a:t>такі</a:t>
            </a:r>
            <a:r>
              <a:rPr dirty="0"/>
              <a:t> </a:t>
            </a:r>
            <a:r>
              <a:rPr dirty="0" err="1"/>
              <a:t>підходи</a:t>
            </a:r>
            <a:r>
              <a:rPr dirty="0"/>
              <a:t>:</a:t>
            </a:r>
          </a:p>
        </p:txBody>
      </p:sp>
      <p:sp>
        <p:nvSpPr>
          <p:cNvPr id="173" name="«Вертикально орієнтований» підхід"/>
          <p:cNvSpPr txBox="1"/>
          <p:nvPr/>
        </p:nvSpPr>
        <p:spPr>
          <a:xfrm>
            <a:off x="6502364" y="5818034"/>
            <a:ext cx="9786184" cy="7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4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«Вертикально орієнтований» підхід</a:t>
            </a:r>
          </a:p>
        </p:txBody>
      </p:sp>
      <p:sp>
        <p:nvSpPr>
          <p:cNvPr id="174" name="«Еволюційний» підхід"/>
          <p:cNvSpPr txBox="1"/>
          <p:nvPr/>
        </p:nvSpPr>
        <p:spPr>
          <a:xfrm>
            <a:off x="8369174" y="7101063"/>
            <a:ext cx="10734291" cy="7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300"/>
              </a:spcBef>
              <a:defRPr sz="4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«Еволюційний» підхід</a:t>
            </a:r>
          </a:p>
        </p:txBody>
      </p:sp>
      <p:sp>
        <p:nvSpPr>
          <p:cNvPr id="175" name="Підхід «ентузіастів»"/>
          <p:cNvSpPr txBox="1"/>
          <p:nvPr/>
        </p:nvSpPr>
        <p:spPr>
          <a:xfrm>
            <a:off x="8733788" y="8384092"/>
            <a:ext cx="5843528" cy="7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300"/>
              </a:spcBef>
              <a:defRPr sz="4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Підхід «ентузіастів»</a:t>
            </a:r>
          </a:p>
        </p:txBody>
      </p:sp>
      <p:sp>
        <p:nvSpPr>
          <p:cNvPr id="176" name="Завжди виникає питання: хто має займатися розвідувальною діяльністю – людина, яка працює в організації і особисто знає її специфіку, або запрошений  фахівець? Кожен випадок індивідуальний, універсальної моделі не існує.  Проте досвід доводить, що кращою "/>
          <p:cNvSpPr txBox="1"/>
          <p:nvPr/>
        </p:nvSpPr>
        <p:spPr>
          <a:xfrm>
            <a:off x="6536193" y="10700401"/>
            <a:ext cx="10238718" cy="23735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355600">
              <a:lnSpc>
                <a:spcPct val="100000"/>
              </a:lnSpc>
              <a:spcBef>
                <a:spcPts val="0"/>
              </a:spcBef>
              <a:defRPr sz="26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Завжди виникає питання: хто має займатися розвідувальною діяльністю – людина, яка працює в організації і особисто знає її специфіку, або запрошений  фахівець? Кожен випадок індивідуальний, універсальної моделі не існує.  Проте досвід доводить, що кращою кандидатурою є співробітник компанії, який до того ж має уявлення про специфіку ведення конкурентної розвідки.</a:t>
            </a:r>
          </a:p>
        </p:txBody>
      </p:sp>
      <p:pic>
        <p:nvPicPr>
          <p:cNvPr id="177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383239" y="8785097"/>
            <a:ext cx="6529592" cy="488185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32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32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" grpId="1" animBg="1" advAuto="0"/>
      <p:bldP spid="174" grpId="2" animBg="1" advAuto="0"/>
      <p:bldP spid="175" grpId="3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Методи і принципи конкурентної розвідки"/>
          <p:cNvSpPr txBox="1">
            <a:spLocks noGrp="1"/>
          </p:cNvSpPr>
          <p:nvPr>
            <p:ph type="body" sz="half" idx="1"/>
          </p:nvPr>
        </p:nvSpPr>
        <p:spPr>
          <a:xfrm>
            <a:off x="1219200" y="1837595"/>
            <a:ext cx="21945600" cy="4192883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9800" b="1" dirty="0" err="1"/>
              <a:t>Методи</a:t>
            </a:r>
            <a:r>
              <a:rPr sz="9800" b="1" dirty="0"/>
              <a:t> і </a:t>
            </a:r>
            <a:r>
              <a:rPr sz="9800" b="1" dirty="0" err="1"/>
              <a:t>принципи</a:t>
            </a:r>
            <a:r>
              <a:rPr sz="9800" b="1" dirty="0"/>
              <a:t> </a:t>
            </a:r>
            <a:r>
              <a:rPr sz="9800" b="1" dirty="0" err="1"/>
              <a:t>конкурентної</a:t>
            </a:r>
            <a:r>
              <a:rPr sz="9800" b="1" dirty="0"/>
              <a:t> </a:t>
            </a:r>
            <a:r>
              <a:rPr sz="9800" b="1" dirty="0" err="1"/>
              <a:t>розвідки</a:t>
            </a:r>
            <a:r>
              <a:rPr sz="9800" b="1" dirty="0"/>
              <a:t> </a:t>
            </a:r>
          </a:p>
        </p:txBody>
      </p:sp>
      <p:sp>
        <p:nvSpPr>
          <p:cNvPr id="180" name="Служба конкурентної розвідки спрямовує свої зусилля у двох напрямках:…"/>
          <p:cNvSpPr txBox="1"/>
          <p:nvPr/>
        </p:nvSpPr>
        <p:spPr>
          <a:xfrm>
            <a:off x="5038778" y="5648654"/>
            <a:ext cx="15249292" cy="44114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 defTabSz="355600">
              <a:lnSpc>
                <a:spcPct val="100000"/>
              </a:lnSpc>
              <a:spcBef>
                <a:spcPts val="0"/>
              </a:spcBef>
              <a:defRPr sz="4000" b="0">
                <a:solidFill>
                  <a:srgbClr val="DCDCD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 err="1">
                <a:solidFill>
                  <a:srgbClr val="FFFFFF"/>
                </a:solidFill>
              </a:rPr>
              <a:t>Служба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конкурентної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розвідки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спрямовує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свої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зусилля</a:t>
            </a:r>
            <a:r>
              <a:rPr dirty="0">
                <a:solidFill>
                  <a:srgbClr val="FFFFFF"/>
                </a:solidFill>
              </a:rPr>
              <a:t> у двох </a:t>
            </a:r>
            <a:r>
              <a:rPr dirty="0" err="1">
                <a:solidFill>
                  <a:srgbClr val="FFFFFF"/>
                </a:solidFill>
              </a:rPr>
              <a:t>напрямках</a:t>
            </a:r>
            <a:r>
              <a:rPr dirty="0">
                <a:solidFill>
                  <a:srgbClr val="FFFFFF"/>
                </a:solidFill>
              </a:rPr>
              <a:t>:</a:t>
            </a:r>
          </a:p>
          <a:p>
            <a:pPr marL="653142" indent="-653142" algn="ctr" defTabSz="355600">
              <a:lnSpc>
                <a:spcPct val="100000"/>
              </a:lnSpc>
              <a:spcBef>
                <a:spcPts val="0"/>
              </a:spcBef>
              <a:buSzPct val="70000"/>
              <a:buBlip>
                <a:blip r:embed="rId2"/>
              </a:buBlip>
              <a:defRPr sz="4000" b="0">
                <a:solidFill>
                  <a:srgbClr val="DCDCD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 err="1">
                <a:solidFill>
                  <a:srgbClr val="FFFFFF"/>
                </a:solidFill>
              </a:rPr>
              <a:t>на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виявлення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тих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параметрів</a:t>
            </a:r>
            <a:r>
              <a:rPr dirty="0">
                <a:solidFill>
                  <a:srgbClr val="FFFFFF"/>
                </a:solidFill>
              </a:rPr>
              <a:t> і </a:t>
            </a:r>
            <a:r>
              <a:rPr dirty="0" err="1">
                <a:solidFill>
                  <a:srgbClr val="FFFFFF"/>
                </a:solidFill>
              </a:rPr>
              <a:t>критеріїв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діяльності</a:t>
            </a:r>
            <a:r>
              <a:rPr dirty="0">
                <a:solidFill>
                  <a:srgbClr val="FFFFFF"/>
                </a:solidFill>
              </a:rPr>
              <a:t> (</a:t>
            </a:r>
            <a:r>
              <a:rPr dirty="0" err="1">
                <a:solidFill>
                  <a:srgbClr val="FFFFFF"/>
                </a:solidFill>
              </a:rPr>
              <a:t>бізнес-процеси</a:t>
            </a:r>
            <a:r>
              <a:rPr dirty="0">
                <a:solidFill>
                  <a:srgbClr val="FFFFFF"/>
                </a:solidFill>
              </a:rPr>
              <a:t>, </a:t>
            </a:r>
            <a:r>
              <a:rPr dirty="0" err="1">
                <a:solidFill>
                  <a:srgbClr val="FFFFFF"/>
                </a:solidFill>
              </a:rPr>
              <a:t>технології</a:t>
            </a:r>
            <a:r>
              <a:rPr dirty="0">
                <a:solidFill>
                  <a:srgbClr val="FFFFFF"/>
                </a:solidFill>
              </a:rPr>
              <a:t>, </a:t>
            </a:r>
            <a:r>
              <a:rPr dirty="0" err="1">
                <a:solidFill>
                  <a:srgbClr val="FFFFFF"/>
                </a:solidFill>
              </a:rPr>
              <a:t>правила</a:t>
            </a:r>
            <a:r>
              <a:rPr dirty="0">
                <a:solidFill>
                  <a:srgbClr val="FFFFFF"/>
                </a:solidFill>
              </a:rPr>
              <a:t>, </a:t>
            </a:r>
            <a:r>
              <a:rPr dirty="0" err="1">
                <a:solidFill>
                  <a:srgbClr val="FFFFFF"/>
                </a:solidFill>
              </a:rPr>
              <a:t>організація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тощо</a:t>
            </a:r>
            <a:r>
              <a:rPr dirty="0">
                <a:solidFill>
                  <a:srgbClr val="FFFFFF"/>
                </a:solidFill>
              </a:rPr>
              <a:t>), </a:t>
            </a:r>
            <a:r>
              <a:rPr dirty="0" err="1">
                <a:solidFill>
                  <a:srgbClr val="FFFFFF"/>
                </a:solidFill>
              </a:rPr>
              <a:t>за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якими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конкуренти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випереджують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вашу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компанію</a:t>
            </a:r>
            <a:r>
              <a:rPr dirty="0">
                <a:solidFill>
                  <a:srgbClr val="FFFFFF"/>
                </a:solidFill>
              </a:rPr>
              <a:t>;</a:t>
            </a:r>
          </a:p>
          <a:p>
            <a:pPr marL="653142" indent="-653142" algn="ctr" defTabSz="355600">
              <a:lnSpc>
                <a:spcPct val="100000"/>
              </a:lnSpc>
              <a:spcBef>
                <a:spcPts val="0"/>
              </a:spcBef>
              <a:buSzPct val="70000"/>
              <a:buBlip>
                <a:blip r:embed="rId2"/>
              </a:buBlip>
              <a:defRPr sz="4000" b="0">
                <a:solidFill>
                  <a:srgbClr val="DCDCDC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 err="1">
                <a:solidFill>
                  <a:srgbClr val="FFFFFF"/>
                </a:solidFill>
              </a:rPr>
              <a:t>на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знаходження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тих</a:t>
            </a:r>
            <a:r>
              <a:rPr dirty="0">
                <a:solidFill>
                  <a:srgbClr val="FFFFFF"/>
                </a:solidFill>
              </a:rPr>
              <a:t>, </a:t>
            </a:r>
            <a:r>
              <a:rPr dirty="0" err="1">
                <a:solidFill>
                  <a:srgbClr val="FFFFFF"/>
                </a:solidFill>
              </a:rPr>
              <a:t>хто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випереджає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вже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конкурентів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за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тими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самими</a:t>
            </a:r>
            <a:r>
              <a:rPr dirty="0">
                <a:solidFill>
                  <a:srgbClr val="FFFFFF"/>
                </a:solidFill>
              </a:rPr>
              <a:t> </a:t>
            </a:r>
            <a:r>
              <a:rPr dirty="0" err="1">
                <a:solidFill>
                  <a:srgbClr val="FFFFFF"/>
                </a:solidFill>
              </a:rPr>
              <a:t>позиціями</a:t>
            </a:r>
            <a:r>
              <a:rPr dirty="0">
                <a:solidFill>
                  <a:srgbClr val="FFFFFF"/>
                </a:solidFill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Інструменти й технологія конкурентної розвідки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>
            <a:lvl1pPr algn="ctr" defTabSz="338835">
              <a:defRPr sz="12760" spc="-127">
                <a:solidFill>
                  <a:srgbClr val="FFD74C"/>
                </a:solidFill>
              </a:defRPr>
            </a:lvl1pPr>
          </a:lstStyle>
          <a:p>
            <a:r>
              <a:rPr sz="9600" b="1" dirty="0" err="1"/>
              <a:t>Інструменти</a:t>
            </a:r>
            <a:r>
              <a:rPr sz="9600" b="1" dirty="0"/>
              <a:t> й </a:t>
            </a:r>
            <a:r>
              <a:rPr sz="9600" b="1" dirty="0" err="1"/>
              <a:t>технологія</a:t>
            </a:r>
            <a:r>
              <a:rPr sz="9600" b="1" dirty="0"/>
              <a:t> </a:t>
            </a:r>
            <a:r>
              <a:rPr sz="9600" b="1" dirty="0" err="1"/>
              <a:t>конкурентної</a:t>
            </a:r>
            <a:r>
              <a:rPr sz="9600" b="1" dirty="0"/>
              <a:t> </a:t>
            </a:r>
            <a:r>
              <a:rPr sz="9600" b="1" dirty="0" err="1"/>
              <a:t>розвідки</a:t>
            </a:r>
            <a:r>
              <a:rPr sz="9600" b="1" dirty="0"/>
              <a:t> </a:t>
            </a:r>
          </a:p>
        </p:txBody>
      </p:sp>
      <p:sp>
        <p:nvSpPr>
          <p:cNvPr id="183" name="Уся конкурентна розвідка базується на певних принципах, а саме:"/>
          <p:cNvSpPr txBox="1"/>
          <p:nvPr/>
        </p:nvSpPr>
        <p:spPr>
          <a:xfrm>
            <a:off x="1480406" y="3540547"/>
            <a:ext cx="11799636" cy="1173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37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Уся конкурентна розвідка базується на певних принципах, а саме:</a:t>
            </a:r>
          </a:p>
        </p:txBody>
      </p:sp>
      <p:sp>
        <p:nvSpPr>
          <p:cNvPr id="184" name="існуюча на ринку ситуація є не результатом природного перебігу подій, які можна передбачити, розрахувати, визначити, а спровокована діями конкурентів, які й досліджує конкурентна розвідка в максимально стислі строки;"/>
          <p:cNvSpPr txBox="1"/>
          <p:nvPr/>
        </p:nvSpPr>
        <p:spPr>
          <a:xfrm>
            <a:off x="5115828" y="5135035"/>
            <a:ext cx="11608028" cy="19136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31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dirty="0" err="1"/>
              <a:t>існуюча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ринку</a:t>
            </a:r>
            <a:r>
              <a:rPr dirty="0"/>
              <a:t> </a:t>
            </a:r>
            <a:r>
              <a:rPr dirty="0" err="1"/>
              <a:t>ситуація</a:t>
            </a:r>
            <a:r>
              <a:rPr dirty="0"/>
              <a:t> є </a:t>
            </a:r>
            <a:r>
              <a:rPr dirty="0" err="1"/>
              <a:t>не</a:t>
            </a:r>
            <a:r>
              <a:rPr dirty="0"/>
              <a:t> </a:t>
            </a:r>
            <a:r>
              <a:rPr dirty="0" err="1"/>
              <a:t>результатом</a:t>
            </a:r>
            <a:r>
              <a:rPr dirty="0"/>
              <a:t> </a:t>
            </a:r>
            <a:r>
              <a:rPr dirty="0" err="1"/>
              <a:t>природного</a:t>
            </a:r>
            <a:r>
              <a:rPr dirty="0"/>
              <a:t> </a:t>
            </a:r>
            <a:r>
              <a:rPr dirty="0" err="1"/>
              <a:t>перебігу</a:t>
            </a:r>
            <a:r>
              <a:rPr dirty="0"/>
              <a:t> </a:t>
            </a:r>
            <a:r>
              <a:rPr dirty="0" err="1"/>
              <a:t>подій</a:t>
            </a:r>
            <a:r>
              <a:rPr dirty="0"/>
              <a:t>, які </a:t>
            </a:r>
            <a:r>
              <a:rPr dirty="0" err="1"/>
              <a:t>можна</a:t>
            </a:r>
            <a:r>
              <a:rPr dirty="0"/>
              <a:t> </a:t>
            </a:r>
            <a:r>
              <a:rPr dirty="0" err="1"/>
              <a:t>передбачити</a:t>
            </a:r>
            <a:r>
              <a:rPr dirty="0"/>
              <a:t>, </a:t>
            </a:r>
            <a:r>
              <a:rPr dirty="0" err="1"/>
              <a:t>розрахувати</a:t>
            </a:r>
            <a:r>
              <a:rPr dirty="0"/>
              <a:t>, </a:t>
            </a:r>
            <a:r>
              <a:rPr dirty="0" err="1"/>
              <a:t>визначити</a:t>
            </a:r>
            <a:r>
              <a:rPr dirty="0"/>
              <a:t>, а </a:t>
            </a:r>
            <a:r>
              <a:rPr dirty="0" err="1"/>
              <a:t>спровокована</a:t>
            </a:r>
            <a:r>
              <a:rPr dirty="0"/>
              <a:t> </a:t>
            </a:r>
            <a:r>
              <a:rPr dirty="0" err="1"/>
              <a:t>діями</a:t>
            </a:r>
            <a:r>
              <a:rPr dirty="0"/>
              <a:t> </a:t>
            </a:r>
            <a:r>
              <a:rPr dirty="0" err="1"/>
              <a:t>конкурентів</a:t>
            </a:r>
            <a:r>
              <a:rPr dirty="0"/>
              <a:t>, які й </a:t>
            </a:r>
            <a:r>
              <a:rPr dirty="0" err="1"/>
              <a:t>досліджує</a:t>
            </a:r>
            <a:r>
              <a:rPr dirty="0"/>
              <a:t> </a:t>
            </a:r>
            <a:r>
              <a:rPr dirty="0" err="1"/>
              <a:t>конкурентна</a:t>
            </a:r>
            <a:r>
              <a:rPr dirty="0"/>
              <a:t> </a:t>
            </a:r>
            <a:r>
              <a:rPr dirty="0" err="1"/>
              <a:t>розвідка</a:t>
            </a:r>
            <a:r>
              <a:rPr dirty="0"/>
              <a:t> в </a:t>
            </a:r>
            <a:r>
              <a:rPr dirty="0" err="1"/>
              <a:t>максимально</a:t>
            </a:r>
            <a:r>
              <a:rPr dirty="0"/>
              <a:t> </a:t>
            </a:r>
            <a:r>
              <a:rPr dirty="0" err="1"/>
              <a:t>стислі</a:t>
            </a:r>
            <a:r>
              <a:rPr dirty="0"/>
              <a:t> </a:t>
            </a:r>
            <a:r>
              <a:rPr dirty="0" err="1"/>
              <a:t>строки</a:t>
            </a:r>
            <a:r>
              <a:rPr dirty="0"/>
              <a:t>;</a:t>
            </a:r>
          </a:p>
        </p:txBody>
      </p:sp>
      <p:sp>
        <p:nvSpPr>
          <p:cNvPr id="185" name="перед розвідкою необхідно завжди ставити чіткі завдання, цим займаються уповноважені керівники фірми-замовника. Це вже, так би мовити,  50% успішного результату;…"/>
          <p:cNvSpPr txBox="1"/>
          <p:nvPr/>
        </p:nvSpPr>
        <p:spPr>
          <a:xfrm>
            <a:off x="5125428" y="7469361"/>
            <a:ext cx="10766068" cy="32852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355600">
              <a:lnSpc>
                <a:spcPct val="100000"/>
              </a:lnSpc>
              <a:spcBef>
                <a:spcPts val="0"/>
              </a:spcBef>
              <a:defRPr sz="31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 err="1"/>
              <a:t>перед</a:t>
            </a:r>
            <a:r>
              <a:rPr dirty="0"/>
              <a:t> </a:t>
            </a:r>
            <a:r>
              <a:rPr dirty="0" err="1"/>
              <a:t>розвідкою</a:t>
            </a:r>
            <a:r>
              <a:rPr dirty="0"/>
              <a:t> необхідно </a:t>
            </a:r>
            <a:r>
              <a:rPr dirty="0" err="1"/>
              <a:t>завжди</a:t>
            </a:r>
            <a:r>
              <a:rPr dirty="0"/>
              <a:t> </a:t>
            </a:r>
            <a:r>
              <a:rPr dirty="0" err="1"/>
              <a:t>ставити</a:t>
            </a:r>
            <a:r>
              <a:rPr dirty="0"/>
              <a:t> </a:t>
            </a:r>
            <a:r>
              <a:rPr dirty="0" err="1"/>
              <a:t>чіткі</a:t>
            </a:r>
            <a:r>
              <a:rPr dirty="0"/>
              <a:t> </a:t>
            </a:r>
            <a:r>
              <a:rPr dirty="0" err="1"/>
              <a:t>завдання</a:t>
            </a:r>
            <a:r>
              <a:rPr dirty="0"/>
              <a:t>, </a:t>
            </a:r>
            <a:r>
              <a:rPr dirty="0" err="1"/>
              <a:t>цим</a:t>
            </a:r>
            <a:r>
              <a:rPr dirty="0"/>
              <a:t> </a:t>
            </a:r>
            <a:r>
              <a:rPr dirty="0" err="1"/>
              <a:t>займаються</a:t>
            </a:r>
            <a:r>
              <a:rPr dirty="0"/>
              <a:t> </a:t>
            </a:r>
            <a:r>
              <a:rPr dirty="0" err="1"/>
              <a:t>уповноважені</a:t>
            </a:r>
            <a:r>
              <a:rPr dirty="0"/>
              <a:t> </a:t>
            </a:r>
            <a:r>
              <a:rPr dirty="0" err="1"/>
              <a:t>керівники</a:t>
            </a:r>
            <a:r>
              <a:rPr dirty="0"/>
              <a:t> </a:t>
            </a:r>
            <a:r>
              <a:rPr dirty="0" err="1"/>
              <a:t>фірми-замовника</a:t>
            </a:r>
            <a:r>
              <a:rPr dirty="0"/>
              <a:t>. </a:t>
            </a:r>
            <a:r>
              <a:rPr dirty="0" err="1"/>
              <a:t>Це</a:t>
            </a:r>
            <a:r>
              <a:rPr dirty="0"/>
              <a:t> </a:t>
            </a:r>
            <a:r>
              <a:rPr dirty="0" err="1"/>
              <a:t>вже</a:t>
            </a:r>
            <a:r>
              <a:rPr dirty="0"/>
              <a:t>, </a:t>
            </a:r>
            <a:r>
              <a:rPr dirty="0" err="1"/>
              <a:t>так</a:t>
            </a:r>
            <a:r>
              <a:rPr dirty="0"/>
              <a:t> </a:t>
            </a:r>
            <a:r>
              <a:rPr dirty="0" err="1"/>
              <a:t>би</a:t>
            </a:r>
            <a:r>
              <a:rPr dirty="0"/>
              <a:t> </a:t>
            </a:r>
            <a:r>
              <a:rPr dirty="0" err="1"/>
              <a:t>мовити</a:t>
            </a:r>
            <a:r>
              <a:rPr dirty="0"/>
              <a:t>,  50% </a:t>
            </a:r>
            <a:r>
              <a:rPr dirty="0" err="1"/>
              <a:t>успішного</a:t>
            </a:r>
            <a:r>
              <a:rPr dirty="0"/>
              <a:t> </a:t>
            </a:r>
            <a:r>
              <a:rPr dirty="0" err="1"/>
              <a:t>результату</a:t>
            </a:r>
            <a:r>
              <a:rPr dirty="0"/>
              <a:t>;</a:t>
            </a:r>
          </a:p>
          <a:p>
            <a:pPr defTabSz="355600">
              <a:lnSpc>
                <a:spcPct val="100000"/>
              </a:lnSpc>
              <a:spcBef>
                <a:spcPts val="0"/>
              </a:spcBef>
              <a:defRPr sz="31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 err="1"/>
              <a:t>потрібно</a:t>
            </a:r>
            <a:r>
              <a:rPr dirty="0"/>
              <a:t> </a:t>
            </a:r>
            <a:r>
              <a:rPr dirty="0" err="1"/>
              <a:t>створити</a:t>
            </a:r>
            <a:r>
              <a:rPr dirty="0"/>
              <a:t> </a:t>
            </a:r>
            <a:r>
              <a:rPr dirty="0" err="1"/>
              <a:t>банк</a:t>
            </a:r>
            <a:r>
              <a:rPr dirty="0"/>
              <a:t> </a:t>
            </a:r>
            <a:r>
              <a:rPr dirty="0" err="1"/>
              <a:t>даних</a:t>
            </a:r>
            <a:r>
              <a:rPr dirty="0"/>
              <a:t> </a:t>
            </a:r>
            <a:r>
              <a:rPr dirty="0" err="1"/>
              <a:t>про</a:t>
            </a:r>
            <a:r>
              <a:rPr dirty="0"/>
              <a:t> </a:t>
            </a:r>
            <a:r>
              <a:rPr dirty="0" err="1"/>
              <a:t>основних</a:t>
            </a:r>
            <a:r>
              <a:rPr dirty="0"/>
              <a:t> </a:t>
            </a:r>
            <a:r>
              <a:rPr dirty="0" err="1"/>
              <a:t>конкурентів</a:t>
            </a:r>
            <a:r>
              <a:rPr dirty="0"/>
              <a:t> і </a:t>
            </a:r>
            <a:r>
              <a:rPr dirty="0" err="1"/>
              <a:t>забезпечити</a:t>
            </a:r>
            <a:r>
              <a:rPr dirty="0"/>
              <a:t> </a:t>
            </a:r>
            <a:r>
              <a:rPr dirty="0" err="1"/>
              <a:t>його</a:t>
            </a:r>
            <a:r>
              <a:rPr dirty="0"/>
              <a:t> </a:t>
            </a:r>
            <a:r>
              <a:rPr dirty="0" err="1"/>
              <a:t>постійне</a:t>
            </a:r>
            <a:r>
              <a:rPr dirty="0"/>
              <a:t> </a:t>
            </a:r>
            <a:r>
              <a:rPr dirty="0" err="1"/>
              <a:t>поповнення</a:t>
            </a:r>
            <a:r>
              <a:rPr dirty="0"/>
              <a:t>. </a:t>
            </a:r>
            <a:r>
              <a:rPr dirty="0" err="1"/>
              <a:t>Це</a:t>
            </a:r>
            <a:r>
              <a:rPr dirty="0"/>
              <a:t> </a:t>
            </a:r>
            <a:r>
              <a:rPr dirty="0" err="1"/>
              <a:t>дозволить</a:t>
            </a:r>
            <a:r>
              <a:rPr dirty="0"/>
              <a:t> </a:t>
            </a:r>
            <a:r>
              <a:rPr dirty="0" err="1"/>
              <a:t>увесь</a:t>
            </a:r>
            <a:r>
              <a:rPr dirty="0"/>
              <a:t> </a:t>
            </a:r>
            <a:r>
              <a:rPr dirty="0" err="1"/>
              <a:t>час</a:t>
            </a:r>
            <a:r>
              <a:rPr dirty="0"/>
              <a:t> </a:t>
            </a:r>
            <a:r>
              <a:rPr dirty="0" err="1"/>
              <a:t>перебувати</a:t>
            </a:r>
            <a:r>
              <a:rPr dirty="0"/>
              <a:t> в </a:t>
            </a:r>
            <a:r>
              <a:rPr dirty="0" err="1"/>
              <a:t>курсі</a:t>
            </a:r>
            <a:r>
              <a:rPr dirty="0"/>
              <a:t> </a:t>
            </a:r>
            <a:r>
              <a:rPr dirty="0" err="1"/>
              <a:t>подій</a:t>
            </a:r>
            <a:r>
              <a:rPr dirty="0"/>
              <a:t> і </a:t>
            </a:r>
            <a:r>
              <a:rPr dirty="0" err="1"/>
              <a:t>грамотно</a:t>
            </a:r>
            <a:r>
              <a:rPr dirty="0"/>
              <a:t> </a:t>
            </a:r>
            <a:r>
              <a:rPr dirty="0" err="1"/>
              <a:t>планувати</a:t>
            </a:r>
            <a:r>
              <a:rPr dirty="0"/>
              <a:t> </a:t>
            </a:r>
            <a:r>
              <a:rPr dirty="0" err="1"/>
              <a:t>оперативну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стратегічну</a:t>
            </a:r>
            <a:r>
              <a:rPr dirty="0"/>
              <a:t> </a:t>
            </a:r>
            <a:r>
              <a:rPr dirty="0" err="1"/>
              <a:t>політику</a:t>
            </a:r>
            <a:r>
              <a:rPr dirty="0"/>
              <a:t> </a:t>
            </a:r>
            <a:r>
              <a:rPr dirty="0" err="1"/>
              <a:t>організації</a:t>
            </a:r>
            <a:r>
              <a:rPr dirty="0"/>
              <a:t>;</a:t>
            </a:r>
          </a:p>
        </p:txBody>
      </p:sp>
      <p:sp>
        <p:nvSpPr>
          <p:cNvPr id="186" name="необхідно проводити  аналіз слабо пов'язаних між собою коротких часових відрізків і дій конкурентів, які вони в цей період здійснюють."/>
          <p:cNvSpPr txBox="1"/>
          <p:nvPr/>
        </p:nvSpPr>
        <p:spPr>
          <a:xfrm>
            <a:off x="5151796" y="11175286"/>
            <a:ext cx="10182633" cy="14564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defTabSz="355600">
              <a:lnSpc>
                <a:spcPct val="100000"/>
              </a:lnSpc>
              <a:spcBef>
                <a:spcPts val="0"/>
              </a:spcBef>
              <a:defRPr sz="3100" b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rPr dirty="0"/>
              <a:t>необхідно </a:t>
            </a:r>
            <a:r>
              <a:rPr dirty="0" err="1"/>
              <a:t>проводити</a:t>
            </a:r>
            <a:r>
              <a:rPr dirty="0"/>
              <a:t>  </a:t>
            </a:r>
            <a:r>
              <a:rPr dirty="0" err="1"/>
              <a:t>аналіз</a:t>
            </a:r>
            <a:r>
              <a:rPr dirty="0"/>
              <a:t> </a:t>
            </a:r>
            <a:r>
              <a:rPr dirty="0" err="1"/>
              <a:t>слабо</a:t>
            </a:r>
            <a:r>
              <a:rPr dirty="0"/>
              <a:t> пов'язаних </a:t>
            </a:r>
            <a:r>
              <a:rPr dirty="0" err="1"/>
              <a:t>між</a:t>
            </a:r>
            <a:r>
              <a:rPr dirty="0"/>
              <a:t> </a:t>
            </a:r>
            <a:r>
              <a:rPr dirty="0" err="1"/>
              <a:t>собою</a:t>
            </a:r>
            <a:r>
              <a:rPr dirty="0"/>
              <a:t> </a:t>
            </a:r>
            <a:r>
              <a:rPr dirty="0" err="1"/>
              <a:t>коротких</a:t>
            </a:r>
            <a:r>
              <a:rPr dirty="0"/>
              <a:t> </a:t>
            </a:r>
            <a:r>
              <a:rPr dirty="0" err="1"/>
              <a:t>часових</a:t>
            </a:r>
            <a:r>
              <a:rPr dirty="0"/>
              <a:t> </a:t>
            </a:r>
            <a:r>
              <a:rPr dirty="0" err="1"/>
              <a:t>відрізків</a:t>
            </a:r>
            <a:r>
              <a:rPr dirty="0"/>
              <a:t> і </a:t>
            </a:r>
            <a:r>
              <a:rPr dirty="0" err="1"/>
              <a:t>дій</a:t>
            </a:r>
            <a:r>
              <a:rPr dirty="0"/>
              <a:t> </a:t>
            </a:r>
            <a:r>
              <a:rPr dirty="0" err="1"/>
              <a:t>конкурентів</a:t>
            </a:r>
            <a:r>
              <a:rPr dirty="0"/>
              <a:t>, які </a:t>
            </a:r>
            <a:r>
              <a:rPr dirty="0" err="1"/>
              <a:t>вони</a:t>
            </a:r>
            <a:r>
              <a:rPr dirty="0"/>
              <a:t> в </a:t>
            </a:r>
            <a:r>
              <a:rPr dirty="0" err="1"/>
              <a:t>цей</a:t>
            </a:r>
            <a:r>
              <a:rPr dirty="0"/>
              <a:t> період </a:t>
            </a:r>
            <a:r>
              <a:rPr dirty="0" err="1"/>
              <a:t>здійснюють</a:t>
            </a:r>
            <a:r>
              <a:rPr dirty="0"/>
              <a:t>. </a:t>
            </a:r>
          </a:p>
        </p:txBody>
      </p:sp>
      <p:sp>
        <p:nvSpPr>
          <p:cNvPr id="187" name="Декоративная галочка"/>
          <p:cNvSpPr/>
          <p:nvPr/>
        </p:nvSpPr>
        <p:spPr>
          <a:xfrm>
            <a:off x="4128951" y="5310126"/>
            <a:ext cx="822664" cy="7817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2" h="20404" extrusionOk="0">
                <a:moveTo>
                  <a:pt x="19340" y="6"/>
                </a:moveTo>
                <a:cubicBezTo>
                  <a:pt x="18911" y="-308"/>
                  <a:pt x="8317" y="11620"/>
                  <a:pt x="6423" y="13985"/>
                </a:cubicBezTo>
                <a:cubicBezTo>
                  <a:pt x="6323" y="14108"/>
                  <a:pt x="6215" y="14226"/>
                  <a:pt x="6090" y="14370"/>
                </a:cubicBezTo>
                <a:cubicBezTo>
                  <a:pt x="5960" y="14216"/>
                  <a:pt x="5854" y="14096"/>
                  <a:pt x="5755" y="13971"/>
                </a:cubicBezTo>
                <a:cubicBezTo>
                  <a:pt x="4964" y="12967"/>
                  <a:pt x="4458" y="12167"/>
                  <a:pt x="3657" y="11171"/>
                </a:cubicBezTo>
                <a:cubicBezTo>
                  <a:pt x="3337" y="10773"/>
                  <a:pt x="2972" y="10410"/>
                  <a:pt x="2634" y="10026"/>
                </a:cubicBezTo>
                <a:cubicBezTo>
                  <a:pt x="2472" y="9843"/>
                  <a:pt x="2283" y="9849"/>
                  <a:pt x="2071" y="9915"/>
                </a:cubicBezTo>
                <a:cubicBezTo>
                  <a:pt x="1856" y="9981"/>
                  <a:pt x="1574" y="9982"/>
                  <a:pt x="1303" y="10152"/>
                </a:cubicBezTo>
                <a:cubicBezTo>
                  <a:pt x="1209" y="10262"/>
                  <a:pt x="1332" y="10438"/>
                  <a:pt x="1349" y="10609"/>
                </a:cubicBezTo>
                <a:cubicBezTo>
                  <a:pt x="1369" y="10821"/>
                  <a:pt x="603" y="10792"/>
                  <a:pt x="203" y="11061"/>
                </a:cubicBezTo>
                <a:cubicBezTo>
                  <a:pt x="111" y="11123"/>
                  <a:pt x="286" y="11375"/>
                  <a:pt x="227" y="11440"/>
                </a:cubicBezTo>
                <a:cubicBezTo>
                  <a:pt x="51" y="11634"/>
                  <a:pt x="-61" y="11588"/>
                  <a:pt x="36" y="11826"/>
                </a:cubicBezTo>
                <a:cubicBezTo>
                  <a:pt x="896" y="13941"/>
                  <a:pt x="2182" y="15733"/>
                  <a:pt x="3218" y="17879"/>
                </a:cubicBezTo>
                <a:cubicBezTo>
                  <a:pt x="4865" y="21292"/>
                  <a:pt x="5178" y="19166"/>
                  <a:pt x="5654" y="19575"/>
                </a:cubicBezTo>
                <a:cubicBezTo>
                  <a:pt x="7119" y="20836"/>
                  <a:pt x="6474" y="21179"/>
                  <a:pt x="9921" y="16770"/>
                </a:cubicBezTo>
                <a:cubicBezTo>
                  <a:pt x="11378" y="14721"/>
                  <a:pt x="19009" y="5203"/>
                  <a:pt x="20710" y="3334"/>
                </a:cubicBezTo>
                <a:cubicBezTo>
                  <a:pt x="20919" y="3106"/>
                  <a:pt x="21118" y="2879"/>
                  <a:pt x="21258" y="2594"/>
                </a:cubicBezTo>
                <a:cubicBezTo>
                  <a:pt x="21526" y="2050"/>
                  <a:pt x="21539" y="2066"/>
                  <a:pt x="21150" y="1624"/>
                </a:cubicBezTo>
                <a:cubicBezTo>
                  <a:pt x="21006" y="1461"/>
                  <a:pt x="20856" y="1427"/>
                  <a:pt x="20646" y="1437"/>
                </a:cubicBezTo>
                <a:cubicBezTo>
                  <a:pt x="20244" y="1456"/>
                  <a:pt x="20044" y="1227"/>
                  <a:pt x="20086" y="860"/>
                </a:cubicBezTo>
                <a:cubicBezTo>
                  <a:pt x="20096" y="778"/>
                  <a:pt x="20075" y="672"/>
                  <a:pt x="20023" y="612"/>
                </a:cubicBezTo>
                <a:cubicBezTo>
                  <a:pt x="19903" y="469"/>
                  <a:pt x="19492" y="117"/>
                  <a:pt x="19340" y="6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188" name="Декоративная галочка"/>
          <p:cNvSpPr/>
          <p:nvPr/>
        </p:nvSpPr>
        <p:spPr>
          <a:xfrm>
            <a:off x="3997584" y="7895553"/>
            <a:ext cx="822663" cy="7817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2" h="20404" extrusionOk="0">
                <a:moveTo>
                  <a:pt x="19340" y="6"/>
                </a:moveTo>
                <a:cubicBezTo>
                  <a:pt x="18911" y="-308"/>
                  <a:pt x="8317" y="11620"/>
                  <a:pt x="6423" y="13985"/>
                </a:cubicBezTo>
                <a:cubicBezTo>
                  <a:pt x="6323" y="14108"/>
                  <a:pt x="6215" y="14226"/>
                  <a:pt x="6090" y="14370"/>
                </a:cubicBezTo>
                <a:cubicBezTo>
                  <a:pt x="5960" y="14216"/>
                  <a:pt x="5854" y="14096"/>
                  <a:pt x="5755" y="13971"/>
                </a:cubicBezTo>
                <a:cubicBezTo>
                  <a:pt x="4964" y="12967"/>
                  <a:pt x="4458" y="12167"/>
                  <a:pt x="3657" y="11171"/>
                </a:cubicBezTo>
                <a:cubicBezTo>
                  <a:pt x="3337" y="10773"/>
                  <a:pt x="2972" y="10410"/>
                  <a:pt x="2634" y="10026"/>
                </a:cubicBezTo>
                <a:cubicBezTo>
                  <a:pt x="2472" y="9843"/>
                  <a:pt x="2283" y="9849"/>
                  <a:pt x="2071" y="9915"/>
                </a:cubicBezTo>
                <a:cubicBezTo>
                  <a:pt x="1856" y="9981"/>
                  <a:pt x="1574" y="9982"/>
                  <a:pt x="1303" y="10152"/>
                </a:cubicBezTo>
                <a:cubicBezTo>
                  <a:pt x="1209" y="10262"/>
                  <a:pt x="1332" y="10438"/>
                  <a:pt x="1349" y="10609"/>
                </a:cubicBezTo>
                <a:cubicBezTo>
                  <a:pt x="1369" y="10821"/>
                  <a:pt x="603" y="10792"/>
                  <a:pt x="203" y="11061"/>
                </a:cubicBezTo>
                <a:cubicBezTo>
                  <a:pt x="111" y="11123"/>
                  <a:pt x="286" y="11375"/>
                  <a:pt x="227" y="11440"/>
                </a:cubicBezTo>
                <a:cubicBezTo>
                  <a:pt x="51" y="11634"/>
                  <a:pt x="-61" y="11588"/>
                  <a:pt x="36" y="11826"/>
                </a:cubicBezTo>
                <a:cubicBezTo>
                  <a:pt x="896" y="13941"/>
                  <a:pt x="2182" y="15733"/>
                  <a:pt x="3218" y="17879"/>
                </a:cubicBezTo>
                <a:cubicBezTo>
                  <a:pt x="4865" y="21292"/>
                  <a:pt x="5178" y="19166"/>
                  <a:pt x="5654" y="19575"/>
                </a:cubicBezTo>
                <a:cubicBezTo>
                  <a:pt x="7119" y="20836"/>
                  <a:pt x="6474" y="21179"/>
                  <a:pt x="9921" y="16770"/>
                </a:cubicBezTo>
                <a:cubicBezTo>
                  <a:pt x="11378" y="14721"/>
                  <a:pt x="19009" y="5203"/>
                  <a:pt x="20710" y="3334"/>
                </a:cubicBezTo>
                <a:cubicBezTo>
                  <a:pt x="20919" y="3106"/>
                  <a:pt x="21118" y="2879"/>
                  <a:pt x="21258" y="2594"/>
                </a:cubicBezTo>
                <a:cubicBezTo>
                  <a:pt x="21526" y="2050"/>
                  <a:pt x="21539" y="2066"/>
                  <a:pt x="21150" y="1624"/>
                </a:cubicBezTo>
                <a:cubicBezTo>
                  <a:pt x="21006" y="1461"/>
                  <a:pt x="20856" y="1427"/>
                  <a:pt x="20646" y="1437"/>
                </a:cubicBezTo>
                <a:cubicBezTo>
                  <a:pt x="20244" y="1456"/>
                  <a:pt x="20044" y="1227"/>
                  <a:pt x="20086" y="860"/>
                </a:cubicBezTo>
                <a:cubicBezTo>
                  <a:pt x="20096" y="778"/>
                  <a:pt x="20075" y="672"/>
                  <a:pt x="20023" y="612"/>
                </a:cubicBezTo>
                <a:cubicBezTo>
                  <a:pt x="19903" y="469"/>
                  <a:pt x="19492" y="117"/>
                  <a:pt x="19340" y="6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sp>
        <p:nvSpPr>
          <p:cNvPr id="189" name="Декоративная галочка"/>
          <p:cNvSpPr/>
          <p:nvPr/>
        </p:nvSpPr>
        <p:spPr>
          <a:xfrm>
            <a:off x="4128951" y="11337050"/>
            <a:ext cx="822663" cy="7817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52" h="20404" extrusionOk="0">
                <a:moveTo>
                  <a:pt x="19340" y="6"/>
                </a:moveTo>
                <a:cubicBezTo>
                  <a:pt x="18911" y="-308"/>
                  <a:pt x="8317" y="11620"/>
                  <a:pt x="6423" y="13985"/>
                </a:cubicBezTo>
                <a:cubicBezTo>
                  <a:pt x="6323" y="14108"/>
                  <a:pt x="6215" y="14226"/>
                  <a:pt x="6090" y="14370"/>
                </a:cubicBezTo>
                <a:cubicBezTo>
                  <a:pt x="5960" y="14216"/>
                  <a:pt x="5854" y="14096"/>
                  <a:pt x="5755" y="13971"/>
                </a:cubicBezTo>
                <a:cubicBezTo>
                  <a:pt x="4964" y="12967"/>
                  <a:pt x="4458" y="12167"/>
                  <a:pt x="3657" y="11171"/>
                </a:cubicBezTo>
                <a:cubicBezTo>
                  <a:pt x="3337" y="10773"/>
                  <a:pt x="2972" y="10410"/>
                  <a:pt x="2634" y="10026"/>
                </a:cubicBezTo>
                <a:cubicBezTo>
                  <a:pt x="2472" y="9843"/>
                  <a:pt x="2283" y="9849"/>
                  <a:pt x="2071" y="9915"/>
                </a:cubicBezTo>
                <a:cubicBezTo>
                  <a:pt x="1856" y="9981"/>
                  <a:pt x="1574" y="9982"/>
                  <a:pt x="1303" y="10152"/>
                </a:cubicBezTo>
                <a:cubicBezTo>
                  <a:pt x="1209" y="10262"/>
                  <a:pt x="1332" y="10438"/>
                  <a:pt x="1349" y="10609"/>
                </a:cubicBezTo>
                <a:cubicBezTo>
                  <a:pt x="1369" y="10821"/>
                  <a:pt x="603" y="10792"/>
                  <a:pt x="203" y="11061"/>
                </a:cubicBezTo>
                <a:cubicBezTo>
                  <a:pt x="111" y="11123"/>
                  <a:pt x="286" y="11375"/>
                  <a:pt x="227" y="11440"/>
                </a:cubicBezTo>
                <a:cubicBezTo>
                  <a:pt x="51" y="11634"/>
                  <a:pt x="-61" y="11588"/>
                  <a:pt x="36" y="11826"/>
                </a:cubicBezTo>
                <a:cubicBezTo>
                  <a:pt x="896" y="13941"/>
                  <a:pt x="2182" y="15733"/>
                  <a:pt x="3218" y="17879"/>
                </a:cubicBezTo>
                <a:cubicBezTo>
                  <a:pt x="4865" y="21292"/>
                  <a:pt x="5178" y="19166"/>
                  <a:pt x="5654" y="19575"/>
                </a:cubicBezTo>
                <a:cubicBezTo>
                  <a:pt x="7119" y="20836"/>
                  <a:pt x="6474" y="21179"/>
                  <a:pt x="9921" y="16770"/>
                </a:cubicBezTo>
                <a:cubicBezTo>
                  <a:pt x="11378" y="14721"/>
                  <a:pt x="19009" y="5203"/>
                  <a:pt x="20710" y="3334"/>
                </a:cubicBezTo>
                <a:cubicBezTo>
                  <a:pt x="20919" y="3106"/>
                  <a:pt x="21118" y="2879"/>
                  <a:pt x="21258" y="2594"/>
                </a:cubicBezTo>
                <a:cubicBezTo>
                  <a:pt x="21526" y="2050"/>
                  <a:pt x="21539" y="2066"/>
                  <a:pt x="21150" y="1624"/>
                </a:cubicBezTo>
                <a:cubicBezTo>
                  <a:pt x="21006" y="1461"/>
                  <a:pt x="20856" y="1427"/>
                  <a:pt x="20646" y="1437"/>
                </a:cubicBezTo>
                <a:cubicBezTo>
                  <a:pt x="20244" y="1456"/>
                  <a:pt x="20044" y="1227"/>
                  <a:pt x="20086" y="860"/>
                </a:cubicBezTo>
                <a:cubicBezTo>
                  <a:pt x="20096" y="778"/>
                  <a:pt x="20075" y="672"/>
                  <a:pt x="20023" y="612"/>
                </a:cubicBezTo>
                <a:cubicBezTo>
                  <a:pt x="19903" y="469"/>
                  <a:pt x="19492" y="117"/>
                  <a:pt x="19340" y="6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  <p:pic>
        <p:nvPicPr>
          <p:cNvPr id="190" name="Изображение" descr="Изображение"/>
          <p:cNvPicPr>
            <a:picLocks noChangeAspect="1"/>
          </p:cNvPicPr>
          <p:nvPr/>
        </p:nvPicPr>
        <p:blipFill>
          <a:blip r:embed="rId2">
            <a:extLst/>
          </a:blip>
          <a:srcRect t="4971" r="3716"/>
          <a:stretch>
            <a:fillRect/>
          </a:stretch>
        </p:blipFill>
        <p:spPr>
          <a:xfrm>
            <a:off x="17228453" y="8684914"/>
            <a:ext cx="6022059" cy="44437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6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6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6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" grpId="1" animBg="1" advAuto="0"/>
      <p:bldP spid="185" grpId="2" animBg="1" advAuto="0"/>
      <p:bldP spid="186" grpId="3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Промислове шпигунство"/>
          <p:cNvSpPr txBox="1">
            <a:spLocks noGrp="1"/>
          </p:cNvSpPr>
          <p:nvPr>
            <p:ph type="title"/>
          </p:nvPr>
        </p:nvSpPr>
        <p:spPr>
          <a:xfrm>
            <a:off x="1662642" y="946528"/>
            <a:ext cx="21637313" cy="2372876"/>
          </a:xfrm>
          <a:prstGeom prst="rect">
            <a:avLst/>
          </a:prstGeom>
        </p:spPr>
        <p:txBody>
          <a:bodyPr>
            <a:noAutofit/>
          </a:bodyPr>
          <a:lstStyle>
            <a:lvl1pPr defTabSz="467359">
              <a:defRPr sz="17600" spc="-176"/>
            </a:lvl1pPr>
          </a:lstStyle>
          <a:p>
            <a:r>
              <a:rPr sz="11500" b="1" dirty="0" err="1"/>
              <a:t>Промислове</a:t>
            </a:r>
            <a:r>
              <a:rPr sz="11500" b="1" dirty="0"/>
              <a:t> </a:t>
            </a:r>
            <a:r>
              <a:rPr sz="11500" b="1" dirty="0" err="1"/>
              <a:t>шпигунство</a:t>
            </a:r>
            <a:r>
              <a:rPr sz="11500" b="1" dirty="0"/>
              <a:t> </a:t>
            </a:r>
          </a:p>
        </p:txBody>
      </p:sp>
      <p:sp>
        <p:nvSpPr>
          <p:cNvPr id="193" name="Промислове шпигунство є формою недобросовісної конкуренції, яка існує на всіх рівнях економіки, починаючи від малих підприємств і закінчуючи цілими державами."/>
          <p:cNvSpPr txBox="1"/>
          <p:nvPr/>
        </p:nvSpPr>
        <p:spPr>
          <a:xfrm>
            <a:off x="4131345" y="3128796"/>
            <a:ext cx="16121310" cy="10241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355600">
              <a:lnSpc>
                <a:spcPct val="100000"/>
              </a:lnSpc>
              <a:spcBef>
                <a:spcPts val="0"/>
              </a:spcBef>
              <a:defRPr sz="32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Промислове шпигунство є формою недобросовісної конкуренції, яка існує на всіх рівнях економіки, починаючи від малих підприємств і закінчуючи цілими державами.</a:t>
            </a:r>
          </a:p>
        </p:txBody>
      </p:sp>
      <p:sp>
        <p:nvSpPr>
          <p:cNvPr id="194" name="Промислове шпигунство відрізняється від конкурентної розвідки тим, що воно є свідомим і цілеспрямованим порушенням норм чинного законодавства (особливо кримінального), тоді як конкурентна розвідка  носить легальний характер."/>
          <p:cNvSpPr txBox="1"/>
          <p:nvPr/>
        </p:nvSpPr>
        <p:spPr>
          <a:xfrm>
            <a:off x="17145996" y="11929990"/>
            <a:ext cx="7037061" cy="18031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 defTabSz="355600">
              <a:lnSpc>
                <a:spcPct val="100000"/>
              </a:lnSpc>
              <a:spcBef>
                <a:spcPts val="0"/>
              </a:spcBef>
              <a:defRPr sz="24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Промислове шпигунство відрізняється від конкурентної розвідки тим, що воно є свідомим і цілеспрямованим порушенням норм чинного законодавства (особливо кримінального), тоді як конкурентна розвідка  носить легальний характер.</a:t>
            </a:r>
          </a:p>
        </p:txBody>
      </p:sp>
      <p:sp>
        <p:nvSpPr>
          <p:cNvPr id="195" name="Сутність промислового шпигунства полягає в тому, щоб наздогнати конкурента в максимально стислі строки, заощадивши при цьому значні кошти, або не допустити відставання від конкурента в майбутньому, використовуючи розроблену ж ним секретну й перспективну "/>
          <p:cNvSpPr txBox="1"/>
          <p:nvPr/>
        </p:nvSpPr>
        <p:spPr>
          <a:xfrm>
            <a:off x="937165" y="4578004"/>
            <a:ext cx="10979542" cy="26762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defTabSz="355600">
              <a:lnSpc>
                <a:spcPct val="100000"/>
              </a:lnSpc>
              <a:spcBef>
                <a:spcPts val="0"/>
              </a:spcBef>
              <a:defRPr sz="30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/>
              <a:t>Сутність промислового шпигунства</a:t>
            </a:r>
            <a:r>
              <a:t> полягає в тому, щоб наздогнати конкурента в максимально стислі строки, заощадивши при цьому значні кошти, або не допустити відставання від конкурента в майбутньому, використовуючи розроблену ж ним секретну й перспективну технологію, а також щоб вийти на нові для підприємства ринки.</a:t>
            </a:r>
          </a:p>
        </p:txBody>
      </p:sp>
      <p:sp>
        <p:nvSpPr>
          <p:cNvPr id="196" name="Основні інструменти промислового шпигунства:…"/>
          <p:cNvSpPr txBox="1"/>
          <p:nvPr/>
        </p:nvSpPr>
        <p:spPr>
          <a:xfrm>
            <a:off x="6722733" y="7052320"/>
            <a:ext cx="10390094" cy="65645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 defTabSz="355600">
              <a:lnSpc>
                <a:spcPct val="100000"/>
              </a:lnSpc>
              <a:spcBef>
                <a:spcPts val="0"/>
              </a:spcBef>
              <a:defRPr sz="26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b="1"/>
              <a:t>Основні інструменти промислового шпигунства</a:t>
            </a:r>
            <a:r>
              <a:t>:</a:t>
            </a:r>
          </a:p>
          <a:p>
            <a:pPr marL="424542" indent="-424542" algn="just" defTabSz="355600">
              <a:lnSpc>
                <a:spcPct val="10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6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підкуп (осіб, які об'єктивно можуть надати закриту інформацію, передати документацію або зразки продукції, в яких є зацікавленість);</a:t>
            </a:r>
          </a:p>
          <a:p>
            <a:pPr marL="424542" indent="-424542" algn="just" defTabSz="355600">
              <a:lnSpc>
                <a:spcPct val="10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6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шантаж (стосовно тих самих осіб);</a:t>
            </a:r>
          </a:p>
          <a:p>
            <a:pPr marL="424542" indent="-424542" algn="just" defTabSz="355600">
              <a:lnSpc>
                <a:spcPct val="10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6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викрадення (документів в будь-якому вигляді, обладнання або зразків продукції);</a:t>
            </a:r>
          </a:p>
          <a:p>
            <a:pPr marL="424542" indent="-424542" algn="just" defTabSz="355600">
              <a:lnSpc>
                <a:spcPct val="10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6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диверсія (дії, здійснювані з метою тимчасового або повного виведення з ладу виробів, людей або підрозділів конкурента);</a:t>
            </a:r>
          </a:p>
          <a:p>
            <a:pPr marL="424542" indent="-424542" algn="just" defTabSz="355600">
              <a:lnSpc>
                <a:spcPct val="10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6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таємне незаконне проникнення на територію підприємства конкурента;</a:t>
            </a:r>
          </a:p>
          <a:p>
            <a:pPr marL="424542" indent="-424542" algn="just" defTabSz="355600">
              <a:lnSpc>
                <a:spcPct val="10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6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введення «своєї» людини в організацію або країну конкурента з метою отримання доступу до інформації або продукції, які є предметом комерційної або державної таємниці;</a:t>
            </a:r>
          </a:p>
          <a:p>
            <a:pPr marL="424542" indent="-424542" algn="just" defTabSz="355600">
              <a:lnSpc>
                <a:spcPct val="100000"/>
              </a:lnSpc>
              <a:spcBef>
                <a:spcPts val="0"/>
              </a:spcBef>
              <a:buSzPct val="70000"/>
              <a:buBlip>
                <a:blip r:embed="rId2"/>
              </a:buBlip>
              <a:defRPr sz="2600" b="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викрадення інформації за допомогою незаконного використання відповідних технічних засобів (прослуховування чужих телефонних ліній, незаконне проникнення в чужі комп'ютерні мережі тощо).</a:t>
            </a:r>
          </a:p>
        </p:txBody>
      </p:sp>
      <p:sp>
        <p:nvSpPr>
          <p:cNvPr id="197" name="Бумажный самолетик"/>
          <p:cNvSpPr/>
          <p:nvPr/>
        </p:nvSpPr>
        <p:spPr>
          <a:xfrm>
            <a:off x="19803231" y="6221719"/>
            <a:ext cx="2372832" cy="26234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88" h="21600" extrusionOk="0">
                <a:moveTo>
                  <a:pt x="307" y="0"/>
                </a:moveTo>
                <a:cubicBezTo>
                  <a:pt x="317" y="4"/>
                  <a:pt x="326" y="10"/>
                  <a:pt x="335" y="16"/>
                </a:cubicBezTo>
                <a:lnTo>
                  <a:pt x="21496" y="13287"/>
                </a:lnTo>
                <a:cubicBezTo>
                  <a:pt x="21567" y="13332"/>
                  <a:pt x="21600" y="13405"/>
                  <a:pt x="21584" y="13482"/>
                </a:cubicBezTo>
                <a:cubicBezTo>
                  <a:pt x="21569" y="13559"/>
                  <a:pt x="21510" y="13616"/>
                  <a:pt x="21426" y="13635"/>
                </a:cubicBezTo>
                <a:lnTo>
                  <a:pt x="13553" y="15408"/>
                </a:lnTo>
                <a:lnTo>
                  <a:pt x="307" y="0"/>
                </a:lnTo>
                <a:close/>
                <a:moveTo>
                  <a:pt x="0" y="236"/>
                </a:moveTo>
                <a:lnTo>
                  <a:pt x="9903" y="16220"/>
                </a:lnTo>
                <a:lnTo>
                  <a:pt x="6323" y="17261"/>
                </a:lnTo>
                <a:lnTo>
                  <a:pt x="6245" y="17277"/>
                </a:lnTo>
                <a:lnTo>
                  <a:pt x="851" y="18840"/>
                </a:lnTo>
                <a:cubicBezTo>
                  <a:pt x="786" y="18859"/>
                  <a:pt x="716" y="18847"/>
                  <a:pt x="660" y="18811"/>
                </a:cubicBezTo>
                <a:cubicBezTo>
                  <a:pt x="605" y="18775"/>
                  <a:pt x="574" y="18719"/>
                  <a:pt x="572" y="18658"/>
                </a:cubicBezTo>
                <a:lnTo>
                  <a:pt x="0" y="236"/>
                </a:lnTo>
                <a:close/>
                <a:moveTo>
                  <a:pt x="1176" y="1518"/>
                </a:moveTo>
                <a:lnTo>
                  <a:pt x="13292" y="15603"/>
                </a:lnTo>
                <a:lnTo>
                  <a:pt x="10379" y="21558"/>
                </a:lnTo>
                <a:cubicBezTo>
                  <a:pt x="10372" y="21574"/>
                  <a:pt x="10362" y="21587"/>
                  <a:pt x="10351" y="21600"/>
                </a:cubicBezTo>
                <a:lnTo>
                  <a:pt x="10319" y="16268"/>
                </a:lnTo>
                <a:lnTo>
                  <a:pt x="10298" y="16233"/>
                </a:lnTo>
                <a:lnTo>
                  <a:pt x="1176" y="1518"/>
                </a:lnTo>
                <a:close/>
                <a:moveTo>
                  <a:pt x="9980" y="16517"/>
                </a:moveTo>
                <a:lnTo>
                  <a:pt x="10012" y="21597"/>
                </a:lnTo>
                <a:lnTo>
                  <a:pt x="6542" y="17520"/>
                </a:lnTo>
                <a:lnTo>
                  <a:pt x="9980" y="16517"/>
                </a:ln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20000"/>
              </a:lnSpc>
              <a:spcBef>
                <a:spcPts val="0"/>
              </a:spcBef>
              <a:defRPr sz="3000" b="0" cap="all">
                <a:solidFill>
                  <a:srgbClr val="FFFFFF"/>
                </a:solidFill>
                <a:latin typeface="Proxima Nova Extrabold"/>
                <a:ea typeface="Proxima Nova Extrabold"/>
                <a:cs typeface="Proxima Nova Extrabold"/>
                <a:sym typeface="Proxima Nova Extrabold"/>
              </a:defRPr>
            </a:pPr>
            <a:endParaRPr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9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" grpId="1" animBg="1" advAuto="0"/>
    </p:bldLst>
  </p:timing>
</p:sld>
</file>

<file path=ppt/theme/theme1.xml><?xml version="1.0" encoding="utf-8"?>
<a:theme xmlns:a="http://schemas.openxmlformats.org/drawingml/2006/main" name="25_BoldColor">
  <a:themeElements>
    <a:clrScheme name="25_BoldColor">
      <a:dk1>
        <a:srgbClr val="53585F"/>
      </a:dk1>
      <a:lt1>
        <a:srgbClr val="00BFF3"/>
      </a:lt1>
      <a:dk2>
        <a:srgbClr val="5E5E5E"/>
      </a:dk2>
      <a:lt2>
        <a:srgbClr val="D6D5D5"/>
      </a:lt2>
      <a:accent1>
        <a:srgbClr val="01BFF4"/>
      </a:accent1>
      <a:accent2>
        <a:srgbClr val="43E9CB"/>
      </a:accent2>
      <a:accent3>
        <a:srgbClr val="BC80FF"/>
      </a:accent3>
      <a:accent4>
        <a:srgbClr val="FFC618"/>
      </a:accent4>
      <a:accent5>
        <a:srgbClr val="FF4000"/>
      </a:accent5>
      <a:accent6>
        <a:srgbClr val="FF87BB"/>
      </a:accent6>
      <a:hlink>
        <a:srgbClr val="0000FF"/>
      </a:hlink>
      <a:folHlink>
        <a:srgbClr val="FF00FF"/>
      </a:folHlink>
    </a:clrScheme>
    <a:fontScheme name="25_BoldColor">
      <a:majorFont>
        <a:latin typeface="Druk Medium"/>
        <a:ea typeface="Druk Medium"/>
        <a:cs typeface="Druk Medium"/>
      </a:majorFont>
      <a:minorFont>
        <a:latin typeface="Druk Medium"/>
        <a:ea typeface="Druk Medium"/>
        <a:cs typeface="Druk Medium"/>
      </a:minorFont>
    </a:fontScheme>
    <a:fmtScheme name="25_Bold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Proxima Nova Extrabold"/>
            <a:ea typeface="Proxima Nova Extrabold"/>
            <a:cs typeface="Proxima Nova Extrabold"/>
            <a:sym typeface="Proxima Nova Extra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8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200" b="1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Proxima Nova"/>
            <a:ea typeface="Proxima Nova"/>
            <a:cs typeface="Proxima Nova"/>
            <a:sym typeface="Proxima Nov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5_BoldColor">
  <a:themeElements>
    <a:clrScheme name="25_BoldColor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1BFF4"/>
      </a:accent1>
      <a:accent2>
        <a:srgbClr val="43E9CB"/>
      </a:accent2>
      <a:accent3>
        <a:srgbClr val="BC80FF"/>
      </a:accent3>
      <a:accent4>
        <a:srgbClr val="FFC618"/>
      </a:accent4>
      <a:accent5>
        <a:srgbClr val="FF4000"/>
      </a:accent5>
      <a:accent6>
        <a:srgbClr val="FF87BB"/>
      </a:accent6>
      <a:hlink>
        <a:srgbClr val="0000FF"/>
      </a:hlink>
      <a:folHlink>
        <a:srgbClr val="FF00FF"/>
      </a:folHlink>
    </a:clrScheme>
    <a:fontScheme name="25_BoldColor">
      <a:majorFont>
        <a:latin typeface="Druk Medium"/>
        <a:ea typeface="Druk Medium"/>
        <a:cs typeface="Druk Medium"/>
      </a:majorFont>
      <a:minorFont>
        <a:latin typeface="Druk Medium"/>
        <a:ea typeface="Druk Medium"/>
        <a:cs typeface="Druk Medium"/>
      </a:minorFont>
    </a:fontScheme>
    <a:fmtScheme name="25_Bold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all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Proxima Nova Extrabold"/>
            <a:ea typeface="Proxima Nova Extrabold"/>
            <a:cs typeface="Proxima Nova Extrabold"/>
            <a:sym typeface="Proxima Nova Extrabol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8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200" b="1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Proxima Nova"/>
            <a:ea typeface="Proxima Nova"/>
            <a:cs typeface="Proxima Nova"/>
            <a:sym typeface="Proxima Nov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637</Words>
  <Application>Microsoft Office PowerPoint</Application>
  <PresentationFormat>Произвольный</PresentationFormat>
  <Paragraphs>48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25_BoldColor</vt:lpstr>
      <vt:lpstr>Конкурентна розвідка та порівняльний аналіз </vt:lpstr>
      <vt:lpstr>Цілі та завдання проведення    конкурентної розвідки </vt:lpstr>
      <vt:lpstr>5 етапів  конкурентної розвідки  </vt:lpstr>
      <vt:lpstr>Підходи щодо введення конкурентної розвідки </vt:lpstr>
      <vt:lpstr>Презентация PowerPoint</vt:lpstr>
      <vt:lpstr>Інструменти й технологія конкурентної розвідки </vt:lpstr>
      <vt:lpstr>Промислове шпигунство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Конкурентна розвідка та порівняльний аналіз </dc:title>
  <cp:lastModifiedBy>Таннюшка</cp:lastModifiedBy>
  <cp:revision>1</cp:revision>
  <dcterms:modified xsi:type="dcterms:W3CDTF">2020-04-14T16:14:48Z</dcterms:modified>
</cp:coreProperties>
</file>