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7" r:id="rId2"/>
    <p:sldMasterId id="2147483689" r:id="rId3"/>
    <p:sldMasterId id="2147483701" r:id="rId4"/>
    <p:sldMasterId id="2147483713" r:id="rId5"/>
  </p:sldMasterIdLst>
  <p:sldIdLst>
    <p:sldId id="256" r:id="rId6"/>
    <p:sldId id="257" r:id="rId7"/>
    <p:sldId id="270" r:id="rId8"/>
    <p:sldId id="269" r:id="rId9"/>
    <p:sldId id="258" r:id="rId10"/>
    <p:sldId id="273" r:id="rId11"/>
    <p:sldId id="274" r:id="rId12"/>
    <p:sldId id="259" r:id="rId13"/>
    <p:sldId id="271" r:id="rId14"/>
    <p:sldId id="261" r:id="rId15"/>
    <p:sldId id="263" r:id="rId16"/>
    <p:sldId id="264" r:id="rId17"/>
    <p:sldId id="262" r:id="rId18"/>
    <p:sldId id="265" r:id="rId19"/>
    <p:sldId id="266" r:id="rId20"/>
    <p:sldId id="267" r:id="rId21"/>
    <p:sldId id="26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62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21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40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47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178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0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82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28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10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55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80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957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81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79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54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49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10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24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932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760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347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28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25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265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50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4442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858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8825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793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9378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308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052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1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375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672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311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3431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2056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596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031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336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175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273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75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039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389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168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076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067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395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94448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761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4604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8199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3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618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9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7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67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44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55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4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02" y="325192"/>
            <a:ext cx="11737910" cy="1580881"/>
          </a:xfrm>
        </p:spPr>
        <p:txBody>
          <a:bodyPr>
            <a:noAutofit/>
          </a:bodyPr>
          <a:lstStyle/>
          <a:p>
            <a:pPr algn="ctr"/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6. Природний та </a:t>
            </a:r>
            <a:r>
              <a:rPr lang="uk-UA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трудоресурсний</a:t>
            </a:r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 України</a:t>
            </a:r>
            <a:endParaRPr lang="uk-UA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505" y="2369030"/>
            <a:ext cx="8731876" cy="42893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3200" b="1" dirty="0" smtClean="0"/>
              <a:t>1. Природно-ресурсний потенціал як економічна категорія</a:t>
            </a:r>
          </a:p>
          <a:p>
            <a:pPr>
              <a:spcAft>
                <a:spcPts val="1200"/>
              </a:spcAft>
            </a:pPr>
            <a:r>
              <a:rPr lang="uk-UA" sz="3200" b="1" dirty="0" smtClean="0"/>
              <a:t>2. Економічна оцінка природних умов та ресурсів</a:t>
            </a:r>
          </a:p>
          <a:p>
            <a:pPr>
              <a:spcAft>
                <a:spcPts val="1200"/>
              </a:spcAft>
            </a:pPr>
            <a:r>
              <a:rPr lang="uk-UA" sz="3200" b="1" dirty="0" smtClean="0"/>
              <a:t>3. </a:t>
            </a:r>
            <a:r>
              <a:rPr lang="uk-UA" sz="3200" b="1" dirty="0" err="1" smtClean="0"/>
              <a:t>Трудоресурсний</a:t>
            </a:r>
            <a:r>
              <a:rPr lang="uk-UA" sz="3200" b="1" dirty="0" smtClean="0"/>
              <a:t> потенціал та ринок праці: структура та динаміка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7453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972" t="13689" r="30632" b="59375"/>
          <a:stretch/>
        </p:blipFill>
        <p:spPr>
          <a:xfrm>
            <a:off x="656822" y="850005"/>
            <a:ext cx="11220778" cy="43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51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15" t="67266" r="48845" b="9418"/>
          <a:stretch/>
        </p:blipFill>
        <p:spPr>
          <a:xfrm>
            <a:off x="430873" y="1910052"/>
            <a:ext cx="6867742" cy="3524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873" y="463640"/>
            <a:ext cx="6700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 демографічного відтворення населення України у 2010–2015 рр.</a:t>
            </a:r>
            <a:endParaRPr lang="uk-U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7800302" y="463640"/>
            <a:ext cx="3996745" cy="5988676"/>
          </a:xfrm>
          <a:prstGeom prst="foldedCorne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6"/>
                </a:solidFill>
                <a:latin typeface="Arial" panose="020B0604020202020204" pitchFamily="34" charset="0"/>
              </a:rPr>
              <a:t>Коефіцієнт природного приросту</a:t>
            </a:r>
            <a:r>
              <a:rPr lang="uk-UA" sz="2400" dirty="0" smtClean="0"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uk-UA" sz="2400" dirty="0" smtClean="0">
                <a:latin typeface="Arial" panose="020B0604020202020204" pitchFamily="34" charset="0"/>
              </a:rPr>
              <a:t>– демографічний показник відношення кількості народжених за рік на 1 тис. жителів до середньої чисельності всього населення.</a:t>
            </a:r>
          </a:p>
          <a:p>
            <a:pPr algn="ctr"/>
            <a:endParaRPr lang="ru-RU" sz="2800" dirty="0" smtClean="0"/>
          </a:p>
          <a:p>
            <a:pPr algn="ctr"/>
            <a:r>
              <a:rPr lang="uk-UA" sz="2400" dirty="0" smtClean="0">
                <a:latin typeface="Arial" panose="020B0604020202020204" pitchFamily="34" charset="0"/>
              </a:rPr>
              <a:t>«Від'ємний природний приріст» - це </a:t>
            </a:r>
            <a:r>
              <a:rPr lang="uk-UA" sz="2400" b="1" u="sng" dirty="0" smtClean="0">
                <a:solidFill>
                  <a:schemeClr val="accent6"/>
                </a:solidFill>
                <a:latin typeface="Arial" panose="020B0604020202020204" pitchFamily="34" charset="0"/>
              </a:rPr>
              <a:t>природне скорочення населення </a:t>
            </a:r>
            <a:r>
              <a:rPr lang="ru-RU" sz="2400" dirty="0" err="1" smtClean="0">
                <a:latin typeface="Arial" panose="020B0604020202020204" pitchFamily="34" charset="0"/>
              </a:rPr>
              <a:t>або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</a:rPr>
              <a:t>депопуляц</a:t>
            </a:r>
            <a:r>
              <a:rPr lang="uk-UA" sz="2400" dirty="0" err="1" smtClean="0">
                <a:latin typeface="Arial" panose="020B0604020202020204" pitchFamily="34" charset="0"/>
              </a:rPr>
              <a:t>ія</a:t>
            </a:r>
            <a:r>
              <a:rPr lang="uk-UA" sz="2400" dirty="0" smtClean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191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-109985"/>
            <a:ext cx="116296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Система </a:t>
            </a:r>
            <a:r>
              <a:rPr lang="ru-RU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аналітичних</a:t>
            </a:r>
            <a:r>
              <a:rPr lang="ru-RU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показників</a:t>
            </a:r>
            <a:r>
              <a:rPr lang="ru-RU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ринку </a:t>
            </a:r>
            <a:r>
              <a:rPr lang="ru-RU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праці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51" y="968341"/>
            <a:ext cx="1139351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u="sng" dirty="0" smtClean="0">
                <a:solidFill>
                  <a:srgbClr val="000000"/>
                </a:solidFill>
                <a:latin typeface="Open Sans"/>
              </a:rPr>
              <a:t>1. ЕКОНОМІЧНА АКТИВНІСТЬ НАСЕЛЕННЯ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— характеризується розподіл населення за статусом економічної активності, сюди відносять абсолютні показники і відносні рівні економічної активності, зайнятості, безробіття.</a:t>
            </a:r>
          </a:p>
          <a:p>
            <a:pPr algn="just">
              <a:spcAft>
                <a:spcPts val="600"/>
              </a:spcAft>
            </a:pPr>
            <a:r>
              <a:rPr lang="uk-UA" b="1" u="sng" dirty="0" smtClean="0">
                <a:solidFill>
                  <a:srgbClr val="000000"/>
                </a:solidFill>
                <a:latin typeface="Open Sans"/>
              </a:rPr>
              <a:t>2. ЧИСЕЛЬНІСТЬ І КАТЕГОРІЇ ЗАЙНЯТИХ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— містить показники чисельності основних категорій зайнятого населення.</a:t>
            </a:r>
          </a:p>
          <a:p>
            <a:pPr algn="just">
              <a:spcAft>
                <a:spcPts val="600"/>
              </a:spcAft>
            </a:pPr>
            <a:r>
              <a:rPr lang="uk-UA" b="1" u="sng" dirty="0" smtClean="0">
                <a:solidFill>
                  <a:srgbClr val="000000"/>
                </a:solidFill>
                <a:latin typeface="Open Sans"/>
              </a:rPr>
              <a:t>3. РУХ РОБОЧОЇ СИЛИ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— дає змогу простежити рух робочої сили, тобто процес прийому-звільнення працівників та зовнішню трудову міграцію. Інформацію про них має статистична звітність підприємств і дані Державної служби зайнятості.</a:t>
            </a:r>
          </a:p>
          <a:p>
            <a:pPr algn="just">
              <a:spcAft>
                <a:spcPts val="600"/>
              </a:spcAft>
            </a:pPr>
            <a:r>
              <a:rPr lang="uk-UA" b="1" u="sng" dirty="0" smtClean="0">
                <a:solidFill>
                  <a:srgbClr val="000000"/>
                </a:solidFill>
                <a:latin typeface="Open Sans"/>
              </a:rPr>
              <a:t>4. РОБОЧИЙ ЧАС І ЙОГО ВИКОРИСТАННЯ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— охоплює показники робочого часу та його використання, які розраховуються в основному за даними статистичної звітності підприємств, але дані стосовно встановленої та фактичної тривалості робочого часу є й у вибіркових обстеженнях домашніх господарств та підприємств.</a:t>
            </a:r>
          </a:p>
          <a:p>
            <a:pPr algn="just">
              <a:spcAft>
                <a:spcPts val="600"/>
              </a:spcAft>
            </a:pPr>
            <a:r>
              <a:rPr lang="uk-UA" b="1" u="sng" dirty="0" smtClean="0">
                <a:solidFill>
                  <a:srgbClr val="000000"/>
                </a:solidFill>
                <a:latin typeface="Open Sans"/>
              </a:rPr>
              <a:t>5. ОПЛАТА ПРАЦІ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— дає можливість простежити об'ємні та середні показники оплати праці, їх структуру й динаміку. Основним джерелом їх визначення також е статистична звітність підприємств. Подібні дані надають і вибіркові обстеження підприємств, але вони публікуються рідше.</a:t>
            </a:r>
          </a:p>
          <a:p>
            <a:pPr algn="just">
              <a:spcAft>
                <a:spcPts val="600"/>
              </a:spcAft>
            </a:pPr>
            <a:r>
              <a:rPr lang="uk-UA" b="1" u="sng" dirty="0" smtClean="0">
                <a:solidFill>
                  <a:srgbClr val="000000"/>
                </a:solidFill>
                <a:latin typeface="Open Sans"/>
              </a:rPr>
              <a:t>6. УМОВИ ПРАЦІ ТА СОЦІАЛЬНИЙ ЗАХИСТ ПРАЦІВНИКІВ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— містить показники, що характеризують умови праці, соціальний захист працівників та підвищення їхньої кваліфікації. Інформаційною базою для визначення цих показників е статистична звітність та вибіркові обстеження підприємств.</a:t>
            </a:r>
            <a:endParaRPr lang="uk-UA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36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69" t="39569" r="30929" b="37368"/>
          <a:stretch/>
        </p:blipFill>
        <p:spPr>
          <a:xfrm>
            <a:off x="809753" y="2833351"/>
            <a:ext cx="10538148" cy="3495919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515154" y="231819"/>
            <a:ext cx="11127347" cy="2601532"/>
          </a:xfrm>
          <a:prstGeom prst="foldedCorne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uk-UA" sz="2400" b="1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Рівень зайнятості</a:t>
            </a:r>
            <a:r>
              <a:rPr lang="uk-UA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</a:rPr>
              <a:t>– </a:t>
            </a:r>
            <a:r>
              <a:rPr lang="uk-UA" sz="2400" dirty="0">
                <a:latin typeface="Arial" panose="020B0604020202020204" pitchFamily="34" charset="0"/>
              </a:rPr>
              <a:t>в</a:t>
            </a:r>
            <a:r>
              <a:rPr lang="ru-RU" sz="2400" dirty="0" err="1">
                <a:latin typeface="Arial" panose="020B0604020202020204" pitchFamily="34" charset="0"/>
              </a:rPr>
              <a:t>ідношення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чисельності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зайнятого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</a:rPr>
              <a:t>всього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обстеженого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</a:rPr>
              <a:t> по </a:t>
            </a:r>
            <a:r>
              <a:rPr lang="ru-RU" sz="2400" dirty="0" err="1">
                <a:latin typeface="Arial" panose="020B0604020202020204" pitchFamily="34" charset="0"/>
              </a:rPr>
              <a:t>відповідній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групі</a:t>
            </a:r>
            <a:r>
              <a:rPr lang="uk-UA" sz="2400" dirty="0" smtClean="0">
                <a:latin typeface="Arial" panose="020B0604020202020204" pitchFamily="34" charset="0"/>
              </a:rPr>
              <a:t>.</a:t>
            </a:r>
          </a:p>
          <a:p>
            <a:pPr algn="ctr"/>
            <a:endParaRPr lang="uk-UA" sz="2400" dirty="0">
              <a:latin typeface="Arial" panose="020B0604020202020204" pitchFamily="34" charset="0"/>
            </a:endParaRPr>
          </a:p>
          <a:p>
            <a:pPr algn="ctr"/>
            <a:r>
              <a:rPr lang="uk-UA" sz="2400" b="1" i="1" u="sng" dirty="0">
                <a:solidFill>
                  <a:schemeClr val="tx1"/>
                </a:solidFill>
                <a:latin typeface="Arial" panose="020B0604020202020204" pitchFamily="34" charset="0"/>
              </a:rPr>
              <a:t>Рівень </a:t>
            </a:r>
            <a:r>
              <a:rPr lang="uk-UA" sz="2400" b="1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безробіття</a:t>
            </a:r>
            <a:r>
              <a:rPr lang="uk-UA" sz="24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</a:rPr>
              <a:t>– в</a:t>
            </a:r>
            <a:r>
              <a:rPr lang="ru-RU" sz="2400" dirty="0" err="1" smtClean="0">
                <a:latin typeface="Arial" panose="020B0604020202020204" pitchFamily="34" charset="0"/>
              </a:rPr>
              <a:t>ідношення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кількості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безробітних</a:t>
            </a:r>
            <a:r>
              <a:rPr lang="ru-RU" sz="2400" dirty="0">
                <a:latin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</a:rPr>
              <a:t>економічно</a:t>
            </a:r>
            <a:r>
              <a:rPr lang="ru-RU" sz="2400" dirty="0">
                <a:latin typeface="Arial" panose="020B0604020202020204" pitchFamily="34" charset="0"/>
              </a:rPr>
              <a:t> активного </a:t>
            </a:r>
            <a:r>
              <a:rPr lang="ru-RU" sz="2400" dirty="0" err="1">
                <a:latin typeface="Arial" panose="020B0604020202020204" pitchFamily="34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</a:rPr>
              <a:t>робочої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сили</a:t>
            </a:r>
            <a:r>
              <a:rPr lang="ru-RU" sz="2400" dirty="0">
                <a:latin typeface="Arial" panose="020B0604020202020204" pitchFamily="34" charset="0"/>
              </a:rPr>
              <a:t>)</a:t>
            </a:r>
            <a:r>
              <a:rPr lang="uk-UA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3440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07" t="35818" r="53945" b="21098"/>
          <a:stretch/>
        </p:blipFill>
        <p:spPr>
          <a:xfrm>
            <a:off x="3590363" y="1304365"/>
            <a:ext cx="6306671" cy="5418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7309" y="247729"/>
            <a:ext cx="7317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Основні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показники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ринку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праці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України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у 2010-2017рр.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09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754" t="34760" r="1235" b="20643"/>
          <a:stretch/>
        </p:blipFill>
        <p:spPr>
          <a:xfrm>
            <a:off x="1680882" y="1358851"/>
            <a:ext cx="10511118" cy="4971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17309" y="247729"/>
            <a:ext cx="7317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Основні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показники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ринку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праці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України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у 2010-2017рр.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48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4868" y="412125"/>
            <a:ext cx="7946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Основні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показники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ринку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праці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України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у 2010-2017рр.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620" t="49780" r="40925" b="16593"/>
          <a:stretch/>
        </p:blipFill>
        <p:spPr>
          <a:xfrm>
            <a:off x="2137890" y="1880313"/>
            <a:ext cx="9569005" cy="41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59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7309" y="389396"/>
            <a:ext cx="7317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Основні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показники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ринку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праці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України</a:t>
            </a:r>
            <a:r>
              <a:rPr lang="ru-RU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у 2010-2017рр.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20" t="49780" r="80123" b="16593"/>
          <a:stretch/>
        </p:blipFill>
        <p:spPr>
          <a:xfrm>
            <a:off x="2208534" y="1712889"/>
            <a:ext cx="908775" cy="4036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8758" t="49780" r="1431" b="16593"/>
          <a:stretch/>
        </p:blipFill>
        <p:spPr>
          <a:xfrm>
            <a:off x="3117309" y="1712889"/>
            <a:ext cx="8500055" cy="40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62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528" t="19762" r="26673" b="8494"/>
          <a:stretch/>
        </p:blipFill>
        <p:spPr>
          <a:xfrm>
            <a:off x="-1" y="44996"/>
            <a:ext cx="8242479" cy="68130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12428" y="349597"/>
            <a:ext cx="3979572" cy="592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Актуальні потреби ринку праці України та рівень заробітної плати за сферами діяльності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30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2" y="952520"/>
            <a:ext cx="8809149" cy="590548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Природно-ресурсний потенціал як економічна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7556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197" y="768010"/>
            <a:ext cx="95303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Природно</a:t>
            </a:r>
            <a:r>
              <a:rPr lang="uk-UA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uk-UA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ресурсний потенціал регіону </a:t>
            </a:r>
          </a:p>
          <a:p>
            <a:pPr algn="ctr"/>
            <a:endParaRPr lang="uk-UA" sz="3600" dirty="0" smtClean="0">
              <a:latin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</a:rPr>
              <a:t>– це частина сукупності природних ресурсів, що при даному рівні економічного і</a:t>
            </a: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</a:rPr>
              <a:t>технічного розвитку суспільства і вивченості території можуть бути</a:t>
            </a: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</a:rPr>
              <a:t>використані в господарській та іншій діяльності людини в даний час і в</a:t>
            </a: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</a:rPr>
              <a:t>перспективі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34637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876" t="42562" r="46272" b="19852"/>
          <a:stretch/>
        </p:blipFill>
        <p:spPr>
          <a:xfrm>
            <a:off x="2802452" y="1481070"/>
            <a:ext cx="7938528" cy="4955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546" y="423859"/>
            <a:ext cx="975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Компоненти</a:t>
            </a:r>
            <a:r>
              <a:rPr lang="ru-R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природно-ресурсного </a:t>
            </a:r>
            <a:r>
              <a:rPr lang="ru-R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потенціалу</a:t>
            </a:r>
            <a:endParaRPr lang="ru-RU" sz="28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39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52520"/>
            <a:ext cx="7984901" cy="590548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Економічна оцінка природних умов та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52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8656" y="762255"/>
            <a:ext cx="91826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Економічна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оцінка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природних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ресурсів</a:t>
            </a:r>
            <a:r>
              <a:rPr lang="uk-UA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</a:p>
          <a:p>
            <a:pPr algn="ctr"/>
            <a:endParaRPr lang="uk-UA" dirty="0" smtClean="0">
              <a:latin typeface="Times New Roman" panose="02020603050405020304" pitchFamily="18" charset="0"/>
            </a:endParaRPr>
          </a:p>
          <a:p>
            <a:pPr algn="ctr"/>
            <a:r>
              <a:rPr lang="uk-UA" sz="4000" dirty="0" smtClean="0">
                <a:latin typeface="Times New Roman" panose="02020603050405020304" pitchFamily="18" charset="0"/>
              </a:rPr>
              <a:t>– це </a:t>
            </a:r>
            <a:r>
              <a:rPr lang="ru-RU" sz="4000" dirty="0" err="1">
                <a:latin typeface="Times New Roman" panose="02020603050405020304" pitchFamily="18" charset="0"/>
              </a:rPr>
              <a:t>грошовий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вираз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загальнодержавної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цінності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природних</a:t>
            </a:r>
            <a:r>
              <a:rPr lang="ru-RU" sz="4000" dirty="0">
                <a:latin typeface="Times New Roman" panose="02020603050405020304" pitchFamily="18" charset="0"/>
              </a:rPr>
              <a:t> благ, яка </a:t>
            </a:r>
            <a:r>
              <a:rPr lang="ru-RU" sz="4000" dirty="0" err="1">
                <a:latin typeface="Times New Roman" panose="02020603050405020304" pitchFamily="18" charset="0"/>
              </a:rPr>
              <a:t>визначається</a:t>
            </a:r>
            <a:r>
              <a:rPr lang="ru-RU" sz="4000" dirty="0">
                <a:latin typeface="Times New Roman" panose="02020603050405020304" pitchFamily="18" charset="0"/>
              </a:rPr>
              <a:t> шляхом </a:t>
            </a:r>
            <a:r>
              <a:rPr lang="ru-RU" sz="4000" dirty="0" err="1">
                <a:latin typeface="Times New Roman" panose="02020603050405020304" pitchFamily="18" charset="0"/>
              </a:rPr>
              <a:t>вимірювання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ефективності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їх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відтворення</a:t>
            </a:r>
            <a:r>
              <a:rPr lang="ru-RU" sz="4000" dirty="0">
                <a:latin typeface="Times New Roman" panose="02020603050405020304" pitchFamily="18" charset="0"/>
              </a:rPr>
              <a:t> (</a:t>
            </a:r>
            <a:r>
              <a:rPr lang="ru-RU" sz="4000" dirty="0" err="1">
                <a:latin typeface="Times New Roman" panose="02020603050405020304" pitchFamily="18" charset="0"/>
              </a:rPr>
              <a:t>охорона</a:t>
            </a:r>
            <a:r>
              <a:rPr lang="ru-RU" sz="4000" dirty="0">
                <a:latin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</a:rPr>
              <a:t>відновлення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екосистем</a:t>
            </a:r>
            <a:r>
              <a:rPr lang="ru-RU" sz="4000" dirty="0">
                <a:latin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</a:rPr>
              <a:t>експлуатація</a:t>
            </a:r>
            <a:r>
              <a:rPr lang="ru-RU" sz="4000" dirty="0">
                <a:latin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</a:rPr>
              <a:t>переробка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природної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</a:rPr>
              <a:t>сировини</a:t>
            </a:r>
            <a:r>
              <a:rPr lang="ru-RU" sz="4000" dirty="0">
                <a:latin typeface="Times New Roman" panose="02020603050405020304" pitchFamily="18" charset="0"/>
              </a:rPr>
              <a:t>).</a:t>
            </a:r>
            <a:endParaRPr lang="uk-UA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87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2600" y="234183"/>
            <a:ext cx="783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Підходи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до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економічної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оцінки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природних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 </a:t>
            </a:r>
            <a:r>
              <a:rPr lang="ru-RU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Italic"/>
              </a:rPr>
              <a:t>ресурсів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Italic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888826" y="1981798"/>
            <a:ext cx="3103808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Витратний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828919" y="3526435"/>
            <a:ext cx="3103808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Результатний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2850654" y="5071072"/>
            <a:ext cx="3103808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Витратно-ресурсний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594576" y="1993467"/>
            <a:ext cx="3362995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Рентний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7625008" y="3535868"/>
            <a:ext cx="3362994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Відтворювальний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7663180" y="5078269"/>
            <a:ext cx="3362995" cy="1120461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Монопольно-відомчий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3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355" y="952520"/>
            <a:ext cx="8384146" cy="590548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Трудоресурсний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потенціал та ринок праці: структура та динаміка</a:t>
            </a:r>
            <a:b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3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ukrinform.com/photos/2016_08/1471263389-3371.jpg?0.242340159062779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" t="14198" r="1566" b="4207"/>
          <a:stretch/>
        </p:blipFill>
        <p:spPr bwMode="auto">
          <a:xfrm>
            <a:off x="0" y="0"/>
            <a:ext cx="8757634" cy="68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82130" y="929333"/>
            <a:ext cx="3309870" cy="382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ДЕМОГРАФІЯ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25 РОКІВ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35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109</TotalTime>
  <Words>462</Words>
  <Application>Microsoft Office PowerPoint</Application>
  <PresentationFormat>Произвольный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HDOfficeLightV0</vt:lpstr>
      <vt:lpstr>1_HDOfficeLightV0</vt:lpstr>
      <vt:lpstr>Базис</vt:lpstr>
      <vt:lpstr>Легкий дым</vt:lpstr>
      <vt:lpstr>Тема 6. Природний та трудоресурсний потенціал України</vt:lpstr>
      <vt:lpstr>1. Природно-ресурсний потенціал як економічна категорія</vt:lpstr>
      <vt:lpstr>Слайд 3</vt:lpstr>
      <vt:lpstr>Слайд 4</vt:lpstr>
      <vt:lpstr>2. Економічна оцінка природних умов та ресурсів</vt:lpstr>
      <vt:lpstr>Слайд 6</vt:lpstr>
      <vt:lpstr>Слайд 7</vt:lpstr>
      <vt:lpstr>3. Трудоресурсний потенціал та ринок праці: структура та динаміка </vt:lpstr>
      <vt:lpstr>Слайд 9</vt:lpstr>
      <vt:lpstr>Слайд 10</vt:lpstr>
      <vt:lpstr>Слайд 11</vt:lpstr>
      <vt:lpstr>Система аналітичних показників ринку праці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Природний та ресурсний потенціал України</dc:title>
  <dc:creator>Пользователь</dc:creator>
  <cp:lastModifiedBy>Александр</cp:lastModifiedBy>
  <cp:revision>16</cp:revision>
  <dcterms:created xsi:type="dcterms:W3CDTF">2018-10-09T06:29:46Z</dcterms:created>
  <dcterms:modified xsi:type="dcterms:W3CDTF">2019-10-14T10:26:38Z</dcterms:modified>
</cp:coreProperties>
</file>