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94" r:id="rId3"/>
    <p:sldId id="296" r:id="rId4"/>
    <p:sldId id="297" r:id="rId5"/>
    <p:sldId id="298" r:id="rId6"/>
    <p:sldId id="299" r:id="rId7"/>
    <p:sldId id="300" r:id="rId8"/>
    <p:sldId id="291" r:id="rId9"/>
    <p:sldId id="293" r:id="rId10"/>
    <p:sldId id="303" r:id="rId11"/>
    <p:sldId id="304" r:id="rId12"/>
    <p:sldId id="305" r:id="rId13"/>
    <p:sldId id="302" r:id="rId14"/>
    <p:sldId id="269" r:id="rId15"/>
    <p:sldId id="275" r:id="rId16"/>
    <p:sldId id="276" r:id="rId17"/>
    <p:sldId id="277" r:id="rId18"/>
    <p:sldId id="279" r:id="rId19"/>
    <p:sldId id="280" r:id="rId20"/>
    <p:sldId id="282" r:id="rId21"/>
    <p:sldId id="283" r:id="rId22"/>
    <p:sldId id="284" r:id="rId23"/>
    <p:sldId id="286" r:id="rId24"/>
    <p:sldId id="289" r:id="rId25"/>
    <p:sldId id="30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2075-1142-4522-99B2-294CF08F919B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76725-A025-48C6-B717-471E8A938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2075-1142-4522-99B2-294CF08F919B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6725-A025-48C6-B717-471E8A938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2075-1142-4522-99B2-294CF08F919B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6725-A025-48C6-B717-471E8A938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2075-1142-4522-99B2-294CF08F919B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6725-A025-48C6-B717-471E8A938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2075-1142-4522-99B2-294CF08F919B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6725-A025-48C6-B717-471E8A938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2075-1142-4522-99B2-294CF08F919B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6725-A025-48C6-B717-471E8A938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2075-1142-4522-99B2-294CF08F919B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6725-A025-48C6-B717-471E8A938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2075-1142-4522-99B2-294CF08F919B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6725-A025-48C6-B717-471E8A938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2075-1142-4522-99B2-294CF08F919B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6725-A025-48C6-B717-471E8A938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2075-1142-4522-99B2-294CF08F919B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6725-A025-48C6-B717-471E8A938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2075-1142-4522-99B2-294CF08F919B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6725-A025-48C6-B717-471E8A938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CC92075-1142-4522-99B2-294CF08F919B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A76725-A025-48C6-B717-471E8A938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5201" y="1481683"/>
            <a:ext cx="7641772" cy="3256035"/>
          </a:xfrm>
        </p:spPr>
        <p:txBody>
          <a:bodyPr>
            <a:noAutofit/>
          </a:bodyPr>
          <a:lstStyle/>
          <a:p>
            <a:r>
              <a:rPr lang="uk-UA" sz="4400" b="1" dirty="0">
                <a:solidFill>
                  <a:srgbClr val="00B0F0"/>
                </a:solidFill>
              </a:rPr>
              <a:t>Профілактика захворювань незбалансованого харчування. Харчові добавки. 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Негативні наслідки незбалансованого харчування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Хвороби серцево-судинної системи</a:t>
            </a:r>
          </a:p>
          <a:p>
            <a:r>
              <a:rPr lang="uk-UA" dirty="0">
                <a:solidFill>
                  <a:schemeClr val="tx1"/>
                </a:solidFill>
              </a:rPr>
              <a:t>Причини – надмірне вживання продуктів </a:t>
            </a:r>
            <a:r>
              <a:rPr lang="uk-UA" dirty="0" err="1">
                <a:solidFill>
                  <a:schemeClr val="tx1"/>
                </a:solidFill>
              </a:rPr>
              <a:t>тванинного</a:t>
            </a:r>
            <a:r>
              <a:rPr lang="uk-UA" dirty="0">
                <a:solidFill>
                  <a:schemeClr val="tx1"/>
                </a:solidFill>
              </a:rPr>
              <a:t> походження, солі. Нестача калію, кальцію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Діабет</a:t>
            </a:r>
          </a:p>
          <a:p>
            <a:r>
              <a:rPr lang="uk-UA" dirty="0" err="1">
                <a:solidFill>
                  <a:schemeClr val="tx1"/>
                </a:solidFill>
              </a:rPr>
              <a:t>Причини-</a:t>
            </a:r>
            <a:r>
              <a:rPr lang="uk-UA" dirty="0">
                <a:solidFill>
                  <a:schemeClr val="tx1"/>
                </a:solidFill>
              </a:rPr>
              <a:t> надмірне вживання жирів, цукру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Наслідки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Ожиріння </a:t>
            </a:r>
          </a:p>
          <a:p>
            <a:r>
              <a:rPr lang="uk-UA" dirty="0" err="1">
                <a:solidFill>
                  <a:schemeClr val="tx1"/>
                </a:solidFill>
              </a:rPr>
              <a:t>Причини-</a:t>
            </a:r>
            <a:r>
              <a:rPr lang="uk-UA" dirty="0">
                <a:solidFill>
                  <a:schemeClr val="tx1"/>
                </a:solidFill>
              </a:rPr>
              <a:t> надмірне вживання калорійних продуктів, недостатнє вживання овочів та фруктів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Анорексія </a:t>
            </a:r>
          </a:p>
          <a:p>
            <a:r>
              <a:rPr lang="uk-UA" dirty="0">
                <a:solidFill>
                  <a:schemeClr val="tx1"/>
                </a:solidFill>
              </a:rPr>
              <a:t>Причина – відмова від калорійних страв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16219220_3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3" y="4643447"/>
            <a:ext cx="4063997" cy="1715587"/>
          </a:xfrm>
          <a:prstGeom prst="rect">
            <a:avLst/>
          </a:prstGeom>
        </p:spPr>
      </p:pic>
      <p:pic>
        <p:nvPicPr>
          <p:cNvPr id="6" name="Рисунок 5" descr="fa3c649b0b02f3ea35718615901b7dd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2" y="3929066"/>
            <a:ext cx="4953008" cy="18573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250" y="850633"/>
            <a:ext cx="111681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Дієтичне</a:t>
            </a:r>
            <a:r>
              <a:rPr lang="ru-RU" b="1" dirty="0"/>
              <a:t> </a:t>
            </a:r>
            <a:r>
              <a:rPr lang="ru-RU" b="1" dirty="0" err="1"/>
              <a:t>харчування</a:t>
            </a:r>
            <a:r>
              <a:rPr lang="ru-RU" b="1" dirty="0"/>
              <a:t>. </a:t>
            </a:r>
            <a:r>
              <a:rPr lang="ru-RU" b="1" i="1" dirty="0" err="1"/>
              <a:t>Дієта</a:t>
            </a:r>
            <a:r>
              <a:rPr lang="ru-RU" b="1" dirty="0"/>
              <a:t> </a:t>
            </a:r>
            <a:r>
              <a:rPr lang="ru-RU" dirty="0"/>
              <a:t>— у </a:t>
            </a:r>
            <a:r>
              <a:rPr lang="ru-RU" dirty="0" err="1"/>
              <a:t>перекладі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грецької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«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», «</a:t>
            </a:r>
            <a:r>
              <a:rPr lang="ru-RU" dirty="0" err="1"/>
              <a:t>правильний</a:t>
            </a:r>
            <a:r>
              <a:rPr lang="ru-RU" dirty="0"/>
              <a:t> режим </a:t>
            </a:r>
            <a:r>
              <a:rPr lang="ru-RU" dirty="0" err="1"/>
              <a:t>харчування</a:t>
            </a:r>
            <a:r>
              <a:rPr lang="ru-RU" dirty="0"/>
              <a:t>». </a:t>
            </a:r>
            <a:r>
              <a:rPr lang="ru-RU" dirty="0" err="1"/>
              <a:t>Дотримуючись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правил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уживання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попередити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а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позбутися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дієтології</a:t>
            </a:r>
            <a:r>
              <a:rPr lang="ru-RU" dirty="0"/>
              <a:t> </a:t>
            </a:r>
            <a:r>
              <a:rPr lang="ru-RU" dirty="0" err="1"/>
              <a:t>налічує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вона </a:t>
            </a:r>
            <a:r>
              <a:rPr lang="ru-RU" dirty="0" err="1"/>
              <a:t>була</a:t>
            </a:r>
            <a:r>
              <a:rPr lang="ru-RU" dirty="0"/>
              <a:t> задумана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лікувальною</a:t>
            </a:r>
            <a:r>
              <a:rPr lang="ru-RU" dirty="0"/>
              <a:t> метою. </a:t>
            </a:r>
            <a:r>
              <a:rPr lang="ru-RU" dirty="0" err="1"/>
              <a:t>Тепер</a:t>
            </a:r>
            <a:r>
              <a:rPr lang="ru-RU" dirty="0"/>
              <a:t>, коли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дієти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,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для себе,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дієти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, як </a:t>
            </a:r>
            <a:r>
              <a:rPr lang="ru-RU" dirty="0" err="1"/>
              <a:t>це</a:t>
            </a:r>
            <a:r>
              <a:rPr lang="ru-RU" dirty="0"/>
              <a:t> правильно </a:t>
            </a:r>
            <a:r>
              <a:rPr lang="ru-RU" dirty="0" err="1"/>
              <a:t>зробити</a:t>
            </a:r>
            <a:r>
              <a:rPr lang="ru-RU" dirty="0"/>
              <a:t> без </a:t>
            </a:r>
            <a:r>
              <a:rPr lang="ru-RU" dirty="0" err="1"/>
              <a:t>шкоди</a:t>
            </a:r>
            <a:r>
              <a:rPr lang="ru-RU" dirty="0"/>
              <a:t> для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</a:t>
            </a:r>
          </a:p>
          <a:p>
            <a:r>
              <a:rPr lang="ru-RU" b="1" i="1" dirty="0" err="1"/>
              <a:t>Лікувальна</a:t>
            </a:r>
            <a:r>
              <a:rPr lang="ru-RU" b="1" i="1" dirty="0"/>
              <a:t> </a:t>
            </a:r>
            <a:r>
              <a:rPr lang="ru-RU" b="1" i="1" dirty="0" err="1"/>
              <a:t>дієта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раціон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режим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хворої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кажучи</a:t>
            </a:r>
            <a:r>
              <a:rPr lang="ru-RU" dirty="0"/>
              <a:t> — </a:t>
            </a:r>
            <a:r>
              <a:rPr lang="ru-RU" dirty="0" err="1"/>
              <a:t>лікування</a:t>
            </a:r>
            <a:r>
              <a:rPr lang="ru-RU" dirty="0"/>
              <a:t> за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підібраною</a:t>
            </a:r>
            <a:r>
              <a:rPr lang="ru-RU" dirty="0"/>
              <a:t> системою </a:t>
            </a:r>
            <a:r>
              <a:rPr lang="ru-RU" dirty="0" err="1"/>
              <a:t>харчування</a:t>
            </a:r>
            <a:r>
              <a:rPr lang="ru-RU" dirty="0"/>
              <a:t>. </a:t>
            </a:r>
            <a:r>
              <a:rPr lang="ru-RU" dirty="0" err="1"/>
              <a:t>Основним</a:t>
            </a:r>
            <a:r>
              <a:rPr lang="ru-RU" dirty="0"/>
              <a:t> принципом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лікувальних</a:t>
            </a:r>
            <a:r>
              <a:rPr lang="ru-RU" dirty="0"/>
              <a:t> </a:t>
            </a:r>
            <a:r>
              <a:rPr lang="ru-RU" dirty="0" err="1"/>
              <a:t>дієт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фізіологічним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хворобливим</a:t>
            </a:r>
            <a:r>
              <a:rPr lang="ru-RU" dirty="0"/>
              <a:t> </a:t>
            </a:r>
            <a:r>
              <a:rPr lang="ru-RU" dirty="0" err="1"/>
              <a:t>процесам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Так, при </a:t>
            </a:r>
            <a:r>
              <a:rPr lang="ru-RU" dirty="0" err="1"/>
              <a:t>захворюваннях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жовчовивідних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радять</a:t>
            </a:r>
            <a:r>
              <a:rPr lang="ru-RU" dirty="0"/>
              <a:t> </a:t>
            </a:r>
            <a:r>
              <a:rPr lang="ru-RU" dirty="0" err="1"/>
              <a:t>уживати</a:t>
            </a:r>
            <a:r>
              <a:rPr lang="ru-RU" dirty="0"/>
              <a:t> </a:t>
            </a:r>
            <a:r>
              <a:rPr lang="ru-RU" dirty="0" err="1"/>
              <a:t>знежирену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, </a:t>
            </a:r>
            <a:r>
              <a:rPr lang="ru-RU" dirty="0" err="1"/>
              <a:t>при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r>
              <a:rPr lang="ru-RU" dirty="0"/>
              <a:t> </a:t>
            </a:r>
            <a:r>
              <a:rPr lang="ru-RU" dirty="0" err="1"/>
              <a:t>шлунка</a:t>
            </a:r>
            <a:r>
              <a:rPr lang="ru-RU" dirty="0"/>
              <a:t> </a:t>
            </a:r>
            <a:r>
              <a:rPr lang="ru-RU" dirty="0" err="1"/>
              <a:t>забороняють</a:t>
            </a:r>
            <a:r>
              <a:rPr lang="ru-RU" dirty="0"/>
              <a:t> </a:t>
            </a:r>
            <a:r>
              <a:rPr lang="ru-RU" dirty="0" err="1"/>
              <a:t>уживати</a:t>
            </a:r>
            <a:r>
              <a:rPr lang="ru-RU" dirty="0"/>
              <a:t> </a:t>
            </a:r>
            <a:r>
              <a:rPr lang="ru-RU" dirty="0" err="1"/>
              <a:t>алкогольні</a:t>
            </a:r>
            <a:r>
              <a:rPr lang="ru-RU" dirty="0"/>
              <a:t> </a:t>
            </a:r>
            <a:r>
              <a:rPr lang="ru-RU" dirty="0" err="1"/>
              <a:t>напої</a:t>
            </a:r>
            <a:r>
              <a:rPr lang="ru-RU" dirty="0"/>
              <a:t>, </a:t>
            </a:r>
            <a:r>
              <a:rPr lang="ru-RU" dirty="0" err="1"/>
              <a:t>гостру</a:t>
            </a:r>
            <a:r>
              <a:rPr lang="ru-RU" dirty="0"/>
              <a:t>, пряну, </a:t>
            </a:r>
            <a:r>
              <a:rPr lang="ru-RU" dirty="0" err="1"/>
              <a:t>багату</a:t>
            </a:r>
            <a:r>
              <a:rPr lang="ru-RU" dirty="0"/>
              <a:t> на </a:t>
            </a:r>
            <a:r>
              <a:rPr lang="ru-RU" dirty="0" err="1"/>
              <a:t>клітковину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. Для </a:t>
            </a:r>
            <a:r>
              <a:rPr lang="ru-RU" dirty="0" err="1"/>
              <a:t>хворих</a:t>
            </a:r>
            <a:r>
              <a:rPr lang="ru-RU" dirty="0"/>
              <a:t> на </a:t>
            </a:r>
            <a:r>
              <a:rPr lang="ru-RU" dirty="0" err="1"/>
              <a:t>цукровий</a:t>
            </a:r>
            <a:r>
              <a:rPr lang="ru-RU" dirty="0"/>
              <a:t> </a:t>
            </a:r>
            <a:r>
              <a:rPr lang="ru-RU" dirty="0" err="1"/>
              <a:t>діабет</a:t>
            </a:r>
            <a:r>
              <a:rPr lang="ru-RU" dirty="0"/>
              <a:t> </a:t>
            </a:r>
            <a:r>
              <a:rPr lang="ru-RU" dirty="0" err="1"/>
              <a:t>дієта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вилученні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раціону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, особливо </a:t>
            </a:r>
            <a:r>
              <a:rPr lang="ru-RU" dirty="0" err="1"/>
              <a:t>солодощів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картоплі</a:t>
            </a:r>
            <a:r>
              <a:rPr lang="ru-RU" dirty="0"/>
              <a:t>. Люди,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страждають</a:t>
            </a:r>
            <a:r>
              <a:rPr lang="ru-RU" dirty="0"/>
              <a:t> на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нирок</a:t>
            </a:r>
            <a:r>
              <a:rPr lang="ru-RU" dirty="0"/>
              <a:t>,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обмежувати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уживання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та </a:t>
            </a:r>
            <a:r>
              <a:rPr lang="ru-RU" dirty="0" err="1"/>
              <a:t>солі</a:t>
            </a:r>
            <a:r>
              <a:rPr lang="ru-RU" dirty="0"/>
              <a:t>.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, </a:t>
            </a:r>
            <a:r>
              <a:rPr lang="ru-RU" dirty="0" err="1"/>
              <a:t>солі</a:t>
            </a:r>
            <a:r>
              <a:rPr lang="ru-RU" dirty="0"/>
              <a:t> та </a:t>
            </a:r>
            <a:r>
              <a:rPr lang="ru-RU" dirty="0" err="1"/>
              <a:t>жирів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дієта</a:t>
            </a:r>
            <a:r>
              <a:rPr lang="ru-RU" dirty="0"/>
              <a:t> при </a:t>
            </a:r>
            <a:r>
              <a:rPr lang="ru-RU" dirty="0" err="1"/>
              <a:t>серцево-судинних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r>
              <a:rPr lang="ru-RU" dirty="0"/>
              <a:t>.</a:t>
            </a:r>
          </a:p>
          <a:p>
            <a:r>
              <a:rPr lang="ru-RU" b="1" i="1" dirty="0" err="1"/>
              <a:t>Раціональна</a:t>
            </a:r>
            <a:r>
              <a:rPr lang="ru-RU" b="1" i="1" dirty="0"/>
              <a:t> </a:t>
            </a:r>
            <a:r>
              <a:rPr lang="ru-RU" b="1" i="1" dirty="0" err="1"/>
              <a:t>дієта</a:t>
            </a:r>
            <a:r>
              <a:rPr lang="ru-RU" b="1" i="1" dirty="0"/>
              <a:t> </a:t>
            </a:r>
            <a:r>
              <a:rPr lang="ru-RU" dirty="0"/>
              <a:t>— для </a:t>
            </a:r>
            <a:r>
              <a:rPr lang="ru-RU" dirty="0" err="1"/>
              <a:t>здорових</a:t>
            </a:r>
            <a:r>
              <a:rPr lang="ru-RU" dirty="0"/>
              <a:t> людей.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збалансоване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поживних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повноцінного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. </a:t>
            </a:r>
            <a:r>
              <a:rPr lang="ru-RU" dirty="0" err="1"/>
              <a:t>Розробляється</a:t>
            </a:r>
            <a:r>
              <a:rPr lang="ru-RU" dirty="0"/>
              <a:t> за </a:t>
            </a:r>
            <a:r>
              <a:rPr lang="ru-RU" dirty="0" err="1"/>
              <a:t>участю</a:t>
            </a:r>
            <a:r>
              <a:rPr lang="ru-RU" dirty="0"/>
              <a:t> </a:t>
            </a:r>
            <a:r>
              <a:rPr lang="ru-RU" dirty="0" err="1"/>
              <a:t>лікаря-дієтолога</a:t>
            </a:r>
            <a:r>
              <a:rPr lang="ru-RU" dirty="0"/>
              <a:t>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індивідуально</a:t>
            </a:r>
            <a:r>
              <a:rPr lang="ru-RU" dirty="0"/>
              <a:t> </a:t>
            </a:r>
            <a:r>
              <a:rPr lang="ru-RU" dirty="0" err="1"/>
              <a:t>враховується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, робота, стать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хронічні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</a:t>
            </a:r>
            <a:r>
              <a:rPr lang="ru-RU" dirty="0" err="1"/>
              <a:t>Дотримуючись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дієти</a:t>
            </a:r>
            <a:r>
              <a:rPr lang="ru-RU" dirty="0"/>
              <a:t>,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у той же час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зайві</a:t>
            </a:r>
            <a:r>
              <a:rPr lang="ru-RU" dirty="0"/>
              <a:t> </a:t>
            </a:r>
            <a:r>
              <a:rPr lang="ru-RU" dirty="0" err="1"/>
              <a:t>калорії</a:t>
            </a:r>
            <a:r>
              <a:rPr lang="ru-RU" dirty="0"/>
              <a:t>, до </a:t>
            </a:r>
            <a:r>
              <a:rPr lang="ru-RU" dirty="0" err="1"/>
              <a:t>організму</a:t>
            </a:r>
            <a:r>
              <a:rPr lang="ru-RU" dirty="0"/>
              <a:t> не </a:t>
            </a:r>
            <a:r>
              <a:rPr lang="ru-RU" dirty="0" err="1"/>
              <a:t>потрапляють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420" y="363983"/>
            <a:ext cx="104845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пам’ятати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в кожному </a:t>
            </a:r>
            <a:r>
              <a:rPr lang="ru-RU" sz="2400" dirty="0" err="1"/>
              <a:t>окремому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про </a:t>
            </a:r>
            <a:r>
              <a:rPr lang="ru-RU" sz="2400" dirty="0" err="1"/>
              <a:t>необхідну</a:t>
            </a:r>
            <a:r>
              <a:rPr lang="ru-RU" sz="2400" dirty="0"/>
              <a:t> </a:t>
            </a:r>
            <a:r>
              <a:rPr lang="ru-RU" sz="2400" dirty="0" err="1"/>
              <a:t>дієту</a:t>
            </a:r>
            <a:r>
              <a:rPr lang="ru-RU" sz="2400" dirty="0"/>
              <a:t> </a:t>
            </a:r>
            <a:r>
              <a:rPr lang="ru-RU" sz="2400" dirty="0" err="1"/>
              <a:t>вирішується</a:t>
            </a:r>
            <a:r>
              <a:rPr lang="ru-RU" sz="2400" dirty="0"/>
              <a:t> </a:t>
            </a:r>
            <a:r>
              <a:rPr lang="ru-RU" sz="2400" dirty="0" err="1"/>
              <a:t>індивідуально</a:t>
            </a:r>
            <a:r>
              <a:rPr lang="ru-RU" sz="2400" dirty="0"/>
              <a:t>. </a:t>
            </a:r>
            <a:r>
              <a:rPr lang="ru-RU" sz="2400" dirty="0" err="1"/>
              <a:t>Усілякі</a:t>
            </a:r>
            <a:r>
              <a:rPr lang="ru-RU" sz="2400" dirty="0"/>
              <a:t> </a:t>
            </a:r>
            <a:r>
              <a:rPr lang="ru-RU" sz="2400" dirty="0" err="1"/>
              <a:t>поради</a:t>
            </a:r>
            <a:r>
              <a:rPr lang="ru-RU" sz="2400" dirty="0"/>
              <a:t> в </a:t>
            </a:r>
            <a:r>
              <a:rPr lang="ru-RU" sz="2400" dirty="0" err="1"/>
              <a:t>популярних</a:t>
            </a:r>
            <a:r>
              <a:rPr lang="ru-RU" sz="2400" dirty="0"/>
              <a:t> </a:t>
            </a:r>
            <a:r>
              <a:rPr lang="ru-RU" sz="2400" dirty="0" err="1"/>
              <a:t>виданнях</a:t>
            </a:r>
            <a:r>
              <a:rPr lang="ru-RU" sz="2400" dirty="0"/>
              <a:t> треба </a:t>
            </a:r>
            <a:r>
              <a:rPr lang="ru-RU" sz="2400" dirty="0" err="1"/>
              <a:t>сприймати</a:t>
            </a:r>
            <a:r>
              <a:rPr lang="ru-RU" sz="2400" dirty="0"/>
              <a:t> критично. Але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сформулювати</a:t>
            </a:r>
            <a:r>
              <a:rPr lang="ru-RU" sz="2400" dirty="0"/>
              <a:t>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dirty="0" err="1"/>
              <a:t>загальних</a:t>
            </a:r>
            <a:r>
              <a:rPr lang="ru-RU" sz="2400" dirty="0"/>
              <a:t> правил </a:t>
            </a:r>
            <a:r>
              <a:rPr lang="ru-RU" sz="2400" dirty="0" err="1"/>
              <a:t>домашньої</a:t>
            </a:r>
            <a:r>
              <a:rPr lang="ru-RU" sz="2400" dirty="0"/>
              <a:t> </a:t>
            </a:r>
            <a:r>
              <a:rPr lang="ru-RU" sz="2400" dirty="0" err="1"/>
              <a:t>дієтології</a:t>
            </a:r>
            <a:r>
              <a:rPr lang="ru-RU" sz="2400" dirty="0"/>
              <a:t> :</a:t>
            </a:r>
          </a:p>
          <a:p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харчуватися</a:t>
            </a:r>
            <a:r>
              <a:rPr lang="ru-RU" sz="2400" dirty="0"/>
              <a:t> </a:t>
            </a:r>
            <a:r>
              <a:rPr lang="ru-RU" sz="2400" dirty="0" err="1"/>
              <a:t>різноманітно</a:t>
            </a:r>
            <a:r>
              <a:rPr lang="ru-RU" sz="2400" dirty="0"/>
              <a:t>;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харчуватися</a:t>
            </a:r>
            <a:r>
              <a:rPr lang="ru-RU" sz="2400" dirty="0"/>
              <a:t> регулярно;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не </a:t>
            </a:r>
            <a:r>
              <a:rPr lang="ru-RU" sz="2400" dirty="0" err="1"/>
              <a:t>переїдати</a:t>
            </a:r>
            <a:r>
              <a:rPr lang="ru-RU" sz="2400" dirty="0"/>
              <a:t>;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проводити</a:t>
            </a:r>
            <a:r>
              <a:rPr lang="ru-RU" sz="2400" dirty="0"/>
              <a:t> </a:t>
            </a:r>
            <a:r>
              <a:rPr lang="ru-RU" sz="2400" dirty="0" err="1"/>
              <a:t>правильну</a:t>
            </a:r>
            <a:r>
              <a:rPr lang="ru-RU" sz="2400" dirty="0"/>
              <a:t> </a:t>
            </a:r>
            <a:r>
              <a:rPr lang="ru-RU" sz="2400" dirty="0" err="1"/>
              <a:t>кулінарну</a:t>
            </a:r>
            <a:r>
              <a:rPr lang="ru-RU" sz="2400" dirty="0"/>
              <a:t> </a:t>
            </a:r>
            <a:r>
              <a:rPr lang="ru-RU" sz="2400" dirty="0" err="1"/>
              <a:t>обробку</a:t>
            </a:r>
            <a:r>
              <a:rPr lang="ru-RU" sz="2400" dirty="0"/>
              <a:t> </a:t>
            </a:r>
            <a:r>
              <a:rPr lang="ru-RU" sz="2400" dirty="0" err="1"/>
              <a:t>продуктів</a:t>
            </a:r>
            <a:r>
              <a:rPr lang="ru-RU" sz="2400" dirty="0"/>
              <a:t>;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знати </a:t>
            </a:r>
            <a:r>
              <a:rPr lang="ru-RU" sz="2400" dirty="0" err="1"/>
              <a:t>калорійність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хімічний</a:t>
            </a:r>
            <a:r>
              <a:rPr lang="ru-RU" sz="2400" dirty="0"/>
              <a:t> склад </a:t>
            </a:r>
            <a:r>
              <a:rPr lang="ru-RU" sz="2400" dirty="0" err="1"/>
              <a:t>добового</a:t>
            </a:r>
            <a:r>
              <a:rPr lang="ru-RU" sz="2400" dirty="0"/>
              <a:t> </a:t>
            </a:r>
            <a:r>
              <a:rPr lang="ru-RU" sz="2400" dirty="0" err="1"/>
              <a:t>раціону</a:t>
            </a:r>
            <a:r>
              <a:rPr lang="ru-RU" sz="2400" dirty="0"/>
              <a:t> в </a:t>
            </a:r>
            <a:r>
              <a:rPr lang="ru-RU" sz="2400" dirty="0" err="1"/>
              <a:t>цілому</a:t>
            </a:r>
            <a:r>
              <a:rPr lang="ru-RU" sz="2400" dirty="0"/>
              <a:t>;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знати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хімічного</a:t>
            </a:r>
            <a:r>
              <a:rPr lang="ru-RU" sz="2400" dirty="0"/>
              <a:t> складу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продуктів</a:t>
            </a:r>
            <a:r>
              <a:rPr lang="ru-RU" sz="2400" dirty="0"/>
              <a:t> </a:t>
            </a:r>
            <a:r>
              <a:rPr lang="ru-RU" sz="2400" dirty="0" err="1"/>
              <a:t>харчування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00892"/>
            <a:ext cx="9601196" cy="888273"/>
          </a:xfrm>
        </p:spPr>
        <p:txBody>
          <a:bodyPr/>
          <a:lstStyle/>
          <a:p>
            <a:r>
              <a:rPr lang="uk-UA" dirty="0"/>
              <a:t>Харчові добавки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89165"/>
            <a:ext cx="10698480" cy="4386703"/>
          </a:xfrm>
        </p:spPr>
        <p:txBody>
          <a:bodyPr/>
          <a:lstStyle/>
          <a:p>
            <a:pPr>
              <a:buNone/>
            </a:pPr>
            <a:r>
              <a:rPr lang="ru-RU" b="1" dirty="0" err="1">
                <a:solidFill>
                  <a:srgbClr val="C00000"/>
                </a:solidFill>
              </a:rPr>
              <a:t>Харчові</a:t>
            </a:r>
            <a:r>
              <a:rPr lang="ru-RU" b="1" dirty="0">
                <a:solidFill>
                  <a:srgbClr val="C00000"/>
                </a:solidFill>
              </a:rPr>
              <a:t> добавки </a:t>
            </a:r>
            <a:r>
              <a:rPr lang="ru-RU" b="1" dirty="0">
                <a:solidFill>
                  <a:schemeClr val="tx1"/>
                </a:solidFill>
              </a:rPr>
              <a:t>— </a:t>
            </a:r>
            <a:r>
              <a:rPr lang="ru-RU" b="1" dirty="0" err="1">
                <a:solidFill>
                  <a:schemeClr val="tx1"/>
                </a:solidFill>
              </a:rPr>
              <a:t>це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хімічні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речовини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додаються</a:t>
            </a:r>
            <a:r>
              <a:rPr lang="ru-RU" b="1" dirty="0">
                <a:solidFill>
                  <a:schemeClr val="tx1"/>
                </a:solidFill>
              </a:rPr>
              <a:t> до </a:t>
            </a:r>
            <a:r>
              <a:rPr lang="ru-RU" b="1" dirty="0" err="1">
                <a:solidFill>
                  <a:schemeClr val="tx1"/>
                </a:solidFill>
              </a:rPr>
              <a:t>харчових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продуктів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поліпшення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їхнього</a:t>
            </a:r>
            <a:r>
              <a:rPr lang="ru-RU" b="1" dirty="0">
                <a:solidFill>
                  <a:schemeClr val="tx1"/>
                </a:solidFill>
              </a:rPr>
              <a:t> смаку, </a:t>
            </a:r>
            <a:r>
              <a:rPr lang="ru-RU" b="1" dirty="0" err="1">
                <a:solidFill>
                  <a:schemeClr val="tx1"/>
                </a:solidFill>
              </a:rPr>
              <a:t>підвищення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поживної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цінності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або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запобігання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псуванню</a:t>
            </a:r>
            <a:r>
              <a:rPr lang="ru-RU" b="1" dirty="0">
                <a:solidFill>
                  <a:schemeClr val="tx1"/>
                </a:solidFill>
              </a:rPr>
              <a:t> продукту </a:t>
            </a:r>
            <a:r>
              <a:rPr lang="ru-RU" b="1" dirty="0" err="1">
                <a:solidFill>
                  <a:schemeClr val="tx1"/>
                </a:solidFill>
              </a:rPr>
              <a:t>під</a:t>
            </a:r>
            <a:r>
              <a:rPr lang="ru-RU" b="1" dirty="0">
                <a:solidFill>
                  <a:schemeClr val="tx1"/>
                </a:solidFill>
              </a:rPr>
              <a:t> час </a:t>
            </a:r>
            <a:r>
              <a:rPr lang="ru-RU" b="1" dirty="0" err="1">
                <a:solidFill>
                  <a:schemeClr val="tx1"/>
                </a:solidFill>
              </a:rPr>
              <a:t>зберігання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</a:rPr>
              <a:t>Для </a:t>
            </a:r>
            <a:r>
              <a:rPr lang="ru-RU" b="1" dirty="0" err="1">
                <a:solidFill>
                  <a:schemeClr val="tx1"/>
                </a:solidFill>
              </a:rPr>
              <a:t>чого</a:t>
            </a:r>
            <a:r>
              <a:rPr lang="ru-RU" b="1" dirty="0">
                <a:solidFill>
                  <a:schemeClr val="tx1"/>
                </a:solidFill>
              </a:rPr>
              <a:t> ж </a:t>
            </a:r>
            <a:r>
              <a:rPr lang="ru-RU" b="1" dirty="0" err="1">
                <a:solidFill>
                  <a:schemeClr val="tx1"/>
                </a:solidFill>
              </a:rPr>
              <a:t>потрібні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всі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ці</a:t>
            </a:r>
            <a:r>
              <a:rPr lang="ru-RU" b="1" dirty="0">
                <a:solidFill>
                  <a:schemeClr val="tx1"/>
                </a:solidFill>
              </a:rPr>
              <a:t> добавки? </a:t>
            </a:r>
            <a:r>
              <a:rPr lang="ru-RU" b="1" dirty="0" err="1">
                <a:solidFill>
                  <a:schemeClr val="tx1"/>
                </a:solidFill>
              </a:rPr>
              <a:t>Опишемо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основні</a:t>
            </a:r>
            <a:r>
              <a:rPr lang="ru-RU" b="1" dirty="0">
                <a:solidFill>
                  <a:schemeClr val="tx1"/>
                </a:solidFill>
              </a:rPr>
              <a:t> з них.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46" y="3609914"/>
            <a:ext cx="8843553" cy="27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3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11" y="404664"/>
            <a:ext cx="10285999" cy="77472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харчових добавок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77" y="1285860"/>
            <a:ext cx="6381795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Харчові добавки</a:t>
            </a:r>
          </a:p>
          <a:p>
            <a:pPr algn="ctr"/>
            <a:r>
              <a:rPr lang="uk-UA" sz="3200" dirty="0"/>
              <a:t>за походженням</a:t>
            </a:r>
            <a:endParaRPr lang="ru-RU" sz="3200" dirty="0"/>
          </a:p>
        </p:txBody>
      </p:sp>
      <p:cxnSp>
        <p:nvCxnSpPr>
          <p:cNvPr id="6" name="Прямая со стрелкой 5"/>
          <p:cNvCxnSpPr>
            <a:stCxn id="4" idx="2"/>
            <a:endCxn id="4" idx="2"/>
          </p:cNvCxnSpPr>
          <p:nvPr/>
        </p:nvCxnSpPr>
        <p:spPr>
          <a:xfrm rot="5400000">
            <a:off x="6048639" y="2714356"/>
            <a:ext cx="1588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76211" y="3857628"/>
            <a:ext cx="342902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ПРИРОДНІ: </a:t>
            </a:r>
          </a:p>
          <a:p>
            <a:pPr algn="ctr"/>
            <a:r>
              <a:rPr lang="uk-UA" sz="2000" dirty="0"/>
              <a:t>ЦУКОР, СІЛЬ, ВІТАМІНИ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6237" y="4429132"/>
            <a:ext cx="342902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АНАЛОГИ ПРИРОДНІХ:</a:t>
            </a:r>
          </a:p>
          <a:p>
            <a:pPr algn="ctr"/>
            <a:r>
              <a:rPr lang="uk-UA" sz="2000" dirty="0"/>
              <a:t>ВАНІЛІН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96264" y="3857628"/>
            <a:ext cx="342902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СИНТЕТИЧНІ:</a:t>
            </a:r>
          </a:p>
          <a:p>
            <a:pPr algn="ctr"/>
            <a:r>
              <a:rPr lang="uk-UA" dirty="0"/>
              <a:t>САХАРИН , АСПАРАН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4" idx="2"/>
            <a:endCxn id="8" idx="0"/>
          </p:cNvCxnSpPr>
          <p:nvPr/>
        </p:nvCxnSpPr>
        <p:spPr>
          <a:xfrm rot="5400000">
            <a:off x="5167307" y="3548065"/>
            <a:ext cx="1714512" cy="4762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</p:cNvCxnSpPr>
          <p:nvPr/>
        </p:nvCxnSpPr>
        <p:spPr>
          <a:xfrm rot="5400000">
            <a:off x="3536139" y="1273955"/>
            <a:ext cx="1071570" cy="39529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 rot="16200000" flipH="1">
            <a:off x="7441415" y="1321579"/>
            <a:ext cx="1071570" cy="38576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харчових добавок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69" y="1571612"/>
            <a:ext cx="8096307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ХАРЧОВІ ДОБАВКИ ЗА ПРИЗНАЧЕННЯМ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6712" y="3571876"/>
            <a:ext cx="2381267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Речовини,що регулюють смак продукту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81" y="3571876"/>
            <a:ext cx="2381267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Речовини,що поліпшують зовнішній вигляд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91251" y="3571876"/>
            <a:ext cx="2476517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Речовини,що регулюють консистенцію  й формують текстуру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048771" y="3571876"/>
            <a:ext cx="2381267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Речовини,що підвищують збереження продуктів і терміни їх зберігання</a:t>
            </a:r>
          </a:p>
          <a:p>
            <a:pPr algn="ctr"/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6357939" y="2690808"/>
            <a:ext cx="1285884" cy="4762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3738546" y="2643182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9596462" y="2214554"/>
            <a:ext cx="1285884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881026" y="2452681"/>
            <a:ext cx="1285884" cy="9525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0161"/>
            <a:ext cx="9956800" cy="706090"/>
          </a:xfrm>
        </p:spPr>
        <p:txBody>
          <a:bodyPr/>
          <a:lstStyle/>
          <a:p>
            <a:pPr algn="ctr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авдання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1424" y="1124744"/>
            <a:ext cx="10369152" cy="331236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/>
          </a:p>
          <a:p>
            <a:pPr lvl="0">
              <a:lnSpc>
                <a:spcPct val="15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збільшують термін зберігання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транспортування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зберігання;</a:t>
            </a:r>
          </a:p>
          <a:p>
            <a:pPr lvl="0">
              <a:lnSpc>
                <a:spcPct val="150000"/>
              </a:lnSpc>
            </a:pP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продуктам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приємні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красивий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солодкий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смак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аромат,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потрібну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консистенцію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194" name="Picture 2" descr="D:\доав\468659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4077072"/>
            <a:ext cx="6720747" cy="2631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оав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073" y="4266570"/>
            <a:ext cx="3092476" cy="15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722" y="1100261"/>
            <a:ext cx="10725187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харчових добавок  за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призначнням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98094" y="1424987"/>
            <a:ext cx="9956800" cy="504683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Е100–Е199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барвники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посилюють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відновлюють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Е200–Е299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консерванти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подовжують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термін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придатності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продукту);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Е300 – Е399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антиокиснювачі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уповільнюють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окислення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оберігаючи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псування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Е400–Е499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стабілізатори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консистенцію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Е500–Е599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емульгатори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підтримують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структуру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Е600 - Е699 - 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посилювачі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смаку та аромату.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Е700 - Е899 -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зарезервовані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номери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E900 - E999 -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підсолоджувачі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солодкого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смаку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харчовим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продуктам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791" y="213883"/>
            <a:ext cx="9956800" cy="634082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Барвники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697629"/>
            <a:ext cx="5149049" cy="365242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Барвники бувають природні й синтетичні.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природних барвників належить, наприклад,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куркумін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Е100. 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має цілий ряд лікувальних властивостей — проявляє протизапальну,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протиокисну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протипухлинну дії. Протиракова властивість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куркумінів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проявляється завдяки їх можливості викликати природну смерть ракових клітин без впливу на здорові клітини</a:t>
            </a:r>
            <a:r>
              <a:rPr lang="uk-UA" sz="2000" dirty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44334" y="1777754"/>
            <a:ext cx="5698478" cy="452596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деяких країнах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куркумін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застосовується в народній медицині. В Індії — як ліки від кашлю, ревматизму, втрати апетиту, лікування розтягнення зв’язок, у Китаї — для полегшення різних болів у животі.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синтетичних барвників належать: хіноліновий жовтий (харчова добавка Е104),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карміни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(харчова добавка Е120), зелений S (харчова добавка Е142),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понсо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4R (харчова добавка E124).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290" name="Picture 2" descr="D:\доав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94" y="4521059"/>
            <a:ext cx="2203874" cy="21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доав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72" y="143279"/>
            <a:ext cx="4257965" cy="1428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1"/>
            <a:ext cx="10972800" cy="5745163"/>
          </a:xfrm>
        </p:spPr>
        <p:txBody>
          <a:bodyPr/>
          <a:lstStyle/>
          <a:p>
            <a:pPr>
              <a:buNone/>
            </a:pPr>
            <a:r>
              <a:rPr lang="uk-UA" sz="2800" dirty="0">
                <a:solidFill>
                  <a:srgbClr val="0033CC"/>
                </a:solidFill>
                <a:latin typeface="Arial Black" pitchFamily="34" charset="0"/>
              </a:rPr>
              <a:t>Раціональне харчування </a:t>
            </a:r>
            <a:r>
              <a:rPr lang="uk-UA" sz="2000" dirty="0">
                <a:latin typeface="A Classic Pragmatica" pitchFamily="34" charset="0"/>
              </a:rPr>
              <a:t>— </a:t>
            </a:r>
            <a:r>
              <a:rPr lang="uk-UA" sz="2400" dirty="0" err="1">
                <a:latin typeface="A Classic Pragmatica" pitchFamily="34" charset="0"/>
              </a:rPr>
              <a:t>харчування</a:t>
            </a:r>
            <a:r>
              <a:rPr lang="uk-UA" sz="2400" dirty="0">
                <a:latin typeface="A Classic Pragmatica" pitchFamily="34" charset="0"/>
              </a:rPr>
              <a:t>, за якого до організму з харчовими продуктами надходять усі поживні речовини, вітаміни й мінеральні солі в кількості, що необхідна для нормальної життєдіяльності.</a:t>
            </a:r>
            <a:br>
              <a:rPr lang="ru-RU" sz="2400" dirty="0">
                <a:latin typeface="A Classic Pragmatica" pitchFamily="34" charset="0"/>
              </a:rPr>
            </a:br>
            <a:endParaRPr lang="uk-UA" sz="2400" dirty="0">
              <a:latin typeface="A Classic Pragmatica" pitchFamily="34" charset="0"/>
            </a:endParaRPr>
          </a:p>
        </p:txBody>
      </p:sp>
      <p:pic>
        <p:nvPicPr>
          <p:cNvPr id="717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06647" y="2623350"/>
            <a:ext cx="2092002" cy="205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6334" y="2494794"/>
            <a:ext cx="9810751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056" tIns="304704" bIns="0" anchor="ctr">
            <a:spAutoFit/>
          </a:bodyPr>
          <a:lstStyle/>
          <a:p>
            <a:pPr>
              <a:buFontTx/>
              <a:buChar char="•"/>
            </a:pPr>
            <a:r>
              <a:rPr lang="uk-UA" sz="2400" b="1" dirty="0">
                <a:solidFill>
                  <a:srgbClr val="00B0F0"/>
                </a:solidFill>
                <a:latin typeface="Cambria" pitchFamily="18" charset="0"/>
                <a:cs typeface="Times New Roman" pitchFamily="18" charset="0"/>
              </a:rPr>
              <a:t>ПЕРШИЙ СНІДАНОК</a:t>
            </a:r>
            <a:r>
              <a:rPr lang="uk-UA" sz="2400" b="1" dirty="0">
                <a:solidFill>
                  <a:srgbClr val="365F91"/>
                </a:solidFill>
                <a:latin typeface="Cambria" pitchFamily="18" charset="0"/>
                <a:cs typeface="Times New Roman" pitchFamily="18" charset="0"/>
              </a:rPr>
              <a:t>		-	25%</a:t>
            </a:r>
            <a:endParaRPr lang="ru-RU" sz="1400" b="1" dirty="0">
              <a:solidFill>
                <a:srgbClr val="365F91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400" b="1" dirty="0">
                <a:solidFill>
                  <a:srgbClr val="00B0F0"/>
                </a:solidFill>
                <a:latin typeface="Cambria" pitchFamily="18" charset="0"/>
                <a:cs typeface="Times New Roman" pitchFamily="18" charset="0"/>
              </a:rPr>
              <a:t>ДРУГИЙ СНІДАНОК		</a:t>
            </a:r>
            <a:r>
              <a:rPr lang="uk-UA" sz="2400" b="1" dirty="0">
                <a:solidFill>
                  <a:srgbClr val="365F91"/>
                </a:solidFill>
                <a:latin typeface="Cambria" pitchFamily="18" charset="0"/>
                <a:cs typeface="Times New Roman" pitchFamily="18" charset="0"/>
              </a:rPr>
              <a:t>- 	10%	</a:t>
            </a:r>
            <a:endParaRPr lang="ru-RU" sz="1400" b="1" dirty="0">
              <a:solidFill>
                <a:srgbClr val="365F91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4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ОБІД</a:t>
            </a:r>
            <a:r>
              <a:rPr lang="uk-UA" sz="2400" b="1" dirty="0">
                <a:solidFill>
                  <a:srgbClr val="365F91"/>
                </a:solidFill>
                <a:latin typeface="Cambria" pitchFamily="18" charset="0"/>
                <a:cs typeface="Times New Roman" pitchFamily="18" charset="0"/>
              </a:rPr>
              <a:t>					-	40%</a:t>
            </a:r>
            <a:endParaRPr lang="ru-RU" sz="1400" b="1" dirty="0">
              <a:solidFill>
                <a:srgbClr val="365F91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400" b="1" dirty="0">
                <a:solidFill>
                  <a:srgbClr val="0F991C"/>
                </a:solidFill>
                <a:latin typeface="Cambria" pitchFamily="18" charset="0"/>
                <a:cs typeface="Times New Roman" pitchFamily="18" charset="0"/>
              </a:rPr>
              <a:t>ПІДВЕЧІРОК</a:t>
            </a:r>
            <a:r>
              <a:rPr lang="uk-UA" sz="2400" b="1" dirty="0">
                <a:solidFill>
                  <a:srgbClr val="365F91"/>
                </a:solidFill>
                <a:latin typeface="Cambria" pitchFamily="18" charset="0"/>
                <a:cs typeface="Times New Roman" pitchFamily="18" charset="0"/>
              </a:rPr>
              <a:t>			-	10%</a:t>
            </a:r>
            <a:endParaRPr lang="ru-RU" sz="1400" b="1" dirty="0">
              <a:solidFill>
                <a:srgbClr val="365F91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400" b="1" dirty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ВЕЧЕРЯ	</a:t>
            </a:r>
            <a:r>
              <a:rPr lang="uk-UA" sz="2400" b="1" dirty="0">
                <a:solidFill>
                  <a:srgbClr val="365F91"/>
                </a:solidFill>
                <a:latin typeface="Cambria" pitchFamily="18" charset="0"/>
                <a:cs typeface="Times New Roman" pitchFamily="18" charset="0"/>
              </a:rPr>
              <a:t>			-	15%</a:t>
            </a:r>
            <a:endParaRPr lang="ru-RU" sz="1400" b="1" dirty="0">
              <a:solidFill>
                <a:srgbClr val="365F91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25158" y="2012635"/>
            <a:ext cx="684045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Розподіл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добового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раціону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: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16" y="701574"/>
            <a:ext cx="11069692" cy="11430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Консерванти — це широка група речовин, що протидіють життєдіяльності бактерій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9403" y="1484784"/>
            <a:ext cx="995680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наприклад, найдавнішими представниками консервантів є сіль, вино, мед, цукор, лимонна й оцтова кислоти, етиловий спирт. 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консервантів належать: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сорбінова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кислота(Е200), бензойна кислота (Е210),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бензоат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натрію (Е211), оцтова кислота (Е260), молочна кислота (Е270).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Picture 2" descr="Картинки по запросу лимонна кисл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20" y="4550368"/>
            <a:ext cx="3680707" cy="2307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доав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53" y="4667819"/>
            <a:ext cx="4320480" cy="2038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http://cs408530.vk.me/v408530121/a432/XWF9oz-TTv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97" y="4392793"/>
            <a:ext cx="4056923" cy="23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12" y="476672"/>
            <a:ext cx="11439061" cy="1354162"/>
          </a:xfrm>
        </p:spPr>
        <p:txBody>
          <a:bodyPr>
            <a:noAutofit/>
          </a:bodyPr>
          <a:lstStyle/>
          <a:p>
            <a:r>
              <a:rPr lang="uk-UA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Антиокисники</a:t>
            </a:r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речовини, що запобігають або сповільнюють окиснення молекулярним киснем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3392" y="1983682"/>
            <a:ext cx="9956800" cy="4873752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організмі людини й тварин є необхідними компонентами всіх тканин і клітин, охороняючи біологічні субстрати від мимовільного окиснення.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антиокисників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 аскорбінова (Е300) й лимонна (Е330) кислоти.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5362" name="Picture 2" descr="D:\доав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6" y="3879360"/>
            <a:ext cx="4981613" cy="232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ртинки по запросу аскорбінова кисло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43" y="3560383"/>
            <a:ext cx="5280587" cy="2966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078" y="217244"/>
            <a:ext cx="9956800" cy="1143000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ts val="600"/>
              </a:spcBef>
            </a:pPr>
            <a:r>
              <a:rPr lang="uk-UA" sz="36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Стабілізатори.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Підсилювачі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смаку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запаху </a:t>
            </a:r>
            <a:br>
              <a:rPr lang="ru-RU" sz="3600" dirty="0"/>
            </a:br>
            <a:r>
              <a:rPr lang="uk-UA" sz="36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0630" y="661132"/>
            <a:ext cx="4876800" cy="47594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відомими є три головні групи харчових стабілізаторів: пектин,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карагенан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камеді. Вони не завдають шкоди здоров’ю, оскільки сировиною для харчових стабілізаторів є природні речовини, наприклад яблука, плоди цитрусових, пшениця, кукурудза, морські водорості та ін.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4" y="4555091"/>
            <a:ext cx="1405647" cy="20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951215" y="785419"/>
            <a:ext cx="4536489" cy="499394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uk-UA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Підсилювачі смаку й запаху </a:t>
            </a:r>
          </a:p>
          <a:p>
            <a:r>
              <a:rPr lang="uk-UA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відомий підсилювач — </a:t>
            </a:r>
            <a:r>
              <a:rPr lang="uk-UA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глутамат</a:t>
            </a:r>
            <a:r>
              <a:rPr lang="uk-UA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натрію (Е621). Дія добавки заснована на підсиленні чутливості рецепторів людського організму, у зв’язку з тим що вона діє на </a:t>
            </a:r>
            <a:r>
              <a:rPr lang="uk-UA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нейромедіатори</a:t>
            </a:r>
            <a:r>
              <a:rPr lang="uk-UA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збільшуючи тим самим провідність нервових каналів і силу імпульсу. Ефект дії добавки триває близько 20 хвилин.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074" y="4542647"/>
            <a:ext cx="2253213" cy="191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7"/>
          <a:stretch/>
        </p:blipFill>
        <p:spPr bwMode="auto">
          <a:xfrm>
            <a:off x="1961964" y="3910927"/>
            <a:ext cx="2244141" cy="2947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6958" y="106532"/>
            <a:ext cx="3685205" cy="54868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Підсолоджувачі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27886" y="707727"/>
            <a:ext cx="6144683" cy="487632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поширений з них —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аспартам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(Е951) — штучний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підсолоджувач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замінник цукру, який входить до складу понад 6 000 продуктів. Амінокислоти, на які розпадається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аспартам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складовою частиною білка, необхідного організму людини. Але в той же час продукти з добавкою E951 мають містити попередження про вміст фенілаланіну, оскільки ця амінокислота протипоказана людям зі спадковим захворюванням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фенілкетонурія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Аспартам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застосовується, в основному, в низькокалорійних продуктах і напоях, жувальних гумках, льодяниках, кондитерських виробах.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87954" y="804729"/>
            <a:ext cx="4051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Особливий вид добавки, що дегазує піну. У результаті цього процесу піна перетворюється на рідку речовину. Піногасники,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глазурувальники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розпушувачі становлять для організму чи не найбільшу небезпеку.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04570" y="3244334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7324077" y="150920"/>
            <a:ext cx="3491374" cy="548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r">
              <a:lnSpc>
                <a:spcPts val="5800"/>
              </a:lnSpc>
              <a:spcBef>
                <a:spcPct val="0"/>
              </a:spcBef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Піногасники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07" y="3084739"/>
            <a:ext cx="4830741" cy="251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844" y="541538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вживанню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0723" y="1364776"/>
            <a:ext cx="9956800" cy="5493224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читайте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етикетці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купуйте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неприродно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яскравимкричущою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купуйте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Обходитеся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підфарбованою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газованої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соки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перекушуйте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чіпсами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сухариками,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замініть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горіхами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вживайте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пакетиків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готуйте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Відмовтеся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перероблених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законсервованих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м’ясних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ковбаса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сосиски,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м’ясні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7" y="4484461"/>
            <a:ext cx="4128459" cy="2144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942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9421" y="2922947"/>
            <a:ext cx="5755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 </a:t>
            </a:r>
            <a:r>
              <a:rPr lang="ru-RU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увагу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" descr="C:\Documents and Settings\zhenya\Рабочий стол\Картинки биология\40\Рис 40-02 первая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400" y="762000"/>
            <a:ext cx="4978400" cy="5562600"/>
          </a:xfrm>
          <a:noFill/>
          <a:ln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283200" y="381001"/>
            <a:ext cx="6502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4000"/>
              <a:t>Основні групи речовин, що беруть участь в обміні речовин в організмі людини: </a:t>
            </a:r>
            <a:r>
              <a:rPr lang="uk-UA" sz="4000" b="1">
                <a:solidFill>
                  <a:srgbClr val="000099"/>
                </a:solidFill>
              </a:rPr>
              <a:t>білки, жири вуглеводи, вода, мінеральні речовини, вітаміни</a:t>
            </a:r>
            <a:r>
              <a:rPr lang="uk-UA" sz="4000"/>
              <a:t>.</a:t>
            </a:r>
            <a:br>
              <a:rPr lang="ru-RU" sz="4000"/>
            </a:br>
            <a:endParaRPr lang="uk-UA" sz="4000"/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1277601" y="5943601"/>
            <a:ext cx="342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Documents and Settings\USER\Мои документы\Downloads\2f66d20556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 descr="40%"/>
          <p:cNvSpPr txBox="1">
            <a:spLocks noChangeArrowheads="1"/>
          </p:cNvSpPr>
          <p:nvPr/>
        </p:nvSpPr>
        <p:spPr bwMode="auto">
          <a:xfrm>
            <a:off x="1619219" y="214290"/>
            <a:ext cx="7810555" cy="523220"/>
          </a:xfrm>
          <a:prstGeom prst="rect">
            <a:avLst/>
          </a:prstGeom>
          <a:solidFill>
            <a:srgbClr val="99FFCC"/>
          </a:solidFill>
          <a:ln w="19050">
            <a:solidFill>
              <a:srgbClr val="3F15E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8533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Arial" charset="0"/>
              </a:rPr>
              <a:t>     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" charset="0"/>
              </a:rPr>
              <a:t>Види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" charset="0"/>
              </a:rPr>
              <a:t> 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" charset="0"/>
              </a:rPr>
              <a:t>вітамінної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" charset="0"/>
              </a:rPr>
              <a:t> 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" charset="0"/>
              </a:rPr>
              <a:t>недостатності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52228" name="Text Box 4" descr="30%"/>
          <p:cNvSpPr txBox="1">
            <a:spLocks noChangeArrowheads="1"/>
          </p:cNvSpPr>
          <p:nvPr/>
        </p:nvSpPr>
        <p:spPr bwMode="auto">
          <a:xfrm>
            <a:off x="285709" y="928671"/>
            <a:ext cx="4286280" cy="22621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3F15EF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АВіТАМіНОЗ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відсутність</a:t>
            </a:r>
            <a:r>
              <a:rPr lang="ru-RU" sz="2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в </a:t>
            </a:r>
            <a:r>
              <a:rPr lang="ru-RU" sz="2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організмі</a:t>
            </a:r>
            <a:r>
              <a:rPr lang="ru-RU" sz="2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вітаміну</a:t>
            </a:r>
            <a:endParaRPr lang="ru-RU" sz="2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2229" name="Text Box 5" descr="40%"/>
          <p:cNvSpPr txBox="1">
            <a:spLocks noChangeArrowheads="1"/>
          </p:cNvSpPr>
          <p:nvPr/>
        </p:nvSpPr>
        <p:spPr bwMode="auto">
          <a:xfrm>
            <a:off x="8096264" y="1857366"/>
            <a:ext cx="4095736" cy="2031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3F15EF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ГіПОВіТАМіНОЗ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400" b="1" spc="50" dirty="0" err="1">
                <a:ln w="11430"/>
                <a:solidFill>
                  <a:srgbClr val="00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нестача</a:t>
            </a:r>
            <a:r>
              <a:rPr lang="ru-RU" sz="2400" b="1" spc="50" dirty="0">
                <a:ln w="11430"/>
                <a:solidFill>
                  <a:srgbClr val="00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uk-UA" sz="2400" b="1" spc="50" dirty="0">
                <a:ln w="11430"/>
                <a:solidFill>
                  <a:srgbClr val="00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вітамінів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ru-RU" sz="2400" b="1" spc="50" dirty="0">
              <a:ln w="11430"/>
              <a:solidFill>
                <a:srgbClr val="00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52230" name="AutoShape 6"/>
          <p:cNvCxnSpPr>
            <a:cxnSpLocks noChangeShapeType="1"/>
          </p:cNvCxnSpPr>
          <p:nvPr/>
        </p:nvCxnSpPr>
        <p:spPr bwMode="auto">
          <a:xfrm rot="5400000">
            <a:off x="1131094" y="511969"/>
            <a:ext cx="500062" cy="476251"/>
          </a:xfrm>
          <a:prstGeom prst="straightConnector1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</p:cxnSp>
      <p:cxnSp>
        <p:nvCxnSpPr>
          <p:cNvPr id="52231" name="AutoShape 7"/>
          <p:cNvCxnSpPr>
            <a:cxnSpLocks noChangeShapeType="1"/>
          </p:cNvCxnSpPr>
          <p:nvPr/>
        </p:nvCxnSpPr>
        <p:spPr bwMode="auto">
          <a:xfrm rot="16200000" flipH="1">
            <a:off x="9036845" y="892969"/>
            <a:ext cx="1357312" cy="571500"/>
          </a:xfrm>
          <a:prstGeom prst="straightConnector1">
            <a:avLst/>
          </a:prstGeom>
          <a:noFill/>
          <a:ln w="12700">
            <a:solidFill>
              <a:srgbClr val="A50021"/>
            </a:solidFill>
            <a:round/>
            <a:headEnd/>
            <a:tailEnd type="triangle" w="med" len="med"/>
          </a:ln>
        </p:spPr>
      </p:cxn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571726" y="4857761"/>
            <a:ext cx="49911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Цинга, </a:t>
            </a:r>
            <a:r>
              <a:rPr lang="ru-RU" sz="2000" b="1" spc="150" dirty="0" err="1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рахіт</a:t>
            </a:r>
            <a:r>
              <a:rPr lang="ru-RU" sz="2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,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spc="150" dirty="0" err="1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куряча</a:t>
            </a:r>
            <a:r>
              <a:rPr lang="ru-RU" sz="2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ru-RU" sz="2000" b="1" spc="150" dirty="0" err="1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сліпота</a:t>
            </a:r>
            <a:r>
              <a:rPr lang="ru-RU" sz="2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,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spc="150" dirty="0" err="1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бері-бері</a:t>
            </a:r>
            <a:endParaRPr lang="ru-RU" sz="2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8489955" y="4143381"/>
            <a:ext cx="37020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000" b="1" spc="150" dirty="0">
                <a:ln w="11430"/>
                <a:solidFill>
                  <a:srgbClr val="6600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ru-RU" sz="2000" b="1" spc="150" dirty="0" err="1">
                <a:ln w="11430"/>
                <a:solidFill>
                  <a:srgbClr val="6600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Швидка</a:t>
            </a:r>
            <a:r>
              <a:rPr lang="ru-RU" sz="2000" b="1" spc="150" dirty="0">
                <a:ln w="11430"/>
                <a:solidFill>
                  <a:srgbClr val="6600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ru-RU" sz="2000" b="1" spc="150" dirty="0" err="1">
                <a:ln w="11430"/>
                <a:solidFill>
                  <a:srgbClr val="6600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стомлюванність</a:t>
            </a:r>
            <a:r>
              <a:rPr lang="ru-RU" sz="2000" b="1" spc="150" dirty="0">
                <a:ln w="11430"/>
                <a:solidFill>
                  <a:srgbClr val="6600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,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uk-UA" sz="2000" b="1" spc="150" dirty="0">
                <a:ln w="11430"/>
                <a:solidFill>
                  <a:srgbClr val="6600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Зниження працездатності</a:t>
            </a:r>
            <a:endParaRPr lang="ru-RU" sz="2000" b="1" spc="150" dirty="0">
              <a:ln w="11430"/>
              <a:solidFill>
                <a:srgbClr val="66003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000" b="1" spc="150" dirty="0" err="1">
                <a:ln w="11430"/>
                <a:solidFill>
                  <a:srgbClr val="6600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Зниження</a:t>
            </a:r>
            <a:r>
              <a:rPr lang="ru-RU" sz="2000" b="1" spc="150" dirty="0">
                <a:ln w="11430"/>
                <a:solidFill>
                  <a:srgbClr val="6600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     </a:t>
            </a:r>
            <a:r>
              <a:rPr lang="ru-RU" sz="2000" b="1" spc="150" dirty="0" err="1">
                <a:ln w="11430"/>
                <a:solidFill>
                  <a:srgbClr val="6600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cs typeface="Arial" charset="0"/>
              </a:rPr>
              <a:t>імунітету</a:t>
            </a:r>
            <a:endParaRPr lang="ru-RU" sz="2000" b="1" spc="150" dirty="0">
              <a:ln w="11430"/>
              <a:solidFill>
                <a:srgbClr val="66003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cs typeface="Arial" charset="0"/>
            </a:endParaRPr>
          </a:p>
        </p:txBody>
      </p:sp>
      <p:pic>
        <p:nvPicPr>
          <p:cNvPr id="52240" name="Picture 16" descr="no3"/>
          <p:cNvPicPr>
            <a:picLocks noChangeAspect="1" noChangeArrowheads="1" noCrop="1"/>
          </p:cNvPicPr>
          <p:nvPr/>
        </p:nvPicPr>
        <p:blipFill>
          <a:blip r:embed="rId4">
            <a:lum bright="-12000" contrast="30000"/>
          </a:blip>
          <a:srcRect/>
          <a:stretch>
            <a:fillRect/>
          </a:stretch>
        </p:blipFill>
        <p:spPr bwMode="auto">
          <a:xfrm>
            <a:off x="10287000" y="214314"/>
            <a:ext cx="1610784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Documents and Settings\USER\Мои документы\Downloads\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857626"/>
            <a:ext cx="2476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7" descr="E2ADD0B1"/>
          <p:cNvPicPr>
            <a:picLocks noChangeAspect="1" noChangeArrowheads="1"/>
          </p:cNvPicPr>
          <p:nvPr/>
        </p:nvPicPr>
        <p:blipFill>
          <a:blip r:embed="rId6">
            <a:lum bright="-12000" contrast="42000"/>
          </a:blip>
          <a:srcRect/>
          <a:stretch>
            <a:fillRect/>
          </a:stretch>
        </p:blipFill>
        <p:spPr bwMode="auto">
          <a:xfrm>
            <a:off x="1809751" y="3071814"/>
            <a:ext cx="3238500" cy="1785937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11269" name="Picture 5" descr="C:\Documents and Settings\USER\Мои документы\Downloads\j042761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4500" y="857250"/>
            <a:ext cx="2762251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Documents and Settings\USER\Мои документы\Downloads\au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10251" y="3500438"/>
            <a:ext cx="253788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WordArt 15"/>
          <p:cNvSpPr>
            <a:spLocks noChangeArrowheads="1" noChangeShapeType="1" noTextEdit="1"/>
          </p:cNvSpPr>
          <p:nvPr/>
        </p:nvSpPr>
        <p:spPr bwMode="auto">
          <a:xfrm>
            <a:off x="11074400" y="6096001"/>
            <a:ext cx="685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зробка уроку на тему: &quot; Вітаміни 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645" y="873341"/>
            <a:ext cx="10662081" cy="5438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naurok.com.ua/uploads/files/15432/166017/178658_html/images/166017.0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202" y="1053083"/>
            <a:ext cx="9561251" cy="5365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naurok.com.ua/uploads/files/15432/166017/178658_html/images/166017.0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155" y="558554"/>
            <a:ext cx="10120543" cy="5984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2020 2021 уроки\2020 2021 ОЗ 8 клас\урок 8 09 11 2020\пірам харчуван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304" y="256131"/>
            <a:ext cx="8886547" cy="62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2020 2021 уроки\2020 2021 ОЗ 8 клас\урок 8 09 11 2020\тарілка здор харчу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631" y="754602"/>
            <a:ext cx="9582904" cy="561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019145623SlideId25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3">
  <a:themeElements>
    <a:clrScheme name="Вишукана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241</TotalTime>
  <Words>1314</Words>
  <Application>Microsoft Office PowerPoint</Application>
  <PresentationFormat>Широкоэкранный</PresentationFormat>
  <Paragraphs>113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 Classic Pragmatica</vt:lpstr>
      <vt:lpstr>Arial</vt:lpstr>
      <vt:lpstr>Arial Black</vt:lpstr>
      <vt:lpstr>Cambria</vt:lpstr>
      <vt:lpstr>Cambria Math</vt:lpstr>
      <vt:lpstr>Century Gothic</vt:lpstr>
      <vt:lpstr>Courier New</vt:lpstr>
      <vt:lpstr>Palatino Linotype</vt:lpstr>
      <vt:lpstr>Times New Roman</vt:lpstr>
      <vt:lpstr>Wingdings</vt:lpstr>
      <vt:lpstr>Тема3</vt:lpstr>
      <vt:lpstr>Профілактика захворювань незбалансованого харчування. Харчові добавки.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Негативні наслідки незбалансованого харчування  </vt:lpstr>
      <vt:lpstr>Наслідки</vt:lpstr>
      <vt:lpstr>Презентация PowerPoint</vt:lpstr>
      <vt:lpstr>Презентация PowerPoint</vt:lpstr>
      <vt:lpstr>Харчові добавки</vt:lpstr>
      <vt:lpstr>Класифікація харчових добавок</vt:lpstr>
      <vt:lpstr>Класифікація харчових добавок</vt:lpstr>
      <vt:lpstr>Завдання сучасних харчових добавок </vt:lpstr>
      <vt:lpstr>Групи харчових добавок  за призначнням</vt:lpstr>
      <vt:lpstr>Барвники</vt:lpstr>
      <vt:lpstr>Консерванти — це широка група речовин, що протидіють життєдіяльності бактерій</vt:lpstr>
      <vt:lpstr>Антиокисники — речовини, що запобігають або сповільнюють окиснення молекулярним киснем</vt:lpstr>
      <vt:lpstr>Стабілізатори. Підсилювачі смаку й запаху   </vt:lpstr>
      <vt:lpstr>Підсолоджувачі</vt:lpstr>
      <vt:lpstr>Рекомендації по вживанню продуктів харчування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Профілактика захворювань незбалансованого харчування. Харчові добавки. Симптоми харчового отруєння</dc:title>
  <dc:creator>User Windows</dc:creator>
  <cp:lastModifiedBy>Anna</cp:lastModifiedBy>
  <cp:revision>50</cp:revision>
  <dcterms:created xsi:type="dcterms:W3CDTF">2022-11-20T15:04:24Z</dcterms:created>
  <dcterms:modified xsi:type="dcterms:W3CDTF">2025-10-21T11:06:09Z</dcterms:modified>
</cp:coreProperties>
</file>