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3" r:id="rId20"/>
    <p:sldId id="274" r:id="rId21"/>
    <p:sldId id="275" r:id="rId22"/>
    <p:sldId id="278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836713"/>
            <a:ext cx="7918648" cy="276373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err="1" smtClean="0"/>
              <a:t>Інноваційний</a:t>
            </a:r>
            <a:r>
              <a:rPr lang="ru-RU" dirty="0" smtClean="0"/>
              <a:t> </a:t>
            </a:r>
            <a:r>
              <a:rPr lang="ru-RU" dirty="0" err="1"/>
              <a:t>підхід</a:t>
            </a:r>
            <a:r>
              <a:rPr lang="ru-RU" dirty="0"/>
              <a:t> як </a:t>
            </a:r>
            <a:r>
              <a:rPr lang="ru-RU" dirty="0" err="1"/>
              <a:t>передумова</a:t>
            </a:r>
            <a:r>
              <a:rPr lang="ru-RU" dirty="0"/>
              <a:t> </a:t>
            </a:r>
            <a:r>
              <a:rPr lang="ru-RU" dirty="0" err="1"/>
              <a:t>технологізації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(</a:t>
            </a:r>
            <a:r>
              <a:rPr lang="ru-RU" dirty="0" err="1"/>
              <a:t>інноваційне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uk-UA" dirty="0" smtClean="0">
              <a:solidFill>
                <a:schemeClr val="tx1"/>
              </a:solidFill>
            </a:endParaRPr>
          </a:p>
          <a:p>
            <a:r>
              <a:rPr lang="uk-UA" smtClean="0">
                <a:solidFill>
                  <a:schemeClr val="tx1"/>
                </a:solidFill>
              </a:rPr>
              <a:t>Лекція 12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78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b="1" i="1" dirty="0"/>
              <a:t>Т</a:t>
            </a:r>
            <a:r>
              <a:rPr lang="uk-UA" b="1" i="1" dirty="0" smtClean="0"/>
              <a:t>ипи навчання</a:t>
            </a:r>
            <a:r>
              <a:rPr lang="uk-UA" b="1" i="1" dirty="0"/>
              <a:t>:</a:t>
            </a:r>
          </a:p>
          <a:p>
            <a:pPr marL="0" indent="0">
              <a:buNone/>
            </a:pPr>
            <a:r>
              <a:rPr lang="uk-UA" b="1" i="1" dirty="0"/>
              <a:t>1) підтримуюче, </a:t>
            </a:r>
            <a:r>
              <a:rPr lang="uk-UA" i="1" dirty="0"/>
              <a:t>спрямоване на відтворення окремої культури, соціального досвіду і соціально-культурної системи загалом;</a:t>
            </a:r>
          </a:p>
          <a:p>
            <a:pPr marL="0" indent="0">
              <a:buNone/>
            </a:pPr>
            <a:r>
              <a:rPr lang="uk-UA" b="1" i="1" dirty="0"/>
              <a:t>2) інноваційне, </a:t>
            </a:r>
            <a:r>
              <a:rPr lang="uk-UA" i="1" dirty="0"/>
              <a:t>яке стимулює інноваційні зміни в існуючій культурі та соціальному середовищі, активно впливаючи на проблемні ситуації, що постають як перед окремою людиною, так і перед суспільством загалом;</a:t>
            </a:r>
          </a:p>
          <a:p>
            <a:pPr marL="0" indent="0">
              <a:buNone/>
            </a:pPr>
            <a:r>
              <a:rPr lang="uk-UA" b="1" i="1" dirty="0"/>
              <a:t>3) шокове, </a:t>
            </a:r>
            <a:r>
              <a:rPr lang="uk-UA" i="1" dirty="0"/>
              <a:t>до якого спонукають раптові «вибухові» зміни в житті людини і суспільства (екологічні біди, війни тощо). За своєю сутністю шокове навчання є стресовим, тому характеризується низькою результативністю, порівняно з розсіяним у часі інноваційним навчанням</a:t>
            </a:r>
            <a:r>
              <a:rPr lang="uk-UA" i="1" dirty="0" smtClean="0"/>
              <a:t>.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170232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Шляхи </a:t>
            </a:r>
            <a:r>
              <a:rPr lang="ru-RU" b="1" i="1" dirty="0" err="1"/>
              <a:t>осучаснення</a:t>
            </a:r>
            <a:r>
              <a:rPr lang="ru-RU" b="1" i="1" dirty="0"/>
              <a:t> </a:t>
            </a:r>
            <a:r>
              <a:rPr lang="ru-RU" b="1" i="1" dirty="0" err="1"/>
              <a:t>навчального</a:t>
            </a:r>
            <a:r>
              <a:rPr lang="ru-RU" b="1" i="1" dirty="0"/>
              <a:t> </a:t>
            </a:r>
            <a:r>
              <a:rPr lang="ru-RU" b="1" i="1" dirty="0" err="1" smtClean="0"/>
              <a:t>процесу</a:t>
            </a:r>
            <a:r>
              <a:rPr lang="ru-RU" b="1" i="1" dirty="0" smtClean="0"/>
              <a:t>:</a:t>
            </a:r>
          </a:p>
          <a:p>
            <a:pPr marL="514350" indent="-514350">
              <a:buAutoNum type="arabicPeriod"/>
            </a:pPr>
            <a:r>
              <a:rPr lang="uk-UA" b="1" i="1" dirty="0" smtClean="0"/>
              <a:t>модернізація </a:t>
            </a:r>
            <a:r>
              <a:rPr lang="uk-UA" b="1" i="1" dirty="0"/>
              <a:t>традиційного навчання, </a:t>
            </a:r>
            <a:r>
              <a:rPr lang="uk-UA" i="1" dirty="0"/>
              <a:t>його переорієнтація на ефективну організацію засвоєння певних соціальних зразків, досягнення чітко фіксованих еталонів. </a:t>
            </a:r>
            <a:endParaRPr lang="uk-UA" i="1" dirty="0" smtClean="0"/>
          </a:p>
          <a:p>
            <a:pPr marL="514350" indent="-514350">
              <a:buAutoNum type="arabicPeriod"/>
            </a:pPr>
            <a:r>
              <a:rPr lang="uk-UA" b="1" i="1" dirty="0" smtClean="0"/>
              <a:t>інноваційний </a:t>
            </a:r>
            <a:r>
              <a:rPr lang="uk-UA" b="1" i="1" dirty="0"/>
              <a:t>підхід до навчального процесу, </a:t>
            </a:r>
            <a:r>
              <a:rPr lang="uk-UA" i="1" dirty="0"/>
              <a:t>де головною метою є особистісний розвиток тих, хто навчається, і щонайперше – їхня здатність опановувати новий досвід на ґрунті цілеспрямованого формування творчого і критичного мислення, рольового та імітаційного моделювання, пошуку й визначення особистісних сенсів тощо. 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235220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u="sng" dirty="0" smtClean="0"/>
              <a:t>Всі освітні технології можна умовно поділити на:</a:t>
            </a:r>
          </a:p>
          <a:p>
            <a:pPr marL="0" indent="0">
              <a:buNone/>
            </a:pPr>
            <a:r>
              <a:rPr lang="uk-UA" b="1" i="1" dirty="0" smtClean="0"/>
              <a:t>Предметно-орієнтовані </a:t>
            </a:r>
            <a:r>
              <a:rPr lang="uk-UA" i="1" dirty="0" smtClean="0"/>
              <a:t>(більш традиційні)</a:t>
            </a:r>
          </a:p>
          <a:p>
            <a:pPr marL="0" indent="0">
              <a:buNone/>
            </a:pPr>
            <a:r>
              <a:rPr lang="uk-UA" b="1" i="1" dirty="0" smtClean="0"/>
              <a:t>Особистісно-орієнтовані </a:t>
            </a:r>
            <a:r>
              <a:rPr lang="uk-UA" i="1" dirty="0" smtClean="0"/>
              <a:t>(більш інноваційні) 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7468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i="1" dirty="0" smtClean="0"/>
              <a:t>Головні ознаки особистісно-орієнтованих </a:t>
            </a:r>
            <a:r>
              <a:rPr lang="uk-UA" b="1" i="1" dirty="0"/>
              <a:t>технологій </a:t>
            </a:r>
            <a:r>
              <a:rPr lang="uk-UA" b="1" i="1" dirty="0" smtClean="0"/>
              <a:t>:</a:t>
            </a:r>
            <a:endParaRPr lang="uk-UA" b="1" i="1" dirty="0"/>
          </a:p>
          <a:p>
            <a:pPr>
              <a:buFont typeface="Wingdings" pitchFamily="2" charset="2"/>
              <a:buChar char="Ø"/>
            </a:pPr>
            <a:r>
              <a:rPr lang="uk-UA" i="1" dirty="0" err="1" smtClean="0"/>
              <a:t>фасилітуюча</a:t>
            </a:r>
            <a:r>
              <a:rPr lang="uk-UA" i="1" dirty="0" smtClean="0"/>
              <a:t> </a:t>
            </a:r>
            <a:r>
              <a:rPr lang="uk-UA" i="1" dirty="0"/>
              <a:t>(підтримуюча) позиція </a:t>
            </a:r>
            <a:r>
              <a:rPr lang="uk-UA" i="1" dirty="0" smtClean="0"/>
              <a:t>вчителя,</a:t>
            </a:r>
            <a:endParaRPr lang="uk-UA" i="1" dirty="0"/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учень – </a:t>
            </a:r>
            <a:r>
              <a:rPr lang="uk-UA" i="1" dirty="0"/>
              <a:t>суб’єкт навчально-пізнавальної діяльності,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конструювання </a:t>
            </a:r>
            <a:r>
              <a:rPr lang="uk-UA" i="1" dirty="0"/>
              <a:t>цілей щодо розвитку потреб і здібностей </a:t>
            </a:r>
            <a:r>
              <a:rPr lang="uk-UA" i="1" dirty="0" smtClean="0"/>
              <a:t>учнів засобами </a:t>
            </a:r>
            <a:r>
              <a:rPr lang="uk-UA" i="1" dirty="0"/>
              <a:t>навчального предмета,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високий </a:t>
            </a:r>
            <a:r>
              <a:rPr lang="uk-UA" i="1" dirty="0"/>
              <a:t>рівень самостійності </a:t>
            </a:r>
            <a:r>
              <a:rPr lang="uk-UA" i="1" dirty="0" smtClean="0"/>
              <a:t>учнів,</a:t>
            </a:r>
            <a:endParaRPr lang="uk-UA" i="1" dirty="0"/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створення </a:t>
            </a:r>
            <a:r>
              <a:rPr lang="uk-UA" i="1" dirty="0"/>
              <a:t>«нового» (суб’єктивно нове знання чи особистісні новоутворення – потреби, домагання, здібності),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рефлексія</a:t>
            </a:r>
            <a:r>
              <a:rPr lang="uk-UA" i="1" dirty="0"/>
              <a:t>, аналіз і врахування особливостей особистості </a:t>
            </a:r>
            <a:r>
              <a:rPr lang="uk-UA" i="1" dirty="0" smtClean="0"/>
              <a:t>учня.</a:t>
            </a:r>
            <a:endParaRPr lang="uk-UA" i="1" dirty="0"/>
          </a:p>
          <a:p>
            <a:pPr marL="0" indent="0">
              <a:buNone/>
            </a:pP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73401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/>
              <a:t>2</a:t>
            </a:r>
            <a:r>
              <a:rPr lang="ru-RU" sz="2600" dirty="0"/>
              <a:t>. </a:t>
            </a:r>
            <a:r>
              <a:rPr lang="ru-RU" sz="2600" dirty="0" err="1"/>
              <a:t>Гуманістична</a:t>
            </a:r>
            <a:r>
              <a:rPr lang="ru-RU" sz="2600" dirty="0"/>
              <a:t> </a:t>
            </a:r>
            <a:r>
              <a:rPr lang="ru-RU" sz="2600" dirty="0" err="1"/>
              <a:t>спрямованість</a:t>
            </a:r>
            <a:r>
              <a:rPr lang="ru-RU" sz="2600" dirty="0"/>
              <a:t> </a:t>
            </a:r>
            <a:r>
              <a:rPr lang="ru-RU" sz="2600" dirty="0" err="1"/>
              <a:t>освітніх</a:t>
            </a:r>
            <a:r>
              <a:rPr lang="ru-RU" sz="2600" dirty="0"/>
              <a:t> </a:t>
            </a:r>
            <a:r>
              <a:rPr lang="ru-RU" sz="2600" dirty="0" err="1" smtClean="0"/>
              <a:t>інновацій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i="1" dirty="0"/>
              <a:t>Характерні ознаки гуманістичної педагогіки: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надання </a:t>
            </a:r>
            <a:r>
              <a:rPr lang="uk-UA" i="1" dirty="0"/>
              <a:t>дітям </a:t>
            </a:r>
            <a:r>
              <a:rPr lang="uk-UA" i="1" dirty="0" smtClean="0"/>
              <a:t>ініціативи, </a:t>
            </a:r>
            <a:r>
              <a:rPr lang="uk-UA" i="1" dirty="0"/>
              <a:t>створення емоційно </a:t>
            </a:r>
            <a:r>
              <a:rPr lang="uk-UA" i="1" dirty="0" err="1"/>
              <a:t>стимулювального</a:t>
            </a:r>
            <a:r>
              <a:rPr lang="uk-UA" i="1" dirty="0"/>
              <a:t> навчального </a:t>
            </a:r>
            <a:r>
              <a:rPr lang="uk-UA" i="1" dirty="0" smtClean="0"/>
              <a:t>середовища;</a:t>
            </a:r>
            <a:endParaRPr lang="uk-UA" i="1" dirty="0"/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здійснення </a:t>
            </a:r>
            <a:r>
              <a:rPr lang="uk-UA" i="1" dirty="0"/>
              <a:t>навчально-виховного процесу в атмосфері </a:t>
            </a:r>
            <a:r>
              <a:rPr lang="uk-UA" i="1" dirty="0" smtClean="0"/>
              <a:t>емоційної </a:t>
            </a:r>
            <a:r>
              <a:rPr lang="uk-UA" i="1" dirty="0"/>
              <a:t>співдружності;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структурування </a:t>
            </a:r>
            <a:r>
              <a:rPr lang="uk-UA" i="1" dirty="0"/>
              <a:t>педагогічного процесу на визнаній педагогом і дітьми солідарній основі;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виконання </a:t>
            </a:r>
            <a:r>
              <a:rPr lang="uk-UA" i="1" dirty="0"/>
              <a:t>вчителем ролі порадника, консультанта, джерела </a:t>
            </a:r>
            <a:r>
              <a:rPr lang="uk-UA" i="1" dirty="0" smtClean="0"/>
              <a:t>знань;</a:t>
            </a:r>
            <a:endParaRPr lang="uk-UA" i="1" dirty="0"/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формування </a:t>
            </a:r>
            <a:r>
              <a:rPr lang="uk-UA" i="1" dirty="0"/>
              <a:t>і добір освітніх програм з огляду на максимальні можливості розвитку потенціалу і стимулювання творчих здібностей </a:t>
            </a:r>
            <a:r>
              <a:rPr lang="uk-UA" i="1" dirty="0" smtClean="0"/>
              <a:t>дітей.</a:t>
            </a:r>
            <a:endParaRPr lang="uk-UA" i="1" dirty="0"/>
          </a:p>
          <a:p>
            <a:pPr marL="0" indent="0">
              <a:buNone/>
            </a:pP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6898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/>
              <a:t>2</a:t>
            </a:r>
            <a:r>
              <a:rPr lang="ru-RU" sz="2600" dirty="0"/>
              <a:t>. </a:t>
            </a:r>
            <a:r>
              <a:rPr lang="ru-RU" sz="2600" dirty="0" err="1"/>
              <a:t>Гуманістична</a:t>
            </a:r>
            <a:r>
              <a:rPr lang="ru-RU" sz="2600" dirty="0"/>
              <a:t> </a:t>
            </a:r>
            <a:r>
              <a:rPr lang="ru-RU" sz="2600" dirty="0" err="1"/>
              <a:t>спрямованість</a:t>
            </a:r>
            <a:r>
              <a:rPr lang="ru-RU" sz="2600" dirty="0"/>
              <a:t> </a:t>
            </a:r>
            <a:r>
              <a:rPr lang="ru-RU" sz="2600" dirty="0" err="1"/>
              <a:t>освітніх</a:t>
            </a:r>
            <a:r>
              <a:rPr lang="ru-RU" sz="2600" dirty="0"/>
              <a:t> </a:t>
            </a:r>
            <a:r>
              <a:rPr lang="ru-RU" sz="2600" dirty="0" err="1" smtClean="0"/>
              <a:t>інновацій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i="1" dirty="0" smtClean="0"/>
              <a:t>Педагогіка співробітництва як інновація в освіті</a:t>
            </a:r>
          </a:p>
          <a:p>
            <a:pPr marL="0" indent="0">
              <a:buNone/>
            </a:pPr>
            <a:r>
              <a:rPr lang="uk-UA" i="1" dirty="0" smtClean="0"/>
              <a:t>Створення партнерського середовища </a:t>
            </a:r>
            <a:r>
              <a:rPr lang="uk-UA" i="1" dirty="0"/>
              <a:t>під час навчально-виховного процесу, що допомагає вивільнити творчий потенціал вихованця, розкрити його індивідуальний і неповторний внутрішній світ, сприяє кращому розвитку розумових здібностей</a:t>
            </a:r>
          </a:p>
        </p:txBody>
      </p:sp>
    </p:spTree>
    <p:extLst>
      <p:ext uri="{BB962C8B-B14F-4D97-AF65-F5344CB8AC3E}">
        <p14:creationId xmlns:p14="http://schemas.microsoft.com/office/powerpoint/2010/main" val="111003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/>
              <a:t>2</a:t>
            </a:r>
            <a:r>
              <a:rPr lang="ru-RU" sz="2600" dirty="0"/>
              <a:t>. </a:t>
            </a:r>
            <a:r>
              <a:rPr lang="ru-RU" sz="2600" dirty="0" err="1"/>
              <a:t>Гуманістична</a:t>
            </a:r>
            <a:r>
              <a:rPr lang="ru-RU" sz="2600" dirty="0"/>
              <a:t> </a:t>
            </a:r>
            <a:r>
              <a:rPr lang="ru-RU" sz="2600" dirty="0" err="1"/>
              <a:t>спрямованість</a:t>
            </a:r>
            <a:r>
              <a:rPr lang="ru-RU" sz="2600" dirty="0"/>
              <a:t> </a:t>
            </a:r>
            <a:r>
              <a:rPr lang="ru-RU" sz="2600" dirty="0" err="1"/>
              <a:t>освітніх</a:t>
            </a:r>
            <a:r>
              <a:rPr lang="ru-RU" sz="2600" dirty="0"/>
              <a:t> </a:t>
            </a:r>
            <a:r>
              <a:rPr lang="ru-RU" sz="2600" dirty="0" err="1" smtClean="0"/>
              <a:t>інновацій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 smtClean="0"/>
              <a:t>Співробітництво</a:t>
            </a:r>
            <a:r>
              <a:rPr lang="uk-UA" i="1" dirty="0" smtClean="0"/>
              <a:t> - діяльність людей, що передбачає об’єднання спільних зусиль для досягнення загальної мети.</a:t>
            </a:r>
          </a:p>
          <a:p>
            <a:pPr marL="0" indent="0">
              <a:buNone/>
            </a:pPr>
            <a:r>
              <a:rPr lang="ru-RU" i="1" dirty="0"/>
              <a:t>Мета, </a:t>
            </a:r>
            <a:r>
              <a:rPr lang="ru-RU" i="1" dirty="0" err="1"/>
              <a:t>заради</a:t>
            </a:r>
            <a:r>
              <a:rPr lang="ru-RU" i="1" dirty="0"/>
              <a:t> </a:t>
            </a:r>
            <a:r>
              <a:rPr lang="ru-RU" i="1" dirty="0" err="1"/>
              <a:t>якої</a:t>
            </a:r>
            <a:r>
              <a:rPr lang="ru-RU" i="1" dirty="0"/>
              <a:t> </a:t>
            </a:r>
            <a:r>
              <a:rPr lang="ru-RU" i="1" dirty="0" err="1"/>
              <a:t>було</a:t>
            </a:r>
            <a:r>
              <a:rPr lang="ru-RU" i="1" dirty="0"/>
              <a:t> створено </a:t>
            </a:r>
            <a:r>
              <a:rPr lang="ru-RU" i="1" dirty="0" err="1"/>
              <a:t>педагогіку</a:t>
            </a:r>
            <a:r>
              <a:rPr lang="ru-RU" i="1" dirty="0"/>
              <a:t> </a:t>
            </a:r>
            <a:r>
              <a:rPr lang="ru-RU" i="1" dirty="0" err="1"/>
              <a:t>співробітництва</a:t>
            </a:r>
            <a:r>
              <a:rPr lang="ru-RU" i="1" dirty="0"/>
              <a:t>, -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поява</a:t>
            </a:r>
            <a:r>
              <a:rPr lang="ru-RU" i="1" dirty="0"/>
              <a:t> </a:t>
            </a:r>
            <a:r>
              <a:rPr lang="ru-RU" b="1" i="1" dirty="0" err="1"/>
              <a:t>альтернативи</a:t>
            </a:r>
            <a:r>
              <a:rPr lang="ru-RU" b="1" i="1" dirty="0"/>
              <a:t> </a:t>
            </a:r>
            <a:r>
              <a:rPr lang="ru-RU" b="1" i="1" dirty="0" err="1"/>
              <a:t>авторитарності</a:t>
            </a:r>
            <a:r>
              <a:rPr lang="ru-RU" b="1" i="1" dirty="0"/>
              <a:t>,</a:t>
            </a:r>
            <a:r>
              <a:rPr lang="ru-RU" i="1" dirty="0"/>
              <a:t>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панувала</a:t>
            </a:r>
            <a:r>
              <a:rPr lang="ru-RU" i="1" dirty="0"/>
              <a:t> в </a:t>
            </a:r>
            <a:r>
              <a:rPr lang="ru-RU" i="1" dirty="0" err="1"/>
              <a:t>освіті</a:t>
            </a:r>
            <a:r>
              <a:rPr lang="ru-RU" i="1" dirty="0"/>
              <a:t> та </a:t>
            </a:r>
            <a:r>
              <a:rPr lang="ru-RU" i="1" dirty="0" err="1"/>
              <a:t>вихованні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6748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/>
              <a:t>2</a:t>
            </a:r>
            <a:r>
              <a:rPr lang="ru-RU" sz="2600" dirty="0"/>
              <a:t>. </a:t>
            </a:r>
            <a:r>
              <a:rPr lang="ru-RU" sz="2600" dirty="0" err="1"/>
              <a:t>Гуманістична</a:t>
            </a:r>
            <a:r>
              <a:rPr lang="ru-RU" sz="2600" dirty="0"/>
              <a:t> </a:t>
            </a:r>
            <a:r>
              <a:rPr lang="ru-RU" sz="2600" dirty="0" err="1"/>
              <a:t>спрямованість</a:t>
            </a:r>
            <a:r>
              <a:rPr lang="ru-RU" sz="2600" dirty="0"/>
              <a:t> </a:t>
            </a:r>
            <a:r>
              <a:rPr lang="ru-RU" sz="2600" dirty="0" err="1"/>
              <a:t>освітніх</a:t>
            </a:r>
            <a:r>
              <a:rPr lang="ru-RU" sz="2600" dirty="0"/>
              <a:t> </a:t>
            </a:r>
            <a:r>
              <a:rPr lang="ru-RU" sz="2600" dirty="0" err="1" smtClean="0"/>
              <a:t>інновацій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b="1" i="1" dirty="0" smtClean="0"/>
              <a:t>Основні ідеї </a:t>
            </a:r>
            <a:r>
              <a:rPr lang="uk-UA" b="1" i="1" dirty="0"/>
              <a:t>педагогіки </a:t>
            </a:r>
            <a:r>
              <a:rPr lang="uk-UA" b="1" i="1" dirty="0" smtClean="0"/>
              <a:t>співробітництва: </a:t>
            </a:r>
          </a:p>
          <a:p>
            <a:pPr>
              <a:buFont typeface="Wingdings" pitchFamily="2" charset="2"/>
              <a:buChar char="ü"/>
            </a:pPr>
            <a:r>
              <a:rPr lang="uk-UA" i="1" dirty="0" smtClean="0"/>
              <a:t>стосунки </a:t>
            </a:r>
            <a:r>
              <a:rPr lang="uk-UA" i="1" dirty="0"/>
              <a:t>між учителем та учнем, засновані на взаємоповазі; </a:t>
            </a:r>
            <a:endParaRPr lang="uk-UA" i="1" dirty="0" smtClean="0"/>
          </a:p>
          <a:p>
            <a:pPr>
              <a:buFont typeface="Wingdings" pitchFamily="2" charset="2"/>
              <a:buChar char="ü"/>
            </a:pPr>
            <a:r>
              <a:rPr lang="uk-UA" i="1" dirty="0" smtClean="0"/>
              <a:t>постановка </a:t>
            </a:r>
            <a:r>
              <a:rPr lang="uk-UA" i="1" dirty="0"/>
              <a:t>складного проблемного завдання, яке не тільки не відлякує вихованця, а завдяки вмілому керівництву викладача вселяє в нього впевненість, допомагає долати </a:t>
            </a:r>
            <a:r>
              <a:rPr lang="uk-UA" i="1" dirty="0" smtClean="0"/>
              <a:t>перепони;</a:t>
            </a:r>
          </a:p>
          <a:p>
            <a:pPr>
              <a:buFont typeface="Wingdings" pitchFamily="2" charset="2"/>
              <a:buChar char="ü"/>
            </a:pPr>
            <a:r>
              <a:rPr lang="uk-UA" i="1" dirty="0" smtClean="0"/>
              <a:t>відсутність примусу;</a:t>
            </a:r>
          </a:p>
          <a:p>
            <a:pPr>
              <a:buFont typeface="Wingdings" pitchFamily="2" charset="2"/>
              <a:buChar char="ü"/>
            </a:pPr>
            <a:r>
              <a:rPr lang="uk-UA" i="1" dirty="0" smtClean="0"/>
              <a:t>наявність вільного вибору.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87218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/>
              <a:t>3</a:t>
            </a:r>
            <a:r>
              <a:rPr lang="ru-RU" sz="2600" dirty="0"/>
              <a:t>. </a:t>
            </a:r>
            <a:r>
              <a:rPr lang="ru-RU" sz="2600" dirty="0" err="1"/>
              <a:t>Готовність</a:t>
            </a:r>
            <a:r>
              <a:rPr lang="ru-RU" sz="2600" dirty="0"/>
              <a:t> педагога до </a:t>
            </a:r>
            <a:r>
              <a:rPr lang="ru-RU" sz="2600" dirty="0" err="1"/>
              <a:t>інноваційної</a:t>
            </a:r>
            <a:r>
              <a:rPr lang="ru-RU" sz="2600" dirty="0"/>
              <a:t> </a:t>
            </a:r>
            <a:r>
              <a:rPr lang="ru-RU" sz="2600" dirty="0" err="1"/>
              <a:t>професійної</a:t>
            </a:r>
            <a:r>
              <a:rPr lang="ru-RU" sz="2600" dirty="0"/>
              <a:t> </a:t>
            </a:r>
            <a:r>
              <a:rPr lang="ru-RU" sz="2600" dirty="0" err="1"/>
              <a:t>діяльності</a:t>
            </a:r>
            <a:r>
              <a:rPr lang="ru-RU" sz="2600" dirty="0"/>
              <a:t>.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uk-UA" b="1" i="1" dirty="0" smtClean="0"/>
          </a:p>
          <a:p>
            <a:pPr marL="0" indent="0" algn="ctr">
              <a:buNone/>
            </a:pPr>
            <a:r>
              <a:rPr lang="uk-UA" b="1" i="1" dirty="0" smtClean="0"/>
              <a:t>Запитання</a:t>
            </a:r>
          </a:p>
          <a:p>
            <a:pPr marL="0" indent="0" algn="ctr">
              <a:buNone/>
            </a:pPr>
            <a:endParaRPr lang="uk-UA" b="1" i="1" dirty="0" smtClean="0"/>
          </a:p>
          <a:p>
            <a:pPr marL="0" indent="0" algn="ctr">
              <a:buNone/>
            </a:pPr>
            <a:r>
              <a:rPr lang="uk-UA" b="1" i="1" u="sng" dirty="0" smtClean="0"/>
              <a:t>Що може спонукати педагога до інноваційної діяльності?</a:t>
            </a:r>
            <a:endParaRPr lang="uk-UA" i="1" u="sng" dirty="0"/>
          </a:p>
        </p:txBody>
      </p:sp>
    </p:spTree>
    <p:extLst>
      <p:ext uri="{BB962C8B-B14F-4D97-AF65-F5344CB8AC3E}">
        <p14:creationId xmlns:p14="http://schemas.microsoft.com/office/powerpoint/2010/main" val="18084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/>
              <a:t>3</a:t>
            </a:r>
            <a:r>
              <a:rPr lang="ru-RU" sz="2600" dirty="0"/>
              <a:t>. </a:t>
            </a:r>
            <a:r>
              <a:rPr lang="ru-RU" sz="2600" dirty="0" err="1"/>
              <a:t>Готовність</a:t>
            </a:r>
            <a:r>
              <a:rPr lang="ru-RU" sz="2600" dirty="0"/>
              <a:t> педагога до </a:t>
            </a:r>
            <a:r>
              <a:rPr lang="ru-RU" sz="2600" dirty="0" err="1"/>
              <a:t>інноваційної</a:t>
            </a:r>
            <a:r>
              <a:rPr lang="ru-RU" sz="2600" dirty="0"/>
              <a:t> </a:t>
            </a:r>
            <a:r>
              <a:rPr lang="ru-RU" sz="2600" dirty="0" err="1"/>
              <a:t>професійної</a:t>
            </a:r>
            <a:r>
              <a:rPr lang="ru-RU" sz="2600" dirty="0"/>
              <a:t> </a:t>
            </a:r>
            <a:r>
              <a:rPr lang="ru-RU" sz="2600" dirty="0" err="1"/>
              <a:t>діяльності</a:t>
            </a:r>
            <a:r>
              <a:rPr lang="ru-RU" sz="2600" dirty="0"/>
              <a:t>.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/>
              <a:t>Готовність до інноваційної педагогічної діяльності </a:t>
            </a:r>
            <a:r>
              <a:rPr lang="uk-UA" i="1" dirty="0"/>
              <a:t>— особливий особистісний стан, який передбачає наявність у педагога </a:t>
            </a:r>
            <a:r>
              <a:rPr lang="uk-UA" i="1" u="sng" dirty="0"/>
              <a:t>мотиваційно-ціннісного ставлення </a:t>
            </a:r>
            <a:r>
              <a:rPr lang="uk-UA" i="1" dirty="0"/>
              <a:t>до професійної діяльності, </a:t>
            </a:r>
            <a:r>
              <a:rPr lang="uk-UA" i="1" u="sng" dirty="0"/>
              <a:t>володіння</a:t>
            </a:r>
            <a:r>
              <a:rPr lang="uk-UA" i="1" dirty="0"/>
              <a:t> ефективними </a:t>
            </a:r>
            <a:r>
              <a:rPr lang="uk-UA" i="1" u="sng" dirty="0"/>
              <a:t>способами</a:t>
            </a:r>
            <a:r>
              <a:rPr lang="uk-UA" i="1" dirty="0"/>
              <a:t> і </a:t>
            </a:r>
            <a:r>
              <a:rPr lang="uk-UA" i="1" u="sng" dirty="0"/>
              <a:t>засобами</a:t>
            </a:r>
            <a:r>
              <a:rPr lang="uk-UA" i="1" dirty="0"/>
              <a:t> досягнення педагогічних цілей, </a:t>
            </a:r>
            <a:r>
              <a:rPr lang="uk-UA" i="1" u="sng" dirty="0"/>
              <a:t>здатності</a:t>
            </a:r>
            <a:r>
              <a:rPr lang="uk-UA" i="1" dirty="0"/>
              <a:t> </a:t>
            </a:r>
            <a:r>
              <a:rPr lang="uk-UA" i="1" u="sng" dirty="0"/>
              <a:t>до творчості і рефлексії.</a:t>
            </a:r>
          </a:p>
        </p:txBody>
      </p:sp>
    </p:spTree>
    <p:extLst>
      <p:ext uri="{BB962C8B-B14F-4D97-AF65-F5344CB8AC3E}">
        <p14:creationId xmlns:p14="http://schemas.microsoft.com/office/powerpoint/2010/main" val="42026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інновація</a:t>
            </a:r>
            <a:r>
              <a:rPr lang="ru-RU" dirty="0"/>
              <a:t>», «</a:t>
            </a:r>
            <a:r>
              <a:rPr lang="ru-RU" dirty="0" err="1"/>
              <a:t>інноватика</a:t>
            </a:r>
            <a:r>
              <a:rPr lang="ru-RU" dirty="0"/>
              <a:t>», «</a:t>
            </a:r>
            <a:r>
              <a:rPr lang="ru-RU" dirty="0" err="1"/>
              <a:t>інноваційна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».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запровадження</a:t>
            </a:r>
            <a:r>
              <a:rPr lang="ru-RU" dirty="0"/>
              <a:t> </a:t>
            </a:r>
            <a:r>
              <a:rPr lang="ru-RU" dirty="0" err="1"/>
              <a:t>інноваційного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Гуманістична</a:t>
            </a:r>
            <a:r>
              <a:rPr lang="ru-RU" dirty="0" smtClean="0"/>
              <a:t>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 smtClean="0"/>
              <a:t>інновацій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err="1"/>
              <a:t>Готовність</a:t>
            </a:r>
            <a:r>
              <a:rPr lang="ru-RU" dirty="0"/>
              <a:t> педагога до </a:t>
            </a:r>
            <a:r>
              <a:rPr lang="ru-RU" dirty="0" err="1"/>
              <a:t>інноваційної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smtClean="0"/>
              <a:t>Індивідуальність</a:t>
            </a:r>
            <a:r>
              <a:rPr lang="ru-RU" dirty="0" smtClean="0"/>
              <a:t> </a:t>
            </a:r>
            <a:r>
              <a:rPr lang="ru-RU" dirty="0"/>
              <a:t>педагога і </a:t>
            </a:r>
            <a:r>
              <a:rPr lang="ru-RU" dirty="0" err="1"/>
              <a:t>педагогічні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</a:t>
            </a: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72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/>
              <a:t>3</a:t>
            </a:r>
            <a:r>
              <a:rPr lang="ru-RU" sz="2600" dirty="0"/>
              <a:t>. </a:t>
            </a:r>
            <a:r>
              <a:rPr lang="ru-RU" sz="2600" dirty="0" err="1"/>
              <a:t>Готовність</a:t>
            </a:r>
            <a:r>
              <a:rPr lang="ru-RU" sz="2600" dirty="0"/>
              <a:t> педагога до </a:t>
            </a:r>
            <a:r>
              <a:rPr lang="ru-RU" sz="2600" dirty="0" err="1"/>
              <a:t>інноваційної</a:t>
            </a:r>
            <a:r>
              <a:rPr lang="ru-RU" sz="2600" dirty="0"/>
              <a:t> </a:t>
            </a:r>
            <a:r>
              <a:rPr lang="ru-RU" sz="2600" dirty="0" err="1"/>
              <a:t>професійної</a:t>
            </a:r>
            <a:r>
              <a:rPr lang="ru-RU" sz="2600" dirty="0"/>
              <a:t> </a:t>
            </a:r>
            <a:r>
              <a:rPr lang="ru-RU" sz="2600" dirty="0" err="1"/>
              <a:t>діяльності</a:t>
            </a:r>
            <a:r>
              <a:rPr lang="ru-RU" sz="2600" dirty="0"/>
              <a:t>.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i="1" dirty="0" smtClean="0"/>
              <a:t>Показники готовності </a:t>
            </a:r>
            <a:r>
              <a:rPr lang="uk-UA" b="1" i="1" dirty="0"/>
              <a:t>педагога до інноваційної </a:t>
            </a:r>
            <a:r>
              <a:rPr lang="uk-UA" b="1" i="1" dirty="0" smtClean="0"/>
              <a:t>діяльності: </a:t>
            </a:r>
            <a:endParaRPr lang="uk-UA" b="1" i="1" dirty="0"/>
          </a:p>
          <a:p>
            <a:pPr marL="0" indent="0">
              <a:buNone/>
            </a:pPr>
            <a:r>
              <a:rPr lang="uk-UA" i="1" dirty="0"/>
              <a:t>1.Усвідомлення </a:t>
            </a:r>
            <a:r>
              <a:rPr lang="uk-UA" i="1" dirty="0" smtClean="0"/>
              <a:t>потреби </a:t>
            </a:r>
            <a:r>
              <a:rPr lang="uk-UA" i="1" dirty="0"/>
              <a:t>запровадження педагогічних інновацій у власній педагогічній практиці. </a:t>
            </a:r>
          </a:p>
          <a:p>
            <a:pPr marL="0" indent="0">
              <a:buNone/>
            </a:pPr>
            <a:r>
              <a:rPr lang="uk-UA" i="1" dirty="0"/>
              <a:t>2. Інформованість про новітні педагогічні технології, знання новаторських методик роботи. </a:t>
            </a:r>
          </a:p>
          <a:p>
            <a:pPr marL="0" indent="0">
              <a:buNone/>
            </a:pPr>
            <a:r>
              <a:rPr lang="uk-UA" i="1" dirty="0"/>
              <a:t>3.Зорієнтованість на створення власних творчих завдань, методик, налаштованість на експериментальну діяльність. </a:t>
            </a:r>
          </a:p>
          <a:p>
            <a:pPr marL="0" indent="0">
              <a:buNone/>
            </a:pPr>
            <a:r>
              <a:rPr lang="uk-UA" i="1" dirty="0"/>
              <a:t>4.Готовність до подолання труднощів, пов'язаних зі змістом та організацією інноваційної діяльності. </a:t>
            </a:r>
          </a:p>
          <a:p>
            <a:pPr marL="0" indent="0">
              <a:buNone/>
            </a:pPr>
            <a:r>
              <a:rPr lang="uk-UA" i="1" dirty="0"/>
              <a:t>5.Володіння практичними навичками освоєння педагогічних інновацій та розроблення нових.</a:t>
            </a:r>
          </a:p>
          <a:p>
            <a:pPr marL="0" indent="0">
              <a:buNone/>
            </a:pPr>
            <a:endParaRPr lang="uk-UA" i="1" u="sng" dirty="0"/>
          </a:p>
        </p:txBody>
      </p:sp>
    </p:spTree>
    <p:extLst>
      <p:ext uri="{BB962C8B-B14F-4D97-AF65-F5344CB8AC3E}">
        <p14:creationId xmlns:p14="http://schemas.microsoft.com/office/powerpoint/2010/main" val="26614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/>
              <a:t>3</a:t>
            </a:r>
            <a:r>
              <a:rPr lang="ru-RU" sz="2600" dirty="0"/>
              <a:t>. </a:t>
            </a:r>
            <a:r>
              <a:rPr lang="ru-RU" sz="2600" dirty="0" err="1"/>
              <a:t>Готовність</a:t>
            </a:r>
            <a:r>
              <a:rPr lang="ru-RU" sz="2600" dirty="0"/>
              <a:t> педагога до </a:t>
            </a:r>
            <a:r>
              <a:rPr lang="ru-RU" sz="2600" dirty="0" err="1"/>
              <a:t>інноваційної</a:t>
            </a:r>
            <a:r>
              <a:rPr lang="ru-RU" sz="2600" dirty="0"/>
              <a:t> </a:t>
            </a:r>
            <a:r>
              <a:rPr lang="ru-RU" sz="2600" dirty="0" err="1"/>
              <a:t>професійної</a:t>
            </a:r>
            <a:r>
              <a:rPr lang="ru-RU" sz="2600" dirty="0"/>
              <a:t> </a:t>
            </a:r>
            <a:r>
              <a:rPr lang="ru-RU" sz="2600" dirty="0" err="1"/>
              <a:t>діяльності</a:t>
            </a:r>
            <a:r>
              <a:rPr lang="ru-RU" sz="2600" dirty="0"/>
              <a:t>.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b="1" i="1" dirty="0"/>
              <a:t>Форми залучення педагога до інноваційної </a:t>
            </a:r>
            <a:r>
              <a:rPr lang="uk-UA" b="1" i="1" dirty="0" smtClean="0"/>
              <a:t>діяльності: </a:t>
            </a:r>
          </a:p>
          <a:p>
            <a:pPr marL="0" indent="0" algn="ctr">
              <a:buNone/>
            </a:pPr>
            <a:endParaRPr lang="uk-UA" b="1" i="1" dirty="0"/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стажування </a:t>
            </a:r>
            <a:r>
              <a:rPr lang="uk-UA" i="1" dirty="0"/>
              <a:t>педагогів при науково-дослідних інститутах і вищих навчальних закладах; 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педагогічні </a:t>
            </a:r>
            <a:r>
              <a:rPr lang="uk-UA" i="1" dirty="0"/>
              <a:t>ради, "круглі столи", дискусії; 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ділові</a:t>
            </a:r>
            <a:r>
              <a:rPr lang="uk-UA" i="1" dirty="0"/>
              <a:t>, евристичні ігри з генерування нових педагогічних ідей; 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творча </a:t>
            </a:r>
            <a:r>
              <a:rPr lang="uk-UA" i="1" dirty="0"/>
              <a:t>діяльність педагогів у методичних об'єднаннях; 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участь </a:t>
            </a:r>
            <a:r>
              <a:rPr lang="uk-UA" i="1" dirty="0"/>
              <a:t>у науково-практичних конференціях;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самостійна </a:t>
            </a:r>
            <a:r>
              <a:rPr lang="uk-UA" i="1" dirty="0"/>
              <a:t>дослідницька, творча робота над темою, проблемою; 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участь </a:t>
            </a:r>
            <a:r>
              <a:rPr lang="uk-UA" i="1" dirty="0"/>
              <a:t>у колективній експериментально-дослідницькій роботі у межах спільної проблеми, над якою працюють педагоги навчального закладу</a:t>
            </a:r>
            <a:r>
              <a:rPr lang="uk-UA" i="1" dirty="0" smtClean="0"/>
              <a:t>.</a:t>
            </a:r>
            <a:endParaRPr lang="uk-UA" i="1" dirty="0"/>
          </a:p>
          <a:p>
            <a:pPr marL="0" indent="0">
              <a:buNone/>
            </a:pP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227728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/>
              <a:t>3</a:t>
            </a:r>
            <a:r>
              <a:rPr lang="ru-RU" sz="2600" dirty="0"/>
              <a:t>. </a:t>
            </a:r>
            <a:r>
              <a:rPr lang="ru-RU" sz="2600" dirty="0" err="1"/>
              <a:t>Готовність</a:t>
            </a:r>
            <a:r>
              <a:rPr lang="ru-RU" sz="2600" dirty="0"/>
              <a:t> педагога до </a:t>
            </a:r>
            <a:r>
              <a:rPr lang="ru-RU" sz="2600" dirty="0" err="1"/>
              <a:t>інноваційної</a:t>
            </a:r>
            <a:r>
              <a:rPr lang="ru-RU" sz="2600" dirty="0"/>
              <a:t> </a:t>
            </a:r>
            <a:r>
              <a:rPr lang="ru-RU" sz="2600" dirty="0" err="1"/>
              <a:t>професійної</a:t>
            </a:r>
            <a:r>
              <a:rPr lang="ru-RU" sz="2600" dirty="0"/>
              <a:t> </a:t>
            </a:r>
            <a:r>
              <a:rPr lang="ru-RU" sz="2600" dirty="0" err="1"/>
              <a:t>діяльності</a:t>
            </a:r>
            <a:r>
              <a:rPr lang="ru-RU" sz="2600" dirty="0"/>
              <a:t>.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/>
              <a:t>Рівні сформованості готовності до інноваційної педагогічної </a:t>
            </a:r>
            <a:r>
              <a:rPr lang="uk-UA" b="1" i="1" dirty="0" smtClean="0"/>
              <a:t>діяльності: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Творчий </a:t>
            </a:r>
            <a:endParaRPr lang="uk-UA" i="1" dirty="0"/>
          </a:p>
          <a:p>
            <a:pPr>
              <a:buFont typeface="Wingdings" pitchFamily="2" charset="2"/>
              <a:buChar char="Ø"/>
            </a:pPr>
            <a:r>
              <a:rPr lang="uk-UA" i="1" dirty="0"/>
              <a:t>Репродуктивний </a:t>
            </a:r>
          </a:p>
          <a:p>
            <a:pPr>
              <a:buFont typeface="Wingdings" pitchFamily="2" charset="2"/>
              <a:buChar char="Ø"/>
            </a:pPr>
            <a:r>
              <a:rPr lang="uk-UA" i="1" dirty="0"/>
              <a:t>Пошуковий </a:t>
            </a:r>
          </a:p>
          <a:p>
            <a:pPr>
              <a:buFont typeface="Wingdings" pitchFamily="2" charset="2"/>
              <a:buChar char="Ø"/>
            </a:pPr>
            <a:r>
              <a:rPr lang="uk-UA" i="1" dirty="0"/>
              <a:t>Інтуїтивний </a:t>
            </a:r>
          </a:p>
          <a:p>
            <a:pPr marL="0" indent="0">
              <a:buNone/>
            </a:pP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155167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600" dirty="0" smtClean="0"/>
              <a:t>3</a:t>
            </a:r>
            <a:r>
              <a:rPr lang="ru-RU" sz="2600" dirty="0"/>
              <a:t>. </a:t>
            </a:r>
            <a:r>
              <a:rPr lang="ru-RU" sz="2600" dirty="0" err="1"/>
              <a:t>Готовність</a:t>
            </a:r>
            <a:r>
              <a:rPr lang="ru-RU" sz="2600" dirty="0"/>
              <a:t> педагога до </a:t>
            </a:r>
            <a:r>
              <a:rPr lang="ru-RU" sz="2600" dirty="0" err="1"/>
              <a:t>інноваційної</a:t>
            </a:r>
            <a:r>
              <a:rPr lang="ru-RU" sz="2600" dirty="0"/>
              <a:t> </a:t>
            </a:r>
            <a:r>
              <a:rPr lang="ru-RU" sz="2600" dirty="0" err="1"/>
              <a:t>професійної</a:t>
            </a:r>
            <a:r>
              <a:rPr lang="ru-RU" sz="2600" dirty="0"/>
              <a:t> </a:t>
            </a:r>
            <a:r>
              <a:rPr lang="ru-RU" sz="2600" dirty="0" err="1"/>
              <a:t>діяльності</a:t>
            </a:r>
            <a:r>
              <a:rPr lang="ru-RU" sz="2600" dirty="0"/>
              <a:t>.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 smtClean="0"/>
              <a:t>Інноваційна </a:t>
            </a:r>
            <a:r>
              <a:rPr lang="uk-UA" b="1" i="1" dirty="0"/>
              <a:t>педагогічна діяльність педагогів</a:t>
            </a:r>
            <a:r>
              <a:rPr lang="uk-UA" i="1" dirty="0"/>
              <a:t> є </a:t>
            </a:r>
            <a:r>
              <a:rPr lang="uk-UA" i="1" u="sng" dirty="0"/>
              <a:t>основою оновлення навчальних закладів</a:t>
            </a:r>
            <a:r>
              <a:rPr lang="uk-UA" i="1" dirty="0"/>
              <a:t>, створення якісно нової педагогічної практики – </a:t>
            </a:r>
            <a:r>
              <a:rPr lang="uk-UA" b="1" i="1" dirty="0"/>
              <a:t>авторського закладу чи радикального реформування усієї освітньої системи</a:t>
            </a:r>
          </a:p>
        </p:txBody>
      </p:sp>
    </p:spTree>
    <p:extLst>
      <p:ext uri="{BB962C8B-B14F-4D97-AF65-F5344CB8AC3E}">
        <p14:creationId xmlns:p14="http://schemas.microsoft.com/office/powerpoint/2010/main" val="10658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b="1" i="1" dirty="0"/>
              <a:t>4. Індивідуальність корекційного педагога і педагогічні технології</a:t>
            </a:r>
            <a:r>
              <a:rPr lang="uk-UA" sz="2800" b="1" i="1" dirty="0" smtClean="0"/>
              <a:t>.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 smtClean="0"/>
              <a:t>«Кожна </a:t>
            </a:r>
            <a:r>
              <a:rPr lang="uk-UA" b="1" i="1" dirty="0"/>
              <a:t>педагогічна технологія з огляду на свої осо­бливості висуває певні вимоги до особистості педагога, його здібностей і знань, що мають забезпечувати ефек­тивну реалізацію </a:t>
            </a:r>
            <a:r>
              <a:rPr lang="uk-UA" b="1" i="1" dirty="0" smtClean="0"/>
              <a:t>технології»</a:t>
            </a:r>
            <a:endParaRPr lang="uk-UA" b="1" i="1" dirty="0"/>
          </a:p>
          <a:p>
            <a:pPr marL="0" indent="0">
              <a:buNone/>
            </a:pP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337865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b="1" i="1" dirty="0"/>
              <a:t>4. Індивідуальність корекційного педагога і педагогічні технології</a:t>
            </a:r>
            <a:r>
              <a:rPr lang="uk-UA" sz="2800" b="1" i="1" dirty="0" smtClean="0"/>
              <a:t>.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 err="1" smtClean="0"/>
              <a:t>Компоненти</a:t>
            </a:r>
            <a:r>
              <a:rPr lang="ru-RU" b="1" i="1" dirty="0" smtClean="0"/>
              <a:t>,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впливають</a:t>
            </a:r>
            <a:r>
              <a:rPr lang="ru-RU" b="1" i="1" dirty="0"/>
              <a:t> </a:t>
            </a:r>
            <a:r>
              <a:rPr lang="ru-RU" b="1" i="1" dirty="0" smtClean="0"/>
              <a:t>на </a:t>
            </a:r>
            <a:r>
              <a:rPr lang="ru-RU" b="1" i="1" dirty="0" err="1" smtClean="0"/>
              <a:t>формування</a:t>
            </a:r>
            <a:r>
              <a:rPr lang="ru-RU" b="1" i="1" dirty="0" smtClean="0"/>
              <a:t> </a:t>
            </a:r>
            <a:r>
              <a:rPr lang="ru-RU" b="1" i="1" dirty="0"/>
              <a:t>й </a:t>
            </a:r>
            <a:r>
              <a:rPr lang="ru-RU" b="1" i="1" dirty="0" err="1"/>
              <a:t>характеризують</a:t>
            </a:r>
            <a:r>
              <a:rPr lang="ru-RU" b="1" i="1" dirty="0"/>
              <a:t> учителя як </a:t>
            </a:r>
            <a:r>
              <a:rPr lang="ru-RU" b="1" i="1" dirty="0" err="1" smtClean="0"/>
              <a:t>індивідуальність</a:t>
            </a:r>
            <a:r>
              <a:rPr lang="ru-RU" b="1" i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uk-UA" b="1" i="1" dirty="0" smtClean="0"/>
              <a:t>Особистісний </a:t>
            </a:r>
            <a:r>
              <a:rPr lang="uk-UA" b="1" i="1" dirty="0"/>
              <a:t>компонент – </a:t>
            </a:r>
            <a:r>
              <a:rPr lang="uk-UA" i="1" dirty="0"/>
              <a:t>це система </a:t>
            </a:r>
            <a:r>
              <a:rPr lang="uk-UA" i="1" dirty="0" err="1"/>
              <a:t>особистісно</a:t>
            </a:r>
            <a:r>
              <a:rPr lang="uk-UA" i="1" dirty="0"/>
              <a:t> та професійно значущих стосунків і властивостей особистості, який тісно пов’язаний із його сутністю.</a:t>
            </a:r>
          </a:p>
          <a:p>
            <a:pPr>
              <a:buFont typeface="Wingdings" pitchFamily="2" charset="2"/>
              <a:buChar char="Ø"/>
            </a:pPr>
            <a:r>
              <a:rPr lang="uk-UA" b="1" i="1" dirty="0"/>
              <a:t>Суб’єктний компонент </a:t>
            </a:r>
            <a:r>
              <a:rPr lang="uk-UA" i="1" dirty="0"/>
              <a:t>визначає рівень </a:t>
            </a:r>
            <a:r>
              <a:rPr lang="uk-UA" i="1" dirty="0" err="1"/>
              <a:t>самодетермінації</a:t>
            </a:r>
            <a:r>
              <a:rPr lang="uk-UA" i="1" dirty="0"/>
              <a:t> та спосіб самореалізації вчителя у професійно значущому середовищі.</a:t>
            </a:r>
          </a:p>
          <a:p>
            <a:pPr>
              <a:buFont typeface="Wingdings" pitchFamily="2" charset="2"/>
              <a:buChar char="Ø"/>
            </a:pPr>
            <a:r>
              <a:rPr lang="uk-UA" b="1" i="1" dirty="0"/>
              <a:t>Індивідуальна складова </a:t>
            </a:r>
            <a:r>
              <a:rPr lang="uk-UA" i="1" dirty="0"/>
              <a:t>учителя включає в себе природну, біологічну та психофізіологічну основи, що складають базову основу його професійної індивідуальності.</a:t>
            </a:r>
          </a:p>
          <a:p>
            <a:pPr marL="0" indent="0">
              <a:buNone/>
            </a:pP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170171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b="1" i="1" dirty="0"/>
              <a:t>4. Індивідуальність корекційного педагога і педагогічні технології</a:t>
            </a:r>
            <a:r>
              <a:rPr lang="uk-UA" sz="2800" b="1" i="1" dirty="0" smtClean="0"/>
              <a:t>.</a:t>
            </a:r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i="1" dirty="0"/>
              <a:t>Становлення індивідуальності вчителя є процесом його самовизначення, </a:t>
            </a:r>
            <a:r>
              <a:rPr lang="uk-UA" b="1" i="1" dirty="0" err="1"/>
              <a:t>виокремленості</a:t>
            </a:r>
            <a:r>
              <a:rPr lang="uk-UA" b="1" i="1" dirty="0"/>
              <a:t> й відокремленості із загального до універсального, перетворення на унікальність і неповторність. </a:t>
            </a:r>
            <a:endParaRPr lang="uk-UA" b="1" i="1" dirty="0" smtClean="0"/>
          </a:p>
          <a:p>
            <a:pPr marL="0" indent="0">
              <a:buNone/>
            </a:pPr>
            <a:r>
              <a:rPr lang="uk-UA" b="1" i="1" dirty="0" smtClean="0"/>
              <a:t>«</a:t>
            </a:r>
            <a:r>
              <a:rPr lang="uk-UA" b="1" i="1" dirty="0"/>
              <a:t>Тільки виражаючи себе у певній індивідуальній формі, може геній створити істинно художній твір</a:t>
            </a:r>
            <a:r>
              <a:rPr lang="uk-UA" b="1" i="1" dirty="0" smtClean="0"/>
              <a:t>». </a:t>
            </a:r>
          </a:p>
          <a:p>
            <a:pPr marL="0" indent="0">
              <a:buNone/>
            </a:pPr>
            <a:r>
              <a:rPr lang="uk-UA" b="1" i="1" dirty="0" smtClean="0"/>
              <a:t>Для </a:t>
            </a:r>
            <a:r>
              <a:rPr lang="uk-UA" b="1" i="1" dirty="0"/>
              <a:t>вчителя це означає, що стати майстром своєї справи може тільки індивідуальність.</a:t>
            </a:r>
          </a:p>
        </p:txBody>
      </p:sp>
    </p:spTree>
    <p:extLst>
      <p:ext uri="{BB962C8B-B14F-4D97-AF65-F5344CB8AC3E}">
        <p14:creationId xmlns:p14="http://schemas.microsoft.com/office/powerpoint/2010/main" val="227812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uk-UA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uk-UA" b="1" i="1" dirty="0" smtClean="0"/>
          </a:p>
          <a:p>
            <a:pPr marL="0" indent="0" algn="ctr">
              <a:buNone/>
            </a:pPr>
            <a:endParaRPr lang="uk-UA" b="1" i="1" dirty="0"/>
          </a:p>
          <a:p>
            <a:pPr marL="0" indent="0" algn="ctr">
              <a:buNone/>
            </a:pPr>
            <a:r>
              <a:rPr lang="uk-UA" b="1" i="1" dirty="0" smtClean="0"/>
              <a:t>Дякую за увагу!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20019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І</a:t>
            </a:r>
            <a:r>
              <a:rPr lang="uk-UA" b="1" dirty="0" smtClean="0"/>
              <a:t>нновації </a:t>
            </a:r>
            <a:r>
              <a:rPr lang="uk-UA" b="1" dirty="0"/>
              <a:t>в освіті </a:t>
            </a:r>
            <a:r>
              <a:rPr lang="uk-UA" dirty="0"/>
              <a:t>– це процес творення, запровадження та поширення в освітній практиці нових ідей, засобів, педагогічних та управлінських технологій, у результаті яких підвищуються показники (рівні) досягнень структурних компонентів освіти, відбувається перехід системи до якісно іншого стану</a:t>
            </a:r>
            <a:r>
              <a:rPr lang="uk-U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3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Педагогічна </a:t>
            </a:r>
            <a:r>
              <a:rPr lang="uk-UA" b="1" dirty="0" err="1" smtClean="0"/>
              <a:t>інноватика</a:t>
            </a:r>
            <a:r>
              <a:rPr lang="uk-UA" b="1" dirty="0" smtClean="0"/>
              <a:t> – </a:t>
            </a:r>
          </a:p>
          <a:p>
            <a:pPr marL="0" indent="0">
              <a:buNone/>
            </a:pPr>
            <a:r>
              <a:rPr lang="uk-UA" dirty="0" smtClean="0"/>
              <a:t>вивчає </a:t>
            </a:r>
            <a:r>
              <a:rPr lang="uk-UA" dirty="0"/>
              <a:t>природу, закономірності виникнення й</a:t>
            </a:r>
          </a:p>
          <a:p>
            <a:pPr marL="0" indent="0">
              <a:buNone/>
            </a:pPr>
            <a:r>
              <a:rPr lang="uk-UA" dirty="0"/>
              <a:t>розвитку педагогічних інновацій відносно суб'єктів освіти, а також забезпечує</a:t>
            </a:r>
          </a:p>
          <a:p>
            <a:pPr marL="0" indent="0">
              <a:buNone/>
            </a:pPr>
            <a:r>
              <a:rPr lang="uk-UA" dirty="0"/>
              <a:t>зв'язок теорії і практики педагогічної діяльності, зв'язок педагогічних традицій із</a:t>
            </a:r>
          </a:p>
          <a:p>
            <a:pPr marL="0" indent="0">
              <a:buNone/>
            </a:pPr>
            <a:r>
              <a:rPr lang="uk-UA" dirty="0"/>
              <a:t>проектуванням майбутньої освіти.</a:t>
            </a:r>
          </a:p>
        </p:txBody>
      </p:sp>
    </p:spTree>
    <p:extLst>
      <p:ext uri="{BB962C8B-B14F-4D97-AF65-F5344CB8AC3E}">
        <p14:creationId xmlns:p14="http://schemas.microsoft.com/office/powerpoint/2010/main" val="355746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Інноваційні технології навчання – 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частина </a:t>
            </a:r>
            <a:r>
              <a:rPr lang="uk-UA" i="1" dirty="0"/>
              <a:t>педагогічної науки, що вивчає і розробляє мету, зміст та методи навчання, а також проектує педагогічні процеси; </a:t>
            </a:r>
            <a:endParaRPr lang="uk-UA" i="1" dirty="0" smtClean="0"/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опис </a:t>
            </a:r>
            <a:r>
              <a:rPr lang="uk-UA" i="1" dirty="0"/>
              <a:t>(алгоритм) процесу, сукупність цілей, змісту, методів і засобів для досягнення запланованих цілей навчання; </a:t>
            </a:r>
            <a:endParaRPr lang="uk-UA" i="1" dirty="0" smtClean="0"/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здійснення </a:t>
            </a:r>
            <a:r>
              <a:rPr lang="uk-UA" i="1" dirty="0"/>
              <a:t>педагогічного процесу</a:t>
            </a:r>
            <a:r>
              <a:rPr lang="uk-UA" i="1"/>
              <a:t>, </a:t>
            </a:r>
            <a:r>
              <a:rPr lang="uk-UA" i="1" smtClean="0"/>
              <a:t>функціонування </a:t>
            </a:r>
            <a:r>
              <a:rPr lang="uk-UA" i="1" dirty="0"/>
              <a:t>всіх особистісних, інструментальних і педагогічних засобів; </a:t>
            </a:r>
            <a:endParaRPr lang="uk-UA" i="1" dirty="0" smtClean="0"/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технологія </a:t>
            </a:r>
            <a:r>
              <a:rPr lang="uk-UA" i="1" dirty="0"/>
              <a:t>окремої частини навчально-виховного процесу </a:t>
            </a:r>
            <a:endParaRPr lang="uk-UA" i="1" dirty="0" smtClean="0"/>
          </a:p>
          <a:p>
            <a:pPr marL="0" indent="0" algn="r">
              <a:buNone/>
            </a:pPr>
            <a:r>
              <a:rPr lang="uk-UA" i="1" dirty="0" smtClean="0"/>
              <a:t>(</a:t>
            </a:r>
            <a:r>
              <a:rPr lang="uk-UA" i="1" dirty="0"/>
              <a:t>Г.К. </a:t>
            </a:r>
            <a:r>
              <a:rPr lang="uk-UA" i="1" dirty="0" err="1"/>
              <a:t>Селевко</a:t>
            </a:r>
            <a:r>
              <a:rPr lang="uk-UA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84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err="1" smtClean="0"/>
              <a:t>Складові</a:t>
            </a:r>
            <a:r>
              <a:rPr lang="ru-RU" b="1" i="1" dirty="0" smtClean="0"/>
              <a:t> </a:t>
            </a:r>
            <a:r>
              <a:rPr lang="ru-RU" b="1" i="1" dirty="0" err="1"/>
              <a:t>освітньої</a:t>
            </a:r>
            <a:r>
              <a:rPr lang="ru-RU" b="1" i="1" dirty="0"/>
              <a:t> </a:t>
            </a:r>
            <a:r>
              <a:rPr lang="ru-RU" b="1" i="1" dirty="0" err="1" smtClean="0"/>
              <a:t>інноватики</a:t>
            </a:r>
            <a:r>
              <a:rPr lang="ru-RU" b="1" i="1" dirty="0" smtClean="0"/>
              <a:t>:</a:t>
            </a:r>
          </a:p>
          <a:p>
            <a:pPr marL="0" indent="0">
              <a:buNone/>
            </a:pPr>
            <a:r>
              <a:rPr lang="uk-UA" i="1" dirty="0"/>
              <a:t>•	теорія створення інновацій у системі освіти (педагогічна </a:t>
            </a:r>
            <a:r>
              <a:rPr lang="uk-UA" i="1" dirty="0" err="1"/>
              <a:t>неологія</a:t>
            </a:r>
            <a:r>
              <a:rPr lang="uk-UA" i="1" dirty="0"/>
              <a:t>);</a:t>
            </a:r>
          </a:p>
          <a:p>
            <a:pPr marL="0" indent="0">
              <a:buNone/>
            </a:pPr>
            <a:r>
              <a:rPr lang="uk-UA" i="1" dirty="0"/>
              <a:t>•	методологія сприйняття, оцінки та інтерпретації нового в соціології, дидактиці, психології, менеджменті;</a:t>
            </a:r>
          </a:p>
          <a:p>
            <a:pPr marL="0" indent="0">
              <a:buNone/>
            </a:pPr>
            <a:r>
              <a:rPr lang="uk-UA" i="1" dirty="0"/>
              <a:t>•	технологія і досвід практичного застосування освітніх інновацій.</a:t>
            </a:r>
          </a:p>
          <a:p>
            <a:pPr marL="0" indent="0">
              <a:buNone/>
            </a:pP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81540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uk-UA" b="1" i="1" dirty="0" smtClean="0"/>
              <a:t>Перспективні напрямки </a:t>
            </a:r>
            <a:r>
              <a:rPr lang="uk-UA" b="1" i="1" dirty="0"/>
              <a:t>освітньої </a:t>
            </a:r>
            <a:r>
              <a:rPr lang="uk-UA" b="1" i="1" dirty="0" err="1" smtClean="0"/>
              <a:t>інноватики</a:t>
            </a:r>
            <a:r>
              <a:rPr lang="uk-UA" b="1" i="1" dirty="0" smtClean="0"/>
              <a:t>:</a:t>
            </a:r>
            <a:endParaRPr lang="uk-UA" b="1" i="1" dirty="0"/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визначення </a:t>
            </a:r>
            <a:r>
              <a:rPr lang="uk-UA" i="1" dirty="0"/>
              <a:t>предмету, структури, змісту, функцій освітньої </a:t>
            </a:r>
            <a:r>
              <a:rPr lang="uk-UA" i="1" dirty="0" err="1"/>
              <a:t>інноватики</a:t>
            </a:r>
            <a:r>
              <a:rPr lang="uk-UA" i="1" dirty="0"/>
              <a:t> як окремої галузі наукового знання, її місця в системі наук;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наукове </a:t>
            </a:r>
            <a:r>
              <a:rPr lang="uk-UA" i="1" dirty="0"/>
              <a:t>осмислення інноваційних процесів у сучасній філософії освіти;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розробка </a:t>
            </a:r>
            <a:r>
              <a:rPr lang="uk-UA" i="1" dirty="0"/>
              <a:t>моделей управління інноваційними процесами в сучасній </a:t>
            </a:r>
            <a:r>
              <a:rPr lang="uk-UA" i="1" dirty="0" smtClean="0"/>
              <a:t>школі</a:t>
            </a:r>
            <a:r>
              <a:rPr lang="uk-UA" i="1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дослідження </a:t>
            </a:r>
            <a:r>
              <a:rPr lang="uk-UA" i="1" dirty="0"/>
              <a:t>суперечностей інноваційної діяльності та способів їх розв’язання;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визначення </a:t>
            </a:r>
            <a:r>
              <a:rPr lang="uk-UA" i="1" dirty="0"/>
              <a:t>соціально-психологічних закономірностей розвитку інноваційних процесів;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характеристика </a:t>
            </a:r>
            <a:r>
              <a:rPr lang="uk-UA" i="1" dirty="0"/>
              <a:t>необхідних та достатніх умов реалізації інноваційних процесів в освіті;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/>
              <a:t>розробка </a:t>
            </a:r>
            <a:r>
              <a:rPr lang="uk-UA" i="1" dirty="0"/>
              <a:t>норм інноваційної діяльності тощо.</a:t>
            </a:r>
          </a:p>
          <a:p>
            <a:pPr marL="0" indent="0">
              <a:buNone/>
            </a:pP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94414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i="1" dirty="0"/>
              <a:t>«3а своїм головним змістом поняття «інновація» застосовне не тільки до створення та поширення новацій, а й до змін у способах діяльності, стилі мислення, які з цим пов’язані. Розглядаючи інноваційні моделі навчання, ми в такий спосіб звертаємося до нових дидактичних підходів, які формують нетрадиційне уявлення про організацію навчального процесу</a:t>
            </a:r>
            <a:r>
              <a:rPr lang="uk-UA" i="1" dirty="0" smtClean="0"/>
              <a:t>»</a:t>
            </a:r>
          </a:p>
          <a:p>
            <a:pPr marL="0" indent="0" algn="r">
              <a:buNone/>
            </a:pPr>
            <a:r>
              <a:rPr lang="uk-UA" b="1" i="1" dirty="0" smtClean="0"/>
              <a:t>М. </a:t>
            </a:r>
            <a:r>
              <a:rPr lang="uk-UA" b="1" i="1" dirty="0" err="1" smtClean="0"/>
              <a:t>Кларін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10404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600" dirty="0"/>
              <a:t>1. Поняття «інновація», «</a:t>
            </a:r>
            <a:r>
              <a:rPr lang="uk-UA" sz="2600" dirty="0" err="1"/>
              <a:t>інноватика</a:t>
            </a:r>
            <a:r>
              <a:rPr lang="uk-UA" sz="2600" dirty="0"/>
              <a:t>», «інноваційна технологія». Умови запровадження інноваційного навчання.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/>
              <a:t>З </a:t>
            </a:r>
            <a:r>
              <a:rPr lang="ru-RU" b="1" i="1" dirty="0" err="1" smtClean="0"/>
              <a:t>доповіді</a:t>
            </a:r>
            <a:r>
              <a:rPr lang="ru-RU" b="1" i="1" dirty="0" smtClean="0"/>
              <a:t> </a:t>
            </a:r>
            <a:r>
              <a:rPr lang="ru-RU" b="1" i="1" dirty="0" err="1"/>
              <a:t>Римського</a:t>
            </a:r>
            <a:r>
              <a:rPr lang="ru-RU" b="1" i="1" dirty="0"/>
              <a:t> клубу «</a:t>
            </a:r>
            <a:r>
              <a:rPr lang="ru-RU" b="1" i="1" dirty="0" err="1"/>
              <a:t>Немає</a:t>
            </a:r>
            <a:r>
              <a:rPr lang="ru-RU" b="1" i="1" dirty="0"/>
              <a:t> </a:t>
            </a:r>
            <a:r>
              <a:rPr lang="ru-RU" b="1" i="1" dirty="0" err="1"/>
              <a:t>обмежень</a:t>
            </a:r>
            <a:r>
              <a:rPr lang="ru-RU" b="1" i="1" dirty="0"/>
              <a:t> для </a:t>
            </a:r>
            <a:r>
              <a:rPr lang="ru-RU" b="1" i="1" dirty="0" err="1"/>
              <a:t>навчання</a:t>
            </a:r>
            <a:r>
              <a:rPr lang="ru-RU" b="1" i="1" dirty="0"/>
              <a:t>» </a:t>
            </a:r>
            <a:r>
              <a:rPr lang="ru-RU" b="1" i="1" dirty="0" smtClean="0"/>
              <a:t>(1970-ті </a:t>
            </a:r>
            <a:r>
              <a:rPr lang="ru-RU" b="1" i="1" dirty="0" err="1" smtClean="0"/>
              <a:t>рр</a:t>
            </a:r>
            <a:r>
              <a:rPr lang="ru-RU" b="1" i="1" dirty="0" smtClean="0"/>
              <a:t>.)</a:t>
            </a:r>
            <a:endParaRPr lang="ru-RU" b="1" i="1" dirty="0"/>
          </a:p>
          <a:p>
            <a:pPr marL="0" indent="0">
              <a:buNone/>
            </a:pPr>
            <a:r>
              <a:rPr lang="ru-RU" i="1" dirty="0" err="1" smtClean="0"/>
              <a:t>Навчання</a:t>
            </a:r>
            <a:r>
              <a:rPr lang="ru-RU" i="1" dirty="0" smtClean="0"/>
              <a:t> </a:t>
            </a:r>
            <a:r>
              <a:rPr lang="ru-RU" i="1" dirty="0"/>
              <a:t>в широкому </a:t>
            </a:r>
            <a:r>
              <a:rPr lang="ru-RU" i="1" dirty="0" err="1"/>
              <a:t>розумінні</a:t>
            </a:r>
            <a:r>
              <a:rPr lang="ru-RU" i="1" dirty="0"/>
              <a:t> </a:t>
            </a:r>
            <a:r>
              <a:rPr lang="ru-RU" i="1" dirty="0" err="1"/>
              <a:t>цього</a:t>
            </a:r>
            <a:r>
              <a:rPr lang="ru-RU" i="1" dirty="0"/>
              <a:t> </a:t>
            </a:r>
            <a:r>
              <a:rPr lang="ru-RU" i="1" dirty="0" smtClean="0"/>
              <a:t>слова </a:t>
            </a:r>
            <a:r>
              <a:rPr lang="ru-RU" i="1" dirty="0" err="1" smtClean="0"/>
              <a:t>можна</a:t>
            </a:r>
            <a:r>
              <a:rPr lang="ru-RU" i="1" dirty="0" smtClean="0"/>
              <a:t> </a:t>
            </a:r>
            <a:r>
              <a:rPr lang="ru-RU" i="1" dirty="0" err="1" smtClean="0"/>
              <a:t>розуміти</a:t>
            </a:r>
            <a:r>
              <a:rPr lang="ru-RU" i="1" dirty="0" smtClean="0"/>
              <a:t>: </a:t>
            </a:r>
          </a:p>
          <a:p>
            <a:pPr marL="0" indent="0">
              <a:buNone/>
            </a:pPr>
            <a:r>
              <a:rPr lang="ru-RU" b="1" i="1" dirty="0" smtClean="0"/>
              <a:t>а</a:t>
            </a:r>
            <a:r>
              <a:rPr lang="ru-RU" b="1" i="1" dirty="0"/>
              <a:t>) як </a:t>
            </a:r>
            <a:r>
              <a:rPr lang="ru-RU" b="1" i="1" dirty="0" err="1"/>
              <a:t>процес</a:t>
            </a:r>
            <a:r>
              <a:rPr lang="ru-RU" b="1" i="1" dirty="0"/>
              <a:t> </a:t>
            </a:r>
            <a:r>
              <a:rPr lang="ru-RU" b="1" i="1" dirty="0" err="1"/>
              <a:t>нарощування</a:t>
            </a:r>
            <a:r>
              <a:rPr lang="ru-RU" b="1" i="1" dirty="0"/>
              <a:t> </a:t>
            </a:r>
            <a:r>
              <a:rPr lang="ru-RU" b="1" i="1" dirty="0" err="1"/>
              <a:t>досвіду</a:t>
            </a:r>
            <a:r>
              <a:rPr lang="ru-RU" b="1" i="1" dirty="0"/>
              <a:t>;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б</a:t>
            </a:r>
            <a:r>
              <a:rPr lang="ru-RU" b="1" i="1" dirty="0"/>
              <a:t>) як </a:t>
            </a:r>
            <a:r>
              <a:rPr lang="ru-RU" b="1" i="1" dirty="0" err="1"/>
              <a:t>індивідуальний</a:t>
            </a:r>
            <a:r>
              <a:rPr lang="ru-RU" b="1" i="1" dirty="0"/>
              <a:t> </a:t>
            </a:r>
            <a:r>
              <a:rPr lang="ru-RU" b="1" i="1" dirty="0" err="1"/>
              <a:t>розвиток</a:t>
            </a:r>
            <a:r>
              <a:rPr lang="ru-RU" b="1" i="1" dirty="0"/>
              <a:t>; </a:t>
            </a: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в</a:t>
            </a:r>
            <a:r>
              <a:rPr lang="ru-RU" b="1" i="1" dirty="0"/>
              <a:t>) як </a:t>
            </a:r>
            <a:r>
              <a:rPr lang="ru-RU" b="1" i="1" dirty="0" err="1"/>
              <a:t>соціокультурне</a:t>
            </a:r>
            <a:r>
              <a:rPr lang="ru-RU" b="1" i="1" dirty="0"/>
              <a:t> </a:t>
            </a:r>
            <a:r>
              <a:rPr lang="ru-RU" b="1" i="1" dirty="0" err="1" smtClean="0"/>
              <a:t>збагачення</a:t>
            </a:r>
            <a:r>
              <a:rPr lang="ru-RU" b="1" i="1" dirty="0" smtClean="0"/>
              <a:t>.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48998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1488</Words>
  <Application>Microsoft Office PowerPoint</Application>
  <PresentationFormat>Экран (4:3)</PresentationFormat>
  <Paragraphs>132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Інноваційний підхід як передумова технологізації освіти (інноваційне навчання)</vt:lpstr>
      <vt:lpstr>План:</vt:lpstr>
      <vt:lpstr>1. Поняття «інновація», «інноватика», «інноваційна технологія». Умови запровадження інноваційного навчання.</vt:lpstr>
      <vt:lpstr>1. Поняття «інновація», «інноватика», «інноваційна технологія». Умови запровадження інноваційного навчання.</vt:lpstr>
      <vt:lpstr>1. Поняття «інновація», «інноватика», «інноваційна технологія». Умови запровадження інноваційного навчання.</vt:lpstr>
      <vt:lpstr>1. Поняття «інновація», «інноватика», «інноваційна технологія». Умови запровадження інноваційного навчання.</vt:lpstr>
      <vt:lpstr>1. Поняття «інновація», «інноватика», «інноваційна технологія». Умови запровадження інноваційного навчання.</vt:lpstr>
      <vt:lpstr>1. Поняття «інновація», «інноватика», «інноваційна технологія». Умови запровадження інноваційного навчання.</vt:lpstr>
      <vt:lpstr>1. Поняття «інновація», «інноватика», «інноваційна технологія». Умови запровадження інноваційного навчання.</vt:lpstr>
      <vt:lpstr>1. Поняття «інновація», «інноватика», «інноваційна технологія». Умови запровадження інноваційного навчання.</vt:lpstr>
      <vt:lpstr>1. Поняття «інновація», «інноватика», «інноваційна технологія». Умови запровадження інноваційного навчання.</vt:lpstr>
      <vt:lpstr>1. Поняття «інновація», «інноватика», «інноваційна технологія». Умови запровадження інноваційного навчання.</vt:lpstr>
      <vt:lpstr>1. Поняття «інновація», «інноватика», «інноваційна технологія». Умови запровадження інноваційного навчання.</vt:lpstr>
      <vt:lpstr>2. Гуманістична спрямованість освітніх інновацій</vt:lpstr>
      <vt:lpstr>2. Гуманістична спрямованість освітніх інновацій</vt:lpstr>
      <vt:lpstr>2. Гуманістична спрямованість освітніх інновацій</vt:lpstr>
      <vt:lpstr>2. Гуманістична спрямованість освітніх інновацій</vt:lpstr>
      <vt:lpstr>3. Готовність педагога до інноваційної професійної діяльності.</vt:lpstr>
      <vt:lpstr>3. Готовність педагога до інноваційної професійної діяльності.</vt:lpstr>
      <vt:lpstr>3. Готовність педагога до інноваційної професійної діяльності.</vt:lpstr>
      <vt:lpstr>3. Готовність педагога до інноваційної професійної діяльності.</vt:lpstr>
      <vt:lpstr>3. Готовність педагога до інноваційної професійної діяльності.</vt:lpstr>
      <vt:lpstr>3. Готовність педагога до інноваційної професійної діяльності.</vt:lpstr>
      <vt:lpstr>4. Індивідуальність корекційного педагога і педагогічні технології.</vt:lpstr>
      <vt:lpstr>4. Індивідуальність корекційного педагога і педагогічні технології.</vt:lpstr>
      <vt:lpstr>4. Індивідуальність корекційного педагога і педагогічні технології.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Інноваційний підхід як передумова технологізації освіти (інноваційне навчання)</dc:title>
  <dc:creator>user</dc:creator>
  <cp:lastModifiedBy>Юлиана</cp:lastModifiedBy>
  <cp:revision>19</cp:revision>
  <dcterms:created xsi:type="dcterms:W3CDTF">2021-03-06T18:42:30Z</dcterms:created>
  <dcterms:modified xsi:type="dcterms:W3CDTF">2022-04-11T09:24:28Z</dcterms:modified>
</cp:coreProperties>
</file>