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83" r:id="rId2"/>
    <p:sldId id="285" r:id="rId3"/>
    <p:sldId id="286" r:id="rId4"/>
    <p:sldId id="277" r:id="rId5"/>
    <p:sldId id="287" r:id="rId6"/>
    <p:sldId id="288" r:id="rId7"/>
    <p:sldId id="289" r:id="rId8"/>
    <p:sldId id="28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D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1" autoAdjust="0"/>
    <p:restoredTop sz="94660"/>
  </p:normalViewPr>
  <p:slideViewPr>
    <p:cSldViewPr snapToGrid="0">
      <p:cViewPr varScale="1">
        <p:scale>
          <a:sx n="68" d="100"/>
          <a:sy n="68" d="100"/>
        </p:scale>
        <p:origin x="69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17BD9-FE61-420E-8F48-67DB8C42880F}" type="datetimeFigureOut">
              <a:rPr lang="x-none" smtClean="0"/>
              <a:pPr/>
              <a:t>10.03.2024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5521F-5DF8-416B-B6FE-33876C05932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7998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5521F-5DF8-416B-B6FE-33876C05932B}" type="slidenum">
              <a:rPr lang="x-none" smtClean="0"/>
              <a:pPr/>
              <a:t>8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49966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5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976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7278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921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3444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1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860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803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916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68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679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192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164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970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303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66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F97C1-9614-4B39-974F-3B9B49849869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212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uspilne.media/253241-es-ostatocno-nadav-ukraini-status-kandidata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11033" y="168812"/>
            <a:ext cx="7958050" cy="1564376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/>
          <a:lstStyle/>
          <a:p>
            <a:pPr algn="ctr"/>
            <a:br>
              <a:rPr lang="ru-RU" sz="3200" b="1" i="1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ru-RU" sz="3200" b="1" i="1">
                <a:solidFill>
                  <a:srgbClr val="FF0000"/>
                </a:solidFill>
                <a:latin typeface="Cambria" panose="02040503050406030204" pitchFamily="18" charset="0"/>
              </a:rPr>
              <a:t> ЄВРОПЕЙСЬКІ ІНТЕГРАЦІЙНІ ПРОЦЕСИ </a:t>
            </a:r>
            <a:br>
              <a:rPr lang="ru-RU" sz="3200" b="1" i="1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ru-RU" sz="3200" b="1" i="1">
                <a:solidFill>
                  <a:srgbClr val="FF0000"/>
                </a:solidFill>
                <a:latin typeface="Cambria" panose="02040503050406030204" pitchFamily="18" charset="0"/>
              </a:rPr>
              <a:t>В ЕКОНОМІЦІ, ФІНАНСАХ </a:t>
            </a:r>
            <a:br>
              <a:rPr lang="ru-RU" sz="3200" b="1" i="1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ru-RU" sz="3200" b="1" i="1">
                <a:solidFill>
                  <a:srgbClr val="FF0000"/>
                </a:solidFill>
                <a:latin typeface="Cambria" panose="02040503050406030204" pitchFamily="18" charset="0"/>
              </a:rPr>
              <a:t>ТА МЕНЕДЖМЕНТІ</a:t>
            </a:r>
            <a:endParaRPr lang="ru-RU" sz="3200" b="1" i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77636" y="2770908"/>
            <a:ext cx="8603674" cy="1704109"/>
          </a:xfr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uk-UA" sz="2400" b="1" i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ТЕМА 4</a:t>
            </a:r>
          </a:p>
          <a:p>
            <a:pPr algn="ctr">
              <a:spcBef>
                <a:spcPts val="0"/>
              </a:spcBef>
            </a:pPr>
            <a:endParaRPr lang="uk-UA" sz="2400" b="1" i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uk-UA" sz="2400" b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ІСТОРІЯ ІНТЕГРАЦІЇ УКРАЇНИ </a:t>
            </a:r>
            <a:endParaRPr lang="uk-UA" sz="2400" i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446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11033" y="581890"/>
            <a:ext cx="7958050" cy="1151297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/>
          <a:lstStyle/>
          <a:p>
            <a:pPr algn="ctr">
              <a:spcBef>
                <a:spcPts val="0"/>
              </a:spcBef>
            </a:pPr>
            <a:br>
              <a:rPr lang="ru-RU" sz="3200" b="1" i="1" dirty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ru-RU" sz="3200" b="1" i="1" dirty="0">
                <a:solidFill>
                  <a:srgbClr val="FF0000"/>
                </a:solidFill>
                <a:latin typeface="Cambria" panose="02040503050406030204" pitchFamily="18" charset="0"/>
              </a:rPr>
              <a:t> ПЛАН ЛЕКЦІЇ</a:t>
            </a:r>
            <a:br>
              <a:rPr lang="ru-RU" sz="3200" b="1" i="1" dirty="0">
                <a:solidFill>
                  <a:srgbClr val="FF0000"/>
                </a:solidFill>
                <a:latin typeface="Cambria" panose="02040503050406030204" pitchFamily="18" charset="0"/>
              </a:rPr>
            </a:br>
            <a:endParaRPr lang="uk-UA" sz="3200" i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77636" y="2770908"/>
            <a:ext cx="8603674" cy="2881747"/>
          </a:xfr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marL="342900" lvl="0" indent="-342900" algn="l">
              <a:buFont typeface="+mj-lt"/>
              <a:buAutoNum type="arabicPeriod"/>
            </a:pPr>
            <a:r>
              <a:rPr lang="uk-UA" sz="2000" b="1" dirty="0">
                <a:solidFill>
                  <a:srgbClr val="002060"/>
                </a:solidFill>
                <a:latin typeface="Cambria" pitchFamily="18" charset="0"/>
              </a:rPr>
              <a:t>Угода про партнерство та співробітництво 1994 - 2008 рр.</a:t>
            </a:r>
            <a:endParaRPr lang="ru-RU" sz="2000" dirty="0">
              <a:solidFill>
                <a:srgbClr val="002060"/>
              </a:solidFill>
              <a:latin typeface="Cambria" pitchFamily="18" charset="0"/>
            </a:endParaRPr>
          </a:p>
          <a:p>
            <a:pPr marL="342900" lvl="0" indent="-342900" algn="l">
              <a:buFont typeface="+mj-lt"/>
              <a:buAutoNum type="arabicPeriod"/>
            </a:pPr>
            <a:r>
              <a:rPr lang="uk-UA" sz="2000" b="1" dirty="0">
                <a:solidFill>
                  <a:srgbClr val="002060"/>
                </a:solidFill>
                <a:latin typeface="Cambria" pitchFamily="18" charset="0"/>
              </a:rPr>
              <a:t>Євроінтеграція у зовнішньополітичних планах українського керівництва</a:t>
            </a:r>
            <a:endParaRPr lang="ru-RU" sz="2000" dirty="0">
              <a:solidFill>
                <a:srgbClr val="002060"/>
              </a:solidFill>
              <a:latin typeface="Cambria" pitchFamily="18" charset="0"/>
            </a:endParaRPr>
          </a:p>
          <a:p>
            <a:pPr marL="342900" lvl="0" indent="-342900" algn="l">
              <a:buFont typeface="+mj-lt"/>
              <a:buAutoNum type="arabicPeriod"/>
            </a:pPr>
            <a:r>
              <a:rPr lang="uk-UA" sz="2000" b="1" dirty="0">
                <a:solidFill>
                  <a:srgbClr val="002060"/>
                </a:solidFill>
                <a:latin typeface="Cambria" pitchFamily="18" charset="0"/>
              </a:rPr>
              <a:t>Угода про асоціацію між Україною та Європейським союзом (з 2014 року). Україна - кандидат на членство у ЄС.</a:t>
            </a:r>
            <a:endParaRPr lang="ru-RU" sz="2000" dirty="0">
              <a:solidFill>
                <a:srgbClr val="002060"/>
              </a:solidFill>
              <a:latin typeface="Cambria" pitchFamily="18" charset="0"/>
            </a:endParaRPr>
          </a:p>
          <a:p>
            <a:pPr marL="342900" lvl="0" indent="-342900" algn="l">
              <a:buFont typeface="+mj-lt"/>
              <a:buAutoNum type="arabicPeriod"/>
            </a:pPr>
            <a:r>
              <a:rPr lang="uk-UA" sz="2000" b="1" dirty="0">
                <a:solidFill>
                  <a:srgbClr val="002060"/>
                </a:solidFill>
                <a:latin typeface="Cambria" pitchFamily="18" charset="0"/>
              </a:rPr>
              <a:t>Введення безвізового режиму</a:t>
            </a:r>
            <a:endParaRPr lang="ru-RU" sz="2000" dirty="0">
              <a:solidFill>
                <a:srgbClr val="00206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446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66110" y="484908"/>
            <a:ext cx="9396792" cy="803565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/>
          <a:lstStyle/>
          <a:p>
            <a:pPr lvl="0">
              <a:spcBef>
                <a:spcPts val="0"/>
              </a:spcBef>
            </a:pPr>
            <a:br>
              <a:rPr lang="ru-RU" sz="3200" b="1" i="1" dirty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ru-RU" sz="3200" b="1" i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ru-RU" sz="2400" b="1" i="1" dirty="0">
                <a:solidFill>
                  <a:srgbClr val="FF0000"/>
                </a:solidFill>
                <a:latin typeface="Cambria" panose="02040503050406030204" pitchFamily="18" charset="0"/>
              </a:rPr>
              <a:t>1. </a:t>
            </a:r>
            <a:r>
              <a:rPr lang="uk-UA" sz="2400" b="1" dirty="0">
                <a:solidFill>
                  <a:srgbClr val="FF0000"/>
                </a:solidFill>
                <a:latin typeface="Cambria" pitchFamily="18" charset="0"/>
              </a:rPr>
              <a:t>Угода про партнерство та співробітництво 1994 - 2008 рр.</a:t>
            </a:r>
            <a:br>
              <a:rPr lang="ru-RU" sz="2400" dirty="0">
                <a:solidFill>
                  <a:srgbClr val="FF0000"/>
                </a:solidFill>
                <a:latin typeface="Cambria" pitchFamily="18" charset="0"/>
              </a:rPr>
            </a:br>
            <a:endParaRPr lang="uk-UA" sz="2400" i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2509" y="1524000"/>
            <a:ext cx="8603674" cy="2313708"/>
          </a:xfr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/>
            <a:r>
              <a:rPr lang="uk-UA" sz="2400" i="1" dirty="0">
                <a:solidFill>
                  <a:schemeClr val="tx1"/>
                </a:solidFill>
                <a:latin typeface="Cambria" pitchFamily="18" charset="0"/>
              </a:rPr>
              <a:t>Протягом тривалого часу правовою основою відносин між Україною та Європейським союзом було Угода про партнерство та співробітництво від </a:t>
            </a:r>
            <a:r>
              <a:rPr lang="uk-UA" sz="2400" b="1" i="1" dirty="0">
                <a:solidFill>
                  <a:srgbClr val="FF0000"/>
                </a:solidFill>
                <a:latin typeface="Cambria" pitchFamily="18" charset="0"/>
              </a:rPr>
              <a:t>1994 року </a:t>
            </a:r>
            <a:r>
              <a:rPr lang="uk-UA" sz="2400" i="1" dirty="0">
                <a:solidFill>
                  <a:schemeClr val="tx1"/>
                </a:solidFill>
                <a:latin typeface="Cambria" pitchFamily="18" charset="0"/>
              </a:rPr>
              <a:t>вступило в силу в </a:t>
            </a:r>
            <a:r>
              <a:rPr lang="uk-UA" sz="2400" b="1" i="1" dirty="0">
                <a:solidFill>
                  <a:srgbClr val="FF0000"/>
                </a:solidFill>
                <a:latin typeface="Cambria" pitchFamily="18" charset="0"/>
              </a:rPr>
              <a:t>1998 році </a:t>
            </a:r>
            <a:r>
              <a:rPr lang="uk-UA" sz="2400" i="1" dirty="0">
                <a:solidFill>
                  <a:schemeClr val="tx1"/>
                </a:solidFill>
                <a:latin typeface="Cambria" pitchFamily="18" charset="0"/>
              </a:rPr>
              <a:t>і діяв до </a:t>
            </a:r>
            <a:r>
              <a:rPr lang="uk-UA" sz="2400" b="1" i="1" dirty="0">
                <a:solidFill>
                  <a:srgbClr val="FF0000"/>
                </a:solidFill>
                <a:latin typeface="Cambria" pitchFamily="18" charset="0"/>
              </a:rPr>
              <a:t>2008 року</a:t>
            </a:r>
            <a:r>
              <a:rPr lang="uk-UA" sz="2400" i="1" dirty="0">
                <a:solidFill>
                  <a:schemeClr val="tx1"/>
                </a:solidFill>
                <a:latin typeface="Cambria" pitchFamily="18" charset="0"/>
              </a:rPr>
              <a:t>.  Ця угода поклала початок співпраці з широкого кола політичних, торговельно-економічних та гуманітарних питань.</a:t>
            </a:r>
            <a:endParaRPr lang="ru-RU" sz="2400" i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048000" y="4211781"/>
            <a:ext cx="8603674" cy="2258292"/>
          </a:xfrm>
          <a:prstGeom prst="rect">
            <a:avLst/>
          </a:prstGeo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uk-UA" sz="2400" b="1" i="1" dirty="0">
                <a:solidFill>
                  <a:srgbClr val="FF0000"/>
                </a:solidFill>
                <a:latin typeface="Cambria" pitchFamily="18" charset="0"/>
              </a:rPr>
              <a:t>22 листопада 1996 року</a:t>
            </a:r>
            <a:r>
              <a:rPr lang="uk-UA" sz="2400" i="1" dirty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uk-UA" sz="2400" i="1" dirty="0" err="1">
                <a:latin typeface="Cambria" pitchFamily="18" charset="0"/>
              </a:rPr>
              <a:t>Єврокомісія</a:t>
            </a:r>
            <a:r>
              <a:rPr lang="uk-UA" sz="2400" i="1" dirty="0">
                <a:latin typeface="Cambria" pitchFamily="18" charset="0"/>
              </a:rPr>
              <a:t> представила на розгляд Європарламенту </a:t>
            </a:r>
            <a:r>
              <a:rPr lang="uk-UA" sz="2400" b="1" i="1" dirty="0">
                <a:solidFill>
                  <a:srgbClr val="FF0000"/>
                </a:solidFill>
                <a:latin typeface="Cambria" pitchFamily="18" charset="0"/>
              </a:rPr>
              <a:t>План дій по Україні</a:t>
            </a:r>
            <a:r>
              <a:rPr lang="uk-UA" sz="2400" i="1" dirty="0">
                <a:latin typeface="Cambria" pitchFamily="18" charset="0"/>
              </a:rPr>
              <a:t>.  </a:t>
            </a:r>
            <a:r>
              <a:rPr lang="uk-UA" sz="2400" i="1" dirty="0" err="1">
                <a:latin typeface="Cambria" pitchFamily="18" charset="0"/>
              </a:rPr>
              <a:t>Єврокомісія</a:t>
            </a:r>
            <a:r>
              <a:rPr lang="uk-UA" sz="2400" i="1" dirty="0">
                <a:latin typeface="Cambria" pitchFamily="18" charset="0"/>
              </a:rPr>
              <a:t> запропонувала продовжити підтримку демократичних перетворень в Україні та розвивати з нею партнерські відносини, не даючи при цьому українському керівництву однозначної відповіді з приводу місця України в Європі.</a:t>
            </a:r>
            <a:endParaRPr lang="ru-RU" sz="2400" i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446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1392" y="264913"/>
            <a:ext cx="8635478" cy="591512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uk-UA" sz="2800" b="1" i="1" dirty="0">
                <a:solidFill>
                  <a:srgbClr val="FF0000"/>
                </a:solidFill>
                <a:latin typeface="Cambria" panose="02040503050406030204" pitchFamily="18" charset="0"/>
              </a:rPr>
              <a:t>ОСНОВНІ НАПРЯМИ ДОПОМОГИ УКРАЇНСЬКІЙ ДЕРЖАВІ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4B7FA532-FEF8-4DDD-A7AC-A89196B9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291" y="1205345"/>
            <a:ext cx="9992144" cy="5203157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/>
          </a:bodyPr>
          <a:lstStyle/>
          <a:p>
            <a:pPr lvl="0" algn="just"/>
            <a:r>
              <a:rPr lang="uk-UA" sz="2400" dirty="0">
                <a:solidFill>
                  <a:schemeClr val="tx1"/>
                </a:solidFill>
                <a:latin typeface="Cambria" pitchFamily="18" charset="0"/>
              </a:rPr>
              <a:t>підтримка економічної реформи в Україні і трансформації українського суспільства,</a:t>
            </a:r>
            <a:endParaRPr lang="ru-RU" sz="2400" dirty="0">
              <a:solidFill>
                <a:schemeClr val="tx1"/>
              </a:solidFill>
              <a:latin typeface="Cambria" pitchFamily="18" charset="0"/>
            </a:endParaRPr>
          </a:p>
          <a:p>
            <a:pPr lvl="0" algn="just"/>
            <a:r>
              <a:rPr lang="uk-UA" sz="2400" dirty="0">
                <a:solidFill>
                  <a:schemeClr val="tx1"/>
                </a:solidFill>
                <a:latin typeface="Cambria" pitchFamily="18" charset="0"/>
              </a:rPr>
              <a:t>введення України в європейську систему безпеки і розширення регіональної співпраці,</a:t>
            </a:r>
            <a:endParaRPr lang="ru-RU" sz="2400" dirty="0">
              <a:solidFill>
                <a:schemeClr val="tx1"/>
              </a:solidFill>
              <a:latin typeface="Cambria" pitchFamily="18" charset="0"/>
            </a:endParaRPr>
          </a:p>
          <a:p>
            <a:pPr lvl="0" algn="just"/>
            <a:r>
              <a:rPr lang="uk-UA" sz="2400" dirty="0">
                <a:solidFill>
                  <a:schemeClr val="tx1"/>
                </a:solidFill>
                <a:latin typeface="Cambria" pitchFamily="18" charset="0"/>
              </a:rPr>
              <a:t>поглиблення договірних відносин і реформа енергетичного сектора;</a:t>
            </a:r>
            <a:endParaRPr lang="ru-RU" sz="2400" dirty="0">
              <a:solidFill>
                <a:schemeClr val="tx1"/>
              </a:solidFill>
              <a:latin typeface="Cambria" pitchFamily="18" charset="0"/>
            </a:endParaRPr>
          </a:p>
          <a:p>
            <a:pPr lvl="0" algn="just"/>
            <a:r>
              <a:rPr lang="uk-UA" sz="2400" dirty="0">
                <a:solidFill>
                  <a:schemeClr val="tx1"/>
                </a:solidFill>
                <a:latin typeface="Cambria" pitchFamily="18" charset="0"/>
              </a:rPr>
              <a:t>в Плані дій передбачалося збільшення кількості політичних контактів всіх рівнів, включаючи проведення багатосторонніх зустрічей;</a:t>
            </a:r>
            <a:endParaRPr lang="ru-RU" sz="2400" dirty="0">
              <a:solidFill>
                <a:schemeClr val="tx1"/>
              </a:solidFill>
              <a:latin typeface="Cambria" pitchFamily="18" charset="0"/>
            </a:endParaRPr>
          </a:p>
          <a:p>
            <a:pPr lvl="0" algn="just"/>
            <a:r>
              <a:rPr lang="uk-UA" sz="2400" dirty="0">
                <a:solidFill>
                  <a:schemeClr val="tx1"/>
                </a:solidFill>
                <a:latin typeface="Cambria" pitchFamily="18" charset="0"/>
              </a:rPr>
              <a:t>розширення політичного діалогу з питань безпеки та вироблення спільних з Україною орієнтирів у сфері міжнародних відносин на основі спільних інтересів;</a:t>
            </a:r>
            <a:endParaRPr lang="ru-RU" sz="2400" dirty="0">
              <a:solidFill>
                <a:schemeClr val="tx1"/>
              </a:solidFill>
              <a:latin typeface="Cambria" pitchFamily="18" charset="0"/>
            </a:endParaRPr>
          </a:p>
          <a:p>
            <a:pPr lvl="0" algn="just"/>
            <a:r>
              <a:rPr lang="uk-UA" sz="2400" dirty="0">
                <a:solidFill>
                  <a:schemeClr val="tx1"/>
                </a:solidFill>
                <a:latin typeface="Cambria" pitchFamily="18" charset="0"/>
              </a:rPr>
              <a:t>поглиблення контактів з Західноєвропейським союзом та взаємодії в рамках ОБСЄ для поступової інтеграції України в європейську систему безпеки.</a:t>
            </a:r>
            <a:endParaRPr lang="ru-RU" sz="2400" dirty="0">
              <a:solidFill>
                <a:schemeClr val="tx1"/>
              </a:solidFill>
              <a:latin typeface="Cambria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x-none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004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38400" y="221673"/>
            <a:ext cx="9396792" cy="817418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/>
          <a:lstStyle/>
          <a:p>
            <a:pPr>
              <a:spcBef>
                <a:spcPts val="0"/>
              </a:spcBef>
            </a:pPr>
            <a:br>
              <a:rPr lang="ru-RU" sz="3200" b="1" i="1" dirty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ru-RU" sz="2400" b="1" i="1" dirty="0">
                <a:solidFill>
                  <a:srgbClr val="FF0000"/>
                </a:solidFill>
                <a:latin typeface="Cambria" panose="02040503050406030204" pitchFamily="18" charset="0"/>
              </a:rPr>
              <a:t> 2. </a:t>
            </a:r>
            <a:r>
              <a:rPr lang="uk-UA" sz="2400" b="1" dirty="0">
                <a:solidFill>
                  <a:srgbClr val="FF0000"/>
                </a:solidFill>
                <a:latin typeface="Cambria" pitchFamily="18" charset="0"/>
              </a:rPr>
              <a:t>Євроінтеграція у зовнішньополітичних планах українського керівництва</a:t>
            </a:r>
            <a:endParaRPr lang="uk-UA" sz="2400" i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5235" y="1925782"/>
            <a:ext cx="8908473" cy="4267200"/>
          </a:xfr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/>
            <a:r>
              <a:rPr lang="uk-UA" sz="2400" i="1" dirty="0">
                <a:solidFill>
                  <a:schemeClr val="tx1"/>
                </a:solidFill>
                <a:latin typeface="Cambria" pitchFamily="18" charset="0"/>
              </a:rPr>
              <a:t>У </a:t>
            </a:r>
            <a:r>
              <a:rPr lang="uk-UA" sz="2400" b="1" i="1" dirty="0">
                <a:solidFill>
                  <a:srgbClr val="FF0000"/>
                </a:solidFill>
                <a:latin typeface="Cambria" pitchFamily="18" charset="0"/>
              </a:rPr>
              <a:t>липні 2002 року </a:t>
            </a:r>
            <a:r>
              <a:rPr lang="uk-UA" sz="2400" i="1" dirty="0">
                <a:solidFill>
                  <a:schemeClr val="tx1"/>
                </a:solidFill>
                <a:latin typeface="Cambria" pitchFamily="18" charset="0"/>
              </a:rPr>
              <a:t>Україна отримала «спеціальний статус сусіда», який передбачає полегшення режиму контрольованої міграції.</a:t>
            </a:r>
            <a:endParaRPr lang="ru-RU" sz="2400" i="1" dirty="0">
              <a:solidFill>
                <a:schemeClr val="tx1"/>
              </a:solidFill>
              <a:latin typeface="Cambria" pitchFamily="18" charset="0"/>
            </a:endParaRPr>
          </a:p>
          <a:p>
            <a:pPr algn="just"/>
            <a:r>
              <a:rPr lang="uk-UA" sz="2400" i="1" dirty="0">
                <a:solidFill>
                  <a:schemeClr val="tx1"/>
                </a:solidFill>
                <a:latin typeface="Cambria" pitchFamily="18" charset="0"/>
              </a:rPr>
              <a:t>У </a:t>
            </a:r>
            <a:r>
              <a:rPr lang="uk-UA" sz="2400" b="1" i="1" dirty="0">
                <a:solidFill>
                  <a:srgbClr val="FF0000"/>
                </a:solidFill>
                <a:latin typeface="Cambria" pitchFamily="18" charset="0"/>
              </a:rPr>
              <a:t>2002 році </a:t>
            </a:r>
            <a:r>
              <a:rPr lang="uk-UA" sz="2400" i="1" dirty="0">
                <a:solidFill>
                  <a:schemeClr val="tx1"/>
                </a:solidFill>
                <a:latin typeface="Cambria" pitchFamily="18" charset="0"/>
              </a:rPr>
              <a:t>президент України Кучма окреслив мету підписання угоди про асоціацію України з ЄС і таким чином формально почав процес євроінтеграції.</a:t>
            </a:r>
            <a:endParaRPr lang="ru-RU" sz="2400" i="1" dirty="0">
              <a:solidFill>
                <a:schemeClr val="tx1"/>
              </a:solidFill>
              <a:latin typeface="Cambria" pitchFamily="18" charset="0"/>
            </a:endParaRPr>
          </a:p>
          <a:p>
            <a:pPr algn="just"/>
            <a:r>
              <a:rPr lang="uk-UA" sz="2400" i="1" dirty="0">
                <a:solidFill>
                  <a:schemeClr val="tx1"/>
                </a:solidFill>
                <a:latin typeface="Cambria" pitchFamily="18" charset="0"/>
              </a:rPr>
              <a:t>У </a:t>
            </a:r>
            <a:r>
              <a:rPr lang="uk-UA" sz="2400" b="1" i="1" dirty="0">
                <a:solidFill>
                  <a:srgbClr val="FF0000"/>
                </a:solidFill>
                <a:latin typeface="Cambria" pitchFamily="18" charset="0"/>
              </a:rPr>
              <a:t>2004 році </a:t>
            </a:r>
            <a:r>
              <a:rPr lang="uk-UA" sz="2400" i="1" dirty="0">
                <a:solidFill>
                  <a:schemeClr val="tx1"/>
                </a:solidFill>
                <a:latin typeface="Cambria" pitchFamily="18" charset="0"/>
              </a:rPr>
              <a:t>Україна почала виконувати план «Шляхом європейської інтеграції», розрахований </a:t>
            </a:r>
            <a:r>
              <a:rPr lang="uk-UA" sz="2400" b="1" i="1" dirty="0">
                <a:solidFill>
                  <a:srgbClr val="FF0000"/>
                </a:solidFill>
                <a:latin typeface="Cambria" pitchFamily="18" charset="0"/>
              </a:rPr>
              <a:t>до 2015 року </a:t>
            </a:r>
            <a:r>
              <a:rPr lang="uk-UA" sz="2400" i="1" dirty="0">
                <a:solidFill>
                  <a:schemeClr val="tx1"/>
                </a:solidFill>
                <a:latin typeface="Cambria" pitchFamily="18" charset="0"/>
              </a:rPr>
              <a:t>і спрямований на створення умов для вступу в ЄС. </a:t>
            </a:r>
            <a:endParaRPr lang="ru-RU" sz="2400" i="1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446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1392" y="264913"/>
            <a:ext cx="8635478" cy="591512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uk-UA" sz="2800" b="1" i="1" dirty="0">
                <a:solidFill>
                  <a:srgbClr val="FF0000"/>
                </a:solidFill>
                <a:latin typeface="Cambria" panose="02040503050406030204" pitchFamily="18" charset="0"/>
              </a:rPr>
              <a:t>ОСНОВНІ ПРИОРІТЕТИ  РЕФОРМ: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4B7FA532-FEF8-4DDD-A7AC-A89196B9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145" y="1759527"/>
            <a:ext cx="9185564" cy="4482720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lvl="0"/>
            <a:r>
              <a:rPr lang="uk-UA" sz="2400" dirty="0">
                <a:solidFill>
                  <a:schemeClr val="tx1"/>
                </a:solidFill>
              </a:rPr>
              <a:t>демократія, вдосконалення системи управління і забезпечення стабільності;</a:t>
            </a:r>
            <a:endParaRPr lang="ru-RU" sz="2400" dirty="0">
              <a:solidFill>
                <a:schemeClr val="tx1"/>
              </a:solidFill>
            </a:endParaRPr>
          </a:p>
          <a:p>
            <a:pPr lvl="0"/>
            <a:r>
              <a:rPr lang="uk-UA" sz="2400" dirty="0">
                <a:solidFill>
                  <a:schemeClr val="tx1"/>
                </a:solidFill>
              </a:rPr>
              <a:t>економічна інтеграція і конвергенція з галузевої економічною політикою ЄС, включаючи створення зон вільної торгівлі;</a:t>
            </a:r>
            <a:endParaRPr lang="ru-RU" sz="2400" dirty="0">
              <a:solidFill>
                <a:schemeClr val="tx1"/>
              </a:solidFill>
            </a:endParaRPr>
          </a:p>
          <a:p>
            <a:pPr lvl="0"/>
            <a:r>
              <a:rPr lang="uk-UA" sz="2400" dirty="0">
                <a:solidFill>
                  <a:schemeClr val="tx1"/>
                </a:solidFill>
              </a:rPr>
              <a:t>енергетична безпека;</a:t>
            </a:r>
            <a:endParaRPr lang="ru-RU" sz="2400" dirty="0">
              <a:solidFill>
                <a:schemeClr val="tx1"/>
              </a:solidFill>
            </a:endParaRPr>
          </a:p>
          <a:p>
            <a:pPr lvl="0"/>
            <a:r>
              <a:rPr lang="uk-UA" sz="2400" dirty="0">
                <a:solidFill>
                  <a:schemeClr val="tx1"/>
                </a:solidFill>
              </a:rPr>
              <a:t>розвиток контактів між людьми (лібералізація візового режиму та посилення боротьби з незаконною міграцією).</a:t>
            </a:r>
            <a:endParaRPr lang="ru-RU" sz="24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x-none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004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1392" y="264913"/>
            <a:ext cx="8635478" cy="591512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uk-UA" sz="2800" b="1" i="1">
                <a:solidFill>
                  <a:srgbClr val="FF0000"/>
                </a:solidFill>
                <a:latin typeface="Cambria" panose="02040503050406030204" pitchFamily="18" charset="0"/>
              </a:rPr>
              <a:t>ОСНОВНІ ЕТАПИ:</a:t>
            </a:r>
            <a:endParaRPr lang="uk-UA" sz="2800" b="1" i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4B7FA532-FEF8-4DDD-A7AC-A89196B9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145" y="1759527"/>
            <a:ext cx="9185564" cy="4482720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fontAlgn="base"/>
            <a:r>
              <a:rPr lang="uk-UA" sz="2400" dirty="0">
                <a:latin typeface="Trebuchet MS" panose="020B0603020202020204" pitchFamily="34" charset="0"/>
              </a:rPr>
              <a:t>28.02.2022р. Україна надіслала до ЄС заявку на </a:t>
            </a:r>
            <a:r>
              <a:rPr lang="uk-UA" sz="2400">
                <a:latin typeface="Trebuchet MS" panose="020B0603020202020204" pitchFamily="34" charset="0"/>
              </a:rPr>
              <a:t>членство в ЄС</a:t>
            </a:r>
            <a:endParaRPr lang="ru-UA" sz="2400" dirty="0">
              <a:latin typeface="Trebuchet MS" panose="020B0603020202020204" pitchFamily="34" charset="0"/>
            </a:endParaRPr>
          </a:p>
          <a:p>
            <a:pPr fontAlgn="base"/>
            <a:r>
              <a:rPr lang="uk-UA" sz="2400" dirty="0">
                <a:latin typeface="Trebuchet MS" panose="020B0603020202020204" pitchFamily="34" charset="0"/>
              </a:rPr>
              <a:t>17.06.2022р. Єврокомісія рекомендувала надати Україні статус кандидата на вступ до Європейського Союзу.</a:t>
            </a:r>
            <a:endParaRPr lang="ru-UA" sz="2400" dirty="0">
              <a:latin typeface="Trebuchet MS" panose="020B0603020202020204" pitchFamily="34" charset="0"/>
            </a:endParaRPr>
          </a:p>
          <a:p>
            <a:pPr fontAlgn="base"/>
            <a:r>
              <a:rPr lang="uk-UA" sz="2400" dirty="0">
                <a:latin typeface="Trebuchet MS" panose="020B0603020202020204" pitchFamily="34" charset="0"/>
              </a:rPr>
              <a:t>23.06.2023р. Європейська Рада на саміті у Брюсселі </a:t>
            </a:r>
            <a:r>
              <a:rPr lang="uk-UA" sz="2400" dirty="0">
                <a:latin typeface="Trebuchet MS" panose="020B0603020202020204" pitchFamily="34" charset="0"/>
                <a:hlinkClick r:id="rId2"/>
              </a:rPr>
              <a:t>надала</a:t>
            </a:r>
            <a:r>
              <a:rPr lang="ru-RU" sz="2400" dirty="0">
                <a:latin typeface="Trebuchet MS" panose="020B0603020202020204" pitchFamily="34" charset="0"/>
              </a:rPr>
              <a:t> </a:t>
            </a:r>
            <a:r>
              <a:rPr lang="uk-UA" sz="2400" dirty="0">
                <a:latin typeface="Trebuchet MS" panose="020B0603020202020204" pitchFamily="34" charset="0"/>
              </a:rPr>
              <a:t>Україні статус кандидата в Європейський Союз. Але Україна мала провести декілька важливих реформ, пов’язаних, зокрема, з верховенством права, олігархами та корупцією.</a:t>
            </a:r>
            <a:endParaRPr lang="ru-UA" sz="2400" dirty="0">
              <a:latin typeface="Trebuchet MS" panose="020B0603020202020204" pitchFamily="34" charset="0"/>
            </a:endParaRPr>
          </a:p>
          <a:p>
            <a:pPr fontAlgn="base"/>
            <a:r>
              <a:rPr lang="uk-UA" sz="2400" dirty="0">
                <a:latin typeface="Trebuchet MS" panose="020B0603020202020204" pitchFamily="34" charset="0"/>
              </a:rPr>
              <a:t>14.12.2023р. - відкриття переговорів про вступ після виконання вимог. </a:t>
            </a:r>
            <a:endParaRPr lang="ru-UA" sz="2400" dirty="0">
              <a:latin typeface="Trebuchet MS" panose="020B0603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solidFill>
                <a:schemeClr val="tx1"/>
              </a:solidFill>
              <a:latin typeface="Trebuchet MS" panose="020B0603020202020204" pitchFamily="34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x-none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357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62A00236-BCC9-42EF-9462-2C347B8E7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0" y="2507673"/>
            <a:ext cx="6192982" cy="1385454"/>
          </a:xfrm>
          <a:gradFill>
            <a:gsLst>
              <a:gs pos="6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uk-UA" sz="3600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ДЯКУЮ ЗА УВАГУ!</a:t>
            </a:r>
            <a:endParaRPr lang="x-none" sz="3600" dirty="0">
              <a:solidFill>
                <a:srgbClr val="C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x-none" sz="2400" dirty="0"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85454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2335</TotalTime>
  <Words>463</Words>
  <Application>Microsoft Office PowerPoint</Application>
  <PresentationFormat>Широкоэкранный</PresentationFormat>
  <Paragraphs>90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</vt:lpstr>
      <vt:lpstr>Trebuchet MS</vt:lpstr>
      <vt:lpstr>Wingdings</vt:lpstr>
      <vt:lpstr>Wingdings 3</vt:lpstr>
      <vt:lpstr>Аспект</vt:lpstr>
      <vt:lpstr>  ЄВРОПЕЙСЬКІ ІНТЕГРАЦІЙНІ ПРОЦЕСИ  В ЕКОНОМІЦІ, ФІНАНСАХ  ТА МЕНЕДЖМЕНТІ</vt:lpstr>
      <vt:lpstr>  ПЛАН ЛЕКЦІЇ </vt:lpstr>
      <vt:lpstr>  1. Угода про партнерство та співробітництво 1994 - 2008 рр. </vt:lpstr>
      <vt:lpstr>ОСНОВНІ НАПРЯМИ ДОПОМОГИ УКРАЇНСЬКІЙ ДЕРЖАВІ</vt:lpstr>
      <vt:lpstr>  2. Євроінтеграція у зовнішньополітичних планах українського керівництва</vt:lpstr>
      <vt:lpstr>ОСНОВНІ ПРИОРІТЕТИ  РЕФОРМ:</vt:lpstr>
      <vt:lpstr>ОСНОВНІ ЕТАПИ: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ПІДПРИЄМНИЦЬКІ РИЗИКИ ВТРАТИ ФІНАНСОВОЇ БЕЗПЕКИ ПРОМИСЛОВИМИ ПІДПРИЄМСТВАМИ УКРАЇНИ</dc:title>
  <dc:creator>Buh</dc:creator>
  <cp:lastModifiedBy>User</cp:lastModifiedBy>
  <cp:revision>138</cp:revision>
  <dcterms:created xsi:type="dcterms:W3CDTF">2019-11-02T14:16:53Z</dcterms:created>
  <dcterms:modified xsi:type="dcterms:W3CDTF">2024-03-10T05:33:44Z</dcterms:modified>
</cp:coreProperties>
</file>