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9" r:id="rId13"/>
    <p:sldId id="270" r:id="rId14"/>
    <p:sldId id="267" r:id="rId15"/>
    <p:sldId id="266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3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16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68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26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90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6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7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75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90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2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7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97EB6-6882-4D1D-A82B-A99EBAB1BF7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33D22-B3F9-4005-8F6B-7BA7F3EAB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25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7870" y="410085"/>
            <a:ext cx="11390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Економічне значення охорони праці визначається ефективністю заходів з покращення умов і підвищення безпеки праці та є економічним вираженням соціальної значущості охорони праці</a:t>
            </a:r>
            <a:endParaRPr lang="uk-UA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7870" y="2048438"/>
            <a:ext cx="114995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Економічне значення охорони праці оцінюють за результатами, які отримані при зміні соціальних показників за допомогою впровадження заходів з покращення умов праці: </a:t>
            </a:r>
          </a:p>
          <a:p>
            <a:pPr marL="342900" indent="-342900" algn="just">
              <a:buFontTx/>
              <a:buChar char="-"/>
            </a:pPr>
            <a:r>
              <a:rPr lang="uk-UA" sz="2400" b="1" dirty="0" smtClean="0"/>
              <a:t>підвищення продуктивності праці; </a:t>
            </a:r>
          </a:p>
          <a:p>
            <a:pPr marL="342900" indent="-342900" algn="just">
              <a:buFontTx/>
              <a:buChar char="-"/>
            </a:pPr>
            <a:r>
              <a:rPr lang="uk-UA" sz="2400" b="1" dirty="0" smtClean="0"/>
              <a:t>зниження непродуктивних витрат часу і праці; </a:t>
            </a:r>
          </a:p>
          <a:p>
            <a:pPr marL="342900" indent="-342900" algn="just">
              <a:buFontTx/>
              <a:buChar char="-"/>
            </a:pPr>
            <a:r>
              <a:rPr lang="uk-UA" sz="2400" b="1" dirty="0" smtClean="0"/>
              <a:t>збільшення фонду робочого часу; </a:t>
            </a:r>
          </a:p>
          <a:p>
            <a:pPr marL="342900" indent="-342900" algn="just">
              <a:buFontTx/>
              <a:buChar char="-"/>
            </a:pPr>
            <a:r>
              <a:rPr lang="uk-UA" sz="2400" b="1" dirty="0" smtClean="0"/>
              <a:t>зниження витрат, пов'язаних з плинністю кадрів через умови праці тощо.</a:t>
            </a:r>
            <a:endParaRPr lang="uk-UA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7870" y="5164118"/>
            <a:ext cx="112709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/>
              <a:t>Збільшення</a:t>
            </a:r>
            <a:r>
              <a:rPr lang="ru-RU" sz="2400" b="1" dirty="0"/>
              <a:t> фонду </a:t>
            </a:r>
            <a:r>
              <a:rPr lang="ru-RU" sz="2400" b="1" dirty="0" err="1"/>
              <a:t>робочого</a:t>
            </a:r>
            <a:r>
              <a:rPr lang="ru-RU" sz="2400" b="1" dirty="0"/>
              <a:t> часу й </a:t>
            </a:r>
            <a:r>
              <a:rPr lang="ru-RU" sz="2400" b="1" dirty="0" err="1"/>
              <a:t>ефективності</a:t>
            </a:r>
            <a:r>
              <a:rPr lang="ru-RU" sz="2400" b="1" dirty="0"/>
              <a:t> </a:t>
            </a:r>
            <a:r>
              <a:rPr lang="ru-RU" sz="2400" b="1" dirty="0" err="1"/>
              <a:t>використання</a:t>
            </a:r>
            <a:r>
              <a:rPr lang="ru-RU" sz="2400" b="1" dirty="0"/>
              <a:t> </a:t>
            </a:r>
            <a:r>
              <a:rPr lang="ru-RU" sz="2400" b="1" dirty="0" err="1"/>
              <a:t>обладнання</a:t>
            </a:r>
            <a:r>
              <a:rPr lang="ru-RU" sz="2400" b="1" dirty="0"/>
              <a:t> </a:t>
            </a:r>
            <a:r>
              <a:rPr lang="ru-RU" sz="2400" b="1" dirty="0" err="1"/>
              <a:t>досягається</a:t>
            </a:r>
            <a:r>
              <a:rPr lang="ru-RU" sz="2400" b="1" dirty="0"/>
              <a:t> за </a:t>
            </a:r>
            <a:r>
              <a:rPr lang="ru-RU" sz="2400" b="1" dirty="0" err="1"/>
              <a:t>допомогою</a:t>
            </a:r>
            <a:r>
              <a:rPr lang="ru-RU" sz="2400" b="1" dirty="0"/>
              <a:t> </a:t>
            </a:r>
            <a:r>
              <a:rPr lang="ru-RU" sz="2400" b="1" dirty="0" err="1"/>
              <a:t>зниження</a:t>
            </a:r>
            <a:r>
              <a:rPr lang="ru-RU" sz="2400" b="1" dirty="0"/>
              <a:t> </a:t>
            </a:r>
            <a:r>
              <a:rPr lang="ru-RU" sz="2400" b="1" dirty="0" err="1"/>
              <a:t>простоїв</a:t>
            </a:r>
            <a:r>
              <a:rPr lang="ru-RU" sz="2400" b="1" dirty="0"/>
              <a:t> </a:t>
            </a:r>
            <a:r>
              <a:rPr lang="ru-RU" sz="2400" b="1" dirty="0" err="1"/>
              <a:t>протягом</a:t>
            </a:r>
            <a:r>
              <a:rPr lang="ru-RU" sz="2400" b="1" dirty="0"/>
              <a:t> </a:t>
            </a:r>
            <a:r>
              <a:rPr lang="ru-RU" sz="2400" b="1" dirty="0" err="1"/>
              <a:t>зміни</a:t>
            </a:r>
            <a:r>
              <a:rPr lang="ru-RU" sz="2400" b="1" dirty="0"/>
              <a:t> </a:t>
            </a:r>
            <a:r>
              <a:rPr lang="ru-RU" sz="2400" b="1" dirty="0" err="1"/>
              <a:t>внаслідок</a:t>
            </a:r>
            <a:r>
              <a:rPr lang="ru-RU" sz="2400" b="1" dirty="0"/>
              <a:t> </a:t>
            </a:r>
            <a:r>
              <a:rPr lang="ru-RU" sz="2400" b="1" dirty="0" err="1"/>
              <a:t>погіршення</a:t>
            </a:r>
            <a:r>
              <a:rPr lang="ru-RU" sz="2400" b="1" dirty="0"/>
              <a:t> </a:t>
            </a:r>
            <a:r>
              <a:rPr lang="ru-RU" sz="2400" b="1" dirty="0" err="1"/>
              <a:t>самопочуття</a:t>
            </a:r>
            <a:r>
              <a:rPr lang="ru-RU" sz="2400" b="1" dirty="0"/>
              <a:t> через </a:t>
            </a:r>
            <a:r>
              <a:rPr lang="ru-RU" sz="2400" b="1" dirty="0" err="1"/>
              <a:t>умови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 та </a:t>
            </a:r>
            <a:r>
              <a:rPr lang="ru-RU" sz="2400" b="1" dirty="0" err="1"/>
              <a:t>мікротравми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2029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11" y="306879"/>
            <a:ext cx="115377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Сумарна</a:t>
            </a:r>
            <a:r>
              <a:rPr lang="ru-RU" sz="2400" b="1" dirty="0"/>
              <a:t> </a:t>
            </a:r>
            <a:r>
              <a:rPr lang="ru-RU" sz="2400" b="1" dirty="0" err="1"/>
              <a:t>економія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зниження</a:t>
            </a:r>
            <a:r>
              <a:rPr lang="ru-RU" sz="2400" b="1" dirty="0"/>
              <a:t> СУОПП на </a:t>
            </a:r>
            <a:r>
              <a:rPr lang="ru-RU" sz="2400" b="1" dirty="0" err="1"/>
              <a:t>підприємстві</a:t>
            </a:r>
            <a:r>
              <a:rPr lang="ru-RU" sz="2400" b="1" dirty="0"/>
              <a:t> становить: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4530" y="936704"/>
            <a:ext cx="4495275" cy="8221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0271" y="2114759"/>
            <a:ext cx="55391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Величина </a:t>
            </a:r>
            <a:r>
              <a:rPr lang="ru-RU" sz="2400" b="1" dirty="0" err="1"/>
              <a:t>річного</a:t>
            </a:r>
            <a:r>
              <a:rPr lang="ru-RU" sz="2400" b="1" dirty="0"/>
              <a:t> </a:t>
            </a:r>
            <a:r>
              <a:rPr lang="ru-RU" sz="2400" b="1" dirty="0" smtClean="0"/>
              <a:t>е </a:t>
            </a:r>
            <a:r>
              <a:rPr lang="ru-RU" sz="2400" b="1" dirty="0" err="1" smtClean="0"/>
              <a:t>кономічного</a:t>
            </a:r>
            <a:r>
              <a:rPr lang="ru-RU" sz="2400" b="1" dirty="0" smtClean="0"/>
              <a:t> </a:t>
            </a:r>
            <a:r>
              <a:rPr lang="ru-RU" sz="2400" b="1" dirty="0" err="1"/>
              <a:t>ефекту</a:t>
            </a:r>
            <a:r>
              <a:rPr lang="ru-RU" sz="2400" b="1" dirty="0"/>
              <a:t>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2339" y="2705933"/>
            <a:ext cx="3302705" cy="76526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0270" y="3600707"/>
            <a:ext cx="114238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-330200">
              <a:lnSpc>
                <a:spcPts val="2400"/>
              </a:lnSpc>
              <a:spcAft>
                <a:spcPts val="0"/>
              </a:spcAft>
            </a:pPr>
            <a:r>
              <a:rPr lang="uk-UA" sz="2400" b="1" dirty="0">
                <a:ea typeface="Times New Roman" panose="02020603050405020304" pitchFamily="18" charset="0"/>
              </a:rPr>
              <a:t>де </a:t>
            </a:r>
            <a:r>
              <a:rPr lang="uk-UA" sz="2400" b="1" dirty="0" smtClean="0">
                <a:ea typeface="Times New Roman" panose="02020603050405020304" pitchFamily="18" charset="0"/>
              </a:rPr>
              <a:t> </a:t>
            </a:r>
            <a:r>
              <a:rPr lang="uk-UA" sz="2400" b="1" i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b="1" dirty="0" smtClean="0">
                <a:ea typeface="Times New Roman" panose="02020603050405020304" pitchFamily="18" charset="0"/>
              </a:rPr>
              <a:t> </a:t>
            </a:r>
            <a:r>
              <a:rPr lang="uk-UA" sz="2400" b="1" dirty="0">
                <a:ea typeface="Times New Roman" panose="02020603050405020304" pitchFamily="18" charset="0"/>
              </a:rPr>
              <a:t>- одноразові витрати на розробку і впровадження СУОПП, </a:t>
            </a:r>
            <a:r>
              <a:rPr lang="uk-UA" sz="2400" b="1" dirty="0" err="1">
                <a:ea typeface="Times New Roman" panose="02020603050405020304" pitchFamily="18" charset="0"/>
              </a:rPr>
              <a:t>тис.грн</a:t>
            </a:r>
            <a:r>
              <a:rPr lang="uk-UA" sz="2400" b="1" dirty="0">
                <a:ea typeface="Times New Roman" panose="02020603050405020304" pitchFamily="18" charset="0"/>
              </a:rPr>
              <a:t>; </a:t>
            </a:r>
          </a:p>
          <a:p>
            <a:pPr marR="12700" indent="-330200">
              <a:lnSpc>
                <a:spcPts val="2400"/>
              </a:lnSpc>
              <a:spcAft>
                <a:spcPts val="0"/>
              </a:spcAft>
            </a:pPr>
            <a:r>
              <a:rPr lang="uk-UA" sz="2400" b="1" i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sz="2400" b="1" i="1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b="1" i="1" baseline="-250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норм</a:t>
            </a:r>
            <a:r>
              <a:rPr lang="uk-UA" sz="2400" b="1" i="1" baseline="-25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 нормативний </a:t>
            </a:r>
            <a:r>
              <a:rPr lang="uk-UA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 порівнюваної економічної ефективності </a:t>
            </a:r>
            <a:endParaRPr lang="uk-UA" sz="24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330200">
              <a:lnSpc>
                <a:spcPts val="2400"/>
              </a:lnSpc>
              <a:spcAft>
                <a:spcPts val="0"/>
              </a:spcAft>
            </a:pPr>
            <a:r>
              <a:rPr lang="uk-UA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(</a:t>
            </a:r>
            <a:r>
              <a:rPr lang="uk-UA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для заходів з </a:t>
            </a:r>
            <a:r>
              <a:rPr lang="uk-UA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охорони </a:t>
            </a:r>
            <a:r>
              <a:rPr lang="uk-UA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праці </a:t>
            </a:r>
            <a:r>
              <a:rPr lang="uk-UA" sz="2400" b="1" i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b="1" i="1" baseline="-25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норм</a:t>
            </a:r>
            <a:r>
              <a:rPr lang="uk-UA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= 0.08).</a:t>
            </a:r>
            <a:endParaRPr lang="ru-RU" sz="2400" b="1" u="none" strike="noStrike" spc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405" y="252904"/>
            <a:ext cx="116047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МЕТОДИКА РОЗРАХУНКУ ЗБИТКІВ ВІД НЕЩАСНИХ ВИПАДКІВ І ХВОРОБ НА СТАДІЇ ОРІЄНТОВНОГО ОЦІНЮВАННЯ ЕКОНОМІЧНОЇ ЕФЕКТИВНОСТІ ЗАХОДІВ З ТЕХНІКИ</a:t>
            </a:r>
          </a:p>
          <a:p>
            <a:pPr algn="ctr"/>
            <a:r>
              <a:rPr lang="ru-RU" sz="2400" b="1" dirty="0" smtClean="0"/>
              <a:t>БЕЗПЕКИ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9406" y="1686727"/>
            <a:ext cx="116047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2.1	</a:t>
            </a:r>
            <a:r>
              <a:rPr lang="ru-RU" sz="2400" b="1" dirty="0" err="1"/>
              <a:t>Основні</a:t>
            </a:r>
            <a:r>
              <a:rPr lang="ru-RU" sz="2400" b="1" dirty="0"/>
              <a:t> </a:t>
            </a:r>
            <a:r>
              <a:rPr lang="ru-RU" sz="2400" b="1" dirty="0" err="1"/>
              <a:t>збитки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нещасних</a:t>
            </a:r>
            <a:r>
              <a:rPr lang="ru-RU" sz="2400" b="1" dirty="0"/>
              <a:t> </a:t>
            </a:r>
            <a:r>
              <a:rPr lang="ru-RU" sz="2400" b="1" dirty="0" err="1"/>
              <a:t>випадків</a:t>
            </a:r>
            <a:r>
              <a:rPr lang="ru-RU" sz="2400" b="1" dirty="0"/>
              <a:t> і хвороб на </a:t>
            </a:r>
            <a:r>
              <a:rPr lang="ru-RU" sz="2400" b="1" dirty="0" err="1" smtClean="0"/>
              <a:t>стадії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орієнтовного</a:t>
            </a:r>
            <a:r>
              <a:rPr lang="ru-RU" sz="2400" b="1" dirty="0" smtClean="0"/>
              <a:t> </a:t>
            </a:r>
            <a:r>
              <a:rPr lang="ru-RU" sz="2400" b="1" dirty="0" err="1"/>
              <a:t>оцінювання</a:t>
            </a:r>
            <a:r>
              <a:rPr lang="ru-RU" sz="2400" b="1" dirty="0"/>
              <a:t> </a:t>
            </a:r>
            <a:r>
              <a:rPr lang="ru-RU" sz="2400" b="1" dirty="0" err="1"/>
              <a:t>економічної</a:t>
            </a:r>
            <a:r>
              <a:rPr lang="ru-RU" sz="2400" b="1" dirty="0"/>
              <a:t> </a:t>
            </a:r>
            <a:r>
              <a:rPr lang="ru-RU" sz="2400" b="1" dirty="0" err="1"/>
              <a:t>ефективності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 по </a:t>
            </a:r>
            <a:r>
              <a:rPr lang="ru-RU" sz="2400" b="1" dirty="0" err="1" smtClean="0"/>
              <a:t>техніці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безпеки</a:t>
            </a:r>
            <a:r>
              <a:rPr lang="ru-RU" sz="2400" b="1" dirty="0" smtClean="0"/>
              <a:t> </a:t>
            </a:r>
            <a:r>
              <a:rPr lang="ru-RU" sz="2400" b="1" dirty="0" err="1"/>
              <a:t>рекомендується</a:t>
            </a:r>
            <a:r>
              <a:rPr lang="ru-RU" sz="2400" b="1" dirty="0"/>
              <a:t> </a:t>
            </a:r>
            <a:r>
              <a:rPr lang="ru-RU" sz="2400" b="1" dirty="0" err="1"/>
              <a:t>визначати</a:t>
            </a:r>
            <a:r>
              <a:rPr lang="ru-RU" sz="2400" b="1" dirty="0"/>
              <a:t> за формулою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32819" y="3107607"/>
            <a:ext cx="3521328" cy="119626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9405" y="4524419"/>
            <a:ext cx="114931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де </a:t>
            </a:r>
            <a:r>
              <a:rPr lang="uk-UA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В</a:t>
            </a:r>
            <a:r>
              <a:rPr lang="uk-UA" sz="2400" b="1" i="1" baseline="-25000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Р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- річний виробіток, що планується на одного працівника; </a:t>
            </a:r>
            <a:endParaRPr lang="en-US" sz="2400" b="1" dirty="0" smtClean="0">
              <a:solidFill>
                <a:srgbClr val="000000"/>
              </a:solidFill>
              <a:ea typeface="Courier New" panose="02070309020205020404" pitchFamily="49" charset="0"/>
            </a:endParaRPr>
          </a:p>
          <a:p>
            <a:r>
              <a:rPr lang="en-US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     n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- кількість робочих днів в періоді, який аналізується; </a:t>
            </a:r>
            <a:endParaRPr lang="en-US" sz="2400" b="1" dirty="0" smtClean="0">
              <a:solidFill>
                <a:srgbClr val="000000"/>
              </a:solidFill>
              <a:ea typeface="Courier New" panose="02070309020205020404" pitchFamily="49" charset="0"/>
            </a:endParaRPr>
          </a:p>
          <a:p>
            <a:r>
              <a:rPr lang="en-US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     </a:t>
            </a:r>
            <a:r>
              <a:rPr lang="uk-UA" sz="2400" b="1" i="1" dirty="0" smtClean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Т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- кількість пропущених людино-днів; </a:t>
            </a:r>
            <a:endParaRPr lang="en-US" sz="2400" b="1" dirty="0" smtClean="0">
              <a:solidFill>
                <a:srgbClr val="000000"/>
              </a:solidFill>
              <a:ea typeface="Courier New" panose="02070309020205020404" pitchFamily="49" charset="0"/>
            </a:endParaRPr>
          </a:p>
          <a:p>
            <a:r>
              <a:rPr lang="en-US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    N</a:t>
            </a:r>
            <a:r>
              <a:rPr lang="uk-UA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Т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- кількість нещасних випадків або захворювань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821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615" y="76993"/>
            <a:ext cx="115426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Заходи </a:t>
            </a:r>
            <a:r>
              <a:rPr lang="ru-RU" sz="2400" b="1" dirty="0" err="1"/>
              <a:t>щодо</a:t>
            </a:r>
            <a:r>
              <a:rPr lang="ru-RU" sz="2400" b="1" dirty="0"/>
              <a:t> </a:t>
            </a:r>
            <a:r>
              <a:rPr lang="ru-RU" sz="2400" b="1" dirty="0" err="1"/>
              <a:t>попередження</a:t>
            </a:r>
            <a:r>
              <a:rPr lang="ru-RU" sz="2400" b="1" dirty="0"/>
              <a:t> травматизму та </a:t>
            </a:r>
            <a:r>
              <a:rPr lang="ru-RU" sz="2400" b="1" dirty="0" err="1"/>
              <a:t>захворювання</a:t>
            </a:r>
            <a:r>
              <a:rPr lang="ru-RU" sz="2400" b="1" dirty="0"/>
              <a:t>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 на </a:t>
            </a:r>
            <a:r>
              <a:rPr lang="ru-RU" sz="2400" b="1" dirty="0" err="1"/>
              <a:t>виробництві</a:t>
            </a:r>
            <a:r>
              <a:rPr lang="ru-RU" sz="2400" b="1" dirty="0"/>
              <a:t> </a:t>
            </a:r>
            <a:r>
              <a:rPr lang="ru-RU" sz="2400" b="1" dirty="0" err="1"/>
              <a:t>поділяються</a:t>
            </a:r>
            <a:r>
              <a:rPr lang="ru-RU" sz="2400" b="1" dirty="0"/>
              <a:t> на: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технічні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санітарно-виробничі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медико-</a:t>
            </a:r>
            <a:r>
              <a:rPr lang="ru-RU" sz="2400" b="1" dirty="0" err="1"/>
              <a:t>профілактичні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організаційні</a:t>
            </a:r>
            <a:r>
              <a:rPr lang="ru-RU" sz="2400" b="1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614" y="2498000"/>
            <a:ext cx="115426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До </a:t>
            </a:r>
            <a:r>
              <a:rPr lang="ru-RU" sz="2400" b="1" dirty="0" err="1"/>
              <a:t>технічних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 належать: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модернізація</a:t>
            </a:r>
            <a:r>
              <a:rPr lang="ru-RU" sz="2400" b="1" dirty="0"/>
              <a:t> </a:t>
            </a:r>
            <a:r>
              <a:rPr lang="ru-RU" sz="2400" b="1" dirty="0" err="1"/>
              <a:t>технологічного</a:t>
            </a:r>
            <a:r>
              <a:rPr lang="ru-RU" sz="2400" b="1" dirty="0"/>
              <a:t> й </a:t>
            </a:r>
            <a:r>
              <a:rPr lang="ru-RU" sz="2400" b="1" dirty="0" err="1"/>
              <a:t>підйомно</a:t>
            </a:r>
            <a:r>
              <a:rPr lang="ru-RU" sz="2400" b="1" dirty="0"/>
              <a:t>-транспортного </a:t>
            </a:r>
            <a:r>
              <a:rPr lang="ru-RU" sz="2400" b="1" dirty="0" err="1"/>
              <a:t>обладнання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перепланування</a:t>
            </a:r>
            <a:r>
              <a:rPr lang="ru-RU" sz="2400" b="1" dirty="0"/>
              <a:t> </a:t>
            </a:r>
            <a:r>
              <a:rPr lang="ru-RU" sz="2400" b="1" dirty="0" err="1"/>
              <a:t>розміщення</a:t>
            </a:r>
            <a:r>
              <a:rPr lang="ru-RU" sz="2400" b="1" dirty="0"/>
              <a:t> </a:t>
            </a:r>
            <a:r>
              <a:rPr lang="ru-RU" sz="2400" b="1" dirty="0" err="1"/>
              <a:t>обладнання</a:t>
            </a:r>
            <a:r>
              <a:rPr lang="ru-RU" sz="2400" b="1" dirty="0"/>
              <a:t>;</a:t>
            </a:r>
          </a:p>
          <a:p>
            <a:pPr marL="342900" indent="-342900">
              <a:buFontTx/>
              <a:buChar char="-"/>
            </a:pPr>
            <a:r>
              <a:rPr lang="ru-RU" sz="2400" b="1" dirty="0" err="1" smtClean="0"/>
              <a:t>впровадження</a:t>
            </a:r>
            <a:r>
              <a:rPr lang="ru-RU" sz="2400" b="1" dirty="0" smtClean="0"/>
              <a:t> </a:t>
            </a:r>
            <a:r>
              <a:rPr lang="ru-RU" sz="2400" b="1" dirty="0"/>
              <a:t>автоматичного та </a:t>
            </a:r>
            <a:r>
              <a:rPr lang="ru-RU" sz="2400" b="1" dirty="0" err="1"/>
              <a:t>дистанційного</a:t>
            </a:r>
            <a:r>
              <a:rPr lang="ru-RU" sz="2400" b="1" dirty="0"/>
              <a:t> </a:t>
            </a:r>
            <a:r>
              <a:rPr lang="ru-RU" sz="2400" b="1" dirty="0" err="1"/>
              <a:t>керування</a:t>
            </a:r>
            <a:r>
              <a:rPr lang="ru-RU" sz="2400" b="1" dirty="0"/>
              <a:t> </a:t>
            </a:r>
            <a:r>
              <a:rPr lang="ru-RU" sz="2400" b="1" dirty="0" err="1"/>
              <a:t>виробничим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r>
              <a:rPr lang="ru-RU" sz="2400" b="1" dirty="0"/>
              <a:t> 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обладнанням</a:t>
            </a:r>
            <a:r>
              <a:rPr lang="ru-RU" sz="2400" b="1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4614" y="4436992"/>
            <a:ext cx="112047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Санітарно-виробничі</a:t>
            </a:r>
            <a:r>
              <a:rPr lang="ru-RU" sz="2400" b="1" dirty="0"/>
              <a:t> заходи </a:t>
            </a:r>
            <a:r>
              <a:rPr lang="ru-RU" sz="2400" b="1" dirty="0" err="1"/>
              <a:t>включають</a:t>
            </a:r>
            <a:r>
              <a:rPr lang="ru-RU" sz="2400" b="1" dirty="0"/>
              <a:t>: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придбання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виготовлення</a:t>
            </a:r>
            <a:r>
              <a:rPr lang="ru-RU" sz="2400" b="1" dirty="0"/>
              <a:t> </a:t>
            </a:r>
            <a:r>
              <a:rPr lang="ru-RU" sz="2400" b="1" dirty="0" err="1"/>
              <a:t>пристроїв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захищають</a:t>
            </a:r>
            <a:r>
              <a:rPr lang="ru-RU" sz="2400" b="1" dirty="0"/>
              <a:t>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дії</a:t>
            </a:r>
            <a:r>
              <a:rPr lang="ru-RU" sz="2400" b="1" dirty="0"/>
              <a:t> </a:t>
            </a:r>
            <a:r>
              <a:rPr lang="ru-RU" sz="2400" b="1" dirty="0" err="1"/>
              <a:t>електромагнітних</a:t>
            </a:r>
            <a:r>
              <a:rPr lang="ru-RU" sz="2400" b="1" dirty="0"/>
              <a:t> </a:t>
            </a:r>
            <a:r>
              <a:rPr lang="ru-RU" sz="2400" b="1" dirty="0" err="1"/>
              <a:t>випромінювань</a:t>
            </a:r>
            <a:r>
              <a:rPr lang="ru-RU" sz="2400" b="1" dirty="0"/>
              <a:t>, пилу, </a:t>
            </a:r>
            <a:r>
              <a:rPr lang="ru-RU" sz="2400" b="1" dirty="0" err="1"/>
              <a:t>газів</a:t>
            </a:r>
            <a:r>
              <a:rPr lang="ru-RU" sz="2400" b="1" dirty="0"/>
              <a:t>, шуму </a:t>
            </a:r>
            <a:r>
              <a:rPr lang="ru-RU" sz="2400" b="1" dirty="0" err="1"/>
              <a:t>тощо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влаштування</a:t>
            </a:r>
            <a:r>
              <a:rPr lang="ru-RU" sz="2400" b="1" dirty="0"/>
              <a:t> </a:t>
            </a:r>
            <a:r>
              <a:rPr lang="ru-RU" sz="2400" b="1" dirty="0" err="1"/>
              <a:t>нових</a:t>
            </a:r>
            <a:r>
              <a:rPr lang="ru-RU" sz="2400" b="1" dirty="0"/>
              <a:t> і </a:t>
            </a:r>
            <a:r>
              <a:rPr lang="ru-RU" sz="2400" b="1" dirty="0" err="1"/>
              <a:t>реконструкцію</a:t>
            </a:r>
            <a:r>
              <a:rPr lang="ru-RU" sz="2400" b="1" dirty="0"/>
              <a:t> </a:t>
            </a:r>
            <a:r>
              <a:rPr lang="ru-RU" sz="2400" b="1" dirty="0" err="1"/>
              <a:t>діючих</a:t>
            </a:r>
            <a:r>
              <a:rPr lang="ru-RU" sz="2400" b="1" dirty="0"/>
              <a:t> </a:t>
            </a:r>
            <a:r>
              <a:rPr lang="ru-RU" sz="2400" b="1" dirty="0" err="1"/>
              <a:t>вентиляційних</a:t>
            </a:r>
            <a:r>
              <a:rPr lang="ru-RU" sz="2400" b="1" dirty="0"/>
              <a:t> систем, систем </a:t>
            </a:r>
            <a:r>
              <a:rPr lang="ru-RU" sz="2400" b="1" dirty="0" err="1"/>
              <a:t>опалення</a:t>
            </a:r>
            <a:r>
              <a:rPr lang="ru-RU" sz="2400" b="1" dirty="0"/>
              <a:t>, </a:t>
            </a:r>
            <a:r>
              <a:rPr lang="ru-RU" sz="2400" b="1" dirty="0" err="1"/>
              <a:t>кондиціонування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реконструкцію</a:t>
            </a:r>
            <a:r>
              <a:rPr lang="ru-RU" sz="2400" b="1" dirty="0"/>
              <a:t> та </a:t>
            </a:r>
            <a:r>
              <a:rPr lang="ru-RU" sz="2400" b="1" dirty="0" err="1"/>
              <a:t>переобладнання</a:t>
            </a:r>
            <a:r>
              <a:rPr lang="ru-RU" sz="2400" b="1" dirty="0"/>
              <a:t> </a:t>
            </a:r>
            <a:r>
              <a:rPr lang="ru-RU" sz="2400" b="1" dirty="0" err="1"/>
              <a:t>душових</a:t>
            </a:r>
            <a:r>
              <a:rPr lang="ru-RU" sz="2400" b="1" dirty="0"/>
              <a:t>, </a:t>
            </a:r>
            <a:r>
              <a:rPr lang="ru-RU" sz="2400" b="1" dirty="0" err="1"/>
              <a:t>гардеробних</a:t>
            </a:r>
            <a:r>
              <a:rPr lang="ru-RU" sz="2400" b="1" dirty="0"/>
              <a:t> </a:t>
            </a:r>
            <a:r>
              <a:rPr lang="ru-RU" sz="2400" b="1" dirty="0" err="1"/>
              <a:t>тощо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9801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008" y="375168"/>
            <a:ext cx="112941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До медико-</a:t>
            </a:r>
            <a:r>
              <a:rPr lang="ru-RU" sz="2400" b="1" dirty="0" err="1"/>
              <a:t>профілактичних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 </a:t>
            </a:r>
            <a:r>
              <a:rPr lang="ru-RU" sz="2400" b="1" dirty="0" err="1"/>
              <a:t>відносяться</a:t>
            </a:r>
            <a:r>
              <a:rPr lang="ru-RU" sz="2400" b="1" dirty="0"/>
              <a:t>: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придбання</a:t>
            </a:r>
            <a:r>
              <a:rPr lang="ru-RU" sz="2400" b="1" dirty="0"/>
              <a:t> молока, </a:t>
            </a:r>
            <a:r>
              <a:rPr lang="ru-RU" sz="2400" b="1" dirty="0" err="1"/>
              <a:t>засобів</a:t>
            </a:r>
            <a:r>
              <a:rPr lang="ru-RU" sz="2400" b="1" dirty="0"/>
              <a:t> </a:t>
            </a:r>
            <a:r>
              <a:rPr lang="ru-RU" sz="2400" b="1" dirty="0" err="1"/>
              <a:t>миття</a:t>
            </a:r>
            <a:r>
              <a:rPr lang="ru-RU" sz="2400" b="1" dirty="0"/>
              <a:t> та </a:t>
            </a:r>
            <a:r>
              <a:rPr lang="ru-RU" sz="2400" b="1" dirty="0" err="1"/>
              <a:t>знешкодження</a:t>
            </a:r>
            <a:r>
              <a:rPr lang="ru-RU" sz="2400" b="1" dirty="0"/>
              <a:t> </a:t>
            </a:r>
            <a:r>
              <a:rPr lang="ru-RU" sz="2400" b="1" dirty="0" err="1"/>
              <a:t>шкідливих</a:t>
            </a:r>
            <a:r>
              <a:rPr lang="ru-RU" sz="2400" b="1" dirty="0"/>
              <a:t> </a:t>
            </a:r>
            <a:r>
              <a:rPr lang="ru-RU" sz="2400" b="1" dirty="0" err="1"/>
              <a:t>впливів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організація</a:t>
            </a:r>
            <a:r>
              <a:rPr lang="ru-RU" sz="2400" b="1" dirty="0"/>
              <a:t> </a:t>
            </a:r>
            <a:r>
              <a:rPr lang="ru-RU" sz="2400" b="1" dirty="0" err="1"/>
              <a:t>профілактичних</a:t>
            </a:r>
            <a:r>
              <a:rPr lang="ru-RU" sz="2400" b="1" dirty="0"/>
              <a:t> </a:t>
            </a:r>
            <a:r>
              <a:rPr lang="ru-RU" sz="2400" b="1" dirty="0" err="1"/>
              <a:t>медичних</a:t>
            </a:r>
            <a:r>
              <a:rPr lang="ru-RU" sz="2400" b="1" dirty="0"/>
              <a:t> </a:t>
            </a:r>
            <a:r>
              <a:rPr lang="ru-RU" sz="2400" b="1" dirty="0" err="1"/>
              <a:t>оглядів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організація</a:t>
            </a:r>
            <a:r>
              <a:rPr lang="ru-RU" sz="2400" b="1" dirty="0"/>
              <a:t> </a:t>
            </a:r>
            <a:r>
              <a:rPr lang="ru-RU" sz="2400" b="1" dirty="0" err="1"/>
              <a:t>лікувально-профілактичного</a:t>
            </a:r>
            <a:r>
              <a:rPr lang="ru-RU" sz="2400" b="1" dirty="0"/>
              <a:t> </a:t>
            </a:r>
            <a:r>
              <a:rPr lang="ru-RU" sz="2400" b="1" dirty="0" err="1"/>
              <a:t>харчування</a:t>
            </a:r>
            <a:r>
              <a:rPr lang="ru-RU" sz="2400" b="1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4007" y="2207210"/>
            <a:ext cx="112146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До </a:t>
            </a:r>
            <a:r>
              <a:rPr lang="ru-RU" sz="2400" b="1" dirty="0" err="1"/>
              <a:t>організаційних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 належать: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проведення</a:t>
            </a:r>
            <a:r>
              <a:rPr lang="ru-RU" sz="2400" b="1" dirty="0"/>
              <a:t> </a:t>
            </a:r>
            <a:r>
              <a:rPr lang="ru-RU" sz="2400" b="1" dirty="0" err="1"/>
              <a:t>навчання</a:t>
            </a:r>
            <a:r>
              <a:rPr lang="ru-RU" sz="2400" b="1" dirty="0"/>
              <a:t> та </a:t>
            </a:r>
            <a:r>
              <a:rPr lang="ru-RU" sz="2400" b="1" dirty="0" err="1"/>
              <a:t>інструктаж</a:t>
            </a:r>
            <a:r>
              <a:rPr lang="ru-RU" sz="2400" b="1" dirty="0"/>
              <a:t> з </a:t>
            </a:r>
            <a:r>
              <a:rPr lang="ru-RU" sz="2400" b="1" dirty="0" err="1"/>
              <a:t>охорони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, </a:t>
            </a:r>
            <a:r>
              <a:rPr lang="ru-RU" sz="2400" b="1" dirty="0" err="1"/>
              <a:t>виробничої</a:t>
            </a:r>
            <a:r>
              <a:rPr lang="ru-RU" sz="2400" b="1" dirty="0"/>
              <a:t> </a:t>
            </a:r>
            <a:r>
              <a:rPr lang="ru-RU" sz="2400" b="1" dirty="0" err="1"/>
              <a:t>санітарії</a:t>
            </a:r>
            <a:r>
              <a:rPr lang="ru-RU" sz="2400" b="1" dirty="0"/>
              <a:t>, </a:t>
            </a:r>
            <a:r>
              <a:rPr lang="ru-RU" sz="2400" b="1" dirty="0" err="1"/>
              <a:t>пожежної</a:t>
            </a:r>
            <a:r>
              <a:rPr lang="ru-RU" sz="2400" b="1" dirty="0"/>
              <a:t> </a:t>
            </a:r>
            <a:r>
              <a:rPr lang="ru-RU" sz="2400" b="1" dirty="0" err="1" smtClean="0"/>
              <a:t>безпеки</a:t>
            </a:r>
            <a:r>
              <a:rPr lang="ru-RU" sz="2400" b="1" dirty="0" smtClean="0"/>
              <a:t>;</a:t>
            </a:r>
            <a:endParaRPr lang="ru-RU" sz="2400" b="1" dirty="0"/>
          </a:p>
          <a:p>
            <a:r>
              <a:rPr lang="ru-RU" sz="2400" b="1" dirty="0"/>
              <a:t>-	робота з </a:t>
            </a:r>
            <a:r>
              <a:rPr lang="ru-RU" sz="2400" b="1" dirty="0" err="1"/>
              <a:t>професійного</a:t>
            </a:r>
            <a:r>
              <a:rPr lang="ru-RU" sz="2400" b="1" dirty="0"/>
              <a:t> </a:t>
            </a:r>
            <a:r>
              <a:rPr lang="ru-RU" sz="2400" b="1" dirty="0" err="1"/>
              <a:t>відбору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здійснення</a:t>
            </a:r>
            <a:r>
              <a:rPr lang="ru-RU" sz="2400" b="1" dirty="0"/>
              <a:t> контролю за </a:t>
            </a:r>
            <a:r>
              <a:rPr lang="ru-RU" sz="2400" b="1" dirty="0" err="1"/>
              <a:t>дотриманням</a:t>
            </a:r>
            <a:r>
              <a:rPr lang="ru-RU" sz="2400" b="1" dirty="0"/>
              <a:t> </a:t>
            </a:r>
            <a:r>
              <a:rPr lang="ru-RU" sz="2400" b="1" dirty="0" err="1"/>
              <a:t>працівниками</a:t>
            </a:r>
            <a:r>
              <a:rPr lang="ru-RU" sz="2400" b="1" dirty="0"/>
              <a:t> </a:t>
            </a:r>
            <a:r>
              <a:rPr lang="ru-RU" sz="2400" b="1" dirty="0" err="1"/>
              <a:t>вимог</a:t>
            </a:r>
            <a:r>
              <a:rPr lang="ru-RU" sz="2400" b="1" dirty="0"/>
              <a:t> </a:t>
            </a:r>
            <a:r>
              <a:rPr lang="ru-RU" sz="2400" b="1" dirty="0" err="1"/>
              <a:t>інструкцій</a:t>
            </a:r>
            <a:r>
              <a:rPr lang="ru-RU" sz="2400" b="1" dirty="0"/>
              <a:t> з </a:t>
            </a:r>
            <a:r>
              <a:rPr lang="ru-RU" sz="2400" b="1" dirty="0" err="1"/>
              <a:t>охорони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5593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235" y="143974"/>
            <a:ext cx="113604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/>
              <a:t>Загальне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скорочення</a:t>
            </a:r>
            <a:r>
              <a:rPr lang="ru-RU" sz="2400" b="1" dirty="0" smtClean="0"/>
              <a:t> </a:t>
            </a:r>
            <a:r>
              <a:rPr lang="uk-UA" sz="2400" b="1" dirty="0" smtClean="0"/>
              <a:t>збитків підприємства від впровадження </a:t>
            </a:r>
            <a:r>
              <a:rPr lang="ru-RU" sz="2400" b="1" dirty="0" smtClean="0"/>
              <a:t>комплексу </a:t>
            </a:r>
            <a:r>
              <a:rPr lang="ru-RU" sz="2400" b="1" dirty="0" err="1"/>
              <a:t>заходів</a:t>
            </a:r>
            <a:r>
              <a:rPr lang="ru-RU" sz="2400" b="1" dirty="0"/>
              <a:t> </a:t>
            </a:r>
            <a:r>
              <a:rPr lang="ru-RU" sz="2400" b="1" dirty="0" err="1"/>
              <a:t>щодо</a:t>
            </a:r>
            <a:r>
              <a:rPr lang="ru-RU" sz="2400" b="1" dirty="0"/>
              <a:t> </a:t>
            </a:r>
            <a:r>
              <a:rPr lang="ru-RU" sz="2400" b="1" dirty="0" err="1"/>
              <a:t>зниження</a:t>
            </a:r>
            <a:r>
              <a:rPr lang="ru-RU" sz="2400" b="1" dirty="0"/>
              <a:t> травматизму й </a:t>
            </a:r>
            <a:r>
              <a:rPr lang="ru-RU" sz="2400" b="1" dirty="0" err="1" smtClean="0"/>
              <a:t>захворюваності</a:t>
            </a:r>
            <a:r>
              <a:rPr lang="ru-RU" sz="2400" b="1" dirty="0"/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16017" y="1159680"/>
            <a:ext cx="3717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С</a:t>
            </a:r>
            <a:r>
              <a:rPr lang="uk-UA" sz="3600" i="1" baseline="-25000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ЗАГ</a:t>
            </a:r>
            <a:r>
              <a:rPr lang="uk-UA" sz="3600" dirty="0">
                <a:solidFill>
                  <a:srgbClr val="000000"/>
                </a:solidFill>
                <a:ea typeface="Courier New" panose="02070309020205020404" pitchFamily="49" charset="0"/>
              </a:rPr>
              <a:t> = С</a:t>
            </a:r>
            <a:r>
              <a:rPr lang="uk-UA" sz="3600" i="1" baseline="-25000" dirty="0">
                <a:solidFill>
                  <a:srgbClr val="000000"/>
                </a:solidFill>
                <a:ea typeface="Courier New" panose="02070309020205020404" pitchFamily="49" charset="0"/>
              </a:rPr>
              <a:t>1</a:t>
            </a:r>
            <a:r>
              <a:rPr lang="uk-UA" sz="3600" dirty="0">
                <a:solidFill>
                  <a:srgbClr val="000000"/>
                </a:solidFill>
                <a:ea typeface="Courier New" panose="02070309020205020404" pitchFamily="49" charset="0"/>
              </a:rPr>
              <a:t> + С</a:t>
            </a:r>
            <a:r>
              <a:rPr lang="uk-UA" sz="3600" i="1" baseline="-25000" dirty="0">
                <a:solidFill>
                  <a:srgbClr val="000000"/>
                </a:solidFill>
                <a:ea typeface="Courier New" panose="02070309020205020404" pitchFamily="49" charset="0"/>
              </a:rPr>
              <a:t>2</a:t>
            </a:r>
            <a:r>
              <a:rPr lang="uk-UA" sz="3600" dirty="0">
                <a:solidFill>
                  <a:srgbClr val="000000"/>
                </a:solidFill>
                <a:ea typeface="Courier New" panose="02070309020205020404" pitchFamily="49" charset="0"/>
              </a:rPr>
              <a:t> + С</a:t>
            </a:r>
            <a:r>
              <a:rPr lang="uk-UA" sz="3600" i="1" baseline="-25000" dirty="0">
                <a:solidFill>
                  <a:srgbClr val="000000"/>
                </a:solidFill>
                <a:ea typeface="Courier New" panose="02070309020205020404" pitchFamily="49" charset="0"/>
              </a:rPr>
              <a:t>3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13791" y="2445026"/>
            <a:ext cx="79853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де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С</a:t>
            </a:r>
            <a:r>
              <a:rPr lang="uk-UA" sz="2400" b="1" i="1" baseline="-25000" dirty="0" smtClean="0">
                <a:solidFill>
                  <a:srgbClr val="000000"/>
                </a:solidFill>
                <a:ea typeface="Courier New" panose="02070309020205020404" pitchFamily="49" charset="0"/>
              </a:rPr>
              <a:t>1</a:t>
            </a:r>
            <a:r>
              <a:rPr lang="uk-UA" sz="2400" b="1" dirty="0" smtClean="0"/>
              <a:t> – скорочення витрат від нещасних випадків;</a:t>
            </a:r>
          </a:p>
          <a:p>
            <a:r>
              <a:rPr lang="uk-UA" sz="2400" b="1" i="1" baseline="-25000" dirty="0" smtClean="0">
                <a:solidFill>
                  <a:srgbClr val="000000"/>
                </a:solidFill>
                <a:ea typeface="Courier New" panose="02070309020205020404" pitchFamily="49" charset="0"/>
              </a:rPr>
              <a:t>        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С</a:t>
            </a:r>
            <a:r>
              <a:rPr lang="uk-UA" sz="2400" b="1" i="1" baseline="-25000" dirty="0" smtClean="0">
                <a:solidFill>
                  <a:srgbClr val="000000"/>
                </a:solidFill>
                <a:ea typeface="Courier New" panose="02070309020205020404" pitchFamily="49" charset="0"/>
              </a:rPr>
              <a:t>2</a:t>
            </a:r>
            <a:r>
              <a:rPr lang="uk-UA" sz="2400" b="1" dirty="0" smtClean="0">
                <a:solidFill>
                  <a:prstClr val="black"/>
                </a:solidFill>
              </a:rPr>
              <a:t> </a:t>
            </a:r>
            <a:r>
              <a:rPr lang="uk-UA" sz="2400" b="1" dirty="0">
                <a:solidFill>
                  <a:prstClr val="black"/>
                </a:solidFill>
              </a:rPr>
              <a:t>– скорочення витрат від </a:t>
            </a:r>
            <a:r>
              <a:rPr lang="uk-UA" sz="2400" b="1" dirty="0" smtClean="0">
                <a:solidFill>
                  <a:prstClr val="black"/>
                </a:solidFill>
              </a:rPr>
              <a:t>зниження </a:t>
            </a:r>
            <a:r>
              <a:rPr lang="uk-UA" sz="2400" b="1" dirty="0" err="1" smtClean="0">
                <a:solidFill>
                  <a:prstClr val="black"/>
                </a:solidFill>
              </a:rPr>
              <a:t>захворюванності</a:t>
            </a:r>
            <a:r>
              <a:rPr lang="uk-UA" sz="2400" b="1" dirty="0" smtClean="0">
                <a:solidFill>
                  <a:prstClr val="black"/>
                </a:solidFill>
              </a:rPr>
              <a:t>;</a:t>
            </a:r>
          </a:p>
          <a:p>
            <a:r>
              <a:rPr lang="uk-UA" sz="2400" b="1" dirty="0">
                <a:solidFill>
                  <a:prstClr val="black"/>
                </a:solidFill>
              </a:rPr>
              <a:t> </a:t>
            </a:r>
            <a:r>
              <a:rPr lang="uk-UA" sz="2400" b="1" dirty="0" smtClean="0">
                <a:solidFill>
                  <a:prstClr val="black"/>
                </a:solidFill>
              </a:rPr>
              <a:t>     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С</a:t>
            </a:r>
            <a:r>
              <a:rPr lang="uk-UA" sz="2400" b="1" i="1" baseline="-25000" dirty="0" smtClean="0">
                <a:solidFill>
                  <a:srgbClr val="000000"/>
                </a:solidFill>
                <a:ea typeface="Courier New" panose="02070309020205020404" pitchFamily="49" charset="0"/>
              </a:rPr>
              <a:t>3</a:t>
            </a:r>
            <a:r>
              <a:rPr lang="uk-UA" sz="2400" b="1" dirty="0" smtClean="0">
                <a:solidFill>
                  <a:prstClr val="black"/>
                </a:solidFill>
              </a:rPr>
              <a:t> </a:t>
            </a:r>
            <a:r>
              <a:rPr lang="uk-UA" sz="2400" b="1" dirty="0">
                <a:solidFill>
                  <a:prstClr val="black"/>
                </a:solidFill>
              </a:rPr>
              <a:t>– скорочення витрат від </a:t>
            </a:r>
            <a:r>
              <a:rPr lang="uk-UA" sz="2400" b="1" dirty="0" smtClean="0">
                <a:solidFill>
                  <a:prstClr val="black"/>
                </a:solidFill>
              </a:rPr>
              <a:t>зниження травматизму.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23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991" y="970155"/>
            <a:ext cx="119030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9600" b="1" dirty="0" smtClean="0"/>
              <a:t>ПЕРЕРВА У ЗВ’ЯЗКУ З ПОВІТРЯНОЮ ТРИВОГОЮ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93448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21515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dirty="0" smtClean="0"/>
              <a:t>ЙДЕ ЗАЛІК</a:t>
            </a:r>
          </a:p>
          <a:p>
            <a:pPr algn="ctr"/>
            <a:r>
              <a:rPr lang="uk-UA" sz="7200" b="1" dirty="0" smtClean="0"/>
              <a:t>ІННОВАЦІЙНІ ТЕХНОЛОГІЇ ЗАХИСТУ НАВКОЛИШНЬОГО СЕРЕДОВИЩА</a:t>
            </a:r>
          </a:p>
          <a:p>
            <a:pPr algn="ctr"/>
            <a:r>
              <a:rPr lang="uk-UA" sz="7200" b="1" dirty="0" smtClean="0"/>
              <a:t>2-й курс магістри ТЗНС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2764915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477" y="1767005"/>
            <a:ext cx="11764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/>
              <a:t>Економії</a:t>
            </a:r>
            <a:r>
              <a:rPr lang="ru-RU" sz="2400" b="1" dirty="0"/>
              <a:t> </a:t>
            </a:r>
            <a:r>
              <a:rPr lang="ru-RU" sz="2400" b="1" dirty="0" err="1"/>
              <a:t>матеріальних</a:t>
            </a:r>
            <a:r>
              <a:rPr lang="ru-RU" sz="2400" b="1" dirty="0"/>
              <a:t> </a:t>
            </a:r>
            <a:r>
              <a:rPr lang="ru-RU" sz="2400" b="1" dirty="0" err="1"/>
              <a:t>втрат</a:t>
            </a:r>
            <a:r>
              <a:rPr lang="ru-RU" sz="2400" b="1" dirty="0"/>
              <a:t> </a:t>
            </a:r>
            <a:r>
              <a:rPr lang="ru-RU" sz="2400" b="1" dirty="0" err="1"/>
              <a:t>можна</a:t>
            </a:r>
            <a:r>
              <a:rPr lang="ru-RU" sz="2400" b="1" dirty="0"/>
              <a:t> </a:t>
            </a:r>
            <a:r>
              <a:rPr lang="ru-RU" sz="2400" b="1" dirty="0" err="1"/>
              <a:t>досягти</a:t>
            </a:r>
            <a:r>
              <a:rPr lang="ru-RU" sz="2400" b="1" dirty="0"/>
              <a:t> шляхом </a:t>
            </a:r>
            <a:r>
              <a:rPr lang="ru-RU" sz="2400" b="1" dirty="0" err="1"/>
              <a:t>відміни</a:t>
            </a:r>
            <a:r>
              <a:rPr lang="ru-RU" sz="2400" b="1" dirty="0"/>
              <a:t> </a:t>
            </a:r>
            <a:r>
              <a:rPr lang="ru-RU" sz="2400" b="1" dirty="0" err="1"/>
              <a:t>пільг</a:t>
            </a:r>
            <a:r>
              <a:rPr lang="ru-RU" sz="2400" b="1" dirty="0"/>
              <a:t> та </a:t>
            </a:r>
            <a:r>
              <a:rPr lang="ru-RU" sz="2400" b="1" dirty="0" err="1"/>
              <a:t>компенсацій</a:t>
            </a:r>
            <a:r>
              <a:rPr lang="ru-RU" sz="2400" b="1" dirty="0"/>
              <a:t> за </a:t>
            </a:r>
            <a:r>
              <a:rPr lang="ru-RU" sz="2400" b="1" dirty="0" err="1"/>
              <a:t>несприятливі</a:t>
            </a:r>
            <a:r>
              <a:rPr lang="ru-RU" sz="2400" b="1" dirty="0"/>
              <a:t> </a:t>
            </a:r>
            <a:r>
              <a:rPr lang="ru-RU" sz="2400" b="1" dirty="0" err="1"/>
              <a:t>умови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 через </a:t>
            </a:r>
            <a:r>
              <a:rPr lang="ru-RU" sz="2400" b="1" dirty="0" err="1"/>
              <a:t>недотримання</a:t>
            </a:r>
            <a:r>
              <a:rPr lang="ru-RU" sz="2400" b="1" dirty="0"/>
              <a:t> </a:t>
            </a:r>
            <a:r>
              <a:rPr lang="ru-RU" sz="2400" b="1" dirty="0" err="1"/>
              <a:t>відповідних</a:t>
            </a:r>
            <a:r>
              <a:rPr lang="ru-RU" sz="2400" b="1" dirty="0"/>
              <a:t> </a:t>
            </a:r>
            <a:r>
              <a:rPr lang="ru-RU" sz="2400" b="1" dirty="0" err="1"/>
              <a:t>санітарно-гігієнічних</a:t>
            </a:r>
            <a:r>
              <a:rPr lang="ru-RU" sz="2400" b="1" dirty="0"/>
              <a:t> </a:t>
            </a:r>
            <a:r>
              <a:rPr lang="ru-RU" sz="2400" b="1" dirty="0" err="1"/>
              <a:t>вимог</a:t>
            </a:r>
            <a:r>
              <a:rPr lang="ru-RU" sz="2400" b="1" dirty="0"/>
              <a:t> і правил </a:t>
            </a:r>
            <a:r>
              <a:rPr lang="ru-RU" sz="2400" b="1" dirty="0" err="1"/>
              <a:t>безпеки</a:t>
            </a:r>
            <a:r>
              <a:rPr lang="ru-RU" sz="2400" b="1" dirty="0"/>
              <a:t> до </a:t>
            </a:r>
            <a:r>
              <a:rPr lang="ru-RU" sz="2400" b="1" dirty="0" err="1"/>
              <a:t>робочих</a:t>
            </a:r>
            <a:r>
              <a:rPr lang="ru-RU" sz="2400" b="1" dirty="0"/>
              <a:t> </a:t>
            </a:r>
            <a:r>
              <a:rPr lang="ru-RU" sz="2400" b="1" dirty="0" err="1"/>
              <a:t>місць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6477" y="3459991"/>
            <a:ext cx="11764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/>
              <a:t>П</a:t>
            </a:r>
            <a:r>
              <a:rPr lang="ru-RU" sz="2400" b="1" dirty="0" err="1" smtClean="0"/>
              <a:t>линність</a:t>
            </a:r>
            <a:r>
              <a:rPr lang="ru-RU" sz="2400" b="1" dirty="0" smtClean="0"/>
              <a:t> </a:t>
            </a:r>
            <a:r>
              <a:rPr lang="ru-RU" sz="2400" b="1" dirty="0" err="1"/>
              <a:t>кадрів</a:t>
            </a:r>
            <a:r>
              <a:rPr lang="ru-RU" sz="2400" b="1" dirty="0"/>
              <a:t> </a:t>
            </a:r>
            <a:r>
              <a:rPr lang="ru-RU" sz="2400" b="1" dirty="0" err="1"/>
              <a:t>серед</a:t>
            </a:r>
            <a:r>
              <a:rPr lang="ru-RU" sz="2400" b="1" dirty="0"/>
              <a:t>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, робота </a:t>
            </a:r>
            <a:r>
              <a:rPr lang="ru-RU" sz="2400" b="1" dirty="0" err="1"/>
              <a:t>яких</a:t>
            </a:r>
            <a:r>
              <a:rPr lang="ru-RU" sz="2400" b="1" dirty="0"/>
              <a:t> </a:t>
            </a:r>
            <a:r>
              <a:rPr lang="ru-RU" sz="2400" b="1" dirty="0" err="1"/>
              <a:t>пов'язана</a:t>
            </a:r>
            <a:r>
              <a:rPr lang="ru-RU" sz="2400" b="1" dirty="0"/>
              <a:t> з </a:t>
            </a:r>
            <a:r>
              <a:rPr lang="ru-RU" sz="2400" b="1" dirty="0" err="1"/>
              <a:t>важкою</a:t>
            </a:r>
            <a:r>
              <a:rPr lang="ru-RU" sz="2400" b="1" dirty="0"/>
              <a:t> </a:t>
            </a:r>
            <a:r>
              <a:rPr lang="ru-RU" sz="2400" b="1" dirty="0" err="1"/>
              <a:t>фізичною</a:t>
            </a:r>
            <a:r>
              <a:rPr lang="ru-RU" sz="2400" b="1" dirty="0"/>
              <a:t> </a:t>
            </a:r>
            <a:r>
              <a:rPr lang="ru-RU" sz="2400" b="1" dirty="0" err="1"/>
              <a:t>працею</a:t>
            </a:r>
            <a:r>
              <a:rPr lang="ru-RU" sz="2400" b="1" dirty="0"/>
              <a:t>, </a:t>
            </a:r>
            <a:r>
              <a:rPr lang="ru-RU" sz="2400" b="1" dirty="0" err="1"/>
              <a:t>несприятливими</a:t>
            </a:r>
            <a:r>
              <a:rPr lang="ru-RU" sz="2400" b="1" dirty="0"/>
              <a:t> </a:t>
            </a:r>
            <a:r>
              <a:rPr lang="ru-RU" sz="2400" b="1" dirty="0" err="1"/>
              <a:t>санітарно-гігієнічними</a:t>
            </a:r>
            <a:r>
              <a:rPr lang="ru-RU" sz="2400" b="1" dirty="0"/>
              <a:t> </a:t>
            </a:r>
            <a:r>
              <a:rPr lang="ru-RU" sz="2400" b="1" dirty="0" err="1"/>
              <a:t>умовами</a:t>
            </a:r>
            <a:r>
              <a:rPr lang="ru-RU" sz="2400" b="1" dirty="0"/>
              <a:t>, </a:t>
            </a:r>
            <a:r>
              <a:rPr lang="ru-RU" sz="2400" b="1" dirty="0" err="1"/>
              <a:t>монотонністю</a:t>
            </a:r>
            <a:r>
              <a:rPr lang="ru-RU" sz="2400" b="1" dirty="0"/>
              <a:t> </a:t>
            </a:r>
            <a:r>
              <a:rPr lang="ru-RU" sz="2400" b="1" dirty="0" err="1"/>
              <a:t>виробничого</a:t>
            </a:r>
            <a:r>
              <a:rPr lang="ru-RU" sz="2400" b="1" dirty="0"/>
              <a:t> </a:t>
            </a:r>
            <a:r>
              <a:rPr lang="ru-RU" sz="2400" b="1" dirty="0" err="1"/>
              <a:t>процесу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1443" y="5175277"/>
            <a:ext cx="114746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/>
              <a:t>Збиток</a:t>
            </a:r>
            <a:r>
              <a:rPr lang="ru-RU" sz="2400" b="1" dirty="0" smtClean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виробничого</a:t>
            </a:r>
            <a:r>
              <a:rPr lang="ru-RU" sz="2400" b="1" dirty="0"/>
              <a:t> травматизму </a:t>
            </a:r>
            <a:r>
              <a:rPr lang="ru-RU" sz="2400" b="1" dirty="0" err="1"/>
              <a:t>складається</a:t>
            </a:r>
            <a:r>
              <a:rPr lang="ru-RU" sz="2400" b="1" dirty="0"/>
              <a:t>: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із</a:t>
            </a:r>
            <a:r>
              <a:rPr lang="ru-RU" sz="2400" b="1" dirty="0"/>
              <a:t> утрат </a:t>
            </a:r>
            <a:r>
              <a:rPr lang="ru-RU" sz="2400" b="1" dirty="0" err="1"/>
              <a:t>підприємств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із</a:t>
            </a:r>
            <a:r>
              <a:rPr lang="ru-RU" sz="2400" b="1" dirty="0"/>
              <a:t> утрат фонду </a:t>
            </a:r>
            <a:r>
              <a:rPr lang="ru-RU" sz="2400" b="1" dirty="0" err="1"/>
              <a:t>соціального</a:t>
            </a:r>
            <a:r>
              <a:rPr lang="ru-RU" sz="2400" b="1" dirty="0"/>
              <a:t> </a:t>
            </a:r>
            <a:r>
              <a:rPr lang="ru-RU" sz="2400" b="1" dirty="0" err="1"/>
              <a:t>страхування</a:t>
            </a:r>
            <a:r>
              <a:rPr lang="ru-RU" sz="2400" b="1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6477" y="618661"/>
            <a:ext cx="113902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/>
              <a:t>Збільшення</a:t>
            </a:r>
            <a:r>
              <a:rPr lang="ru-RU" sz="2400" b="1" dirty="0"/>
              <a:t> фонду </a:t>
            </a:r>
            <a:r>
              <a:rPr lang="ru-RU" sz="2400" b="1" dirty="0" err="1"/>
              <a:t>робочого</a:t>
            </a:r>
            <a:r>
              <a:rPr lang="ru-RU" sz="2400" b="1" dirty="0"/>
              <a:t> часу </a:t>
            </a:r>
            <a:r>
              <a:rPr lang="ru-RU" sz="2400" b="1" dirty="0" err="1"/>
              <a:t>досягають</a:t>
            </a:r>
            <a:r>
              <a:rPr lang="ru-RU" sz="2400" b="1" dirty="0"/>
              <a:t> </a:t>
            </a:r>
            <a:r>
              <a:rPr lang="ru-RU" sz="2400" b="1" dirty="0" err="1"/>
              <a:t>скороченням</a:t>
            </a:r>
            <a:r>
              <a:rPr lang="ru-RU" sz="2400" b="1" dirty="0"/>
              <a:t> </a:t>
            </a:r>
            <a:r>
              <a:rPr lang="ru-RU" sz="2400" b="1" dirty="0" err="1"/>
              <a:t>цілодобових</a:t>
            </a:r>
            <a:r>
              <a:rPr lang="ru-RU" sz="2400" b="1" dirty="0"/>
              <a:t> </a:t>
            </a:r>
            <a:r>
              <a:rPr lang="ru-RU" sz="2400" b="1" dirty="0" err="1"/>
              <a:t>втрат</a:t>
            </a:r>
            <a:r>
              <a:rPr lang="ru-RU" sz="2400" b="1" dirty="0"/>
              <a:t> на </a:t>
            </a:r>
            <a:r>
              <a:rPr lang="ru-RU" sz="2400" b="1" dirty="0" err="1"/>
              <a:t>виробничий</a:t>
            </a:r>
            <a:r>
              <a:rPr lang="ru-RU" sz="2400" b="1" dirty="0"/>
              <a:t> травматизм та неявки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 на роботу</a:t>
            </a:r>
          </a:p>
        </p:txBody>
      </p:sp>
    </p:spTree>
    <p:extLst>
      <p:ext uri="{BB962C8B-B14F-4D97-AF65-F5344CB8AC3E}">
        <p14:creationId xmlns:p14="http://schemas.microsoft.com/office/powerpoint/2010/main" val="411367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7268" y="0"/>
            <a:ext cx="1190950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/>
              <a:t>Збиток</a:t>
            </a:r>
            <a:r>
              <a:rPr lang="ru-RU" sz="2400" b="1" dirty="0"/>
              <a:t> </a:t>
            </a:r>
            <a:r>
              <a:rPr lang="ru-RU" sz="2400" b="1" dirty="0" err="1"/>
              <a:t>підприємству</a:t>
            </a:r>
            <a:r>
              <a:rPr lang="ru-RU" sz="2400" b="1" dirty="0"/>
              <a:t>, на </a:t>
            </a:r>
            <a:r>
              <a:rPr lang="ru-RU" sz="2400" b="1" dirty="0" err="1"/>
              <a:t>якому</a:t>
            </a:r>
            <a:r>
              <a:rPr lang="ru-RU" sz="2400" b="1" dirty="0"/>
              <a:t> </a:t>
            </a:r>
            <a:r>
              <a:rPr lang="ru-RU" sz="2400" b="1" dirty="0" err="1"/>
              <a:t>відбувся</a:t>
            </a:r>
            <a:r>
              <a:rPr lang="ru-RU" sz="2400" b="1" dirty="0"/>
              <a:t> </a:t>
            </a:r>
            <a:r>
              <a:rPr lang="ru-RU" sz="2400" b="1" dirty="0" err="1"/>
              <a:t>нещасний</a:t>
            </a:r>
            <a:r>
              <a:rPr lang="ru-RU" sz="2400" b="1" dirty="0"/>
              <a:t> </a:t>
            </a:r>
            <a:r>
              <a:rPr lang="ru-RU" sz="2400" b="1" dirty="0" err="1"/>
              <a:t>випадок</a:t>
            </a:r>
            <a:r>
              <a:rPr lang="ru-RU" sz="2400" b="1" dirty="0"/>
              <a:t>, </a:t>
            </a:r>
            <a:r>
              <a:rPr lang="ru-RU" sz="2400" b="1" dirty="0" err="1"/>
              <a:t>може</a:t>
            </a:r>
            <a:r>
              <a:rPr lang="ru-RU" sz="2400" b="1" dirty="0"/>
              <a:t> бути </a:t>
            </a:r>
            <a:r>
              <a:rPr lang="ru-RU" sz="2400" b="1" dirty="0" err="1"/>
              <a:t>оцінений</a:t>
            </a:r>
            <a:r>
              <a:rPr lang="ru-RU" sz="2400" b="1" dirty="0"/>
              <a:t> за </a:t>
            </a:r>
            <a:r>
              <a:rPr lang="ru-RU" sz="2400" b="1" dirty="0" err="1"/>
              <a:t>допомогою</a:t>
            </a:r>
            <a:r>
              <a:rPr lang="ru-RU" sz="2400" b="1" dirty="0"/>
              <a:t> таких </a:t>
            </a:r>
            <a:r>
              <a:rPr lang="ru-RU" sz="2400" b="1" dirty="0" err="1"/>
              <a:t>показників</a:t>
            </a:r>
            <a:r>
              <a:rPr lang="ru-RU" sz="2400" b="1" dirty="0"/>
              <a:t> (</a:t>
            </a:r>
            <a:r>
              <a:rPr lang="ru-RU" sz="2400" b="1" dirty="0" err="1"/>
              <a:t>грн</a:t>
            </a:r>
            <a:r>
              <a:rPr lang="ru-RU" sz="2400" b="1" dirty="0"/>
              <a:t>):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утрати</a:t>
            </a:r>
            <a:r>
              <a:rPr lang="ru-RU" sz="2400" b="1" dirty="0"/>
              <a:t> через </a:t>
            </a:r>
            <a:r>
              <a:rPr lang="ru-RU" sz="2400" b="1" dirty="0" err="1"/>
              <a:t>простої</a:t>
            </a:r>
            <a:r>
              <a:rPr lang="ru-RU" sz="2400" b="1" dirty="0"/>
              <a:t> </a:t>
            </a:r>
            <a:r>
              <a:rPr lang="ru-RU" sz="2400" b="1" dirty="0" err="1"/>
              <a:t>технологічного</a:t>
            </a:r>
            <a:r>
              <a:rPr lang="ru-RU" sz="2400" b="1" dirty="0"/>
              <a:t> </a:t>
            </a:r>
            <a:r>
              <a:rPr lang="ru-RU" sz="2400" b="1" dirty="0" err="1"/>
              <a:t>устаткування</a:t>
            </a:r>
            <a:r>
              <a:rPr lang="ru-RU" sz="2400" b="1" dirty="0"/>
              <a:t> </a:t>
            </a:r>
            <a:r>
              <a:rPr lang="ru-RU" sz="2400" b="1" dirty="0" err="1"/>
              <a:t>внслідок</a:t>
            </a:r>
            <a:r>
              <a:rPr lang="ru-RU" sz="2400" b="1" dirty="0"/>
              <a:t> </a:t>
            </a:r>
            <a:r>
              <a:rPr lang="ru-RU" sz="2400" b="1" dirty="0" err="1"/>
              <a:t>непрацездатності</a:t>
            </a:r>
            <a:r>
              <a:rPr lang="ru-RU" sz="2400" b="1" dirty="0"/>
              <a:t> персоналу;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утрати</a:t>
            </a:r>
            <a:r>
              <a:rPr lang="ru-RU" sz="2400" b="1" dirty="0"/>
              <a:t> доходу </a:t>
            </a:r>
            <a:r>
              <a:rPr lang="ru-RU" sz="2400" b="1" dirty="0" err="1"/>
              <a:t>підприємства</a:t>
            </a:r>
            <a:r>
              <a:rPr lang="ru-RU" sz="2400" b="1" dirty="0"/>
              <a:t> через </a:t>
            </a:r>
            <a:r>
              <a:rPr lang="ru-RU" sz="2400" b="1" dirty="0" err="1"/>
              <a:t>зниження</a:t>
            </a:r>
            <a:r>
              <a:rPr lang="ru-RU" sz="2400" b="1" dirty="0"/>
              <a:t> </a:t>
            </a:r>
            <a:r>
              <a:rPr lang="ru-RU" sz="2400" b="1" dirty="0" err="1"/>
              <a:t>обсягу</a:t>
            </a:r>
            <a:r>
              <a:rPr lang="ru-RU" sz="2400" b="1" dirty="0"/>
              <a:t> </a:t>
            </a:r>
            <a:r>
              <a:rPr lang="ru-RU" sz="2400" b="1" dirty="0" err="1"/>
              <a:t>продукції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випускається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витрати</a:t>
            </a:r>
            <a:r>
              <a:rPr lang="ru-RU" sz="2400" b="1" dirty="0"/>
              <a:t> на </a:t>
            </a:r>
            <a:r>
              <a:rPr lang="ru-RU" sz="2400" b="1" dirty="0" err="1"/>
              <a:t>відновлення</a:t>
            </a:r>
            <a:r>
              <a:rPr lang="ru-RU" sz="2400" b="1" dirty="0"/>
              <a:t> і ремонт </a:t>
            </a:r>
            <a:r>
              <a:rPr lang="ru-RU" sz="2400" b="1" dirty="0" err="1"/>
              <a:t>устаткування</a:t>
            </a:r>
            <a:r>
              <a:rPr lang="ru-RU" sz="2400" b="1" dirty="0"/>
              <a:t>, </a:t>
            </a:r>
            <a:r>
              <a:rPr lang="ru-RU" sz="2400" b="1" dirty="0" err="1"/>
              <a:t>транспортних</a:t>
            </a:r>
            <a:r>
              <a:rPr lang="ru-RU" sz="2400" b="1" dirty="0"/>
              <a:t> </a:t>
            </a:r>
            <a:r>
              <a:rPr lang="ru-RU" sz="2400" b="1" dirty="0" err="1"/>
              <a:t>засобів</a:t>
            </a:r>
            <a:r>
              <a:rPr lang="ru-RU" sz="2400" b="1" dirty="0"/>
              <a:t> та </a:t>
            </a:r>
            <a:r>
              <a:rPr lang="ru-RU" sz="2400" b="1" dirty="0" err="1"/>
              <a:t>інше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були</a:t>
            </a:r>
            <a:r>
              <a:rPr lang="ru-RU" sz="2400" b="1" dirty="0"/>
              <a:t> </a:t>
            </a:r>
            <a:r>
              <a:rPr lang="ru-RU" sz="2400" b="1" dirty="0" err="1"/>
              <a:t>зруйновані</a:t>
            </a:r>
            <a:r>
              <a:rPr lang="ru-RU" sz="2400" b="1" dirty="0"/>
              <a:t> </a:t>
            </a:r>
            <a:r>
              <a:rPr lang="ru-RU" sz="2400" b="1" dirty="0" err="1"/>
              <a:t>внаслідок</a:t>
            </a:r>
            <a:r>
              <a:rPr lang="ru-RU" sz="2400" b="1" dirty="0"/>
              <a:t> </a:t>
            </a:r>
            <a:r>
              <a:rPr lang="ru-RU" sz="2400" b="1" dirty="0" err="1"/>
              <a:t>нещасного</a:t>
            </a:r>
            <a:r>
              <a:rPr lang="ru-RU" sz="2400" b="1" dirty="0"/>
              <a:t> </a:t>
            </a:r>
            <a:r>
              <a:rPr lang="ru-RU" sz="2400" b="1" dirty="0" err="1"/>
              <a:t>випадку</a:t>
            </a:r>
            <a:r>
              <a:rPr lang="ru-RU" sz="2400" b="1" dirty="0"/>
              <a:t> 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утрати</a:t>
            </a:r>
            <a:r>
              <a:rPr lang="ru-RU" sz="2400" b="1" dirty="0"/>
              <a:t> </a:t>
            </a:r>
            <a:r>
              <a:rPr lang="ru-RU" sz="2400" b="1" dirty="0" err="1"/>
              <a:t>виробництва</a:t>
            </a:r>
            <a:r>
              <a:rPr lang="ru-RU" sz="2400" b="1" dirty="0"/>
              <a:t> в </a:t>
            </a:r>
            <a:r>
              <a:rPr lang="ru-RU" sz="2400" b="1" dirty="0" err="1"/>
              <a:t>результаті</a:t>
            </a:r>
            <a:r>
              <a:rPr lang="ru-RU" sz="2400" b="1" dirty="0"/>
              <a:t> браку;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витрати</a:t>
            </a:r>
            <a:r>
              <a:rPr lang="ru-RU" sz="2400" b="1" dirty="0"/>
              <a:t> на </a:t>
            </a:r>
            <a:r>
              <a:rPr lang="ru-RU" sz="2400" b="1" dirty="0" err="1"/>
              <a:t>заробітну</a:t>
            </a:r>
            <a:r>
              <a:rPr lang="ru-RU" sz="2400" b="1" dirty="0"/>
              <a:t> плату особам, </a:t>
            </a:r>
            <a:r>
              <a:rPr lang="ru-RU" sz="2400" b="1" dirty="0" err="1"/>
              <a:t>які</a:t>
            </a:r>
            <a:r>
              <a:rPr lang="ru-RU" sz="2400" b="1" dirty="0"/>
              <a:t> брали участь у </a:t>
            </a:r>
            <a:r>
              <a:rPr lang="ru-RU" sz="2400" b="1" dirty="0" err="1"/>
              <a:t>порятунку</a:t>
            </a:r>
            <a:r>
              <a:rPr lang="ru-RU" sz="2400" b="1" dirty="0"/>
              <a:t> і </a:t>
            </a:r>
            <a:r>
              <a:rPr lang="ru-RU" sz="2400" b="1" dirty="0" err="1"/>
              <a:t>наданні</a:t>
            </a:r>
            <a:r>
              <a:rPr lang="ru-RU" sz="2400" b="1" dirty="0"/>
              <a:t> </a:t>
            </a:r>
            <a:r>
              <a:rPr lang="ru-RU" sz="2400" b="1" dirty="0" err="1"/>
              <a:t>першої</a:t>
            </a:r>
            <a:r>
              <a:rPr lang="ru-RU" sz="2400" b="1" dirty="0"/>
              <a:t> </a:t>
            </a:r>
            <a:r>
              <a:rPr lang="ru-RU" sz="2400" b="1" dirty="0" err="1"/>
              <a:t>медичної</a:t>
            </a:r>
            <a:r>
              <a:rPr lang="ru-RU" sz="2400" b="1" dirty="0"/>
              <a:t> </a:t>
            </a:r>
            <a:r>
              <a:rPr lang="ru-RU" sz="2400" b="1" dirty="0" err="1"/>
              <a:t>допомоги</a:t>
            </a:r>
            <a:r>
              <a:rPr lang="ru-RU" sz="2400" b="1" dirty="0"/>
              <a:t> </a:t>
            </a:r>
            <a:r>
              <a:rPr lang="ru-RU" sz="2400" b="1" dirty="0" err="1"/>
              <a:t>потерпілим</a:t>
            </a:r>
            <a:r>
              <a:rPr lang="ru-RU" sz="2400" b="1" dirty="0"/>
              <a:t> і в </a:t>
            </a:r>
            <a:r>
              <a:rPr lang="ru-RU" sz="2400" b="1" dirty="0" err="1"/>
              <a:t>ліквідації</a:t>
            </a:r>
            <a:r>
              <a:rPr lang="ru-RU" sz="2400" b="1" dirty="0"/>
              <a:t> </a:t>
            </a:r>
            <a:r>
              <a:rPr lang="ru-RU" sz="2400" b="1" dirty="0" err="1"/>
              <a:t>наслідків</a:t>
            </a:r>
            <a:r>
              <a:rPr lang="ru-RU" sz="2400" b="1" dirty="0"/>
              <a:t> </a:t>
            </a:r>
            <a:r>
              <a:rPr lang="ru-RU" sz="2400" b="1" dirty="0" err="1"/>
              <a:t>нещасного</a:t>
            </a:r>
            <a:r>
              <a:rPr lang="ru-RU" sz="2400" b="1" dirty="0"/>
              <a:t> </a:t>
            </a:r>
            <a:r>
              <a:rPr lang="ru-RU" sz="2400" b="1" dirty="0" err="1"/>
              <a:t>випадку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 </a:t>
            </a:r>
            <a:r>
              <a:rPr lang="ru-RU" sz="2400" b="1" dirty="0" err="1"/>
              <a:t>витрати</a:t>
            </a:r>
            <a:r>
              <a:rPr lang="ru-RU" sz="2400" b="1" dirty="0"/>
              <a:t>, </a:t>
            </a:r>
            <a:r>
              <a:rPr lang="ru-RU" sz="2400" b="1" dirty="0" err="1"/>
              <a:t>пов'язані</a:t>
            </a:r>
            <a:r>
              <a:rPr lang="ru-RU" sz="2400" b="1" dirty="0"/>
              <a:t> з </a:t>
            </a:r>
            <a:r>
              <a:rPr lang="ru-RU" sz="2400" b="1" dirty="0" err="1"/>
              <a:t>розслідуванням</a:t>
            </a:r>
            <a:r>
              <a:rPr lang="ru-RU" sz="2400" b="1" dirty="0"/>
              <a:t> </a:t>
            </a:r>
            <a:r>
              <a:rPr lang="ru-RU" sz="2400" b="1" dirty="0" err="1"/>
              <a:t>нещасного</a:t>
            </a:r>
            <a:r>
              <a:rPr lang="ru-RU" sz="2400" b="1" dirty="0"/>
              <a:t> </a:t>
            </a:r>
            <a:r>
              <a:rPr lang="ru-RU" sz="2400" b="1" dirty="0" err="1"/>
              <a:t>випадку</a:t>
            </a:r>
            <a:r>
              <a:rPr lang="ru-RU" sz="2400" b="1" dirty="0"/>
              <a:t>,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запрошенням</a:t>
            </a:r>
            <a:r>
              <a:rPr lang="ru-RU" sz="2400" b="1" dirty="0"/>
              <a:t> </a:t>
            </a:r>
            <a:r>
              <a:rPr lang="ru-RU" sz="2400" b="1" dirty="0" err="1"/>
              <a:t>експертів</a:t>
            </a:r>
            <a:r>
              <a:rPr lang="ru-RU" sz="2400" b="1" dirty="0"/>
              <a:t>, </a:t>
            </a:r>
            <a:r>
              <a:rPr lang="ru-RU" sz="2400" b="1" dirty="0" err="1"/>
              <a:t>спеціалізованих</a:t>
            </a:r>
            <a:r>
              <a:rPr lang="ru-RU" sz="2400" b="1" dirty="0"/>
              <a:t> </a:t>
            </a:r>
            <a:r>
              <a:rPr lang="ru-RU" sz="2400" b="1" dirty="0" err="1"/>
              <a:t>лабораторій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 </a:t>
            </a:r>
            <a:r>
              <a:rPr lang="ru-RU" sz="2400" b="1" dirty="0" err="1"/>
              <a:t>утрати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зниження</a:t>
            </a:r>
            <a:r>
              <a:rPr lang="ru-RU" sz="2400" b="1" dirty="0"/>
              <a:t> </a:t>
            </a:r>
            <a:r>
              <a:rPr lang="ru-RU" sz="2400" b="1" dirty="0" err="1"/>
              <a:t>продуктивності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 </a:t>
            </a:r>
            <a:r>
              <a:rPr lang="ru-RU" sz="2400" b="1" dirty="0" err="1"/>
              <a:t>після</a:t>
            </a:r>
            <a:r>
              <a:rPr lang="ru-RU" sz="2400" b="1" dirty="0"/>
              <a:t> </a:t>
            </a:r>
            <a:r>
              <a:rPr lang="ru-RU" sz="2400" b="1" dirty="0" err="1"/>
              <a:t>повернення</a:t>
            </a:r>
            <a:r>
              <a:rPr lang="ru-RU" sz="2400" b="1" dirty="0"/>
              <a:t> </a:t>
            </a:r>
            <a:r>
              <a:rPr lang="ru-RU" sz="2400" b="1" dirty="0" err="1"/>
              <a:t>потерпілого</a:t>
            </a:r>
            <a:r>
              <a:rPr lang="ru-RU" sz="2400" b="1" dirty="0"/>
              <a:t> на </a:t>
            </a:r>
            <a:r>
              <a:rPr lang="ru-RU" sz="2400" b="1" dirty="0" err="1"/>
              <a:t>виробництво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витрати</a:t>
            </a:r>
            <a:r>
              <a:rPr lang="ru-RU" sz="2400" b="1" dirty="0"/>
              <a:t>, </a:t>
            </a:r>
            <a:r>
              <a:rPr lang="ru-RU" sz="2400" b="1" dirty="0" err="1"/>
              <a:t>пов'язані</a:t>
            </a:r>
            <a:r>
              <a:rPr lang="ru-RU" sz="2400" b="1" dirty="0"/>
              <a:t> з </a:t>
            </a:r>
            <a:r>
              <a:rPr lang="ru-RU" sz="2400" b="1" dirty="0" err="1"/>
              <a:t>підбором</a:t>
            </a:r>
            <a:r>
              <a:rPr lang="ru-RU" sz="2400" b="1" dirty="0"/>
              <a:t> і </a:t>
            </a:r>
            <a:r>
              <a:rPr lang="ru-RU" sz="2400" b="1" dirty="0" err="1"/>
              <a:t>додатковим</a:t>
            </a:r>
            <a:r>
              <a:rPr lang="ru-RU" sz="2400" b="1" dirty="0"/>
              <a:t> </a:t>
            </a:r>
            <a:r>
              <a:rPr lang="ru-RU" sz="2400" b="1" dirty="0" err="1"/>
              <a:t>навчанням</a:t>
            </a:r>
            <a:r>
              <a:rPr lang="ru-RU" sz="2400" b="1" dirty="0"/>
              <a:t> персоналу,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замінює</a:t>
            </a:r>
            <a:r>
              <a:rPr lang="ru-RU" sz="2400" b="1" dirty="0"/>
              <a:t> </a:t>
            </a:r>
            <a:r>
              <a:rPr lang="ru-RU" sz="2400" b="1" dirty="0" err="1"/>
              <a:t>потерпілого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виплата</a:t>
            </a:r>
            <a:r>
              <a:rPr lang="ru-RU" sz="2400" b="1" dirty="0"/>
              <a:t> </a:t>
            </a:r>
            <a:r>
              <a:rPr lang="ru-RU" sz="2400" b="1" dirty="0" err="1"/>
              <a:t>додаткової</a:t>
            </a:r>
            <a:r>
              <a:rPr lang="ru-RU" sz="2400" b="1" dirty="0"/>
              <a:t> </a:t>
            </a:r>
            <a:r>
              <a:rPr lang="ru-RU" sz="2400" b="1" dirty="0" err="1"/>
              <a:t>допомоги</a:t>
            </a:r>
            <a:r>
              <a:rPr lang="ru-RU" sz="2400" b="1" dirty="0"/>
              <a:t> </a:t>
            </a:r>
            <a:r>
              <a:rPr lang="ru-RU" sz="2400" b="1" dirty="0" err="1"/>
              <a:t>потерпілому</a:t>
            </a:r>
            <a:r>
              <a:rPr lang="ru-RU" sz="2400" b="1" dirty="0"/>
              <a:t> </a:t>
            </a:r>
            <a:r>
              <a:rPr lang="ru-RU" sz="2400" b="1" dirty="0" err="1"/>
              <a:t>внаслідок</a:t>
            </a:r>
            <a:r>
              <a:rPr lang="ru-RU" sz="2400" b="1" dirty="0"/>
              <a:t> </a:t>
            </a:r>
            <a:r>
              <a:rPr lang="ru-RU" sz="2400" b="1" dirty="0" err="1"/>
              <a:t>призначення</a:t>
            </a:r>
            <a:r>
              <a:rPr lang="ru-RU" sz="2400" b="1" dirty="0"/>
              <a:t> </a:t>
            </a:r>
            <a:r>
              <a:rPr lang="ru-RU" sz="2400" b="1" dirty="0" err="1"/>
              <a:t>йому</a:t>
            </a:r>
            <a:r>
              <a:rPr lang="ru-RU" sz="2400" b="1" dirty="0"/>
              <a:t> </a:t>
            </a:r>
            <a:r>
              <a:rPr lang="ru-RU" sz="2400" b="1" dirty="0" err="1"/>
              <a:t>інвалідності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сім'ї</a:t>
            </a:r>
            <a:r>
              <a:rPr lang="ru-RU" sz="2400" b="1" dirty="0"/>
              <a:t> </a:t>
            </a:r>
            <a:r>
              <a:rPr lang="ru-RU" sz="2400" b="1" dirty="0" err="1"/>
              <a:t>потерпілого</a:t>
            </a:r>
            <a:r>
              <a:rPr lang="ru-RU" sz="2400" b="1" dirty="0"/>
              <a:t> у </a:t>
            </a:r>
            <a:r>
              <a:rPr lang="ru-RU" sz="2400" b="1" dirty="0" err="1"/>
              <a:t>разі</a:t>
            </a:r>
            <a:r>
              <a:rPr lang="ru-RU" sz="2400" b="1" dirty="0"/>
              <a:t> </a:t>
            </a:r>
            <a:r>
              <a:rPr lang="ru-RU" sz="2400" b="1" dirty="0" err="1"/>
              <a:t>його</a:t>
            </a:r>
            <a:r>
              <a:rPr lang="ru-RU" sz="2400" b="1" dirty="0"/>
              <a:t> </a:t>
            </a:r>
            <a:r>
              <a:rPr lang="ru-RU" sz="2400" b="1" dirty="0" err="1"/>
              <a:t>смерті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38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664" y="272501"/>
            <a:ext cx="119429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/>
              <a:t>Витрати</a:t>
            </a:r>
            <a:r>
              <a:rPr lang="ru-RU" sz="2400" b="1" dirty="0"/>
              <a:t> фонду </a:t>
            </a:r>
            <a:r>
              <a:rPr lang="ru-RU" sz="2400" b="1" dirty="0" err="1"/>
              <a:t>соціального</a:t>
            </a:r>
            <a:r>
              <a:rPr lang="ru-RU" sz="2400" b="1" dirty="0"/>
              <a:t> </a:t>
            </a:r>
            <a:r>
              <a:rPr lang="ru-RU" sz="2400" b="1" dirty="0" err="1"/>
              <a:t>страхування</a:t>
            </a:r>
            <a:r>
              <a:rPr lang="ru-RU" sz="2400" b="1" dirty="0"/>
              <a:t> </a:t>
            </a:r>
            <a:r>
              <a:rPr lang="ru-RU" sz="2400" b="1" dirty="0" err="1"/>
              <a:t>характеризуються</a:t>
            </a:r>
            <a:r>
              <a:rPr lang="ru-RU" sz="2400" b="1" dirty="0"/>
              <a:t> такими </a:t>
            </a:r>
            <a:r>
              <a:rPr lang="ru-RU" sz="2400" b="1" dirty="0" err="1"/>
              <a:t>показниками</a:t>
            </a:r>
            <a:r>
              <a:rPr lang="ru-RU" sz="2400" b="1" dirty="0"/>
              <a:t> (</a:t>
            </a:r>
            <a:r>
              <a:rPr lang="ru-RU" sz="2400" b="1" dirty="0" err="1"/>
              <a:t>грн</a:t>
            </a:r>
            <a:r>
              <a:rPr lang="ru-RU" sz="2400" b="1" dirty="0"/>
              <a:t>):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відшкодування</a:t>
            </a:r>
            <a:r>
              <a:rPr lang="ru-RU" sz="2400" b="1" dirty="0"/>
              <a:t> </a:t>
            </a:r>
            <a:r>
              <a:rPr lang="ru-RU" sz="2400" b="1" dirty="0" err="1"/>
              <a:t>збитків</a:t>
            </a:r>
            <a:r>
              <a:rPr lang="ru-RU" sz="2400" b="1" dirty="0"/>
              <a:t> </a:t>
            </a:r>
            <a:r>
              <a:rPr lang="ru-RU" sz="2400" b="1" dirty="0" err="1"/>
              <a:t>працівникові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його</a:t>
            </a:r>
            <a:r>
              <a:rPr lang="ru-RU" sz="2400" b="1" dirty="0"/>
              <a:t> </a:t>
            </a:r>
            <a:r>
              <a:rPr lang="ru-RU" sz="2400" b="1" dirty="0" err="1"/>
              <a:t>сім’ї</a:t>
            </a:r>
            <a:r>
              <a:rPr lang="ru-RU" sz="2400" b="1" dirty="0"/>
              <a:t> у </a:t>
            </a:r>
            <a:r>
              <a:rPr lang="ru-RU" sz="2400" b="1" dirty="0" err="1"/>
              <a:t>разі</a:t>
            </a:r>
            <a:r>
              <a:rPr lang="ru-RU" sz="2400" b="1" dirty="0"/>
              <a:t> </a:t>
            </a:r>
            <a:r>
              <a:rPr lang="ru-RU" sz="2400" b="1" dirty="0" err="1"/>
              <a:t>загибелі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повний</a:t>
            </a:r>
            <a:r>
              <a:rPr lang="ru-RU" sz="2400" b="1" dirty="0"/>
              <a:t> </a:t>
            </a:r>
            <a:r>
              <a:rPr lang="ru-RU" sz="2400" b="1" dirty="0" err="1"/>
              <a:t>обсяг</a:t>
            </a:r>
            <a:r>
              <a:rPr lang="ru-RU" sz="2400" b="1" dirty="0"/>
              <a:t> </a:t>
            </a:r>
            <a:r>
              <a:rPr lang="ru-RU" sz="2400" b="1" dirty="0" err="1"/>
              <a:t>необхідної</a:t>
            </a:r>
            <a:r>
              <a:rPr lang="ru-RU" sz="2400" b="1" dirty="0"/>
              <a:t> </a:t>
            </a:r>
            <a:r>
              <a:rPr lang="ru-RU" sz="2400" b="1" dirty="0" err="1"/>
              <a:t>медичної</a:t>
            </a:r>
            <a:r>
              <a:rPr lang="ru-RU" sz="2400" b="1" dirty="0"/>
              <a:t> та </a:t>
            </a:r>
            <a:r>
              <a:rPr lang="ru-RU" sz="2400" b="1" dirty="0" err="1"/>
              <a:t>реабілітаційної</a:t>
            </a:r>
            <a:r>
              <a:rPr lang="ru-RU" sz="2400" b="1" dirty="0"/>
              <a:t> </a:t>
            </a:r>
            <a:r>
              <a:rPr lang="ru-RU" sz="2400" b="1" dirty="0" err="1"/>
              <a:t>допомоги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навчання</a:t>
            </a:r>
            <a:r>
              <a:rPr lang="ru-RU" sz="2400" b="1" dirty="0"/>
              <a:t> та </a:t>
            </a:r>
            <a:r>
              <a:rPr lang="ru-RU" sz="2400" b="1" dirty="0" err="1"/>
              <a:t>перекваліфікація</a:t>
            </a:r>
            <a:r>
              <a:rPr lang="ru-RU" sz="2400" b="1" dirty="0"/>
              <a:t> за </a:t>
            </a:r>
            <a:r>
              <a:rPr lang="ru-RU" sz="2400" b="1" dirty="0" err="1"/>
              <a:t>неможливості</a:t>
            </a:r>
            <a:r>
              <a:rPr lang="ru-RU" sz="2400" b="1" dirty="0"/>
              <a:t> </a:t>
            </a:r>
            <a:r>
              <a:rPr lang="ru-RU" sz="2400" b="1" dirty="0" err="1"/>
              <a:t>виконувати</a:t>
            </a:r>
            <a:r>
              <a:rPr lang="ru-RU" sz="2400" b="1" dirty="0"/>
              <a:t> </a:t>
            </a:r>
            <a:r>
              <a:rPr lang="ru-RU" sz="2400" b="1" dirty="0" err="1"/>
              <a:t>попередню</a:t>
            </a:r>
            <a:r>
              <a:rPr lang="ru-RU" sz="2400" b="1" dirty="0"/>
              <a:t> роботу.</a:t>
            </a:r>
          </a:p>
          <a:p>
            <a:pPr algn="just"/>
            <a:r>
              <a:rPr lang="ru-RU" sz="2400" b="1" dirty="0" err="1"/>
              <a:t>Ефективність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 з </a:t>
            </a:r>
            <a:r>
              <a:rPr lang="ru-RU" sz="2400" b="1" dirty="0" err="1"/>
              <a:t>поліпшення</a:t>
            </a:r>
            <a:r>
              <a:rPr lang="ru-RU" sz="2400" b="1" dirty="0"/>
              <a:t> умов </a:t>
            </a:r>
            <a:r>
              <a:rPr lang="ru-RU" sz="2400" b="1" dirty="0" err="1"/>
              <a:t>праці</a:t>
            </a:r>
            <a:r>
              <a:rPr lang="ru-RU" sz="2400" b="1" dirty="0"/>
              <a:t> </a:t>
            </a:r>
            <a:r>
              <a:rPr lang="ru-RU" sz="2400" b="1" dirty="0" err="1"/>
              <a:t>може</a:t>
            </a:r>
            <a:r>
              <a:rPr lang="ru-RU" sz="2400" b="1" dirty="0"/>
              <a:t> бути </a:t>
            </a:r>
            <a:r>
              <a:rPr lang="ru-RU" sz="2400" b="1" dirty="0" err="1"/>
              <a:t>оцінена</a:t>
            </a:r>
            <a:r>
              <a:rPr lang="ru-RU" sz="2400" b="1" dirty="0"/>
              <a:t> </a:t>
            </a:r>
            <a:r>
              <a:rPr lang="ru-RU" sz="2400" b="1" dirty="0" err="1"/>
              <a:t>порівнянням</a:t>
            </a:r>
            <a:r>
              <a:rPr lang="ru-RU" sz="2400" b="1" dirty="0"/>
              <a:t> умов </a:t>
            </a:r>
            <a:r>
              <a:rPr lang="ru-RU" sz="2400" b="1" dirty="0" err="1"/>
              <a:t>праці</a:t>
            </a:r>
            <a:r>
              <a:rPr lang="ru-RU" sz="2400" b="1" dirty="0"/>
              <a:t> та </a:t>
            </a:r>
            <a:r>
              <a:rPr lang="ru-RU" sz="2400" b="1" dirty="0" err="1"/>
              <a:t>наслідків</a:t>
            </a:r>
            <a:r>
              <a:rPr lang="ru-RU" sz="2400" b="1" dirty="0"/>
              <a:t> </a:t>
            </a:r>
            <a:r>
              <a:rPr lang="ru-RU" sz="2400" b="1" dirty="0" err="1"/>
              <a:t>їх</a:t>
            </a:r>
            <a:r>
              <a:rPr lang="ru-RU" sz="2400" b="1" dirty="0"/>
              <a:t> </a:t>
            </a:r>
            <a:r>
              <a:rPr lang="ru-RU" sz="2400" b="1" dirty="0" err="1"/>
              <a:t>впливу</a:t>
            </a:r>
            <a:r>
              <a:rPr lang="ru-RU" sz="2400" b="1" dirty="0"/>
              <a:t> на </a:t>
            </a:r>
            <a:r>
              <a:rPr lang="ru-RU" sz="2400" b="1" dirty="0" err="1"/>
              <a:t>працездатність</a:t>
            </a:r>
            <a:r>
              <a:rPr lang="ru-RU" sz="2400" b="1" dirty="0"/>
              <a:t> і </a:t>
            </a:r>
            <a:r>
              <a:rPr lang="ru-RU" sz="2400" b="1" dirty="0" err="1"/>
              <a:t>здоров'я</a:t>
            </a:r>
            <a:r>
              <a:rPr lang="ru-RU" sz="2400" b="1" dirty="0"/>
              <a:t> </a:t>
            </a:r>
            <a:r>
              <a:rPr lang="ru-RU" sz="2400" b="1" dirty="0" err="1"/>
              <a:t>людини</a:t>
            </a:r>
            <a:r>
              <a:rPr lang="ru-RU" sz="2400" b="1" dirty="0"/>
              <a:t> до та </a:t>
            </a:r>
            <a:r>
              <a:rPr lang="ru-RU" sz="2400" b="1" dirty="0" err="1"/>
              <a:t>після</a:t>
            </a:r>
            <a:r>
              <a:rPr lang="ru-RU" sz="2400" b="1" dirty="0"/>
              <a:t> </a:t>
            </a:r>
            <a:r>
              <a:rPr lang="ru-RU" sz="2400" b="1" dirty="0" err="1"/>
              <a:t>впровадження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.</a:t>
            </a:r>
          </a:p>
          <a:p>
            <a:pPr algn="just"/>
            <a:r>
              <a:rPr lang="ru-RU" sz="2400" b="1" dirty="0" err="1"/>
              <a:t>Економічний</a:t>
            </a:r>
            <a:r>
              <a:rPr lang="ru-RU" sz="2400" b="1" dirty="0"/>
              <a:t> </a:t>
            </a:r>
            <a:r>
              <a:rPr lang="ru-RU" sz="2400" b="1" dirty="0" err="1"/>
              <a:t>ефект</a:t>
            </a:r>
            <a:r>
              <a:rPr lang="ru-RU" sz="2400" b="1" dirty="0"/>
              <a:t> при </a:t>
            </a:r>
            <a:r>
              <a:rPr lang="ru-RU" sz="2400" b="1" dirty="0" err="1"/>
              <a:t>цьому</a:t>
            </a:r>
            <a:r>
              <a:rPr lang="ru-RU" sz="2400" b="1" dirty="0"/>
              <a:t> </a:t>
            </a:r>
            <a:r>
              <a:rPr lang="ru-RU" sz="2400" b="1" dirty="0" err="1"/>
              <a:t>досягається</a:t>
            </a:r>
            <a:r>
              <a:rPr lang="ru-RU" sz="2400" b="1" dirty="0"/>
              <a:t> </a:t>
            </a:r>
            <a:r>
              <a:rPr lang="ru-RU" sz="2400" b="1" dirty="0" err="1"/>
              <a:t>завдяки</a:t>
            </a:r>
            <a:r>
              <a:rPr lang="ru-RU" sz="2400" b="1" dirty="0"/>
              <a:t>:</a:t>
            </a:r>
          </a:p>
          <a:p>
            <a:pPr algn="just"/>
            <a:r>
              <a:rPr lang="ru-RU" sz="2400" b="1" dirty="0"/>
              <a:t>-	 </a:t>
            </a:r>
            <a:r>
              <a:rPr lang="ru-RU" sz="2400" b="1" dirty="0" err="1"/>
              <a:t>підвищенню</a:t>
            </a:r>
            <a:r>
              <a:rPr lang="ru-RU" sz="2400" b="1" dirty="0"/>
              <a:t> </a:t>
            </a:r>
            <a:r>
              <a:rPr lang="ru-RU" sz="2400" b="1" dirty="0" err="1"/>
              <a:t>продуктивності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 за </a:t>
            </a:r>
            <a:r>
              <a:rPr lang="ru-RU" sz="2400" b="1" dirty="0" err="1"/>
              <a:t>рахунок</a:t>
            </a:r>
            <a:r>
              <a:rPr lang="ru-RU" sz="2400" b="1" dirty="0"/>
              <a:t> </a:t>
            </a:r>
            <a:r>
              <a:rPr lang="ru-RU" sz="2400" b="1" dirty="0" err="1"/>
              <a:t>збільшення</a:t>
            </a:r>
            <a:r>
              <a:rPr lang="ru-RU" sz="2400" b="1" dirty="0"/>
              <a:t> </a:t>
            </a:r>
            <a:r>
              <a:rPr lang="ru-RU" sz="2400" b="1" dirty="0" err="1"/>
              <a:t>працездатності</a:t>
            </a:r>
            <a:r>
              <a:rPr lang="ru-RU" sz="2400" b="1" dirty="0"/>
              <a:t> й </a:t>
            </a:r>
            <a:r>
              <a:rPr lang="ru-RU" sz="2400" b="1" dirty="0" err="1"/>
              <a:t>зниження</a:t>
            </a:r>
            <a:r>
              <a:rPr lang="ru-RU" sz="2400" b="1" dirty="0"/>
              <a:t> </a:t>
            </a:r>
            <a:r>
              <a:rPr lang="ru-RU" sz="2400" b="1" dirty="0" err="1"/>
              <a:t>стомлюваності</a:t>
            </a:r>
            <a:r>
              <a:rPr lang="ru-RU" sz="2400" b="1" dirty="0"/>
              <a:t> персоналу </a:t>
            </a:r>
            <a:r>
              <a:rPr lang="ru-RU" sz="2400" b="1" dirty="0" err="1"/>
              <a:t>завдяки</a:t>
            </a:r>
            <a:r>
              <a:rPr lang="ru-RU" sz="2400" b="1" dirty="0"/>
              <a:t> </a:t>
            </a:r>
            <a:r>
              <a:rPr lang="ru-RU" sz="2400" b="1" dirty="0" err="1"/>
              <a:t>поліпшенню</a:t>
            </a:r>
            <a:r>
              <a:rPr lang="ru-RU" sz="2400" b="1" dirty="0"/>
              <a:t> умов </a:t>
            </a:r>
            <a:r>
              <a:rPr lang="ru-RU" sz="2400" b="1" dirty="0" err="1"/>
              <a:t>праці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зниженню</a:t>
            </a:r>
            <a:r>
              <a:rPr lang="ru-RU" sz="2400" b="1" dirty="0"/>
              <a:t> </a:t>
            </a:r>
            <a:r>
              <a:rPr lang="ru-RU" sz="2400" b="1" dirty="0" err="1"/>
              <a:t>трудомісткості</a:t>
            </a:r>
            <a:r>
              <a:rPr lang="ru-RU" sz="2400" b="1" dirty="0"/>
              <a:t> </a:t>
            </a:r>
            <a:r>
              <a:rPr lang="ru-RU" sz="2400" b="1" dirty="0" err="1"/>
              <a:t>продукції</a:t>
            </a:r>
            <a:r>
              <a:rPr lang="ru-RU" sz="2400" b="1" dirty="0"/>
              <a:t> </a:t>
            </a:r>
            <a:r>
              <a:rPr lang="ru-RU" sz="2400" b="1" dirty="0" err="1"/>
              <a:t>внаслідок</a:t>
            </a:r>
            <a:r>
              <a:rPr lang="ru-RU" sz="2400" b="1" dirty="0"/>
              <a:t> </a:t>
            </a:r>
            <a:r>
              <a:rPr lang="ru-RU" sz="2400" b="1" dirty="0" err="1"/>
              <a:t>зменшення</a:t>
            </a:r>
            <a:r>
              <a:rPr lang="ru-RU" sz="2400" b="1" dirty="0"/>
              <a:t> </a:t>
            </a:r>
            <a:r>
              <a:rPr lang="ru-RU" sz="2400" b="1" dirty="0" err="1"/>
              <a:t>витрат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 на </a:t>
            </a:r>
            <a:r>
              <a:rPr lang="ru-RU" sz="2400" b="1" dirty="0" err="1"/>
              <a:t>робочому</a:t>
            </a:r>
            <a:r>
              <a:rPr lang="ru-RU" sz="2400" b="1" dirty="0"/>
              <a:t> </a:t>
            </a:r>
            <a:r>
              <a:rPr lang="ru-RU" sz="2400" b="1" dirty="0" err="1"/>
              <a:t>місці</a:t>
            </a:r>
            <a:r>
              <a:rPr lang="ru-RU" sz="2400" b="1" dirty="0"/>
              <a:t> (</a:t>
            </a:r>
            <a:r>
              <a:rPr lang="ru-RU" sz="2400" b="1" dirty="0" err="1"/>
              <a:t>скорочення</a:t>
            </a:r>
            <a:r>
              <a:rPr lang="ru-RU" sz="2400" b="1" dirty="0"/>
              <a:t> </a:t>
            </a:r>
            <a:r>
              <a:rPr lang="ru-RU" sz="2400" b="1" dirty="0" err="1"/>
              <a:t>зайвих</a:t>
            </a:r>
            <a:r>
              <a:rPr lang="ru-RU" sz="2400" b="1" dirty="0"/>
              <a:t> </a:t>
            </a:r>
            <a:r>
              <a:rPr lang="ru-RU" sz="2400" b="1" dirty="0" err="1"/>
              <a:t>зусиль</a:t>
            </a:r>
            <a:r>
              <a:rPr lang="ru-RU" sz="2400" b="1" dirty="0"/>
              <a:t> і </a:t>
            </a:r>
            <a:r>
              <a:rPr lang="ru-RU" sz="2400" b="1" dirty="0" err="1"/>
              <a:t>рухів</a:t>
            </a:r>
            <a:r>
              <a:rPr lang="ru-RU" sz="2400" b="1" dirty="0"/>
              <a:t>);</a:t>
            </a:r>
          </a:p>
          <a:p>
            <a:pPr algn="just"/>
            <a:r>
              <a:rPr lang="ru-RU" sz="2400" b="1" dirty="0"/>
              <a:t>-	</a:t>
            </a:r>
            <a:r>
              <a:rPr lang="ru-RU" sz="2400" b="1" dirty="0" err="1"/>
              <a:t>збільшення</a:t>
            </a:r>
            <a:r>
              <a:rPr lang="ru-RU" sz="2400" b="1" dirty="0"/>
              <a:t> </a:t>
            </a:r>
            <a:r>
              <a:rPr lang="ru-RU" sz="2400" b="1" dirty="0" err="1"/>
              <a:t>ефективного</a:t>
            </a:r>
            <a:r>
              <a:rPr lang="ru-RU" sz="2400" b="1" dirty="0"/>
              <a:t> фонду </a:t>
            </a:r>
            <a:r>
              <a:rPr lang="ru-RU" sz="2400" b="1" dirty="0" err="1"/>
              <a:t>робочого</a:t>
            </a:r>
            <a:r>
              <a:rPr lang="ru-RU" sz="2400" b="1" dirty="0"/>
              <a:t> часу </a:t>
            </a:r>
            <a:r>
              <a:rPr lang="ru-RU" sz="2400" b="1" dirty="0" err="1"/>
              <a:t>внаслідок</a:t>
            </a:r>
            <a:r>
              <a:rPr lang="ru-RU" sz="2400" b="1" dirty="0"/>
              <a:t> </a:t>
            </a:r>
            <a:r>
              <a:rPr lang="ru-RU" sz="2400" b="1" dirty="0" err="1"/>
              <a:t>скорочення</a:t>
            </a:r>
            <a:r>
              <a:rPr lang="ru-RU" sz="2400" b="1" dirty="0"/>
              <a:t> </a:t>
            </a:r>
            <a:r>
              <a:rPr lang="ru-RU" sz="2400" b="1" dirty="0" err="1"/>
              <a:t>цілоденних</a:t>
            </a:r>
            <a:r>
              <a:rPr lang="ru-RU" sz="2400" b="1" dirty="0"/>
              <a:t> </a:t>
            </a:r>
            <a:r>
              <a:rPr lang="ru-RU" sz="2400" b="1" dirty="0" err="1"/>
              <a:t>втрат</a:t>
            </a:r>
            <a:r>
              <a:rPr lang="ru-RU" sz="2400" b="1" dirty="0"/>
              <a:t> через </a:t>
            </a:r>
            <a:r>
              <a:rPr lang="ru-RU" sz="2400" b="1" dirty="0" err="1"/>
              <a:t>тимчасову</a:t>
            </a:r>
            <a:r>
              <a:rPr lang="ru-RU" sz="2400" b="1" dirty="0"/>
              <a:t> </a:t>
            </a:r>
            <a:r>
              <a:rPr lang="ru-RU" sz="2400" b="1" dirty="0" err="1"/>
              <a:t>непрацездатність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виробничих</a:t>
            </a:r>
            <a:r>
              <a:rPr lang="ru-RU" sz="2400" b="1" dirty="0"/>
              <a:t> травм і </a:t>
            </a:r>
            <a:r>
              <a:rPr lang="ru-RU" sz="2400" b="1" dirty="0" err="1"/>
              <a:t>професійних</a:t>
            </a:r>
            <a:r>
              <a:rPr lang="ru-RU" sz="2400" b="1" dirty="0"/>
              <a:t> </a:t>
            </a:r>
            <a:r>
              <a:rPr lang="ru-RU" sz="2400" b="1" dirty="0" err="1"/>
              <a:t>захворювань</a:t>
            </a:r>
            <a:r>
              <a:rPr lang="ru-RU" sz="2400" b="1" dirty="0"/>
              <a:t>;</a:t>
            </a:r>
          </a:p>
          <a:p>
            <a:pPr algn="just"/>
            <a:r>
              <a:rPr lang="ru-RU" sz="2400" b="1" dirty="0"/>
              <a:t>-	 </a:t>
            </a:r>
            <a:r>
              <a:rPr lang="ru-RU" sz="2400" b="1" dirty="0" err="1"/>
              <a:t>ефективного</a:t>
            </a:r>
            <a:r>
              <a:rPr lang="ru-RU" sz="2400" b="1" dirty="0"/>
              <a:t> </a:t>
            </a:r>
            <a:r>
              <a:rPr lang="ru-RU" sz="2400" b="1" dirty="0" err="1"/>
              <a:t>використання</a:t>
            </a:r>
            <a:r>
              <a:rPr lang="ru-RU" sz="2400" b="1" dirty="0"/>
              <a:t> </a:t>
            </a:r>
            <a:r>
              <a:rPr lang="ru-RU" sz="2400" b="1" dirty="0" err="1"/>
              <a:t>устаткування</a:t>
            </a:r>
            <a:r>
              <a:rPr lang="ru-RU" sz="2400" b="1" dirty="0"/>
              <a:t> через </a:t>
            </a:r>
            <a:r>
              <a:rPr lang="ru-RU" sz="2400" b="1" dirty="0" err="1"/>
              <a:t>скорочення</a:t>
            </a:r>
            <a:r>
              <a:rPr lang="ru-RU" sz="2400" b="1" dirty="0"/>
              <a:t> </a:t>
            </a:r>
            <a:r>
              <a:rPr lang="ru-RU" sz="2400" b="1" dirty="0" err="1"/>
              <a:t>внутрішньозмінних</a:t>
            </a:r>
            <a:r>
              <a:rPr lang="ru-RU" sz="2400" b="1" dirty="0"/>
              <a:t> і </a:t>
            </a:r>
            <a:r>
              <a:rPr lang="ru-RU" sz="2400" b="1" dirty="0" err="1"/>
              <a:t>цілоденних</a:t>
            </a:r>
            <a:r>
              <a:rPr lang="ru-RU" sz="2400" b="1" dirty="0"/>
              <a:t> </a:t>
            </a:r>
            <a:r>
              <a:rPr lang="ru-RU" sz="2400" b="1" dirty="0" err="1"/>
              <a:t>втрат</a:t>
            </a:r>
            <a:r>
              <a:rPr lang="ru-RU" sz="2400" b="1" dirty="0"/>
              <a:t> </a:t>
            </a:r>
            <a:r>
              <a:rPr lang="ru-RU" sz="2400" b="1" dirty="0" err="1"/>
              <a:t>робочого</a:t>
            </a:r>
            <a:r>
              <a:rPr lang="ru-RU" sz="2400" b="1" dirty="0"/>
              <a:t> часу.</a:t>
            </a:r>
          </a:p>
        </p:txBody>
      </p:sp>
    </p:spTree>
    <p:extLst>
      <p:ext uri="{BB962C8B-B14F-4D97-AF65-F5344CB8AC3E}">
        <p14:creationId xmlns:p14="http://schemas.microsoft.com/office/powerpoint/2010/main" val="2668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4107" y="324496"/>
            <a:ext cx="111066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/>
              <a:t>МЕТОДИКА РОЗРАХУНКУ ЕКОНОМІЧНОГО ЕФЕКТУ </a:t>
            </a:r>
          </a:p>
          <a:p>
            <a:pPr algn="ctr"/>
            <a:r>
              <a:rPr lang="ru-RU" sz="2400" b="1" u="sng" dirty="0" smtClean="0"/>
              <a:t>ВІД УСПІШНОГО УПРАВЛІННЯ ОХОРОНОЮ ПРАЦІ</a:t>
            </a:r>
            <a:endParaRPr lang="ru-RU" sz="2400" b="1" u="sng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78702" y="2161010"/>
            <a:ext cx="2797423" cy="1035953"/>
          </a:xfrm>
          <a:prstGeom prst="rect">
            <a:avLst/>
          </a:prstGeom>
          <a:solidFill>
            <a:schemeClr val="accent6">
              <a:lumMod val="20000"/>
              <a:lumOff val="80000"/>
              <a:alpha val="0"/>
            </a:schemeClr>
          </a:solidFill>
        </p:spPr>
      </p:pic>
      <p:sp>
        <p:nvSpPr>
          <p:cNvPr id="4" name="Прямоугольник 3"/>
          <p:cNvSpPr/>
          <p:nvPr/>
        </p:nvSpPr>
        <p:spPr>
          <a:xfrm>
            <a:off x="267629" y="1155493"/>
            <a:ext cx="116641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1.1	Для </a:t>
            </a:r>
            <a:r>
              <a:rPr lang="ru-RU" sz="2400" b="1" dirty="0" err="1"/>
              <a:t>визначення</a:t>
            </a:r>
            <a:r>
              <a:rPr lang="ru-RU" sz="2400" b="1" dirty="0"/>
              <a:t> </a:t>
            </a:r>
            <a:r>
              <a:rPr lang="ru-RU" sz="2400" b="1" dirty="0" err="1"/>
              <a:t>економії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зниження</a:t>
            </a:r>
            <a:r>
              <a:rPr lang="ru-RU" sz="2400" b="1" dirty="0"/>
              <a:t> </a:t>
            </a:r>
            <a:r>
              <a:rPr lang="ru-RU" sz="2400" b="1" dirty="0" err="1"/>
              <a:t>виробничо-зумовленої</a:t>
            </a:r>
            <a:r>
              <a:rPr lang="ru-RU" sz="2400" b="1" dirty="0"/>
              <a:t> </a:t>
            </a:r>
            <a:r>
              <a:rPr lang="ru-RU" sz="2400" b="1" dirty="0" err="1"/>
              <a:t>захворюваності</a:t>
            </a:r>
            <a:r>
              <a:rPr lang="ru-RU" sz="2400" b="1" dirty="0"/>
              <a:t> треба </a:t>
            </a:r>
            <a:r>
              <a:rPr lang="ru-RU" sz="2400" b="1" dirty="0" err="1"/>
              <a:t>знайти</a:t>
            </a:r>
            <a:r>
              <a:rPr lang="ru-RU" sz="2400" b="1" dirty="0"/>
              <a:t> </a:t>
            </a:r>
            <a:r>
              <a:rPr lang="ru-RU" sz="2400" b="1" dirty="0" err="1"/>
              <a:t>відсоток</a:t>
            </a:r>
            <a:r>
              <a:rPr lang="ru-RU" sz="2400" b="1" dirty="0"/>
              <a:t> </a:t>
            </a:r>
            <a:r>
              <a:rPr lang="ru-RU" sz="2400" b="1" dirty="0" err="1"/>
              <a:t>захворюваності</a:t>
            </a:r>
            <a:r>
              <a:rPr lang="ru-RU" sz="2400" b="1" dirty="0"/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b="1" dirty="0"/>
              <a:t> (у </a:t>
            </a:r>
            <a:r>
              <a:rPr lang="ru-RU" sz="2400" b="1" dirty="0" err="1"/>
              <a:t>робочих</a:t>
            </a:r>
            <a:r>
              <a:rPr lang="ru-RU" sz="2400" b="1" dirty="0"/>
              <a:t> днях) по </a:t>
            </a:r>
            <a:r>
              <a:rPr lang="ru-RU" sz="2400" b="1" dirty="0" err="1"/>
              <a:t>відношенню</a:t>
            </a:r>
            <a:r>
              <a:rPr lang="ru-RU" sz="2400" b="1" dirty="0"/>
              <a:t> до </a:t>
            </a:r>
            <a:r>
              <a:rPr lang="ru-RU" sz="2400" b="1" dirty="0" err="1"/>
              <a:t>робочого</a:t>
            </a:r>
            <a:r>
              <a:rPr lang="ru-RU" sz="2400" b="1" dirty="0"/>
              <a:t> часу одного </a:t>
            </a:r>
            <a:r>
              <a:rPr lang="ru-RU" sz="2400" b="1" dirty="0" err="1"/>
              <a:t>працівника</a:t>
            </a:r>
            <a:r>
              <a:rPr lang="ru-RU" sz="2400" b="1" dirty="0"/>
              <a:t>:</a:t>
            </a:r>
          </a:p>
          <a:p>
            <a:pPr algn="just"/>
            <a:endParaRPr lang="en-US" sz="2400" b="1" dirty="0" smtClean="0"/>
          </a:p>
          <a:p>
            <a:pPr algn="just"/>
            <a:endParaRPr lang="en-US" sz="2400" b="1" dirty="0"/>
          </a:p>
          <a:p>
            <a:pPr algn="just"/>
            <a:r>
              <a:rPr lang="ru-RU" sz="2400" b="1" dirty="0" smtClean="0"/>
              <a:t>де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b="1" dirty="0"/>
              <a:t> - </a:t>
            </a:r>
            <a:r>
              <a:rPr lang="ru-RU" sz="2400" b="1" dirty="0" err="1"/>
              <a:t>дні</a:t>
            </a:r>
            <a:r>
              <a:rPr lang="ru-RU" sz="2400" b="1" dirty="0"/>
              <a:t> </a:t>
            </a:r>
            <a:r>
              <a:rPr lang="ru-RU" sz="2400" b="1" dirty="0" err="1"/>
              <a:t>відсутності</a:t>
            </a:r>
            <a:r>
              <a:rPr lang="ru-RU" sz="2400" b="1" dirty="0"/>
              <a:t> через </a:t>
            </a:r>
            <a:r>
              <a:rPr lang="ru-RU" sz="2400" b="1" dirty="0" err="1"/>
              <a:t>виробничо-зумовлену</a:t>
            </a:r>
            <a:r>
              <a:rPr lang="ru-RU" sz="2400" b="1" dirty="0"/>
              <a:t> </a:t>
            </a:r>
            <a:r>
              <a:rPr lang="ru-RU" sz="2400" b="1" dirty="0" err="1"/>
              <a:t>захворюваність</a:t>
            </a:r>
            <a:r>
              <a:rPr lang="ru-RU" sz="2400" b="1" dirty="0"/>
              <a:t> </a:t>
            </a:r>
            <a:r>
              <a:rPr lang="ru-RU" sz="2400" b="1" dirty="0" err="1"/>
              <a:t>протягом</a:t>
            </a:r>
            <a:r>
              <a:rPr lang="ru-RU" sz="2400" b="1" dirty="0"/>
              <a:t> року, </a:t>
            </a:r>
            <a:r>
              <a:rPr lang="ru-RU" sz="2400" b="1" dirty="0" err="1"/>
              <a:t>дні</a:t>
            </a:r>
            <a:r>
              <a:rPr lang="ru-RU" sz="2400" b="1" dirty="0" smtClean="0"/>
              <a:t>;</a:t>
            </a:r>
            <a:endParaRPr lang="en-US" sz="2400" b="1" dirty="0" smtClean="0"/>
          </a:p>
          <a:p>
            <a:pPr algn="just"/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ru-RU" sz="2400" b="1" dirty="0" smtClean="0"/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/>
              <a:t> - </a:t>
            </a:r>
            <a:r>
              <a:rPr lang="ru-RU" sz="2400" b="1" dirty="0" err="1"/>
              <a:t>середньоспискова</a:t>
            </a:r>
            <a:r>
              <a:rPr lang="ru-RU" sz="2400" b="1" dirty="0"/>
              <a:t> </a:t>
            </a:r>
            <a:r>
              <a:rPr lang="ru-RU" sz="2400" b="1" dirty="0" err="1"/>
              <a:t>чисельність</a:t>
            </a:r>
            <a:r>
              <a:rPr lang="ru-RU" sz="2400" b="1" dirty="0"/>
              <a:t>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, люд</a:t>
            </a:r>
            <a:r>
              <a:rPr lang="ru-RU" sz="2400" b="1" dirty="0" smtClean="0"/>
              <a:t>.;</a:t>
            </a:r>
            <a:endParaRPr lang="en-US" sz="2400" b="1" dirty="0" smtClean="0"/>
          </a:p>
          <a:p>
            <a:pPr algn="just"/>
            <a:r>
              <a:rPr lang="en-US" sz="2400" b="1" dirty="0" smtClean="0"/>
              <a:t>     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b="1" dirty="0" smtClean="0"/>
              <a:t> </a:t>
            </a:r>
            <a:r>
              <a:rPr lang="ru-RU" sz="2400" b="1" dirty="0"/>
              <a:t>- </a:t>
            </a:r>
            <a:r>
              <a:rPr lang="ru-RU" sz="2400" b="1" dirty="0" err="1"/>
              <a:t>річний</a:t>
            </a:r>
            <a:r>
              <a:rPr lang="ru-RU" sz="2400" b="1" dirty="0"/>
              <a:t> </a:t>
            </a:r>
            <a:r>
              <a:rPr lang="ru-RU" sz="2400" b="1" dirty="0" err="1"/>
              <a:t>ефективний</a:t>
            </a:r>
            <a:r>
              <a:rPr lang="ru-RU" sz="2400" b="1" dirty="0"/>
              <a:t> фонд часу одного </a:t>
            </a:r>
            <a:r>
              <a:rPr lang="ru-RU" sz="2400" b="1" dirty="0" err="1"/>
              <a:t>працівника</a:t>
            </a:r>
            <a:r>
              <a:rPr lang="ru-RU" sz="2400" b="1" dirty="0"/>
              <a:t>, год; </a:t>
            </a:r>
            <a:endParaRPr lang="en-US" sz="2400" b="1" dirty="0" smtClean="0"/>
          </a:p>
          <a:p>
            <a:pPr algn="just"/>
            <a:r>
              <a:rPr lang="en-US" sz="2400" b="1" dirty="0"/>
              <a:t> </a:t>
            </a:r>
            <a:r>
              <a:rPr lang="en-US" sz="2400" b="1" dirty="0" smtClean="0"/>
              <a:t>    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b="1" dirty="0" smtClean="0"/>
              <a:t> </a:t>
            </a:r>
            <a:r>
              <a:rPr lang="ru-RU" sz="2400" b="1" dirty="0"/>
              <a:t>- </a:t>
            </a:r>
            <a:r>
              <a:rPr lang="ru-RU" sz="2400" b="1" dirty="0" err="1"/>
              <a:t>тривалість</a:t>
            </a:r>
            <a:r>
              <a:rPr lang="ru-RU" sz="2400" b="1" dirty="0"/>
              <a:t> </a:t>
            </a:r>
            <a:r>
              <a:rPr lang="ru-RU" sz="2400" b="1" dirty="0" err="1"/>
              <a:t>зміни</a:t>
            </a:r>
            <a:r>
              <a:rPr lang="ru-RU" sz="2400" b="1" dirty="0"/>
              <a:t>, год.</a:t>
            </a:r>
          </a:p>
        </p:txBody>
      </p:sp>
    </p:spTree>
    <p:extLst>
      <p:ext uri="{BB962C8B-B14F-4D97-AF65-F5344CB8AC3E}">
        <p14:creationId xmlns:p14="http://schemas.microsoft.com/office/powerpoint/2010/main" val="17094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239" y="980438"/>
            <a:ext cx="4785775" cy="119492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90652" y="321365"/>
            <a:ext cx="11218125" cy="3269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30200" algn="just">
              <a:lnSpc>
                <a:spcPts val="2400"/>
              </a:lnSpc>
            </a:pPr>
            <a:r>
              <a:rPr lang="uk-UA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Умовне 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звільнення працівників визначається:</a:t>
            </a:r>
            <a:endParaRPr lang="ru-RU" sz="2400" b="1" dirty="0">
              <a:ea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Bef>
                <a:spcPts val="560"/>
              </a:spcBef>
              <a:spcAft>
                <a:spcPts val="560"/>
              </a:spcAft>
            </a:pPr>
            <a:r>
              <a:rPr lang="uk-UA" sz="2400" b="1" dirty="0">
                <a:ea typeface="Times New Roman" panose="02020603050405020304" pitchFamily="18" charset="0"/>
              </a:rPr>
              <a:t/>
            </a:r>
            <a:br>
              <a:rPr lang="uk-UA" sz="2400" b="1" dirty="0">
                <a:ea typeface="Times New Roman" panose="02020603050405020304" pitchFamily="18" charset="0"/>
              </a:rPr>
            </a:b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 </a:t>
            </a:r>
            <a:endParaRPr lang="ru-RU" sz="2400" b="1" dirty="0">
              <a:solidFill>
                <a:srgbClr val="000000"/>
              </a:solidFill>
              <a:ea typeface="Courier New" panose="02070309020205020404" pitchFamily="49" charset="0"/>
            </a:endParaRPr>
          </a:p>
          <a:p>
            <a:pPr algn="just"/>
            <a:endParaRPr lang="uk-UA" sz="2400" b="1" dirty="0" smtClean="0">
              <a:solidFill>
                <a:srgbClr val="000000"/>
              </a:solidFill>
              <a:ea typeface="Courier New" panose="02070309020205020404" pitchFamily="49" charset="0"/>
            </a:endParaRPr>
          </a:p>
          <a:p>
            <a:pPr algn="just"/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/>
            </a:r>
            <a:b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</a:br>
            <a:endParaRPr lang="ru-RU" sz="2400" b="1" dirty="0"/>
          </a:p>
          <a:p>
            <a:pPr indent="-330200" algn="just">
              <a:lnSpc>
                <a:spcPts val="1300"/>
              </a:lnSpc>
              <a:spcAft>
                <a:spcPts val="305"/>
              </a:spcAft>
            </a:pP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/>
            </a:r>
            <a:b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</a:b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де </a:t>
            </a:r>
            <a:r>
              <a:rPr lang="uk-UA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2400" b="1" i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400" b="1" i="1" baseline="-25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uk-UA" sz="24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400" b="1" i="1" baseline="-25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 - відсоток втрат робочого часу через захворюваність до і після</a:t>
            </a:r>
            <a:endParaRPr lang="ru-RU" sz="2400" b="1" dirty="0">
              <a:ea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                           впровадження 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СУОПП; </a:t>
            </a:r>
            <a:endParaRPr lang="uk-UA" sz="24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r>
              <a:rPr lang="uk-UA" sz="2400" b="1" i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Р</a:t>
            </a:r>
            <a:r>
              <a:rPr lang="uk-UA" sz="2400" b="1" i="1" baseline="-25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uk-UA" sz="24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середньоспискова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 чисельність працівників; </a:t>
            </a:r>
            <a:endParaRPr lang="uk-UA" sz="24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     0,5 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- коефіцієнт нерівномірності впровадження заходів з охорони праці.</a:t>
            </a:r>
            <a:endParaRPr lang="ru-RU" sz="2400" b="1" dirty="0"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865" y="3713321"/>
            <a:ext cx="114076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457200" algn="just">
              <a:lnSpc>
                <a:spcPts val="2400"/>
              </a:lnSpc>
              <a:spcAft>
                <a:spcPts val="0"/>
              </a:spcAft>
            </a:pPr>
            <a:r>
              <a:rPr lang="uk-UA" sz="2400" b="1" dirty="0">
                <a:ea typeface="Times New Roman" panose="02020603050405020304" pitchFamily="18" charset="0"/>
              </a:rPr>
              <a:t>У разі умовного звільнення двох працівників економія фонду заробітної плати та відрахувань на соціальне страхування - </a:t>
            </a:r>
            <a:r>
              <a:rPr lang="uk-UA" sz="24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b="1" i="1" baseline="-25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="1" dirty="0">
                <a:ea typeface="Times New Roman" panose="02020603050405020304" pitchFamily="18" charset="0"/>
              </a:rPr>
              <a:t> за рахунок підвищення продуктивності праці розраховується за формулою:</a:t>
            </a:r>
            <a:endParaRPr lang="ru-RU" sz="2400" b="1" dirty="0">
              <a:ea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r>
              <a:rPr lang="uk-UA" sz="2400" b="1" dirty="0">
                <a:ea typeface="Times New Roman" panose="02020603050405020304" pitchFamily="18" charset="0"/>
              </a:rPr>
              <a:t/>
            </a:r>
            <a:br>
              <a:rPr lang="uk-UA" sz="2400" b="1" dirty="0">
                <a:ea typeface="Times New Roman" panose="02020603050405020304" pitchFamily="18" charset="0"/>
              </a:rPr>
            </a:br>
            <a:r>
              <a:rPr lang="uk-UA" sz="2400" b="1" dirty="0">
                <a:ea typeface="Times New Roman" panose="02020603050405020304" pitchFamily="18" charset="0"/>
              </a:rPr>
              <a:t> </a:t>
            </a:r>
            <a:endParaRPr lang="uk-UA" sz="2400" b="1" dirty="0" smtClean="0">
              <a:ea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endParaRPr lang="uk-UA" sz="2400" b="1" dirty="0" smtClean="0">
              <a:ea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endParaRPr lang="ru-RU" sz="2400" b="1" dirty="0">
              <a:ea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r>
              <a:rPr lang="uk-UA" sz="2400" b="1" dirty="0">
                <a:ea typeface="Times New Roman" panose="02020603050405020304" pitchFamily="18" charset="0"/>
              </a:rPr>
              <a:t>де </a:t>
            </a:r>
            <a:r>
              <a:rPr lang="uk-UA" sz="2400" b="1" i="1" cap="small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Зср</a:t>
            </a:r>
            <a:r>
              <a:rPr lang="uk-UA" sz="2400" b="1" dirty="0">
                <a:ea typeface="Times New Roman" panose="02020603050405020304" pitchFamily="18" charset="0"/>
              </a:rPr>
              <a:t> - середньорічна основна і додаткова заробітна плата одного працівника, гри.; </a:t>
            </a:r>
            <a:r>
              <a:rPr lang="uk-UA" sz="2400" b="1" i="1" cap="small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Псс</a:t>
            </a:r>
            <a:r>
              <a:rPr lang="uk-UA" sz="2400" b="1" dirty="0">
                <a:ea typeface="Times New Roman" panose="02020603050405020304" pitchFamily="18" charset="0"/>
              </a:rPr>
              <a:t> - відсоток відрахувань на соціальне </a:t>
            </a:r>
            <a:r>
              <a:rPr lang="uk-UA" sz="2400" b="1" dirty="0" smtClean="0">
                <a:ea typeface="Times New Roman" panose="02020603050405020304" pitchFamily="18" charset="0"/>
              </a:rPr>
              <a:t>страхування.</a:t>
            </a:r>
            <a:endParaRPr lang="ru-RU" sz="2400" b="1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20565" y="4510429"/>
            <a:ext cx="4476303" cy="146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36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839" y="284179"/>
            <a:ext cx="11430000" cy="305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just">
              <a:lnSpc>
                <a:spcPts val="2400"/>
              </a:lnSpc>
              <a:spcAft>
                <a:spcPts val="2080"/>
              </a:spcAft>
              <a:buClr>
                <a:srgbClr val="000000"/>
              </a:buClr>
              <a:buSzPts val="1300"/>
              <a:tabLst>
                <a:tab pos="816610" algn="l"/>
              </a:tabLst>
            </a:pPr>
            <a:r>
              <a:rPr lang="uk-UA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1.2 Економія </a:t>
            </a:r>
            <a:r>
              <a:rPr lang="uk-UA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за рахунок переведення працівників, оплата яких здійснювалась за ставками робіт зі </a:t>
            </a:r>
            <a:r>
              <a:rPr lang="uk-UA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шк</a:t>
            </a:r>
            <a:r>
              <a:rPr lang="uk-UA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ідливими умовами праці, у нормальні умови визначається</a:t>
            </a:r>
            <a:r>
              <a:rPr lang="uk-UA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12700" lvl="0" algn="just">
              <a:lnSpc>
                <a:spcPts val="2400"/>
              </a:lnSpc>
              <a:spcAft>
                <a:spcPts val="2080"/>
              </a:spcAft>
              <a:buClr>
                <a:srgbClr val="000000"/>
              </a:buClr>
              <a:buSzPts val="1300"/>
              <a:tabLst>
                <a:tab pos="816610" algn="l"/>
              </a:tabLst>
            </a:pPr>
            <a:endParaRPr lang="uk-UA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lnSpc>
                <a:spcPts val="2400"/>
              </a:lnSpc>
              <a:spcAft>
                <a:spcPts val="2080"/>
              </a:spcAft>
              <a:buClr>
                <a:srgbClr val="000000"/>
              </a:buClr>
              <a:buSzPts val="1300"/>
              <a:tabLst>
                <a:tab pos="816610" algn="l"/>
              </a:tabLst>
            </a:pPr>
            <a:endParaRPr lang="ru-RU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indent="-330200" algn="just">
              <a:lnSpc>
                <a:spcPts val="2400"/>
              </a:lnSpc>
              <a:spcAft>
                <a:spcPts val="0"/>
              </a:spcAft>
            </a:pPr>
            <a:r>
              <a:rPr lang="uk-UA" sz="2400" b="1" dirty="0">
                <a:ea typeface="Times New Roman" panose="02020603050405020304" pitchFamily="18" charset="0"/>
              </a:rPr>
              <a:t>де </a:t>
            </a:r>
            <a:r>
              <a:rPr lang="uk-UA" sz="2400" b="1" i="1" cap="small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="1" i="1" cap="small" baseline="-25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тш</a:t>
            </a:r>
            <a:r>
              <a:rPr lang="uk-UA" sz="2400" b="1" dirty="0">
                <a:ea typeface="Times New Roman" panose="02020603050405020304" pitchFamily="18" charset="0"/>
              </a:rPr>
              <a:t> - середня тарифна ставка (година) на шкідливих і важких роботах, грн; </a:t>
            </a:r>
            <a:r>
              <a:rPr lang="uk-UA" sz="2400" b="1" i="1" cap="small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="1" i="1" cap="small" baseline="-250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тн</a:t>
            </a:r>
            <a:r>
              <a:rPr lang="uk-UA" sz="2400" b="1" dirty="0">
                <a:ea typeface="Times New Roman" panose="02020603050405020304" pitchFamily="18" charset="0"/>
              </a:rPr>
              <a:t> - середня тарифна ставка для робіт з нормальними умовами праці, грн; </a:t>
            </a:r>
            <a:r>
              <a:rPr lang="uk-UA" sz="24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="1" dirty="0">
                <a:ea typeface="Times New Roman" panose="02020603050405020304" pitchFamily="18" charset="0"/>
              </a:rPr>
              <a:t> - кількість працівників, що переведені на нормальні умови праці.</a:t>
            </a:r>
            <a:endParaRPr lang="ru-RU" sz="2400" b="1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14759" y="1049489"/>
            <a:ext cx="5312022" cy="125881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56839" y="3418474"/>
            <a:ext cx="11281397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algn="just">
              <a:lnSpc>
                <a:spcPts val="2400"/>
              </a:lnSpc>
              <a:spcAft>
                <a:spcPts val="2080"/>
              </a:spcAft>
              <a:buClr>
                <a:srgbClr val="000000"/>
              </a:buClr>
              <a:buSzPts val="1300"/>
              <a:tabLst>
                <a:tab pos="816610" algn="l"/>
              </a:tabLst>
            </a:pP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Сумарна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економія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переведення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нормальні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заходам,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системою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12700" algn="just">
              <a:lnSpc>
                <a:spcPts val="2400"/>
              </a:lnSpc>
              <a:spcAft>
                <a:spcPts val="2080"/>
              </a:spcAft>
              <a:buClr>
                <a:srgbClr val="000000"/>
              </a:buClr>
              <a:buSzPts val="1300"/>
              <a:tabLst>
                <a:tab pos="816610" algn="l"/>
              </a:tabLst>
            </a:pPr>
            <a:endParaRPr lang="uk-UA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algn="just">
              <a:lnSpc>
                <a:spcPts val="2400"/>
              </a:lnSpc>
              <a:spcAft>
                <a:spcPts val="2080"/>
              </a:spcAft>
              <a:buClr>
                <a:srgbClr val="000000"/>
              </a:buClr>
              <a:buSzPts val="1300"/>
              <a:tabLst>
                <a:tab pos="816610" algn="l"/>
              </a:tabLst>
            </a:pPr>
            <a:r>
              <a:rPr lang="uk-UA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</a:t>
            </a:r>
            <a:r>
              <a:rPr lang="uk-UA" sz="2400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Л</a:t>
            </a:r>
            <a:r>
              <a:rPr lang="uk-UA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4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оплати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відпусток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за роботу в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,.</a:t>
            </a:r>
            <a:endParaRPr lang="uk-UA" sz="24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28939" y="3999160"/>
            <a:ext cx="3110600" cy="8048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2067" y="5524150"/>
            <a:ext cx="2978695" cy="96585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28878" y="5776246"/>
            <a:ext cx="2022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Ел=Ф До </a:t>
            </a: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Уср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1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0916" y="306879"/>
            <a:ext cx="114039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algn="just">
              <a:lnSpc>
                <a:spcPts val="2400"/>
              </a:lnSpc>
              <a:spcAft>
                <a:spcPts val="2080"/>
              </a:spcAft>
              <a:buClr>
                <a:srgbClr val="000000"/>
              </a:buClr>
              <a:buSzPts val="1300"/>
              <a:tabLst>
                <a:tab pos="816610" algn="l"/>
              </a:tabLst>
            </a:pP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1.3.	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Збиток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заподіяний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профзахворюваннями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і травматизмом.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3234" y="884333"/>
            <a:ext cx="3924450" cy="110058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9863" y="1984917"/>
            <a:ext cx="11285034" cy="1943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8100" indent="-330200" algn="just">
              <a:lnSpc>
                <a:spcPts val="2425"/>
              </a:lnSpc>
              <a:spcAft>
                <a:spcPts val="0"/>
              </a:spcAft>
            </a:pP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де </a:t>
            </a:r>
            <a:r>
              <a:rPr lang="uk-UA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</a:t>
            </a:r>
            <a:r>
              <a:rPr lang="uk-UA" sz="2400" b="1" i="1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СР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uk-UA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середньозведеннй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збиток підприємства, тис грн; </a:t>
            </a:r>
            <a:endParaRPr lang="uk-UA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700" marR="38100" indent="-330200" algn="just">
              <a:lnSpc>
                <a:spcPts val="2425"/>
              </a:lnSpc>
              <a:spcAft>
                <a:spcPts val="0"/>
              </a:spcAft>
            </a:pPr>
            <a:r>
              <a:rPr lang="uk-UA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В</a:t>
            </a:r>
            <a:r>
              <a:rPr lang="uk-UA" sz="2400" b="1" i="1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</a:t>
            </a:r>
            <a:r>
              <a:rPr lang="uk-UA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витрати за лікарняними листками за один день непрацездатності, тис грн.; </a:t>
            </a:r>
            <a:endParaRPr lang="uk-UA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700" marR="38100" indent="-330200" algn="just">
              <a:lnSpc>
                <a:spcPts val="2425"/>
              </a:lnSpc>
              <a:spcAft>
                <a:spcPts val="0"/>
              </a:spcAft>
            </a:pPr>
            <a:r>
              <a:rPr lang="uk-UA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К</a:t>
            </a:r>
            <a:r>
              <a:rPr lang="uk-UA" sz="2400" b="1" i="1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uk-UA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коефіцієнт, що враховує відносний розмір матеріального збитку, що </a:t>
            </a:r>
            <a:endParaRPr lang="uk-UA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700" marR="38100" indent="-330200" algn="just">
              <a:lnSpc>
                <a:spcPts val="2425"/>
              </a:lnSpc>
              <a:spcAft>
                <a:spcPts val="0"/>
              </a:spcAft>
            </a:pP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спричинений 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відомими витратами за лікарняними листками </a:t>
            </a:r>
            <a:r>
              <a:rPr lang="uk-UA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(К</a:t>
            </a:r>
            <a:r>
              <a:rPr lang="uk-UA" sz="2400" b="1" i="1" baseline="-25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4,14</a:t>
            </a:r>
            <a:r>
              <a:rPr lang="uk-UA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);</a:t>
            </a:r>
          </a:p>
          <a:p>
            <a:pPr marL="12700" marR="38100" indent="-330200" algn="just">
              <a:lnSpc>
                <a:spcPts val="2425"/>
              </a:lnSpc>
              <a:spcAft>
                <a:spcPts val="0"/>
              </a:spcAft>
            </a:pP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uk-UA" sz="2400" b="1" i="1" cap="smal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</a:t>
            </a:r>
            <a:r>
              <a:rPr lang="uk-UA" sz="2400" b="1" i="1" cap="small" baseline="-25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ср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середньорічна основна й додаткова заробітна плата одного працівника, </a:t>
            </a:r>
            <a:endParaRPr lang="uk-UA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700" marR="38100" indent="-330200" algn="just">
              <a:lnSpc>
                <a:spcPts val="2425"/>
              </a:lnSpc>
              <a:spcAft>
                <a:spcPts val="0"/>
              </a:spcAft>
            </a:pP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тис 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грн.</a:t>
            </a:r>
            <a:endParaRPr lang="ru-RU" sz="2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9863" y="4078320"/>
            <a:ext cx="6885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1.4.	</a:t>
            </a:r>
            <a:r>
              <a:rPr lang="ru-RU" sz="2400" b="1" dirty="0" err="1"/>
              <a:t>Економія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скорочення</a:t>
            </a:r>
            <a:r>
              <a:rPr lang="ru-RU" sz="2400" b="1" dirty="0"/>
              <a:t> </a:t>
            </a:r>
            <a:r>
              <a:rPr lang="ru-RU" sz="2400" b="1" dirty="0" err="1"/>
              <a:t>плинності</a:t>
            </a:r>
            <a:r>
              <a:rPr lang="ru-RU" sz="2400" b="1" dirty="0"/>
              <a:t> </a:t>
            </a:r>
            <a:r>
              <a:rPr lang="ru-RU" sz="2400" b="1" dirty="0" err="1"/>
              <a:t>кадрів</a:t>
            </a:r>
            <a:r>
              <a:rPr lang="ru-RU" sz="2400" b="1" dirty="0"/>
              <a:t>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94302" y="4690099"/>
            <a:ext cx="2584426" cy="76369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80224" y="5603906"/>
            <a:ext cx="1103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де </a:t>
            </a:r>
            <a:r>
              <a:rPr lang="uk-UA" sz="2400" b="1" i="1" cap="small" dirty="0" err="1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З</a:t>
            </a:r>
            <a:r>
              <a:rPr lang="uk-UA" sz="2400" b="1" i="1" cap="small" baseline="-25000" dirty="0" err="1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п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- зменшення плинності кадрів працівника; </a:t>
            </a:r>
            <a:r>
              <a:rPr lang="uk-UA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Р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- втрати на заміну звільненого </a:t>
            </a:r>
            <a:endParaRPr lang="uk-UA" sz="2400" b="1" dirty="0" smtClean="0">
              <a:solidFill>
                <a:srgbClr val="000000"/>
              </a:solidFill>
              <a:ea typeface="Courier New" panose="02070309020205020404" pitchFamily="49" charset="0"/>
            </a:endParaRPr>
          </a:p>
          <a:p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            й 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навчання нового працівника, </a:t>
            </a:r>
            <a:r>
              <a:rPr lang="ru-RU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грн.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814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661" y="362635"/>
            <a:ext cx="116387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ОРІЄНТОВНЕ ОЦІНЮВАННЯ ЕКОНОМІЧНОЇ ЕФЕКТИВНОСТІ ЗАХОДІВ З БЕЗПЕКИ ПРАЦІ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8052" y="1110314"/>
            <a:ext cx="11539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Усі економічні наслідки непрацездатності поділяються на дві групи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:</a:t>
            </a:r>
          </a:p>
          <a:p>
            <a:pPr algn="just"/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-  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загальнодержавні витрати і збори </a:t>
            </a:r>
            <a:r>
              <a:rPr lang="uk-UA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К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 </a:t>
            </a:r>
          </a:p>
          <a:p>
            <a:pPr algn="just"/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  <a:ea typeface="Courier New" panose="02070309020205020404" pitchFamily="49" charset="0"/>
              </a:rPr>
              <a:t>- утрати </a:t>
            </a:r>
            <a:r>
              <a:rPr lang="uk-UA" sz="2400" b="1" dirty="0">
                <a:solidFill>
                  <a:srgbClr val="000000"/>
                </a:solidFill>
                <a:ea typeface="Courier New" panose="02070309020205020404" pitchFamily="49" charset="0"/>
              </a:rPr>
              <a:t>і збитки виробничих підприємств </a:t>
            </a:r>
            <a:r>
              <a:rPr lang="uk-UA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С</a:t>
            </a:r>
            <a:r>
              <a:rPr lang="uk-UA" sz="2400" b="1" i="1" baseline="-25000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В</a:t>
            </a:r>
            <a:r>
              <a:rPr lang="uk-UA" sz="2400" b="1" i="1" dirty="0">
                <a:solidFill>
                  <a:srgbClr val="000000"/>
                </a:solidFill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8051" y="2441717"/>
            <a:ext cx="115393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Утрати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несе</a:t>
            </a:r>
            <a:r>
              <a:rPr lang="ru-RU" sz="2400" b="1" dirty="0"/>
              <a:t> </a:t>
            </a:r>
            <a:r>
              <a:rPr lang="ru-RU" sz="2400" b="1" dirty="0" err="1"/>
              <a:t>суспільство</a:t>
            </a:r>
            <a:r>
              <a:rPr lang="ru-RU" sz="2400" b="1" dirty="0"/>
              <a:t>, </a:t>
            </a:r>
            <a:r>
              <a:rPr lang="ru-RU" sz="2400" b="1" dirty="0" err="1"/>
              <a:t>складають</a:t>
            </a:r>
            <a:r>
              <a:rPr lang="ru-RU" sz="2400" b="1" dirty="0"/>
              <a:t>:</a:t>
            </a:r>
          </a:p>
          <a:p>
            <a:r>
              <a:rPr lang="ru-RU" sz="2400" b="1" dirty="0"/>
              <a:t>-	</a:t>
            </a:r>
            <a:r>
              <a:rPr lang="ru-RU" sz="2400" b="1" dirty="0" err="1"/>
              <a:t>втрати</a:t>
            </a:r>
            <a:r>
              <a:rPr lang="ru-RU" sz="2400" b="1" dirty="0"/>
              <a:t> </a:t>
            </a:r>
            <a:r>
              <a:rPr lang="ru-RU" sz="2400" b="1" dirty="0" err="1"/>
              <a:t>профспілкових</a:t>
            </a:r>
            <a:r>
              <a:rPr lang="ru-RU" sz="2400" b="1" dirty="0"/>
              <a:t> </a:t>
            </a:r>
            <a:r>
              <a:rPr lang="ru-RU" sz="2400" b="1" dirty="0" err="1"/>
              <a:t>організацій</a:t>
            </a:r>
            <a:r>
              <a:rPr lang="ru-RU" sz="2400" b="1" dirty="0"/>
              <a:t> на </a:t>
            </a:r>
            <a:r>
              <a:rPr lang="ru-RU" sz="2400" b="1" dirty="0" err="1"/>
              <a:t>надання</a:t>
            </a:r>
            <a:r>
              <a:rPr lang="ru-RU" sz="2400" b="1" dirty="0"/>
              <a:t> </a:t>
            </a:r>
            <a:r>
              <a:rPr lang="ru-RU" sz="2400" b="1" dirty="0" err="1"/>
              <a:t>допомоги</a:t>
            </a:r>
            <a:r>
              <a:rPr lang="ru-RU" sz="2400" b="1" dirty="0"/>
              <a:t> та оплату </a:t>
            </a:r>
            <a:r>
              <a:rPr lang="ru-RU" sz="2400" b="1" dirty="0" err="1"/>
              <a:t>путівок</a:t>
            </a:r>
            <a:r>
              <a:rPr lang="ru-RU" sz="2400" b="1" dirty="0"/>
              <a:t> у </a:t>
            </a:r>
            <a:r>
              <a:rPr lang="ru-RU" sz="2400" b="1" dirty="0" err="1"/>
              <a:t>розмірі</a:t>
            </a:r>
            <a:r>
              <a:rPr lang="ru-RU" sz="2400" b="1" dirty="0"/>
              <a:t> затрат по </a:t>
            </a:r>
            <a:r>
              <a:rPr lang="ru-RU" sz="2400" b="1" dirty="0" err="1"/>
              <a:t>соціальному</a:t>
            </a:r>
            <a:r>
              <a:rPr lang="ru-RU" sz="2400" b="1" dirty="0"/>
              <a:t> </a:t>
            </a:r>
            <a:r>
              <a:rPr lang="ru-RU" sz="2400" b="1" dirty="0" err="1"/>
              <a:t>страхуванню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суму </a:t>
            </a:r>
            <a:r>
              <a:rPr lang="ru-RU" sz="2400" b="1" dirty="0" err="1"/>
              <a:t>виплат</a:t>
            </a:r>
            <a:r>
              <a:rPr lang="ru-RU" sz="2400" b="1" dirty="0"/>
              <a:t> державного страхового </a:t>
            </a:r>
            <a:r>
              <a:rPr lang="ru-RU" sz="2400" b="1" dirty="0" err="1"/>
              <a:t>товариства</a:t>
            </a:r>
            <a:r>
              <a:rPr lang="ru-RU" sz="2400" b="1" dirty="0"/>
              <a:t> особам у порядку </a:t>
            </a:r>
            <a:r>
              <a:rPr lang="ru-RU" sz="2400" b="1" dirty="0" err="1"/>
              <a:t>індивідуального</a:t>
            </a:r>
            <a:r>
              <a:rPr lang="ru-RU" sz="2400" b="1" dirty="0"/>
              <a:t> </a:t>
            </a:r>
            <a:r>
              <a:rPr lang="ru-RU" sz="2400" b="1" dirty="0" err="1"/>
              <a:t>страхування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суму </a:t>
            </a:r>
            <a:r>
              <a:rPr lang="ru-RU" sz="2400" b="1" dirty="0" err="1"/>
              <a:t>додаткових</a:t>
            </a:r>
            <a:r>
              <a:rPr lang="ru-RU" sz="2400" b="1" dirty="0"/>
              <a:t> </a:t>
            </a:r>
            <a:r>
              <a:rPr lang="ru-RU" sz="2400" b="1" dirty="0" err="1"/>
              <a:t>асигнувань</a:t>
            </a:r>
            <a:r>
              <a:rPr lang="ru-RU" sz="2400" b="1" dirty="0"/>
              <a:t> </a:t>
            </a:r>
            <a:r>
              <a:rPr lang="ru-RU" sz="2400" b="1" dirty="0" err="1"/>
              <a:t>вищих</a:t>
            </a:r>
            <a:r>
              <a:rPr lang="ru-RU" sz="2400" b="1" dirty="0"/>
              <a:t> </a:t>
            </a:r>
            <a:r>
              <a:rPr lang="ru-RU" sz="2400" b="1" dirty="0" err="1"/>
              <a:t>організацій</a:t>
            </a:r>
            <a:r>
              <a:rPr lang="ru-RU" sz="2400" b="1" dirty="0"/>
              <a:t> на </a:t>
            </a:r>
            <a:r>
              <a:rPr lang="ru-RU" sz="2400" b="1" dirty="0" err="1"/>
              <a:t>вжиття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 </a:t>
            </a:r>
            <a:r>
              <a:rPr lang="ru-RU" sz="2400" b="1" dirty="0" err="1"/>
              <a:t>щодо</a:t>
            </a:r>
            <a:r>
              <a:rPr lang="ru-RU" sz="2400" b="1" dirty="0"/>
              <a:t> </a:t>
            </a:r>
            <a:r>
              <a:rPr lang="ru-RU" sz="2400" b="1" dirty="0" err="1"/>
              <a:t>усунення</a:t>
            </a:r>
            <a:r>
              <a:rPr lang="ru-RU" sz="2400" b="1" dirty="0"/>
              <a:t> </a:t>
            </a:r>
            <a:r>
              <a:rPr lang="ru-RU" sz="2400" b="1" dirty="0" err="1"/>
              <a:t>наслідків</a:t>
            </a:r>
            <a:r>
              <a:rPr lang="ru-RU" sz="2400" b="1" dirty="0"/>
              <a:t> </a:t>
            </a:r>
            <a:r>
              <a:rPr lang="ru-RU" sz="2400" b="1" dirty="0" err="1"/>
              <a:t>масових</a:t>
            </a:r>
            <a:r>
              <a:rPr lang="ru-RU" sz="2400" b="1" dirty="0"/>
              <a:t> </a:t>
            </a:r>
            <a:r>
              <a:rPr lang="ru-RU" sz="2400" b="1" dirty="0" err="1"/>
              <a:t>нещасних</a:t>
            </a:r>
            <a:r>
              <a:rPr lang="ru-RU" sz="2400" b="1" dirty="0"/>
              <a:t> </a:t>
            </a:r>
            <a:r>
              <a:rPr lang="ru-RU" sz="2400" b="1" dirty="0" err="1"/>
              <a:t>випадків</a:t>
            </a:r>
            <a:r>
              <a:rPr lang="ru-RU" sz="2400" b="1" dirty="0"/>
              <a:t>;</a:t>
            </a:r>
          </a:p>
          <a:p>
            <a:r>
              <a:rPr lang="ru-RU" sz="2400" b="1" dirty="0"/>
              <a:t>-	суму </a:t>
            </a:r>
            <a:r>
              <a:rPr lang="ru-RU" sz="2400" b="1" dirty="0" err="1"/>
              <a:t>збитків</a:t>
            </a:r>
            <a:r>
              <a:rPr lang="ru-RU" sz="2400" b="1" dirty="0"/>
              <a:t> </a:t>
            </a:r>
            <a:r>
              <a:rPr lang="ru-RU" sz="2400" b="1" dirty="0" err="1"/>
              <a:t>суспільства</a:t>
            </a:r>
            <a:r>
              <a:rPr lang="ru-RU" sz="2400" b="1" dirty="0"/>
              <a:t> у </a:t>
            </a:r>
            <a:r>
              <a:rPr lang="ru-RU" sz="2400" b="1" dirty="0" err="1"/>
              <a:t>вигляді</a:t>
            </a:r>
            <a:r>
              <a:rPr lang="ru-RU" sz="2400" b="1" dirty="0"/>
              <a:t> </a:t>
            </a:r>
            <a:r>
              <a:rPr lang="ru-RU" sz="2400" b="1" dirty="0" err="1"/>
              <a:t>податків</a:t>
            </a:r>
            <a:r>
              <a:rPr lang="ru-RU" sz="2400" b="1" dirty="0"/>
              <a:t> з </a:t>
            </a:r>
            <a:r>
              <a:rPr lang="ru-RU" sz="2400" b="1" dirty="0" err="1"/>
              <a:t>неоподаткованої</a:t>
            </a:r>
            <a:r>
              <a:rPr lang="ru-RU" sz="2400" b="1" dirty="0"/>
              <a:t> </a:t>
            </a:r>
            <a:r>
              <a:rPr lang="ru-RU" sz="2400" b="1" dirty="0" err="1"/>
              <a:t>частини</a:t>
            </a:r>
            <a:r>
              <a:rPr lang="ru-RU" sz="2400" b="1" dirty="0"/>
              <a:t> </a:t>
            </a:r>
            <a:r>
              <a:rPr lang="ru-RU" sz="2400" b="1" dirty="0" err="1"/>
              <a:t>доходів</a:t>
            </a:r>
            <a:r>
              <a:rPr lang="ru-RU" sz="2400" b="1" dirty="0"/>
              <a:t> </a:t>
            </a:r>
            <a:r>
              <a:rPr lang="ru-RU" sz="2400" b="1" dirty="0" err="1"/>
              <a:t>потерпілих</a:t>
            </a:r>
            <a:r>
              <a:rPr lang="ru-RU" sz="2400" b="1" dirty="0"/>
              <a:t>, з </a:t>
            </a:r>
            <a:r>
              <a:rPr lang="ru-RU" sz="2400" b="1" dirty="0" err="1"/>
              <a:t>виплат</a:t>
            </a:r>
            <a:r>
              <a:rPr lang="ru-RU" sz="2400" b="1" dirty="0"/>
              <a:t> за </a:t>
            </a:r>
            <a:r>
              <a:rPr lang="ru-RU" sz="2400" b="1" dirty="0" err="1"/>
              <a:t>лікарняними</a:t>
            </a:r>
            <a:r>
              <a:rPr lang="ru-RU" sz="2400" b="1" dirty="0"/>
              <a:t> листами (</a:t>
            </a:r>
            <a:r>
              <a:rPr lang="ru-RU" sz="2400" b="1" dirty="0" err="1"/>
              <a:t>лише</a:t>
            </a:r>
            <a:r>
              <a:rPr lang="ru-RU" sz="2400" b="1" dirty="0"/>
              <a:t> в </a:t>
            </a:r>
            <a:r>
              <a:rPr lang="ru-RU" sz="2400" b="1" dirty="0" err="1"/>
              <a:t>державних</a:t>
            </a:r>
            <a:r>
              <a:rPr lang="ru-RU" sz="2400" b="1" dirty="0"/>
              <a:t> </a:t>
            </a:r>
            <a:r>
              <a:rPr lang="ru-RU" sz="2400" b="1" dirty="0" err="1"/>
              <a:t>підприємствах</a:t>
            </a:r>
            <a:r>
              <a:rPr lang="ru-RU" sz="2400" b="1" dirty="0"/>
              <a:t>);</a:t>
            </a:r>
          </a:p>
          <a:p>
            <a:r>
              <a:rPr lang="ru-RU" sz="2400" b="1" dirty="0"/>
              <a:t>-	суму </a:t>
            </a:r>
            <a:r>
              <a:rPr lang="ru-RU" sz="2400" b="1" dirty="0" err="1"/>
              <a:t>потенційних</a:t>
            </a:r>
            <a:r>
              <a:rPr lang="ru-RU" sz="2400" b="1" dirty="0"/>
              <a:t> </a:t>
            </a:r>
            <a:r>
              <a:rPr lang="ru-RU" sz="2400" b="1" dirty="0" err="1"/>
              <a:t>збитків</a:t>
            </a:r>
            <a:r>
              <a:rPr lang="ru-RU" sz="2400" b="1" dirty="0"/>
              <a:t>, </a:t>
            </a:r>
            <a:r>
              <a:rPr lang="ru-RU" sz="2400" b="1" dirty="0" err="1"/>
              <a:t>заподіяних</a:t>
            </a:r>
            <a:r>
              <a:rPr lang="ru-RU" sz="2400" b="1" dirty="0"/>
              <a:t> </a:t>
            </a:r>
            <a:r>
              <a:rPr lang="ru-RU" sz="2400" b="1" dirty="0" err="1"/>
              <a:t>суспільству</a:t>
            </a:r>
            <a:r>
              <a:rPr lang="ru-RU" sz="2400" b="1" dirty="0"/>
              <a:t> у </a:t>
            </a:r>
            <a:r>
              <a:rPr lang="ru-RU" sz="2400" b="1" dirty="0" err="1"/>
              <a:t>зв’язку</a:t>
            </a:r>
            <a:r>
              <a:rPr lang="ru-RU" sz="2400" b="1" dirty="0"/>
              <a:t> з </a:t>
            </a:r>
            <a:r>
              <a:rPr lang="ru-RU" sz="2400" b="1" dirty="0" err="1"/>
              <a:t>виходом</a:t>
            </a:r>
            <a:r>
              <a:rPr lang="ru-RU" sz="2400" b="1" dirty="0"/>
              <a:t> </a:t>
            </a:r>
            <a:r>
              <a:rPr lang="ru-RU" sz="2400" b="1" dirty="0" err="1"/>
              <a:t>працівника</a:t>
            </a:r>
            <a:r>
              <a:rPr lang="ru-RU" sz="2400" b="1" dirty="0"/>
              <a:t> на </a:t>
            </a:r>
            <a:r>
              <a:rPr lang="ru-RU" sz="2400" b="1" dirty="0" err="1"/>
              <a:t>пенсію</a:t>
            </a:r>
            <a:r>
              <a:rPr lang="ru-RU" sz="2400" b="1" dirty="0"/>
              <a:t> по </a:t>
            </a:r>
            <a:r>
              <a:rPr lang="ru-RU" sz="2400" b="1" dirty="0" err="1"/>
              <a:t>інвалідності</a:t>
            </a:r>
            <a:r>
              <a:rPr lang="ru-RU" sz="2400" b="1" dirty="0"/>
              <a:t> за </a:t>
            </a:r>
            <a:r>
              <a:rPr lang="ru-RU" sz="2400" b="1" dirty="0" err="1"/>
              <a:t>розрахунковий</a:t>
            </a:r>
            <a:r>
              <a:rPr lang="ru-RU" sz="2400" b="1" dirty="0"/>
              <a:t> </a:t>
            </a:r>
            <a:r>
              <a:rPr lang="ru-RU" sz="2400" b="1" dirty="0" err="1"/>
              <a:t>період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5428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defRPr sz="2400" b="1" dirty="0" smtClean="0"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677</Words>
  <Application>Microsoft Office PowerPoint</Application>
  <PresentationFormat>Широкоэкранный</PresentationFormat>
  <Paragraphs>126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23</cp:revision>
  <dcterms:created xsi:type="dcterms:W3CDTF">2022-09-12T05:09:17Z</dcterms:created>
  <dcterms:modified xsi:type="dcterms:W3CDTF">2022-12-26T20:57:57Z</dcterms:modified>
</cp:coreProperties>
</file>