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8" r:id="rId3"/>
    <p:sldId id="268" r:id="rId4"/>
    <p:sldId id="298" r:id="rId5"/>
    <p:sldId id="299" r:id="rId6"/>
    <p:sldId id="269" r:id="rId7"/>
    <p:sldId id="300" r:id="rId8"/>
    <p:sldId id="272" r:id="rId9"/>
    <p:sldId id="273" r:id="rId10"/>
    <p:sldId id="274" r:id="rId11"/>
    <p:sldId id="275" r:id="rId12"/>
    <p:sldId id="276" r:id="rId13"/>
    <p:sldId id="285" r:id="rId14"/>
    <p:sldId id="302" r:id="rId15"/>
    <p:sldId id="303" r:id="rId16"/>
    <p:sldId id="304" r:id="rId17"/>
    <p:sldId id="305" r:id="rId18"/>
    <p:sldId id="306" r:id="rId19"/>
    <p:sldId id="307" r:id="rId20"/>
    <p:sldId id="308" r:id="rId21"/>
    <p:sldId id="309" r:id="rId22"/>
    <p:sldId id="297" r:id="rId23"/>
    <p:sldId id="265" r:id="rId24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5C89-2E28-4777-95B0-BA7EECAE3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9928" y="987552"/>
            <a:ext cx="8385048" cy="308152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52321-4D71-4DA8-BD2C-DC22FC152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5506" y="4480561"/>
            <a:ext cx="5993892" cy="1166495"/>
          </a:xfrm>
        </p:spPr>
        <p:txBody>
          <a:bodyPr>
            <a:normAutofit/>
          </a:bodyPr>
          <a:lstStyle>
            <a:lvl1pPr marL="0" indent="0" algn="ctr">
              <a:buNone/>
              <a:defRPr sz="1400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37183-71EA-4A92-8609-41ECB53F4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9F2E6-1ECC-4081-8EBF-C80C6C94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3FA67-CD72-4503-BA25-FEC880107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544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3CBE-1EA9-4E8B-A281-C50B792E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EB1A0-A59D-4CB9-BABB-C6BF1D2E9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6265B-940D-433C-AD76-2D6A4244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AB98E-314F-45C4-9A64-AD3FAE051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49F32-B214-4A0C-8669-7FE4BA445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704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E4A6D-DAA1-4551-A093-3C36C1C8CF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5FDA9-71CD-4B86-B291-BEBA43D8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9F5B1-B635-4479-A426-B1D40665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33098-8769-47C3-80B2-C2942F98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A9297-65D4-45BE-BE6C-5531FC6A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932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A523-EF01-4656-9D54-347E984F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2871-79D5-420E-8207-BEF7BE44A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32D3-8223-4851-BB8E-CB489B9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4444B-9FC3-414D-8EA0-15AB806D5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448B-FCF6-40C5-8BB6-15B70E88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2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F79BA-620F-4443-807B-BE44F36F9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709738"/>
            <a:ext cx="9430811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9A625-6442-4047-B545-433C44512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4589463"/>
            <a:ext cx="943081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EAA30-3B1A-4BEA-9835-33D20724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6440-3149-446F-8105-485333B1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FEDB1-D604-4E10-B334-5DB30349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2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6E563-D552-439E-8DF5-45062D87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6873-2DD5-456E-A3A9-FE408419E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1825625"/>
            <a:ext cx="468405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6B04C-FB9E-4A9E-8892-4B5B70289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2" y="1825625"/>
            <a:ext cx="4684058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2F0B4-0E86-473E-BC42-78D856A0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B9537-F43C-4042-B165-A00358F9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9F52F-61F2-4FEE-8989-2FB40019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40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32E5C-0B2D-4DB5-95F6-3C2C825DF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89993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F1C53-3F27-42E6-BE80-1DF579857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872132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CC6CB-F028-4322-B54F-571203106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510632"/>
            <a:ext cx="4872133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D2CD7-554E-4EAA-BAF6-86ABB7E81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89809" y="1681163"/>
            <a:ext cx="4849909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2A2D6-379C-4D26-90AC-9F2F46DCE7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89810" y="2505075"/>
            <a:ext cx="4872134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A0E4F3-8A65-4788-AE96-1FB2060F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22DA4-5EE1-440C-ADDE-D7B4F77B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BC291E-B8EF-4ED7-A04A-23426C22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266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CB818-E8D0-497B-9A7E-4F281D0DB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82B9D-CD58-4C05-8A78-CB6E0E9D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E60CD-D6F3-40A7-BB8B-FEC8E315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2B832-C4FE-4F88-85EA-DDC16A82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390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5B2FC-801A-44A4-96BF-26A9E8B2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127F04-7E7E-485C-8B30-6B89E5A6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33C81-AA74-4BCE-AA9E-56E5791D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36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D3CB-0541-46AD-B35E-0E0A1375E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8EFDE-1D7D-46B8-AB55-A3C02EDD1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5652153" cy="5403850"/>
          </a:xfrm>
        </p:spPr>
        <p:txBody>
          <a:bodyPr/>
          <a:lstStyle>
            <a:lvl1pPr>
              <a:defRPr sz="3200"/>
            </a:lvl1pPr>
            <a:lvl2pPr>
              <a:defRPr sz="2800" b="1"/>
            </a:lvl2pPr>
            <a:lvl3pPr>
              <a:defRPr sz="2400" b="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1D2F5-DB36-4943-8A14-96AFC4883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C07D4-6597-444C-9EFD-62021AE7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D0D2C-70E8-4A24-9727-BEAF10B1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9E0F6-7216-48A1-8BCA-770C6DE3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439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CBEBD-5F1A-4111-A7F2-1CE82C9A6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517FB-4008-4F68-B193-482971BA72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06C5F-0885-458F-9B21-47E60171B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86F2E-B752-4D78-8DC4-C96A1A00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37751-8BB8-4224-870A-A2953E76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2CE94-BD7E-44B3-9B5E-67D4BD31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654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AFD227-869A-489C-A9B5-3F0498DF3C0C}"/>
              </a:ext>
            </a:extLst>
          </p:cNvPr>
          <p:cNvGrpSpPr/>
          <p:nvPr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05E913-A9D9-4639-B104-1F07A4AF6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02920"/>
            <a:ext cx="96340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40CEB-B6D7-46E6-9843-515342140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1874520"/>
            <a:ext cx="96340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AC8B5-8DFB-4920-8580-54824C831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3736" y="6382512"/>
            <a:ext cx="28459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B5898F52-2787-4BA2-BBBC-9395E9F86D50}" type="datetimeFigureOut">
              <a:rPr lang="en-US" smtClean="0"/>
              <a:pPr/>
              <a:t>3/2/2024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E2D5D-B616-4048-9CB8-4D316BBDB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54871" y="2093199"/>
            <a:ext cx="4157472" cy="416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322F0-8F3D-4AC5-9873-24666D0E0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919" y="6382512"/>
            <a:ext cx="5009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454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62" r:id="rId5"/>
    <p:sldLayoutId id="2147483667" r:id="rId6"/>
    <p:sldLayoutId id="2147483663" r:id="rId7"/>
    <p:sldLayoutId id="2147483664" r:id="rId8"/>
    <p:sldLayoutId id="2147483665" r:id="rId9"/>
    <p:sldLayoutId id="2147483666" r:id="rId10"/>
    <p:sldLayoutId id="2147483668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3439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17/06/relationships/model3d" Target="../media/model3d1.glb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17/06/relationships/model3d" Target="../media/model3d2.glb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17/06/relationships/model3d" Target="../media/model3d3.glb"/><Relationship Id="rId5" Type="http://schemas.openxmlformats.org/officeDocument/2006/relationships/image" Target="../media/image6.png"/><Relationship Id="rId4" Type="http://schemas.microsoft.com/office/2017/06/relationships/model3d" Target="../media/model3d1.glb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6F5F07B-A917-442C-82D5-5719737E9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0" y="-1119"/>
            <a:ext cx="12191982" cy="685911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6C3E48C-655A-4982-8E73-7FB0D9E65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" y="3307170"/>
            <a:ext cx="12191982" cy="3558767"/>
          </a:xfrm>
          <a:prstGeom prst="rect">
            <a:avLst/>
          </a:prstGeom>
          <a:gradFill>
            <a:gsLst>
              <a:gs pos="89000">
                <a:srgbClr val="000000">
                  <a:alpha val="0"/>
                </a:srgbClr>
              </a:gs>
              <a:gs pos="0">
                <a:schemeClr val="tx1"/>
              </a:gs>
              <a:gs pos="56000">
                <a:srgbClr val="000000">
                  <a:alpha val="26000"/>
                </a:srgbClr>
              </a:gs>
              <a:gs pos="14000">
                <a:srgbClr val="000000">
                  <a:alpha val="37000"/>
                </a:srgbClr>
              </a:gs>
              <a:gs pos="0">
                <a:srgbClr val="000000">
                  <a:alpha val="2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9BFBE5-B286-7872-76E9-6227DE2D02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32393" y="2727679"/>
            <a:ext cx="8625385" cy="2729554"/>
          </a:xfrm>
        </p:spPr>
        <p:txBody>
          <a:bodyPr>
            <a:normAutofit/>
          </a:bodyPr>
          <a:lstStyle/>
          <a:p>
            <a:r>
              <a:rPr lang="uk-UA" sz="36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Профілактика та лікування спадкових </a:t>
            </a:r>
            <a:r>
              <a:rPr lang="uk-UA" sz="36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хвороб</a:t>
            </a:r>
            <a:endParaRPr lang="ru-UA" sz="9600" dirty="0">
              <a:solidFill>
                <a:srgbClr val="FFFFFF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D3EA6E4-3E71-89CF-F290-17C3E98814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41260" y="5786651"/>
            <a:ext cx="5909481" cy="811373"/>
          </a:xfrm>
        </p:spPr>
        <p:txBody>
          <a:bodyPr>
            <a:normAutofit/>
          </a:bodyPr>
          <a:lstStyle/>
          <a:p>
            <a:r>
              <a:rPr lang="uk-UA" dirty="0">
                <a:solidFill>
                  <a:srgbClr val="FFFFFF"/>
                </a:solidFill>
              </a:rPr>
              <a:t>Лекція 14</a:t>
            </a:r>
          </a:p>
        </p:txBody>
      </p:sp>
      <p:pic>
        <p:nvPicPr>
          <p:cNvPr id="6" name="Рисунок 5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E25A4422-97EA-3820-ED39-12BA3C1058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Трехмерная модель 6" descr="Ссылки">
                <a:extLst>
                  <a:ext uri="{FF2B5EF4-FFF2-40B4-BE49-F238E27FC236}">
                    <a16:creationId xmlns:a16="http://schemas.microsoft.com/office/drawing/2014/main" id="{89101425-E1CD-9C95-891C-0ABF9DB2E90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243587563"/>
                  </p:ext>
                </p:extLst>
              </p:nvPr>
            </p:nvGraphicFramePr>
            <p:xfrm>
              <a:off x="-1129749" y="2230016"/>
              <a:ext cx="4989503" cy="4462006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4989503" cy="4462006"/>
                    </a:xfrm>
                    <a:prstGeom prst="rect">
                      <a:avLst/>
                    </a:prstGeom>
                  </am3d:spPr>
                  <am3d:camera>
                    <am3d:pos x="0" y="0" z="7477187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7812" d="1000000"/>
                    <am3d:preTrans dx="5737674" dy="-11363692" dz="-750036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7966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756899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Трехмерная модель 6" descr="Ссылки">
                <a:extLst>
                  <a:ext uri="{FF2B5EF4-FFF2-40B4-BE49-F238E27FC236}">
                    <a16:creationId xmlns:a16="http://schemas.microsoft.com/office/drawing/2014/main" id="{89101425-E1CD-9C95-891C-0ABF9DB2E9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129749" y="2230016"/>
                <a:ext cx="4989503" cy="446200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3799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967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-8832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AFC253-7560-8EAC-E9FE-CEF792DA68A2}"/>
              </a:ext>
            </a:extLst>
          </p:cNvPr>
          <p:cNvSpPr txBox="1"/>
          <p:nvPr/>
        </p:nvSpPr>
        <p:spPr>
          <a:xfrm>
            <a:off x="176029" y="1166282"/>
            <a:ext cx="1166326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SzPts val="1400"/>
              <a:buFont typeface="Times New Roman" panose="02020603050405020304" pitchFamily="18" charset="0"/>
              <a:buAutoNum type="arabicPeriod"/>
              <a:tabLst>
                <a:tab pos="1163320" algn="l"/>
              </a:tabLs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Несприятливі впливи у ранні терміни вагітності (захворювання, діагностичні або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лікувальні</a:t>
            </a:r>
            <a:r>
              <a:rPr lang="uk-UA" sz="2400" b="1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процедури,</a:t>
            </a:r>
            <a:r>
              <a:rPr lang="uk-UA" sz="2400" b="1" spc="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прийом</a:t>
            </a:r>
            <a:r>
              <a:rPr lang="uk-UA" sz="2400" b="1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медикаментів).</a:t>
            </a:r>
            <a:endParaRPr lang="ru-UA" sz="2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eriod"/>
              <a:tabLst>
                <a:tab pos="1166495" algn="l"/>
              </a:tabLs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Ускладнений перебіг вагітності (загроза переривання з раннього терміну, яка не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піддається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терапії,</a:t>
            </a:r>
            <a:r>
              <a:rPr lang="uk-UA" sz="2400" b="1" spc="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багатоводдя</a:t>
            </a:r>
            <a:r>
              <a:rPr lang="uk-UA" sz="2400" b="1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sz="2400" b="1" spc="-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маловоддя).</a:t>
            </a:r>
            <a:endParaRPr lang="ru-UA" sz="2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eriod"/>
              <a:tabLst>
                <a:tab pos="1136015" algn="l"/>
              </a:tabLs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Патологія</a:t>
            </a:r>
            <a:r>
              <a:rPr lang="uk-UA" sz="2400" b="1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плода,</a:t>
            </a:r>
            <a:r>
              <a:rPr lang="uk-UA" sz="2400" b="1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виявлена</a:t>
            </a:r>
            <a:r>
              <a:rPr lang="uk-UA" sz="2400" b="1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  <a:r>
              <a:rPr lang="uk-UA" sz="2400" b="1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ультразвуковому</a:t>
            </a:r>
            <a:r>
              <a:rPr lang="uk-UA" sz="2400" b="1" spc="-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дослідженні.</a:t>
            </a:r>
            <a:endParaRPr lang="ru-UA" sz="2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eriod"/>
              <a:tabLst>
                <a:tab pos="1346200" algn="l"/>
              </a:tabLs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Зміна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показників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скринінгових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факторів: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РАРР-А,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альфа-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фетопротеїну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хоріонічного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гонадотропіну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uk-UA" sz="2400" b="1" spc="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естріолу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UA" sz="2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eriod"/>
              <a:tabLst>
                <a:tab pos="1212215" algn="l"/>
              </a:tabLs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Наявність у</a:t>
            </a:r>
            <a:r>
              <a:rPr lang="uk-UA" sz="2400" b="1" spc="-6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подружжя</a:t>
            </a:r>
            <a:r>
              <a:rPr lang="uk-UA" sz="2400" b="1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шкідливих</a:t>
            </a:r>
            <a:r>
              <a:rPr lang="uk-UA" sz="2400" b="1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факторів,</a:t>
            </a:r>
            <a:r>
              <a:rPr lang="uk-UA" sz="24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пов’язаних</a:t>
            </a:r>
            <a:r>
              <a:rPr lang="uk-UA" sz="2400" b="1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uk-UA" sz="24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професією.</a:t>
            </a:r>
            <a:endParaRPr lang="ru-UA" sz="2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eriod"/>
              <a:tabLst>
                <a:tab pos="1212215" algn="l"/>
              </a:tabLs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Первинна</a:t>
            </a:r>
            <a:r>
              <a:rPr lang="uk-UA" sz="2400" b="1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аменорея,</a:t>
            </a:r>
            <a:r>
              <a:rPr lang="uk-UA" sz="24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порушення</a:t>
            </a:r>
            <a:r>
              <a:rPr lang="uk-UA" sz="2400" b="1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менструального</a:t>
            </a:r>
            <a:r>
              <a:rPr lang="uk-UA" sz="2400" b="1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циклу</a:t>
            </a:r>
            <a:r>
              <a:rPr lang="uk-UA" sz="2400" b="1" spc="-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невстановленого</a:t>
            </a:r>
            <a:r>
              <a:rPr lang="uk-UA" sz="2400" b="1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ґенезу.</a:t>
            </a:r>
            <a:endParaRPr lang="ru-UA" sz="2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eriod"/>
              <a:tabLst>
                <a:tab pos="1212215" algn="l"/>
              </a:tabLs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Сім’я</a:t>
            </a:r>
            <a:r>
              <a:rPr lang="uk-UA" sz="2400" b="1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2400" b="1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неплідністю.</a:t>
            </a:r>
            <a:endParaRPr lang="ru-UA" sz="2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44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BA0C77-5F68-69E2-0870-EF4B25C87AF3}"/>
              </a:ext>
            </a:extLst>
          </p:cNvPr>
          <p:cNvSpPr txBox="1"/>
          <p:nvPr/>
        </p:nvSpPr>
        <p:spPr>
          <a:xfrm>
            <a:off x="161730" y="234514"/>
            <a:ext cx="11551298" cy="5658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Bef>
                <a:spcPts val="200"/>
              </a:spcBef>
            </a:pPr>
            <a:r>
              <a:rPr lang="uk-UA" sz="2400" b="1" dirty="0">
                <a:solidFill>
                  <a:srgbClr val="1F3763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Основні</a:t>
            </a:r>
            <a:r>
              <a:rPr lang="uk-UA" sz="2400" b="1" spc="-20" dirty="0">
                <a:solidFill>
                  <a:srgbClr val="1F3763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1F3763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sz="2400" b="1" spc="-15" dirty="0">
                <a:solidFill>
                  <a:srgbClr val="1F3763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1F3763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генетичного</a:t>
            </a:r>
            <a:r>
              <a:rPr lang="uk-UA" sz="2400" b="1" spc="-20" dirty="0">
                <a:solidFill>
                  <a:srgbClr val="1F3763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1F3763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консультування:</a:t>
            </a:r>
            <a:endParaRPr lang="ru-UA" b="1" dirty="0">
              <a:solidFill>
                <a:srgbClr val="1F3763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SzPts val="1200"/>
              <a:buFont typeface="Wingdings" panose="05000000000000000000" pitchFamily="2" charset="2"/>
              <a:buChar char=""/>
              <a:tabLst>
                <a:tab pos="1438275" algn="l"/>
              </a:tabLs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встановлення</a:t>
            </a:r>
            <a:r>
              <a:rPr lang="uk-UA" sz="2400" b="1" spc="-30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точного</a:t>
            </a:r>
            <a:r>
              <a:rPr lang="uk-UA" sz="2400" b="1" spc="-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діагнозу</a:t>
            </a:r>
            <a:r>
              <a:rPr lang="uk-UA" sz="2400" b="1" spc="-50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спадкової</a:t>
            </a:r>
            <a:r>
              <a:rPr lang="uk-UA" sz="2400" b="1" spc="-50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хвороби;</a:t>
            </a:r>
            <a:endParaRPr lang="ru-UA" sz="2000" b="1" dirty="0">
              <a:effectLst/>
              <a:latin typeface="Calibri" panose="020F0502020204030204" pitchFamily="34" charset="0"/>
              <a:ea typeface="Wingdings" panose="05000000000000000000" pitchFamily="2" charset="2"/>
              <a:cs typeface="Wingdings" panose="05000000000000000000" pitchFamily="2" charset="2"/>
            </a:endParaRPr>
          </a:p>
          <a:p>
            <a:pPr marL="742950" lvl="1" indent="-285750" algn="just">
              <a:buSzPts val="1200"/>
              <a:buFont typeface="Wingdings" panose="05000000000000000000" pitchFamily="2" charset="2"/>
              <a:buChar char=""/>
              <a:tabLst>
                <a:tab pos="1438275" algn="l"/>
              </a:tabLs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визначення</a:t>
            </a:r>
            <a:r>
              <a:rPr lang="uk-UA" sz="2400" b="1" spc="-3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типу</a:t>
            </a:r>
            <a:r>
              <a:rPr lang="uk-UA" sz="2400" b="1" spc="-30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успадкування</a:t>
            </a:r>
            <a:r>
              <a:rPr lang="uk-UA" sz="2400" b="1" spc="-10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захворювання</a:t>
            </a:r>
            <a:r>
              <a:rPr lang="uk-UA" sz="2400" b="1" spc="-30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в</a:t>
            </a:r>
            <a:r>
              <a:rPr lang="uk-UA" sz="2400" b="1" spc="-2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цій</a:t>
            </a:r>
            <a:r>
              <a:rPr lang="uk-UA" sz="2400" b="1" spc="-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родині;</a:t>
            </a:r>
            <a:endParaRPr lang="ru-UA" sz="2000" b="1" dirty="0">
              <a:effectLst/>
              <a:latin typeface="Calibri" panose="020F0502020204030204" pitchFamily="34" charset="0"/>
              <a:ea typeface="Wingdings" panose="05000000000000000000" pitchFamily="2" charset="2"/>
              <a:cs typeface="Wingdings" panose="05000000000000000000" pitchFamily="2" charset="2"/>
            </a:endParaRPr>
          </a:p>
          <a:p>
            <a:pPr marL="742950" lvl="1" indent="-285750" algn="just">
              <a:buSzPts val="1200"/>
              <a:buFont typeface="Wingdings" panose="05000000000000000000" pitchFamily="2" charset="2"/>
              <a:buChar char=""/>
              <a:tabLst>
                <a:tab pos="1438275" algn="l"/>
              </a:tabLs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оцінка</a:t>
            </a:r>
            <a:r>
              <a:rPr lang="uk-UA" sz="2400" b="1" spc="-10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ризику</a:t>
            </a:r>
            <a:r>
              <a:rPr lang="uk-UA" sz="2400" b="1" spc="-4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рецидиву</a:t>
            </a:r>
            <a:r>
              <a:rPr lang="uk-UA" sz="2400" b="1" spc="-50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захворювання у</a:t>
            </a:r>
            <a:r>
              <a:rPr lang="uk-UA" sz="2400" b="1" spc="-50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цій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родині;</a:t>
            </a:r>
            <a:endParaRPr lang="ru-UA" sz="2000" b="1" dirty="0">
              <a:effectLst/>
              <a:latin typeface="Calibri" panose="020F0502020204030204" pitchFamily="34" charset="0"/>
              <a:ea typeface="Wingdings" panose="05000000000000000000" pitchFamily="2" charset="2"/>
              <a:cs typeface="Wingdings" panose="05000000000000000000" pitchFamily="2" charset="2"/>
            </a:endParaRPr>
          </a:p>
          <a:p>
            <a:pPr marL="742950" lvl="1" indent="-285750" algn="just">
              <a:buSzPts val="1200"/>
              <a:buFont typeface="Wingdings" panose="05000000000000000000" pitchFamily="2" charset="2"/>
              <a:buChar char=""/>
              <a:tabLst>
                <a:tab pos="1438275" algn="l"/>
              </a:tabLs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визначення</a:t>
            </a:r>
            <a:r>
              <a:rPr lang="uk-UA" sz="2400" b="1" spc="-50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найефективнішого</a:t>
            </a:r>
            <a:r>
              <a:rPr lang="uk-UA" sz="2400" b="1" spc="-30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профілактичного</a:t>
            </a:r>
            <a:r>
              <a:rPr lang="uk-UA" sz="2400" b="1" spc="-2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способу;</a:t>
            </a:r>
            <a:endParaRPr lang="ru-UA" sz="2000" b="1" dirty="0">
              <a:effectLst/>
              <a:latin typeface="Calibri" panose="020F0502020204030204" pitchFamily="34" charset="0"/>
              <a:ea typeface="Wingdings" panose="05000000000000000000" pitchFamily="2" charset="2"/>
              <a:cs typeface="Wingdings" panose="05000000000000000000" pitchFamily="2" charset="2"/>
            </a:endParaRPr>
          </a:p>
          <a:p>
            <a:pPr marL="742950" lvl="1" indent="-285750" algn="just">
              <a:buSzPts val="1200"/>
              <a:buFont typeface="Wingdings" panose="05000000000000000000" pitchFamily="2" charset="2"/>
              <a:buChar char=""/>
              <a:tabLst>
                <a:tab pos="1438275" algn="l"/>
                <a:tab pos="2253615" algn="l"/>
                <a:tab pos="2673985" algn="l"/>
                <a:tab pos="3027045" algn="l"/>
                <a:tab pos="3846195" algn="l"/>
                <a:tab pos="4701540" algn="l"/>
                <a:tab pos="5356225" algn="l"/>
                <a:tab pos="5627370" algn="l"/>
              </a:tabLs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пояснення	тим,	хто	звернувся,	важливість	зібраної	та	проаналізованої</a:t>
            </a:r>
            <a:r>
              <a:rPr lang="uk-UA" sz="2400" b="1" spc="-28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інформації,</a:t>
            </a:r>
            <a:r>
              <a:rPr lang="uk-UA" sz="2400" b="1" spc="1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генетичного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прогнозу</a:t>
            </a:r>
            <a:r>
              <a:rPr lang="uk-UA" sz="2400" b="1" spc="-4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та методів</a:t>
            </a:r>
            <a:r>
              <a:rPr lang="uk-UA" sz="2400" b="1" spc="10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профілактики.</a:t>
            </a:r>
            <a:endParaRPr lang="ru-UA" sz="2000" b="1" dirty="0">
              <a:effectLst/>
              <a:latin typeface="Calibri" panose="020F0502020204030204" pitchFamily="34" charset="0"/>
              <a:ea typeface="Wingdings" panose="05000000000000000000" pitchFamily="2" charset="2"/>
              <a:cs typeface="Wingdings" panose="05000000000000000000" pitchFamily="2" charset="2"/>
            </a:endParaRPr>
          </a:p>
          <a:p>
            <a:pPr indent="457200" algn="just"/>
            <a:r>
              <a:rPr lang="uk-UA" sz="2400" b="1" i="1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Перший етап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генетичного консультування полягає у з’ясуванні діагнозу спадкового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захворювання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допомогою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генетичних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методів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визначенні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типу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успадкування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захворювання у цій родині. Для уточнення діагнозу можна використовувати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синдромну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діагностику,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генеалогічну,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цитогенетичну,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спеціальну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біохімічну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методи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ДНК-діагностики.</a:t>
            </a:r>
            <a:r>
              <a:rPr lang="uk-UA" sz="2400" b="1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Детальний</a:t>
            </a:r>
            <a:r>
              <a:rPr lang="uk-UA" sz="2400" b="1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родовід</a:t>
            </a:r>
            <a:r>
              <a:rPr lang="uk-UA" sz="2400" b="1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дозволяє</a:t>
            </a:r>
            <a:r>
              <a:rPr lang="uk-UA" sz="2400" b="1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знайти</a:t>
            </a:r>
            <a:r>
              <a:rPr lang="uk-UA" sz="2400" b="1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генотипи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родичів.</a:t>
            </a:r>
            <a:endParaRPr lang="ru-UA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982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18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A6CCD4-D410-970E-CC75-AC01436FC06A}"/>
              </a:ext>
            </a:extLst>
          </p:cNvPr>
          <p:cNvSpPr txBox="1"/>
          <p:nvPr/>
        </p:nvSpPr>
        <p:spPr>
          <a:xfrm>
            <a:off x="-9" y="662216"/>
            <a:ext cx="1185920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2000" b="1" i="1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Другий етап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– </a:t>
            </a:r>
            <a:r>
              <a:rPr lang="uk-UA" sz="2000" b="1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розрахунок генетичного ризику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Відправною точкою є родовід родини.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(Для багатофакторних захворювань генетичний ризик розраховується за спеціальними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таблицями емпіричного генетичного ризику. Для родичів першого ступеня (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сибси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діти)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його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можна обчислити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 квадратний корінь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частоти популяції,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для родичів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другого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ступеня ризик дорівнює q</a:t>
            </a:r>
            <a:r>
              <a:rPr lang="uk-UA" sz="2000" b="1" baseline="30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3/4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де q – захворюваність у популяції. Однак ці розрахунки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досить</a:t>
            </a:r>
            <a:r>
              <a:rPr lang="uk-UA" sz="2000" b="1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грубі.)</a:t>
            </a:r>
            <a:endParaRPr lang="ru-UA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F6D527-C430-7AC3-2AB3-7AD82A95244C}"/>
              </a:ext>
            </a:extLst>
          </p:cNvPr>
          <p:cNvSpPr txBox="1"/>
          <p:nvPr/>
        </p:nvSpPr>
        <p:spPr>
          <a:xfrm>
            <a:off x="111967" y="2736761"/>
            <a:ext cx="11859207" cy="2710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000" b="1" i="1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Третій етап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uk-UA" sz="2000" b="1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оцінка генетичного ризику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Якщо ризик народження хворого становить</a:t>
            </a:r>
            <a:r>
              <a:rPr lang="uk-UA" sz="2000" b="1" spc="-28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</a:t>
            </a:r>
            <a:r>
              <a:rPr lang="uk-UA" sz="2000" b="1" spc="1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5%,</a:t>
            </a:r>
            <a:r>
              <a:rPr lang="uk-UA" sz="2000" b="1" spc="1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він низький,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</a:t>
            </a:r>
            <a:r>
              <a:rPr lang="uk-UA" sz="2000" b="1" spc="-5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виношування</a:t>
            </a:r>
            <a:r>
              <a:rPr lang="uk-UA" sz="2000" b="1" spc="-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дитини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цій родині</a:t>
            </a:r>
            <a:r>
              <a:rPr lang="uk-UA" sz="2000" b="1" spc="-5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</a:t>
            </a:r>
            <a:r>
              <a:rPr lang="uk-UA" sz="2000" b="1" spc="-1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має</a:t>
            </a:r>
            <a:r>
              <a:rPr lang="uk-UA" sz="2000" b="1" spc="-1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протипоказань.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Ризик</a:t>
            </a:r>
            <a:r>
              <a:rPr lang="uk-UA" sz="2000" b="1" spc="-1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 </a:t>
            </a:r>
            <a:r>
              <a:rPr lang="ru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20%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вважається середнім. У цьому випадку рекомендації щодо виношування дитини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залежать</a:t>
            </a:r>
            <a:r>
              <a:rPr lang="ru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 </a:t>
            </a:r>
            <a:r>
              <a:rPr lang="ru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тільки</a:t>
            </a:r>
            <a:r>
              <a:rPr lang="ru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</a:t>
            </a:r>
            <a:r>
              <a:rPr lang="ru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ступеня</a:t>
            </a:r>
            <a:r>
              <a:rPr lang="ru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ризику</a:t>
            </a:r>
            <a:r>
              <a:rPr lang="ru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але </a:t>
            </a:r>
            <a:r>
              <a:rPr lang="ru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також</a:t>
            </a:r>
            <a:r>
              <a:rPr lang="ru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</a:t>
            </a:r>
            <a:r>
              <a:rPr lang="ru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тяжкості</a:t>
            </a:r>
            <a:r>
              <a:rPr lang="ru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соціальних</a:t>
            </a:r>
            <a:r>
              <a:rPr lang="ru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наслідків</a:t>
            </a:r>
            <a:r>
              <a:rPr lang="ru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цього</a:t>
            </a:r>
            <a:r>
              <a:rPr lang="ru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захворювання</a:t>
            </a:r>
            <a:r>
              <a:rPr lang="ru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</a:t>
            </a:r>
            <a:r>
              <a:rPr lang="ru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можливості</a:t>
            </a:r>
            <a:r>
              <a:rPr lang="ru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пренатальної</a:t>
            </a:r>
            <a:r>
              <a:rPr lang="ru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діагностики</a:t>
            </a:r>
            <a:r>
              <a:rPr lang="ru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Якщо</a:t>
            </a:r>
            <a:r>
              <a:rPr lang="ru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генетичний</a:t>
            </a:r>
            <a:r>
              <a:rPr lang="ru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ризик</a:t>
            </a:r>
            <a:r>
              <a:rPr lang="ru-UA" sz="2000" b="1" spc="-28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перевищує</a:t>
            </a:r>
            <a:r>
              <a:rPr lang="ru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20%,</a:t>
            </a:r>
            <a:r>
              <a:rPr lang="ru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він</a:t>
            </a:r>
            <a:r>
              <a:rPr lang="ru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високий</a:t>
            </a:r>
            <a:r>
              <a:rPr lang="ru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ru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тому,</a:t>
            </a:r>
            <a:r>
              <a:rPr lang="ru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якщо</a:t>
            </a:r>
            <a:r>
              <a:rPr lang="ru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</a:t>
            </a:r>
            <a:r>
              <a:rPr lang="ru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пренатальної</a:t>
            </a:r>
            <a:r>
              <a:rPr lang="ru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діагностики</a:t>
            </a:r>
            <a:r>
              <a:rPr lang="ru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такої</a:t>
            </a:r>
            <a:r>
              <a:rPr lang="ru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патології</a:t>
            </a:r>
            <a:r>
              <a:rPr lang="ru-UA" sz="2000" b="1" spc="-2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відсутні</a:t>
            </a:r>
            <a:r>
              <a:rPr lang="ru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UA" sz="2000" b="1" spc="1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подальші</a:t>
            </a:r>
            <a:r>
              <a:rPr lang="ru-UA" sz="2000" b="1" spc="-3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пологи</a:t>
            </a:r>
            <a:r>
              <a:rPr lang="ru-UA" sz="2000" b="1" spc="-1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UA" sz="2000" b="1" spc="-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цій</a:t>
            </a:r>
            <a:r>
              <a:rPr lang="ru-UA" sz="2000" b="1" spc="1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родині</a:t>
            </a:r>
            <a:r>
              <a:rPr lang="ru-UA" sz="2000" b="1" spc="-3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</a:t>
            </a:r>
            <a:r>
              <a:rPr lang="ru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рекомендуються</a:t>
            </a:r>
            <a:r>
              <a:rPr lang="ru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UA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655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C462F7-B226-1DCA-FB78-93737F358401}"/>
              </a:ext>
            </a:extLst>
          </p:cNvPr>
          <p:cNvSpPr txBox="1"/>
          <p:nvPr/>
        </p:nvSpPr>
        <p:spPr>
          <a:xfrm>
            <a:off x="149291" y="118831"/>
            <a:ext cx="11681926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2400" b="1" i="1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Четвертий</a:t>
            </a:r>
            <a:r>
              <a:rPr lang="uk-UA" sz="2400" b="1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заключний </a:t>
            </a:r>
            <a:r>
              <a:rPr lang="uk-UA" sz="2400" b="1" i="1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етап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– висновок про генетичне консультування та поради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батькам. Вони стосуються прогнозу здорового потомства і можливості дітонародження.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Висновки генетика мають рекомендаційний характер. Рішення про народження дитини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залишається за подружжям. Генетик має справу не лише з медичними проблемами, а й з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морально-етичними проблемами. У будь-якій родині народження дитини зі спадковим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захворюванням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або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вродженими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вадами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розвитку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є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психологічною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травмою.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Пара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відчуває провину за те, що сталося; комплекс неповноцінності. У деяких випадках постає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питання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збереження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сім'ї.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Вважають,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що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2400" b="1" spc="3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медико-генетичну</a:t>
            </a:r>
            <a:r>
              <a:rPr lang="uk-UA" sz="2400" b="1" spc="3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консультацію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доцільно направляти подружжя не раніше ніж через 3–6 міс після встановлення діагнозу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спадкової хвороби, оскільки в цей період відбувається адаптація до ситуації, що склалася.</a:t>
            </a:r>
            <a:r>
              <a:rPr lang="uk-UA" sz="2400" b="1" spc="-2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Розмова між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генетиком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 парою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може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допомогти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їм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адаптуватися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ситуації,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зняти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почуття провини</a:t>
            </a:r>
            <a:r>
              <a:rPr lang="uk-UA" sz="24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і,</a:t>
            </a:r>
            <a:r>
              <a:rPr lang="uk-UA" sz="2400" b="1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таким</a:t>
            </a:r>
            <a:r>
              <a:rPr lang="uk-UA" sz="2400" b="1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чином,</a:t>
            </a:r>
            <a:r>
              <a:rPr lang="uk-UA" sz="2400" b="1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підготуватися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</a:t>
            </a:r>
            <a:r>
              <a:rPr lang="uk-UA" sz="2400" b="1" spc="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подальших</a:t>
            </a:r>
            <a:r>
              <a:rPr lang="uk-UA" sz="2400" b="1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дій.</a:t>
            </a:r>
            <a:endParaRPr lang="ru-UA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177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8981F1-580A-A540-010F-48AEA4317BF0}"/>
              </a:ext>
            </a:extLst>
          </p:cNvPr>
          <p:cNvSpPr txBox="1"/>
          <p:nvPr/>
        </p:nvSpPr>
        <p:spPr>
          <a:xfrm>
            <a:off x="269032" y="153011"/>
            <a:ext cx="11653935" cy="5756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000" b="1" dirty="0" err="1">
                <a:solidFill>
                  <a:srgbClr val="0070C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Преконцепційна</a:t>
            </a:r>
            <a:r>
              <a:rPr lang="uk-UA" sz="2000" b="1" spc="-35" dirty="0">
                <a:solidFill>
                  <a:srgbClr val="0070C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0070C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профілактика</a:t>
            </a:r>
            <a:r>
              <a:rPr lang="uk-UA" sz="2000" b="1" spc="1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спадкових</a:t>
            </a:r>
            <a:r>
              <a:rPr lang="uk-UA" sz="2000" b="1" spc="-3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хвороб</a:t>
            </a:r>
            <a:r>
              <a:rPr lang="uk-UA" sz="2000" b="1" spc="8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складається</a:t>
            </a:r>
            <a:r>
              <a:rPr lang="uk-UA" sz="2000" b="1" spc="-1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uk-UA" sz="2000" b="1" spc="-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uk-UA" sz="2000" b="1" spc="-1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етапів:</a:t>
            </a:r>
            <a:endParaRPr lang="ru-UA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eriod"/>
              <a:tabLst>
                <a:tab pos="468630" algn="l"/>
              </a:tabLst>
            </a:pP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Медико-генетичне</a:t>
            </a:r>
            <a:r>
              <a:rPr lang="uk-UA" sz="2000" b="1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консультування,</a:t>
            </a:r>
            <a:r>
              <a:rPr lang="uk-UA" sz="2000" b="1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обстеження</a:t>
            </a:r>
            <a:r>
              <a:rPr lang="uk-UA" sz="2000" b="1" spc="-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сім’ї.</a:t>
            </a:r>
            <a:endParaRPr lang="ru-UA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eriod"/>
              <a:tabLst>
                <a:tab pos="468630" algn="l"/>
              </a:tabLst>
            </a:pP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Превентивна санація та усунення потенційних мутагенів і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тератогенів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При виявленні</a:t>
            </a:r>
            <a:r>
              <a:rPr lang="uk-UA" sz="2000" b="1" spc="-2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патології проводиться лікування хронічних захворювань у майбутніх батьків. У разі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потреби проводиться імунізація проти краснухи. Необхідна спеціальна підготовка до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вагітності жінок із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фенілкетонурією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гетерозиготних носіїв цього рецесивного гена.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Обом</a:t>
            </a:r>
            <a:r>
              <a:rPr lang="uk-UA" sz="2000" b="1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батькам</a:t>
            </a:r>
            <a:r>
              <a:rPr lang="uk-UA" sz="2000" b="1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призначається</a:t>
            </a:r>
            <a:r>
              <a:rPr lang="uk-UA" sz="2000" b="1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раціональне харчування.</a:t>
            </a:r>
            <a:endParaRPr lang="ru-UA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eriod"/>
              <a:tabLst>
                <a:tab pos="468630" algn="l"/>
              </a:tabLst>
            </a:pP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Синхронізація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репродуктивних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процесів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(планувати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зачаття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uk-UA" sz="2000" b="1" spc="30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літньо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-осінній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період).</a:t>
            </a:r>
            <a:endParaRPr lang="ru-UA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eriod"/>
              <a:tabLst>
                <a:tab pos="468630" algn="l"/>
              </a:tabLst>
            </a:pP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Ведення вагітних. Дієтотерапію та вітамінотерапію необхідно продовжувати до 12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тиж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вагітності (період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органогенезу і гістогенезу).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період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вагітності проводять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пренатальну</a:t>
            </a:r>
            <a:r>
              <a:rPr lang="uk-UA" sz="2000" b="1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діагностику</a:t>
            </a:r>
            <a:r>
              <a:rPr lang="uk-UA" sz="2000" b="1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спадкових</a:t>
            </a:r>
            <a:r>
              <a:rPr lang="uk-UA" sz="20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захворювань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sz="2000" b="1" spc="-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вроджених</a:t>
            </a:r>
            <a:r>
              <a:rPr lang="uk-UA" sz="2000" b="1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вад розвитку.</a:t>
            </a:r>
            <a:endParaRPr lang="ru-UA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Використання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преконцепційної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профілактики дозволяє підійти до планування сім’ї з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генетичної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точки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зору.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Її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широке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впровадження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сприятиме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поліпшенню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здоров’я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сучасного,</a:t>
            </a:r>
            <a:r>
              <a:rPr lang="uk-UA" sz="2000" b="1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так</a:t>
            </a:r>
            <a:r>
              <a:rPr lang="uk-UA" sz="2000" b="1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2000" b="1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майбутнього покоління і</a:t>
            </a:r>
            <a:r>
              <a:rPr lang="uk-UA" sz="2000" b="1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збереженню</a:t>
            </a:r>
            <a:r>
              <a:rPr lang="uk-UA" sz="2000" b="1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генофонду</a:t>
            </a:r>
            <a:r>
              <a:rPr lang="uk-UA" sz="2000" b="1" spc="-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населення України.</a:t>
            </a:r>
            <a:endParaRPr lang="ru-UA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3036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E115B9B-ADFB-6ECD-833A-327A1E13ED16}"/>
              </a:ext>
            </a:extLst>
          </p:cNvPr>
          <p:cNvSpPr txBox="1"/>
          <p:nvPr/>
        </p:nvSpPr>
        <p:spPr>
          <a:xfrm>
            <a:off x="93306" y="282295"/>
            <a:ext cx="11793894" cy="24440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існує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реальна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можливість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0070C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пренатальної</a:t>
            </a:r>
            <a:r>
              <a:rPr lang="uk-UA" sz="2400" b="1" spc="305" dirty="0">
                <a:solidFill>
                  <a:srgbClr val="0070C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0070C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діагностики</a:t>
            </a:r>
            <a:r>
              <a:rPr lang="uk-UA" sz="2400" b="1" spc="305" dirty="0">
                <a:solidFill>
                  <a:srgbClr val="0070C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більшості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моногенних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хромосомних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захворювань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вроджених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вад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розвитку.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Якщо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використовується</a:t>
            </a:r>
            <a:r>
              <a:rPr lang="uk-UA" sz="2400" b="1" spc="3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пренатальна діагностика, вирішення</a:t>
            </a:r>
            <a:r>
              <a:rPr lang="uk-UA" sz="2400" b="1" spc="3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генетичних проблем непотрібне.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цьому випадку не передбачається народження хворої дитини, оскільки захворювання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діагностується</a:t>
            </a:r>
            <a:r>
              <a:rPr lang="uk-UA" sz="2400" b="1" spc="2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uk-UA" sz="2400" b="1" spc="-4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плода</a:t>
            </a:r>
            <a:endParaRPr lang="ru-UA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image13.jpeg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E8DF237-4A12-A38C-1552-E3340EE15D3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69680" y="2726362"/>
            <a:ext cx="6968529" cy="401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286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1EEFBD-EDB1-EBA8-5E0C-A68E127ADFC6}"/>
              </a:ext>
            </a:extLst>
          </p:cNvPr>
          <p:cNvSpPr txBox="1"/>
          <p:nvPr/>
        </p:nvSpPr>
        <p:spPr>
          <a:xfrm>
            <a:off x="270588" y="190649"/>
            <a:ext cx="1134602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2000" b="1" i="1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Ультразвукове</a:t>
            </a:r>
            <a:r>
              <a:rPr lang="uk-UA" sz="2000" b="1" i="1" spc="5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i="1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дослідження.</a:t>
            </a:r>
            <a:r>
              <a:rPr lang="uk-UA" sz="2000" b="1" i="1" spc="5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Основна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задача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першого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дослідження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(9-11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тиж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–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підтвердити, що плід живий, виміривши частоту серцебиття; найбільше точно визначити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термін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вагітності,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виміривши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куприково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-тім’яний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розмір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плоду;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визначити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товщину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комірцевого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простору.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Якщо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значення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цього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параметра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вище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визначених,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ризик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хромосомних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хвороб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(синдрому Дауна тощо) різко зростає. Ще один маркер хромосомної</a:t>
            </a:r>
            <a:r>
              <a:rPr lang="uk-UA" sz="2000" b="1" spc="-2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патології –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відсутність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носової кістки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першому триместрі.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Основна задача другого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скринінгового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УЗД (16-21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тиж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– виявлення вад розвитку плоду й ознак ускладненого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перебігу вагітності, маркерів хромосомних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хвороб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(на цьому етапі їх уже більш 20). При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третьому УЗД (30-34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тиж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оцінюються темпи росту плоду і його пропорції, проводиться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оцінка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кількості</a:t>
            </a:r>
            <a:r>
              <a:rPr lang="uk-UA" sz="2000" b="1" spc="-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навколоплідних</a:t>
            </a:r>
            <a:r>
              <a:rPr lang="uk-UA" sz="20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вод і</a:t>
            </a:r>
            <a:r>
              <a:rPr lang="uk-UA" sz="2000" b="1" spc="-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стану</a:t>
            </a:r>
            <a:r>
              <a:rPr lang="uk-UA" sz="2000" b="1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плаценти.</a:t>
            </a:r>
            <a:endParaRPr lang="ru-UA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Найбільш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часті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ознаки</a:t>
            </a:r>
            <a:r>
              <a:rPr lang="uk-UA" sz="2000" b="1" i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хромосомної</a:t>
            </a:r>
            <a:r>
              <a:rPr lang="uk-UA" sz="2000" b="1" i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патології</a:t>
            </a:r>
            <a:r>
              <a:rPr lang="uk-UA" sz="2000" b="1" i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плода</a:t>
            </a:r>
            <a:r>
              <a:rPr lang="uk-UA" sz="2000" b="1" i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–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розширення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комірцевого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простору,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відсутність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носової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кістки,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мікроцефалія,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аномалії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задньої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черепної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ямки,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аномальні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форми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черепа,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патологія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обличчя,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патологія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пуповини,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затримка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розвитку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плода,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вентрикуломегалія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гіперехогенний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кишечник, аномалія кистей та стоп,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кістозна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гігрома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шиї,</a:t>
            </a:r>
            <a:r>
              <a:rPr lang="uk-UA" sz="2000" b="1" spc="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аномальна</a:t>
            </a:r>
            <a:r>
              <a:rPr lang="uk-UA" sz="2000" b="1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кількість</a:t>
            </a:r>
            <a:r>
              <a:rPr lang="uk-UA" sz="2000" b="1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амніотичної</a:t>
            </a:r>
            <a:r>
              <a:rPr lang="uk-UA" sz="2000" b="1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рідини.</a:t>
            </a:r>
            <a:endParaRPr lang="ru-UA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922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302CD0-4C90-2AF7-AF7E-948B9C54F4EA}"/>
              </a:ext>
            </a:extLst>
          </p:cNvPr>
          <p:cNvSpPr txBox="1"/>
          <p:nvPr/>
        </p:nvSpPr>
        <p:spPr>
          <a:xfrm>
            <a:off x="177281" y="242952"/>
            <a:ext cx="11672596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2400" b="1" i="1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Біохімічний</a:t>
            </a:r>
            <a:r>
              <a:rPr lang="uk-UA" sz="2400" b="1" i="1" spc="5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i="1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скринінг</a:t>
            </a:r>
            <a:r>
              <a:rPr lang="uk-UA" sz="2400" b="1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r>
              <a:rPr lang="uk-UA" sz="2400" b="1" spc="5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Із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самих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ранніх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термінів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вагітності</a:t>
            </a:r>
            <a:r>
              <a:rPr lang="uk-UA" sz="2400" b="1" spc="30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фето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-плацентарний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комплекс починає виробляти специфічні для вагітності речовини, що попадають у кров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матері. </a:t>
            </a:r>
            <a:r>
              <a:rPr lang="uk-UA" sz="2400" b="1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Альфа-</a:t>
            </a:r>
            <a:r>
              <a:rPr lang="uk-UA" sz="24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фетопротеїн</a:t>
            </a:r>
            <a:r>
              <a:rPr lang="uk-UA" sz="2400" b="1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(АФП) – білок, специфічний для плоду. Концентрація АФП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підвищується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відкритих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дефектах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нервової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трубки,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тератомах,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омфалоцелє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гастрошизисі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агенезії нирок, обструктивних ураженнях сечовивідних шляхів, атрезії 12-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палої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кишки,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діафрагмальній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грижі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тощо.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Знижується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вміст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АФП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крові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хромосомних абераціях у плода, особливо при синдромі Дауна. Підвищення концентрації</a:t>
            </a:r>
            <a:r>
              <a:rPr lang="uk-UA" sz="2400" b="1" spc="-2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АФП при відсутності вроджених вад розвитку вказує на ризик ускладнень вагітності: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недоношування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затримка росту або загибель плоду, відшарування плаценти. </a:t>
            </a:r>
            <a:r>
              <a:rPr lang="uk-UA" sz="24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Хоріонічний</a:t>
            </a:r>
            <a:r>
              <a:rPr lang="uk-UA" sz="2400" b="1" i="1" spc="-2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гонадотропін</a:t>
            </a:r>
            <a:r>
              <a:rPr lang="uk-UA" sz="2400" b="1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(ХГ) –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глікопротеїн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що продукується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синцитіотрофобластом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попадає в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материнський кровотік незабаром після імплантації плодового яйця в стінку матки. ХГ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різко збільшується при синдромі Дауна у плода. Оптимальний термін для біохімічного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скринінгу</a:t>
            </a:r>
            <a:r>
              <a:rPr lang="uk-UA" sz="2400" b="1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16-20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тиждень.</a:t>
            </a:r>
            <a:endParaRPr lang="ru-UA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361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62B758-15E1-508D-B37D-DEA32FE98CB7}"/>
              </a:ext>
            </a:extLst>
          </p:cNvPr>
          <p:cNvSpPr txBox="1"/>
          <p:nvPr/>
        </p:nvSpPr>
        <p:spPr>
          <a:xfrm>
            <a:off x="0" y="199091"/>
            <a:ext cx="1173791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2400" b="1" dirty="0">
                <a:solidFill>
                  <a:srgbClr val="0070C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Інвазійні методи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дозволяють одержувати клітини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 тканини плоду та провізорних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органів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(хоріона,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плаценти).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Забір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матеріалу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проводиться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трансабдомінально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(через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черевну</a:t>
            </a:r>
            <a:r>
              <a:rPr lang="uk-UA" sz="2400" b="1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стінку)</a:t>
            </a:r>
            <a:r>
              <a:rPr lang="uk-UA" sz="2400" b="1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під</a:t>
            </a:r>
            <a:r>
              <a:rPr lang="uk-UA" sz="2400" b="1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контролем</a:t>
            </a:r>
            <a:r>
              <a:rPr lang="uk-UA" sz="2400" b="1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ультразвуку.</a:t>
            </a:r>
            <a:r>
              <a:rPr lang="uk-UA" sz="2400" b="1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Інвазійні</a:t>
            </a:r>
            <a:r>
              <a:rPr lang="uk-UA" sz="2400" b="1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методи</a:t>
            </a:r>
            <a:r>
              <a:rPr lang="uk-UA" sz="2400" b="1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підрозділяють</a:t>
            </a:r>
            <a:r>
              <a:rPr lang="uk-UA" sz="2400" b="1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на:</a:t>
            </a:r>
            <a:endParaRPr lang="ru-UA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200"/>
              <a:buFont typeface="Wingdings" panose="05000000000000000000" pitchFamily="2" charset="2"/>
              <a:buChar char=""/>
              <a:tabLst>
                <a:tab pos="556895" algn="l"/>
              </a:tabLst>
            </a:pPr>
            <a:r>
              <a:rPr lang="uk-UA" sz="2400" b="1" i="1" dirty="0" err="1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хоріонбіопсію</a:t>
            </a:r>
            <a:r>
              <a:rPr lang="uk-UA" sz="2400" b="1" i="1" spc="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– отримання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клітин,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що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формують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плаценту (термін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вагітн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.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9-11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тиж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.);</a:t>
            </a:r>
            <a:endParaRPr lang="ru-UA" sz="2000" b="1" dirty="0">
              <a:effectLst/>
              <a:latin typeface="Calibri" panose="020F0502020204030204" pitchFamily="34" charset="0"/>
              <a:ea typeface="Wingdings" panose="05000000000000000000" pitchFamily="2" charset="2"/>
              <a:cs typeface="Wingdings" panose="05000000000000000000" pitchFamily="2" charset="2"/>
            </a:endParaRPr>
          </a:p>
          <a:p>
            <a:pPr marL="342900" lvl="0" indent="-342900" algn="just">
              <a:buSzPts val="1200"/>
              <a:buFont typeface="Wingdings" panose="05000000000000000000" pitchFamily="2" charset="2"/>
              <a:buChar char=""/>
              <a:tabLst>
                <a:tab pos="556895" algn="l"/>
              </a:tabLst>
            </a:pPr>
            <a:r>
              <a:rPr lang="uk-UA" sz="2400" b="1" i="1" dirty="0" err="1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плацентобіопсію</a:t>
            </a:r>
            <a:r>
              <a:rPr lang="uk-UA" sz="2400" b="1" i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- отримання клітин плаценти (термін вагітності 14-22 тижнів);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тканини хоріона або плаценти використовують для цитогенетичної діагностики або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виділяють</a:t>
            </a:r>
            <a:r>
              <a:rPr lang="uk-UA" sz="2400" b="1" spc="10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ДНК</a:t>
            </a:r>
            <a:r>
              <a:rPr lang="uk-UA" sz="2400" b="1" spc="-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для</a:t>
            </a:r>
            <a:r>
              <a:rPr lang="uk-UA" sz="2400" b="1" spc="10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молекулярно-генетичного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дослідження;</a:t>
            </a:r>
            <a:endParaRPr lang="ru-UA" sz="2000" b="1" dirty="0">
              <a:effectLst/>
              <a:latin typeface="Calibri" panose="020F0502020204030204" pitchFamily="34" charset="0"/>
              <a:ea typeface="Wingdings" panose="05000000000000000000" pitchFamily="2" charset="2"/>
              <a:cs typeface="Wingdings" panose="05000000000000000000" pitchFamily="2" charset="2"/>
            </a:endParaRPr>
          </a:p>
          <a:p>
            <a:pPr marL="342900" lvl="0" indent="-342900" algn="just">
              <a:buSzPts val="1200"/>
              <a:buFont typeface="Wingdings" panose="05000000000000000000" pitchFamily="2" charset="2"/>
              <a:buChar char=""/>
              <a:tabLst>
                <a:tab pos="556895" algn="l"/>
              </a:tabLst>
            </a:pPr>
            <a:r>
              <a:rPr lang="uk-UA" sz="2400" b="1" i="1" dirty="0" err="1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амніоцентез</a:t>
            </a:r>
            <a:r>
              <a:rPr lang="uk-UA" sz="2400" b="1" i="1" spc="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–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пункція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навколоплідного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міхура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з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забором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невеликої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кількості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навколоплідних вод (термін вагітності 15-22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тижнів); у рідині можна визначити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кількість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АФП,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а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також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активність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деяких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ферментів;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клітини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придатні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для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цитогенетичної</a:t>
            </a:r>
            <a:r>
              <a:rPr lang="uk-UA" sz="2400" b="1" spc="-40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або</a:t>
            </a:r>
            <a:r>
              <a:rPr lang="uk-UA" sz="2400" b="1" spc="30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ДНК-діагностики;</a:t>
            </a:r>
            <a:endParaRPr lang="ru-UA" sz="2000" b="1" dirty="0">
              <a:effectLst/>
              <a:latin typeface="Calibri" panose="020F0502020204030204" pitchFamily="34" charset="0"/>
              <a:ea typeface="Wingdings" panose="05000000000000000000" pitchFamily="2" charset="2"/>
              <a:cs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968109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-11194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045B83-B6BF-5F9E-4536-4B2E6158723F}"/>
              </a:ext>
            </a:extLst>
          </p:cNvPr>
          <p:cNvSpPr txBox="1"/>
          <p:nvPr/>
        </p:nvSpPr>
        <p:spPr>
          <a:xfrm>
            <a:off x="195943" y="778690"/>
            <a:ext cx="1131803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SzPts val="1200"/>
              <a:buFont typeface="Wingdings" panose="05000000000000000000" pitchFamily="2" charset="2"/>
              <a:buChar char=""/>
              <a:tabLst>
                <a:tab pos="556895" algn="l"/>
              </a:tabLst>
            </a:pPr>
            <a:r>
              <a:rPr lang="uk-UA" sz="2000" b="1" i="1" dirty="0" err="1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кордоцентез</a:t>
            </a:r>
            <a:r>
              <a:rPr lang="uk-UA" sz="2000" b="1" i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– забір крові з пуповини плоду (17-26 тижнів); кров досліджують за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допомогою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цитогенетичних,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молекулярно-генетичних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і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біохімічних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методів,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використовують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для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діагностики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гематологічних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спадкових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хвороб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(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гемоглобінопатії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,	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коагулопатії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,	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тромбоцитопенії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),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імунодефіцитів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,</a:t>
            </a:r>
            <a:r>
              <a:rPr lang="uk-UA" sz="2000" b="1" spc="-290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внутрішньоутробних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інфекцій,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імунологічної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несумісності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матері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та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плода,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внутрішньоутробної</a:t>
            </a:r>
            <a:r>
              <a:rPr lang="uk-UA" sz="2000" b="1" spc="-40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генотерапії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;</a:t>
            </a:r>
            <a:endParaRPr lang="ru-UA" b="1" dirty="0">
              <a:effectLst/>
              <a:latin typeface="Calibri" panose="020F0502020204030204" pitchFamily="34" charset="0"/>
              <a:ea typeface="Wingdings" panose="05000000000000000000" pitchFamily="2" charset="2"/>
              <a:cs typeface="Wingdings" panose="05000000000000000000" pitchFamily="2" charset="2"/>
            </a:endParaRPr>
          </a:p>
          <a:p>
            <a:pPr marL="342900" lvl="0" indent="-342900" algn="just">
              <a:buSzPts val="1200"/>
              <a:buFont typeface="Wingdings" panose="05000000000000000000" pitchFamily="2" charset="2"/>
              <a:buChar char=""/>
              <a:tabLst>
                <a:tab pos="556895" algn="l"/>
              </a:tabLst>
            </a:pPr>
            <a:r>
              <a:rPr lang="uk-UA" sz="2000" b="1" i="1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біопсію</a:t>
            </a:r>
            <a:r>
              <a:rPr lang="uk-UA" sz="2000" b="1" i="1" spc="5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000" b="1" i="1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шкіри</a:t>
            </a:r>
            <a:r>
              <a:rPr lang="uk-UA" sz="2000" b="1" i="1" spc="5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(14-16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тиж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.),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000" b="1" i="1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біопсію</a:t>
            </a:r>
            <a:r>
              <a:rPr lang="uk-UA" sz="2000" b="1" i="1" spc="5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000" b="1" i="1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м’язів</a:t>
            </a:r>
            <a:r>
              <a:rPr lang="uk-UA" sz="2000" b="1" i="1" spc="5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(18-22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тиж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.)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–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високий</a:t>
            </a:r>
            <a:r>
              <a:rPr lang="uk-UA" sz="2000" b="1" spc="30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ризик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народження дитини зі спадковими захворюванням шкіри (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іхтіози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,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епідермолізи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), з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м'язовою дистрофією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Дюшенна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. Матеріал вивчають за допомогою цитологічних,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цитохімічних,</a:t>
            </a:r>
            <a:r>
              <a:rPr lang="uk-UA" sz="2000" b="1" spc="40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імунофлюоресцентних</a:t>
            </a:r>
            <a:r>
              <a:rPr lang="uk-UA" sz="2000" b="1" spc="-20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Wingdings" panose="05000000000000000000" pitchFamily="2" charset="2"/>
                <a:cs typeface="Wingdings" panose="05000000000000000000" pitchFamily="2" charset="2"/>
              </a:rPr>
              <a:t>методів.</a:t>
            </a:r>
            <a:endParaRPr lang="ru-UA" b="1" dirty="0">
              <a:effectLst/>
              <a:latin typeface="Calibri" panose="020F0502020204030204" pitchFamily="34" charset="0"/>
              <a:ea typeface="Wingdings" panose="05000000000000000000" pitchFamily="2" charset="2"/>
              <a:cs typeface="Wingdings" panose="05000000000000000000" pitchFamily="2" charset="2"/>
            </a:endParaRPr>
          </a:p>
          <a:p>
            <a:pPr indent="457200" algn="just"/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Ризик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ускладнень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вагітності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(переривання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вагітності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або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загибель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плоду)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після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хоріонбіопсії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плацентоцентеза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перевищує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популяційний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ризик</a:t>
            </a:r>
            <a:r>
              <a:rPr lang="uk-UA" sz="2000" b="1" spc="30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переривання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вагітності в першому триместрі – 1%; після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амніоцентезу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ризик ще менше, близько 0,2%;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при</a:t>
            </a:r>
            <a:r>
              <a:rPr lang="uk-UA" sz="2000" b="1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кордоцентезі</a:t>
            </a:r>
            <a:r>
              <a:rPr lang="uk-UA" sz="2000" b="1" spc="-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ризик</a:t>
            </a:r>
            <a:r>
              <a:rPr lang="uk-UA" sz="2000" b="1" spc="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ускладнень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зростає</a:t>
            </a:r>
            <a:r>
              <a:rPr lang="uk-UA" sz="2000" b="1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</a:t>
            </a:r>
            <a:r>
              <a:rPr lang="uk-UA" sz="2000" b="1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2–3%.</a:t>
            </a:r>
            <a:endParaRPr lang="ru-UA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593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D1A7C5-39E6-AD30-FC6C-1B95B739959F}"/>
              </a:ext>
            </a:extLst>
          </p:cNvPr>
          <p:cNvSpPr txBox="1"/>
          <p:nvPr/>
        </p:nvSpPr>
        <p:spPr>
          <a:xfrm>
            <a:off x="146957" y="312825"/>
            <a:ext cx="11236389" cy="367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План:</a:t>
            </a:r>
            <a:endParaRPr lang="ru-UA" sz="2800" b="1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uk-UA" sz="2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Первинна профілактика</a:t>
            </a:r>
            <a:endParaRPr lang="ru-UA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uk-UA" sz="2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Вторинна профілактика</a:t>
            </a:r>
            <a:endParaRPr lang="ru-UA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uk-UA" sz="2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Генетичний моніторинг популяцій</a:t>
            </a:r>
            <a:endParaRPr lang="ru-UA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uk-UA" sz="2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Медико-генетичне консультування</a:t>
            </a:r>
            <a:endParaRPr lang="ru-UA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uk-UA" sz="28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Преконцепційна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профілактика</a:t>
            </a:r>
            <a:endParaRPr lang="ru-UA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uk-UA" sz="2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Пренатальна діагностика</a:t>
            </a:r>
            <a:endParaRPr lang="ru-UA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uk-UA" sz="2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Інвазійні методи діагностики</a:t>
            </a:r>
            <a:endParaRPr lang="ru-UA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Трехмерная модель 4" descr="Любопытный скелет">
                <a:extLst>
                  <a:ext uri="{FF2B5EF4-FFF2-40B4-BE49-F238E27FC236}">
                    <a16:creationId xmlns:a16="http://schemas.microsoft.com/office/drawing/2014/main" id="{52A533E7-5EB4-BE48-971F-22A22843AD4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85045669"/>
                  </p:ext>
                </p:extLst>
              </p:nvPr>
            </p:nvGraphicFramePr>
            <p:xfrm>
              <a:off x="7767194" y="1577130"/>
              <a:ext cx="2245898" cy="5324859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245898" cy="5324859"/>
                    </a:xfrm>
                    <a:prstGeom prst="rect">
                      <a:avLst/>
                    </a:prstGeom>
                  </am3d:spPr>
                  <am3d:camera>
                    <am3d:pos x="0" y="0" z="5233107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25075" d="1000000"/>
                    <am3d:preTrans dx="-1174283" dy="-17668201" dz="-147857"/>
                    <am3d:scale>
                      <am3d:sx n="1000000" d="1000000"/>
                      <am3d:sy n="1000000" d="1000000"/>
                      <am3d:sz n="1000000" d="1000000"/>
                    </am3d:scale>
                    <am3d:rot ax="-107905" ay="-1780521" az="53433"/>
                    <am3d:postTrans dx="0" dy="0" dz="0"/>
                  </am3d:trans>
                  <am3d:raster rName="Office3DRenderer" rVer="16.0.8326">
                    <am3d:blip r:embed="rId5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6633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541866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Трехмерная модель 4" descr="Любопытный скелет">
                <a:extLst>
                  <a:ext uri="{FF2B5EF4-FFF2-40B4-BE49-F238E27FC236}">
                    <a16:creationId xmlns:a16="http://schemas.microsoft.com/office/drawing/2014/main" id="{52A533E7-5EB4-BE48-971F-22A22843AD4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67194" y="1577130"/>
                <a:ext cx="2245898" cy="532485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3203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633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296279-C29D-70BC-667F-E0894EAF4452}"/>
              </a:ext>
            </a:extLst>
          </p:cNvPr>
          <p:cNvSpPr txBox="1"/>
          <p:nvPr/>
        </p:nvSpPr>
        <p:spPr>
          <a:xfrm>
            <a:off x="186611" y="462137"/>
            <a:ext cx="1165393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6850" indent="457200" algn="just"/>
            <a:r>
              <a:rPr lang="uk-UA" sz="2000" b="1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Показаннями</a:t>
            </a:r>
            <a:r>
              <a:rPr lang="uk-UA" sz="2000" b="1" spc="-5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для</a:t>
            </a:r>
            <a:r>
              <a:rPr lang="uk-UA" sz="2000" b="1" spc="-25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проведення</a:t>
            </a:r>
            <a:r>
              <a:rPr lang="uk-UA" sz="2000" b="1" spc="-5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інвазійної</a:t>
            </a:r>
            <a:r>
              <a:rPr lang="uk-UA" sz="2000" b="1" spc="-20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пренатальної</a:t>
            </a:r>
            <a:r>
              <a:rPr lang="uk-UA" sz="2000" b="1" spc="-25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діагностики</a:t>
            </a:r>
            <a:r>
              <a:rPr lang="uk-UA" sz="2000" b="1" spc="-25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є:</a:t>
            </a:r>
            <a:endParaRPr lang="ru-UA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1) вік вагітної до 18 та після 35 років (високий ризик народження дитини з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синдр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Дауна;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endParaRPr lang="ru-UA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2)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наявність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анамнезі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попередньої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дитини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(дітей)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хромосомних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хвороб</a:t>
            </a:r>
            <a:r>
              <a:rPr lang="uk-UA" sz="2000" b="1" spc="30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або</a:t>
            </a:r>
            <a:r>
              <a:rPr lang="uk-UA" sz="2000" b="1" spc="-2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множинних</a:t>
            </a:r>
            <a:r>
              <a:rPr lang="uk-UA" sz="2000" b="1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вроджених</a:t>
            </a:r>
            <a:r>
              <a:rPr lang="uk-UA" sz="20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вад розвитку;</a:t>
            </a:r>
            <a:endParaRPr lang="ru-UA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arenR" startAt="3"/>
              <a:tabLst>
                <a:tab pos="364490" algn="l"/>
              </a:tabLst>
            </a:pP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ультразвукові</a:t>
            </a:r>
            <a:r>
              <a:rPr lang="uk-UA" sz="2000" b="1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маркери</a:t>
            </a:r>
            <a:r>
              <a:rPr lang="uk-UA" sz="2000" b="1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хромосомних</a:t>
            </a:r>
            <a:r>
              <a:rPr lang="uk-UA" sz="2000" b="1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хвороб</a:t>
            </a:r>
            <a:r>
              <a:rPr lang="uk-UA" sz="2000" b="1" spc="-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uk-UA" sz="2000" b="1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плода;</a:t>
            </a:r>
            <a:endParaRPr lang="ru-UA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arenR" startAt="3"/>
              <a:tabLst>
                <a:tab pos="364490" algn="l"/>
              </a:tabLst>
            </a:pP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збалансована</a:t>
            </a:r>
            <a:r>
              <a:rPr lang="uk-UA" sz="20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хромосомна</a:t>
            </a:r>
            <a:r>
              <a:rPr lang="uk-UA" sz="2000" b="1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перебудова</a:t>
            </a:r>
            <a:r>
              <a:rPr lang="uk-UA" sz="20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2000" b="1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кого-небудь</a:t>
            </a:r>
            <a:r>
              <a:rPr lang="uk-UA" sz="2000" b="1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2000" b="1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батьків;</a:t>
            </a:r>
            <a:endParaRPr lang="ru-UA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arenR" startAt="3"/>
              <a:tabLst>
                <a:tab pos="386080" algn="l"/>
              </a:tabLst>
            </a:pP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високий ризик народження дитини з </a:t>
            </a:r>
            <a:r>
              <a:rPr lang="uk-UA" sz="20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моногенною</a:t>
            </a:r>
            <a:r>
              <a:rPr lang="uk-UA" sz="2000" b="1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хворобою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результатами медико-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генетичного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консультування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просіваючих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програм,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виявлення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гетерозиготного</a:t>
            </a:r>
            <a:r>
              <a:rPr lang="uk-UA" sz="2000" b="1" i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носій-</a:t>
            </a:r>
            <a:r>
              <a:rPr lang="uk-UA" sz="20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ства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ген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захворювання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картований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можлива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молекулярно-генетична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діагностика;</a:t>
            </a:r>
            <a:endParaRPr lang="ru-UA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arenR" startAt="3"/>
              <a:tabLst>
                <a:tab pos="377190" algn="l"/>
              </a:tabLst>
            </a:pP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уточнення діагнозу вроджених вад розвитку (наприклад, для уточнення діагнозу вади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нервової трубки проводиться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амніоцентез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 подальшим визначенням концентрації АФП в</a:t>
            </a:r>
            <a:r>
              <a:rPr lang="uk-UA" sz="2000" b="1" spc="-2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амніотичній</a:t>
            </a:r>
            <a:r>
              <a:rPr lang="uk-UA" sz="2000" b="1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рідині);</a:t>
            </a:r>
            <a:endParaRPr lang="ru-UA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arenR" startAt="3"/>
              <a:tabLst>
                <a:tab pos="364490" algn="l"/>
              </a:tabLst>
            </a:pP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діагностика</a:t>
            </a:r>
            <a:r>
              <a:rPr lang="uk-UA" sz="2000" b="1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інфекції</a:t>
            </a:r>
            <a:r>
              <a:rPr lang="uk-UA" sz="2000" b="1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плода,</a:t>
            </a:r>
            <a:r>
              <a:rPr lang="uk-UA" sz="2000" b="1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імунологічної</a:t>
            </a:r>
            <a:r>
              <a:rPr lang="uk-UA" sz="2000" b="1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несумісності</a:t>
            </a:r>
            <a:r>
              <a:rPr lang="uk-UA" sz="2000" b="1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матері</a:t>
            </a:r>
            <a:r>
              <a:rPr lang="uk-UA" sz="2000" b="1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uk-UA" sz="2000" b="1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плода;</a:t>
            </a:r>
            <a:endParaRPr lang="ru-UA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arenR" startAt="3"/>
              <a:tabLst>
                <a:tab pos="382905" algn="l"/>
              </a:tabLst>
            </a:pP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застосування жінкою або її чоловіком фармакологічних препаратів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цитостатичної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дії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або опромінення одного з подружжя незадовго до настання вагітності (підвищений ризик</a:t>
            </a:r>
            <a:r>
              <a:rPr lang="uk-UA" sz="2000" b="1" spc="-2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хромосомної</a:t>
            </a:r>
            <a:r>
              <a:rPr lang="uk-UA" sz="2000" b="1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патології).</a:t>
            </a:r>
            <a:endParaRPr lang="ru-UA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323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F6719B-4026-F40E-0619-A5231934C3EC}"/>
              </a:ext>
            </a:extLst>
          </p:cNvPr>
          <p:cNvSpPr txBox="1"/>
          <p:nvPr/>
        </p:nvSpPr>
        <p:spPr>
          <a:xfrm>
            <a:off x="264367" y="1626360"/>
            <a:ext cx="1166326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Найбільше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широко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інвазійна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пренатальна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діагностика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використовується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для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виключення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хромосомних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хвороб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плоду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2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каріотипування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клітин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хоріону/плаценти/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амніоцитів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або лімфоцитів пуповинної крові плода), що дозволяє, практично, у 98,6%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випадків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виявити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хромосомні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аномалії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плоду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скорегувати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подальше</a:t>
            </a:r>
            <a:r>
              <a:rPr lang="uk-UA" sz="2800" b="1" spc="3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ведення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вагітності.</a:t>
            </a:r>
            <a:endParaRPr lang="ru-UA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9656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AD9530-91A1-C902-65DC-EE0676249879}"/>
              </a:ext>
            </a:extLst>
          </p:cNvPr>
          <p:cNvSpPr txBox="1"/>
          <p:nvPr/>
        </p:nvSpPr>
        <p:spPr>
          <a:xfrm>
            <a:off x="227044" y="570076"/>
            <a:ext cx="11737911" cy="428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Використані джерела: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"/>
              </a:rPr>
              <a:t>Запорожан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,Bold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"/>
              </a:rPr>
              <a:t>В. М. Та ін.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,Bold"/>
              </a:rPr>
              <a:t>Медична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"/>
              </a:rPr>
              <a:t>генетика: Підручник для вузів. Одеса: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"/>
              </a:rPr>
              <a:t>Одес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"/>
              </a:rPr>
              <a:t>.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"/>
              </a:rPr>
              <a:t>держ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"/>
              </a:rPr>
              <a:t>. мед. ун-т, 2005. 260 с.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,Bold"/>
              </a:rPr>
              <a:t>ISBN 966-7733-66-1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"/>
              </a:rPr>
              <a:t>Бужієвська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NewRoman"/>
              </a:rPr>
              <a:t> T.I. Основи медичної генетики. Київ : Здоров'я, 2001. 136 с. ISBN 5-311-01204-8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Помогайбо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В.М. Генетика людини :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посіб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Київ : ВЦ «Академія», 2014. 280 с.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Рубан Э.Д. Генетика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человека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основами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медицинской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генетики :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учебник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Ростов-на-Дону :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Феникс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2015. 319 с.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sz="24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Korf, Bruce R. Human Genetics and Genomics. 4-th edition. Wiley-Blackwell, 2013. 281 p.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39100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18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Трехмерная модель 1" descr="Ссылки">
                <a:extLst>
                  <a:ext uri="{FF2B5EF4-FFF2-40B4-BE49-F238E27FC236}">
                    <a16:creationId xmlns:a16="http://schemas.microsoft.com/office/drawing/2014/main" id="{B23EF59C-C427-1505-F9CF-F19B0234287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84942300"/>
                  </p:ext>
                </p:extLst>
              </p:nvPr>
            </p:nvGraphicFramePr>
            <p:xfrm>
              <a:off x="-1129749" y="2230016"/>
              <a:ext cx="4989503" cy="4462006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4989503" cy="4462006"/>
                    </a:xfrm>
                    <a:prstGeom prst="rect">
                      <a:avLst/>
                    </a:prstGeom>
                  </am3d:spPr>
                  <am3d:camera>
                    <am3d:pos x="0" y="0" z="7477187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7812" d="1000000"/>
                    <am3d:preTrans dx="5737674" dy="-11363692" dz="-750036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7966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756899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Трехмерная модель 1" descr="Ссылки">
                <a:extLst>
                  <a:ext uri="{FF2B5EF4-FFF2-40B4-BE49-F238E27FC236}">
                    <a16:creationId xmlns:a16="http://schemas.microsoft.com/office/drawing/2014/main" id="{B23EF59C-C427-1505-F9CF-F19B0234287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129749" y="2230016"/>
                <a:ext cx="4989503" cy="4462006"/>
              </a:xfrm>
              <a:prstGeom prst="rect">
                <a:avLst/>
              </a:prstGeom>
            </p:spPr>
          </p:pic>
        </mc:Fallback>
      </mc:AlternateContent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304F633-7429-9973-907D-BBD604CBD275}"/>
              </a:ext>
            </a:extLst>
          </p:cNvPr>
          <p:cNvSpPr/>
          <p:nvPr/>
        </p:nvSpPr>
        <p:spPr>
          <a:xfrm>
            <a:off x="2772458" y="1906538"/>
            <a:ext cx="59704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Дякую за увагу!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Трехмерная модель 4" descr="Грядка фиолетовых цветов">
                <a:extLst>
                  <a:ext uri="{FF2B5EF4-FFF2-40B4-BE49-F238E27FC236}">
                    <a16:creationId xmlns:a16="http://schemas.microsoft.com/office/drawing/2014/main" id="{6C723790-845C-97B9-B553-484391825DD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13345252"/>
                  </p:ext>
                </p:extLst>
              </p:nvPr>
            </p:nvGraphicFramePr>
            <p:xfrm>
              <a:off x="4168227" y="2975982"/>
              <a:ext cx="3178958" cy="3369315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3178958" cy="3369315"/>
                    </a:xfrm>
                    <a:prstGeom prst="rect">
                      <a:avLst/>
                    </a:prstGeom>
                  </am3d:spPr>
                  <am3d:camera>
                    <am3d:pos x="0" y="0" z="760800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188785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2426919" ay="-670225" az="-562695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531095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Трехмерная модель 4" descr="Грядка фиолетовых цветов">
                <a:extLst>
                  <a:ext uri="{FF2B5EF4-FFF2-40B4-BE49-F238E27FC236}">
                    <a16:creationId xmlns:a16="http://schemas.microsoft.com/office/drawing/2014/main" id="{6C723790-845C-97B9-B553-484391825DD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68227" y="2975982"/>
                <a:ext cx="3178958" cy="336931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4624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967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0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3EDBF5-3B5B-8C22-DA9A-5714E1AB1F2A}"/>
              </a:ext>
            </a:extLst>
          </p:cNvPr>
          <p:cNvSpPr txBox="1"/>
          <p:nvPr/>
        </p:nvSpPr>
        <p:spPr>
          <a:xfrm>
            <a:off x="149289" y="634606"/>
            <a:ext cx="1149531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Останніми роками у зв’язку з розшифровкою </a:t>
            </a:r>
            <a:r>
              <a:rPr lang="uk-UA" sz="2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геному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людини, вивченням патогенезу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спадкових захворювань з’явилася можливість їх лікування. Проте більшість спадкових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захворювань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залишаються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фатальними,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спричинюючи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тяжку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інвалідизацію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ранню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смерть хворих. Тому профілактиці спадкової патології віддається сьогодні перевага як за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широтою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можливостей,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так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економічних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міркувань.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Профілактичні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заходи</a:t>
            </a:r>
            <a:r>
              <a:rPr lang="uk-UA" sz="2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виявляються значно дешевшими за лікувальні. </a:t>
            </a:r>
            <a:endParaRPr lang="ru-UA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458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43733C-485F-216C-B657-163C9FF7D7F0}"/>
              </a:ext>
            </a:extLst>
          </p:cNvPr>
          <p:cNvSpPr txBox="1"/>
          <p:nvPr/>
        </p:nvSpPr>
        <p:spPr>
          <a:xfrm>
            <a:off x="161730" y="124932"/>
            <a:ext cx="1186853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Кожна людина є носієм рецесивних патологічних генів. Якщо врахувати, що загальна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кількість різних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моногенних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захворювань становить близько 4000 нозологічних одиниць,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виявляється, що в середньому кожна людина є носієм мутантних алелів приблизно десяти</a:t>
            </a:r>
            <a:r>
              <a:rPr lang="uk-UA" sz="2400" b="1" spc="-2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генів. Набір цих генів різний у різних людей, крім родичів. Враховуючі що у людини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часто виникають нові мутації та причиною вродженої патології можуть бути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тератогенні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фактори,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цілому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загальнопопуляційний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генетичний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ризик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для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здорових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батьків-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неродичів</a:t>
            </a:r>
            <a:r>
              <a:rPr lang="uk-UA" sz="2400" b="1" spc="7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2400" b="1" spc="28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оптимальному</a:t>
            </a:r>
            <a:r>
              <a:rPr lang="uk-UA" sz="2400" b="1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дітородному</a:t>
            </a:r>
            <a:r>
              <a:rPr lang="uk-UA" sz="2400" b="1" spc="28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віці</a:t>
            </a:r>
            <a:r>
              <a:rPr lang="uk-UA" sz="2400" b="1" spc="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оцінюється</a:t>
            </a:r>
            <a:r>
              <a:rPr lang="uk-UA" sz="2400" b="1" spc="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2400" b="1" spc="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5,5</a:t>
            </a:r>
            <a:r>
              <a:rPr lang="uk-UA" sz="2400" b="1" spc="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%;</a:t>
            </a:r>
            <a:r>
              <a:rPr lang="uk-UA" sz="2400" b="1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цей</a:t>
            </a:r>
            <a:r>
              <a:rPr lang="uk-UA" sz="2400" b="1" spc="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ризик</a:t>
            </a:r>
            <a:r>
              <a:rPr lang="uk-UA" sz="2400" b="1" spc="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істотно підвищується з віком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батьків,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при близькоспоріднених шлюбах,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 сім’ї,</a:t>
            </a:r>
            <a:r>
              <a:rPr lang="uk-UA" sz="2400" b="1" spc="3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яка вже має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хвору</a:t>
            </a:r>
            <a:r>
              <a:rPr lang="uk-UA" sz="2400" b="1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дитину</a:t>
            </a:r>
            <a:r>
              <a:rPr lang="uk-UA" sz="2400" b="1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тощо.</a:t>
            </a:r>
            <a:endParaRPr lang="ru-UA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DE33B1-00FD-5204-5531-43344DDE9B1B}"/>
              </a:ext>
            </a:extLst>
          </p:cNvPr>
          <p:cNvSpPr txBox="1"/>
          <p:nvPr/>
        </p:nvSpPr>
        <p:spPr>
          <a:xfrm>
            <a:off x="161730" y="4399412"/>
            <a:ext cx="11663265" cy="1653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i="1" dirty="0">
                <a:solidFill>
                  <a:srgbClr val="0070C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Первинна</a:t>
            </a:r>
            <a:r>
              <a:rPr lang="uk-UA" sz="2400" b="1" i="1" spc="5" dirty="0">
                <a:solidFill>
                  <a:srgbClr val="0070C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i="1" dirty="0">
                <a:solidFill>
                  <a:srgbClr val="0070C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профілактика</a:t>
            </a:r>
            <a:r>
              <a:rPr lang="uk-UA" sz="2400" b="1" i="1" spc="5" dirty="0">
                <a:solidFill>
                  <a:srgbClr val="0070C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заходи,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спрямовані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запобігання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зачаттю</a:t>
            </a:r>
            <a:r>
              <a:rPr lang="uk-UA" sz="2400" b="1" i="1" spc="3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хворої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дитини;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i="1" dirty="0">
                <a:solidFill>
                  <a:srgbClr val="0070C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вторинна</a:t>
            </a:r>
            <a:r>
              <a:rPr lang="uk-UA" sz="2400" b="1" i="1" spc="5" dirty="0">
                <a:solidFill>
                  <a:srgbClr val="0070C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i="1" dirty="0">
                <a:solidFill>
                  <a:srgbClr val="0070C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профілактика</a:t>
            </a:r>
            <a:r>
              <a:rPr lang="uk-UA" sz="2400" b="1" i="1" spc="5" dirty="0">
                <a:solidFill>
                  <a:srgbClr val="0070C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заходи,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спрямовані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запобігання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народженню</a:t>
            </a:r>
            <a:r>
              <a:rPr lang="uk-UA" sz="2400" b="1" i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хворої</a:t>
            </a:r>
            <a:r>
              <a:rPr lang="uk-UA" sz="2400" b="1" spc="-4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дитини</a:t>
            </a:r>
            <a:r>
              <a:rPr lang="uk-UA" sz="2400" b="1" spc="1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або</a:t>
            </a:r>
            <a:r>
              <a:rPr lang="uk-UA" sz="2400" b="1" spc="2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формуванню патологічного</a:t>
            </a:r>
            <a:r>
              <a:rPr lang="uk-UA" sz="2400" b="1" spc="-2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фенотипу.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57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61F2D0-F321-5414-3F1E-F674BB3F2235}"/>
              </a:ext>
            </a:extLst>
          </p:cNvPr>
          <p:cNvSpPr txBox="1"/>
          <p:nvPr/>
        </p:nvSpPr>
        <p:spPr>
          <a:xfrm>
            <a:off x="83976" y="81477"/>
            <a:ext cx="11112760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6850" indent="457200" algn="just"/>
            <a:r>
              <a:rPr lang="uk-UA" sz="2000" b="1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Основні</a:t>
            </a:r>
            <a:r>
              <a:rPr lang="uk-UA" sz="2000" b="1" spc="-10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напрями</a:t>
            </a:r>
            <a:r>
              <a:rPr lang="uk-UA" sz="2000" b="1" spc="-10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первинної</a:t>
            </a:r>
            <a:r>
              <a:rPr lang="uk-UA" sz="2000" b="1" spc="-35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профілактики:</a:t>
            </a:r>
            <a:endParaRPr lang="ru-UA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 algn="just">
              <a:buSzPts val="1400"/>
              <a:buFont typeface="Times New Roman" panose="02020603050405020304" pitchFamily="18" charset="0"/>
              <a:buAutoNum type="arabicPeriod"/>
              <a:tabLst>
                <a:tab pos="532130" algn="l"/>
              </a:tabLst>
            </a:pP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Охорона</a:t>
            </a:r>
            <a:r>
              <a:rPr lang="uk-UA" sz="2000" b="1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навколишнього</a:t>
            </a:r>
            <a:r>
              <a:rPr lang="uk-UA" sz="20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uk-UA" sz="2000" b="1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(жорсткий</a:t>
            </a:r>
            <a:r>
              <a:rPr lang="uk-UA" sz="20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контроль</a:t>
            </a:r>
            <a:r>
              <a:rPr lang="uk-UA" sz="2000" b="1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мутагенів</a:t>
            </a:r>
            <a:r>
              <a:rPr lang="uk-UA" sz="2000" b="1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sz="2000" b="1" spc="-6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тератогенів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UA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SzPts val="1400"/>
              <a:buFont typeface="Times New Roman" panose="02020603050405020304" pitchFamily="18" charset="0"/>
              <a:buAutoNum type="arabicPeriod"/>
              <a:tabLst>
                <a:tab pos="532130" algn="l"/>
              </a:tabLst>
            </a:pP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Впровадження</a:t>
            </a:r>
            <a:r>
              <a:rPr lang="uk-UA" sz="2000" b="1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програми</a:t>
            </a:r>
            <a:r>
              <a:rPr lang="uk-UA" sz="2000" b="1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генетичного</a:t>
            </a:r>
            <a:r>
              <a:rPr lang="uk-UA" sz="20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моніторингу</a:t>
            </a:r>
            <a:r>
              <a:rPr lang="uk-UA" sz="2000" b="1" spc="-6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популяції.</a:t>
            </a:r>
            <a:endParaRPr lang="ru-UA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SzPts val="1400"/>
              <a:buFont typeface="Times New Roman" panose="02020603050405020304" pitchFamily="18" charset="0"/>
              <a:buAutoNum type="arabicPeriod"/>
              <a:tabLst>
                <a:tab pos="532130" algn="l"/>
              </a:tabLst>
            </a:pP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Планування</a:t>
            </a:r>
            <a:r>
              <a:rPr lang="uk-UA" sz="2000" b="1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дітонародження:</a:t>
            </a:r>
            <a:endParaRPr lang="ru-UA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"/>
              <a:tabLst>
                <a:tab pos="568960" algn="l"/>
              </a:tabLst>
            </a:pP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вибір</a:t>
            </a:r>
            <a:r>
              <a:rPr lang="uk-UA" sz="2000" b="1" spc="-1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оптимального</a:t>
            </a:r>
            <a:r>
              <a:rPr lang="uk-UA" sz="2000" b="1" spc="-1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віку</a:t>
            </a:r>
            <a:r>
              <a:rPr lang="uk-UA" sz="2000" b="1" spc="-3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(21–35</a:t>
            </a:r>
            <a:r>
              <a:rPr lang="uk-UA" sz="2000" b="1" spc="-1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років</a:t>
            </a:r>
            <a:r>
              <a:rPr lang="uk-UA" sz="2000" b="1" spc="-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</a:t>
            </a:r>
            <a:r>
              <a:rPr lang="uk-UA" sz="2000" b="1" spc="-1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жінок</a:t>
            </a:r>
            <a:r>
              <a:rPr lang="uk-UA" sz="2000" b="1" spc="-2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</a:t>
            </a:r>
            <a:r>
              <a:rPr lang="uk-UA" sz="2000" b="1" spc="-5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21–40</a:t>
            </a:r>
            <a:r>
              <a:rPr lang="uk-UA" sz="2000" b="1" spc="-1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років</a:t>
            </a:r>
            <a:r>
              <a:rPr lang="uk-UA" sz="2000" b="1" spc="-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</a:t>
            </a:r>
            <a:r>
              <a:rPr lang="uk-UA" sz="2000" b="1" spc="-1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чоловіків);</a:t>
            </a:r>
            <a:endParaRPr lang="ru-UA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"/>
              <a:tabLst>
                <a:tab pos="568960" algn="l"/>
              </a:tabLst>
            </a:pP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відмова</a:t>
            </a:r>
            <a:r>
              <a:rPr lang="uk-UA" sz="2000" b="1" spc="-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</a:t>
            </a:r>
            <a:r>
              <a:rPr lang="uk-UA" sz="2000" b="1" spc="-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дітонародження</a:t>
            </a:r>
            <a:r>
              <a:rPr lang="uk-UA" sz="2000" b="1" spc="-2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uk-UA" sz="2000" b="1" spc="-4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разі</a:t>
            </a:r>
            <a:r>
              <a:rPr lang="uk-UA" sz="2000" b="1" spc="-4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високого ризику</a:t>
            </a:r>
            <a:r>
              <a:rPr lang="uk-UA" sz="2000" b="1" spc="-4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спадкової</a:t>
            </a:r>
            <a:r>
              <a:rPr lang="uk-UA" sz="2000" b="1" spc="-4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патології;</a:t>
            </a:r>
            <a:endParaRPr lang="ru-UA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"/>
              <a:tabLst>
                <a:tab pos="568960" algn="l"/>
              </a:tabLst>
            </a:pP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відмова</a:t>
            </a:r>
            <a:r>
              <a:rPr lang="uk-UA" sz="2000" b="1" spc="-3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</a:t>
            </a:r>
            <a:r>
              <a:rPr lang="uk-UA" sz="2000" b="1" spc="-2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близькоспоріднених</a:t>
            </a:r>
            <a:r>
              <a:rPr lang="uk-UA" sz="2000" b="1" spc="-4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шлюбів.</a:t>
            </a:r>
            <a:endParaRPr lang="ru-UA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buSzPts val="1400"/>
              <a:buFont typeface="Times New Roman" panose="02020603050405020304" pitchFamily="18" charset="0"/>
              <a:buAutoNum type="arabicPeriod"/>
              <a:tabLst>
                <a:tab pos="541020" algn="l"/>
              </a:tabLst>
            </a:pP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Медико-генетичне</a:t>
            </a:r>
            <a:r>
              <a:rPr lang="uk-UA" sz="2000" b="1" spc="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консультування</a:t>
            </a:r>
            <a:r>
              <a:rPr lang="uk-UA" sz="2000" b="1" spc="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сімей,</a:t>
            </a:r>
            <a:r>
              <a:rPr lang="uk-UA" sz="2000" b="1" spc="6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uk-UA" sz="2000" b="1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uk-UA" sz="2000" b="1" spc="6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хвору</a:t>
            </a:r>
            <a:r>
              <a:rPr lang="uk-UA" sz="2000" b="1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дитину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(ретроспективне)</a:t>
            </a:r>
            <a:r>
              <a:rPr lang="uk-UA" sz="2000" b="1" spc="-2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uk-UA" sz="2000" b="1" spc="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uk-UA" sz="2000" b="1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дітонародження</a:t>
            </a:r>
            <a:r>
              <a:rPr lang="uk-UA" sz="20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проспективне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UA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SzPts val="1400"/>
              <a:buFont typeface="Times New Roman" panose="02020603050405020304" pitchFamily="18" charset="0"/>
              <a:buAutoNum type="arabicPeriod"/>
              <a:tabLst>
                <a:tab pos="532130" algn="l"/>
              </a:tabLst>
            </a:pP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Преконцепційна</a:t>
            </a:r>
            <a:r>
              <a:rPr lang="uk-UA" sz="2000" b="1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профілактика</a:t>
            </a:r>
            <a:r>
              <a:rPr lang="uk-UA" sz="2000" b="1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спадкових</a:t>
            </a:r>
            <a:r>
              <a:rPr lang="uk-UA" sz="2000" b="1" spc="-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хвороб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UA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200"/>
              <a:buFont typeface="Wingdings" panose="05000000000000000000" pitchFamily="2" charset="2"/>
              <a:buChar char=""/>
              <a:tabLst>
                <a:tab pos="568960" algn="l"/>
              </a:tabLst>
            </a:pP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створення</a:t>
            </a:r>
            <a:r>
              <a:rPr lang="uk-UA" sz="2000" b="1" spc="-5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оптимальних</a:t>
            </a:r>
            <a:r>
              <a:rPr lang="uk-UA" sz="2000" b="1" spc="-2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умов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</a:t>
            </a:r>
            <a:r>
              <a:rPr lang="uk-UA" sz="2000" b="1" spc="-2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гаметогенезу</a:t>
            </a:r>
            <a:r>
              <a:rPr lang="uk-UA" sz="2000" b="1" spc="-4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(здоровий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спосіб</a:t>
            </a:r>
            <a:r>
              <a:rPr lang="uk-UA" sz="2000" b="1" spc="-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життя);</a:t>
            </a:r>
            <a:endParaRPr lang="ru-UA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200"/>
              <a:buFont typeface="Wingdings" panose="05000000000000000000" pitchFamily="2" charset="2"/>
              <a:buChar char=""/>
              <a:tabLst>
                <a:tab pos="568960" algn="l"/>
              </a:tabLst>
            </a:pP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вживання</a:t>
            </a:r>
            <a:r>
              <a:rPr lang="uk-UA" sz="2000" b="1" spc="-4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полівітамінів</a:t>
            </a:r>
            <a:r>
              <a:rPr lang="uk-UA" sz="2000" b="1" spc="-1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uk-UA" sz="2000" b="1" spc="-1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мікроелементами</a:t>
            </a:r>
            <a:r>
              <a:rPr lang="uk-UA" sz="2000" b="1" spc="-3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(йод,</a:t>
            </a:r>
            <a:r>
              <a:rPr lang="uk-UA" sz="2000" b="1" spc="-3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марганець,</a:t>
            </a:r>
            <a:r>
              <a:rPr lang="uk-UA" sz="2000" b="1" spc="-3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цинк</a:t>
            </a:r>
            <a:r>
              <a:rPr lang="uk-UA" sz="2000" b="1" spc="-2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</a:t>
            </a:r>
            <a:r>
              <a:rPr lang="uk-UA" sz="2000" b="1" spc="-2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ін.);</a:t>
            </a:r>
            <a:endParaRPr lang="ru-UA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200"/>
              <a:buFont typeface="Wingdings" panose="05000000000000000000" pitchFamily="2" charset="2"/>
              <a:buChar char=""/>
              <a:tabLst>
                <a:tab pos="621030" algn="l"/>
              </a:tabLst>
            </a:pP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вживання</a:t>
            </a:r>
            <a:r>
              <a:rPr lang="uk-UA" sz="2000" b="1" spc="8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фолієвої</a:t>
            </a:r>
            <a:r>
              <a:rPr lang="uk-UA" sz="2000" b="1" spc="6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к-ти</a:t>
            </a:r>
            <a:r>
              <a:rPr lang="uk-UA" sz="2000" b="1" spc="11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</a:t>
            </a:r>
            <a:r>
              <a:rPr lang="uk-UA" sz="2000" b="1" spc="10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400</a:t>
            </a:r>
            <a:r>
              <a:rPr lang="uk-UA" sz="2000" b="1" spc="8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мкг</a:t>
            </a:r>
            <a:r>
              <a:rPr lang="uk-UA" sz="2000" b="1" spc="9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щодня</a:t>
            </a:r>
            <a:r>
              <a:rPr lang="uk-UA" sz="2000" b="1" spc="10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(знижується</a:t>
            </a:r>
            <a:r>
              <a:rPr lang="uk-UA" sz="2000" b="1" spc="10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частота</a:t>
            </a:r>
            <a:r>
              <a:rPr lang="uk-UA" sz="2000" b="1" spc="10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вад</a:t>
            </a:r>
            <a:r>
              <a:rPr lang="uk-UA" sz="2000" b="1" spc="9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нервової</a:t>
            </a:r>
            <a:r>
              <a:rPr lang="uk-UA" sz="2000" b="1" spc="-28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трубки);</a:t>
            </a:r>
            <a:endParaRPr lang="ru-UA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200"/>
              <a:buFont typeface="Wingdings" panose="05000000000000000000" pitchFamily="2" charset="2"/>
              <a:buChar char=""/>
              <a:tabLst>
                <a:tab pos="568960" algn="l"/>
              </a:tabLst>
            </a:pP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uk-UA" sz="2000" b="1" spc="-1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ендемічних</a:t>
            </a:r>
            <a:r>
              <a:rPr lang="uk-UA" sz="2000" b="1" spc="-4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районах</a:t>
            </a:r>
            <a:r>
              <a:rPr lang="uk-UA" sz="2000" b="1" spc="-4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насичення</a:t>
            </a:r>
            <a:r>
              <a:rPr lang="uk-UA" sz="2000" b="1" spc="-1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продуктів</a:t>
            </a:r>
            <a:r>
              <a:rPr lang="uk-UA" sz="2000" b="1" spc="1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харчування</a:t>
            </a:r>
            <a:r>
              <a:rPr lang="uk-UA" sz="2000" b="1" spc="-2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йодом;</a:t>
            </a:r>
            <a:endParaRPr lang="ru-UA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200"/>
              <a:buFont typeface="Wingdings" panose="05000000000000000000" pitchFamily="2" charset="2"/>
              <a:buChar char=""/>
              <a:tabLst>
                <a:tab pos="608965" algn="l"/>
              </a:tabLst>
            </a:pP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територіях,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забрудн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радіонуклідами,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застосовується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спеціальна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радіозахисна</a:t>
            </a:r>
            <a:r>
              <a:rPr lang="uk-UA" sz="2000" b="1" spc="-29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дієта.</a:t>
            </a:r>
            <a:endParaRPr lang="ru-UA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buSzPts val="1400"/>
              <a:buFont typeface="Times New Roman" panose="02020603050405020304" pitchFamily="18" charset="0"/>
              <a:buAutoNum type="arabicPeriod"/>
              <a:tabLst>
                <a:tab pos="611505" algn="l"/>
              </a:tabLst>
            </a:pP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Впровадження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методів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діагностики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спадкової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патології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систему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сучасних</a:t>
            </a:r>
            <a:r>
              <a:rPr lang="uk-UA" sz="2000" b="1" spc="-2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репродуктивних</a:t>
            </a:r>
            <a:r>
              <a:rPr lang="uk-UA" sz="2000" b="1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технологій.</a:t>
            </a:r>
            <a:endParaRPr lang="ru-UA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384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8D316D-DDD4-921E-6631-F809406A4812}"/>
              </a:ext>
            </a:extLst>
          </p:cNvPr>
          <p:cNvSpPr txBox="1"/>
          <p:nvPr/>
        </p:nvSpPr>
        <p:spPr>
          <a:xfrm>
            <a:off x="147734" y="87063"/>
            <a:ext cx="11747241" cy="6654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6850" indent="457200" algn="just"/>
            <a:r>
              <a:rPr lang="uk-UA" sz="2400" b="1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Основні</a:t>
            </a:r>
            <a:r>
              <a:rPr lang="uk-UA" sz="2400" b="1" spc="-10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напрями</a:t>
            </a:r>
            <a:r>
              <a:rPr lang="uk-UA" sz="2400" b="1" spc="-5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вторинної</a:t>
            </a:r>
            <a:r>
              <a:rPr lang="uk-UA" sz="2400" b="1" spc="-30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00B05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профілактики:</a:t>
            </a:r>
            <a:endParaRPr lang="ru-UA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eriod"/>
              <a:tabLst>
                <a:tab pos="532130" algn="l"/>
              </a:tabLs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Пренатальна</a:t>
            </a:r>
            <a:r>
              <a:rPr lang="uk-UA" sz="2400" b="1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діагностика.</a:t>
            </a:r>
            <a:endParaRPr lang="ru-UA" sz="2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eriod"/>
              <a:tabLst>
                <a:tab pos="541020" algn="l"/>
              </a:tabLs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Переривання вагітності у випадку, коли у плода діагностовано спадкову патологію,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 призводить до тяжкої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інвалідизації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ранньої смерті і не існує ефективних методів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лікування.</a:t>
            </a:r>
            <a:endParaRPr lang="ru-UA" sz="2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eriod"/>
              <a:tabLst>
                <a:tab pos="532130" algn="l"/>
              </a:tabLs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Лікування</a:t>
            </a:r>
            <a:r>
              <a:rPr lang="uk-UA" sz="2400" b="1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деяких</a:t>
            </a:r>
            <a:r>
              <a:rPr lang="uk-UA" sz="2400" b="1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спадкових</a:t>
            </a:r>
            <a:r>
              <a:rPr lang="uk-UA" sz="2400" b="1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захворювань</a:t>
            </a:r>
            <a:r>
              <a:rPr lang="uk-UA" sz="2400" b="1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sz="2400" b="1" spc="-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вад</a:t>
            </a:r>
            <a:r>
              <a:rPr lang="uk-UA" sz="2400" b="1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uk-UA" sz="2400" b="1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uk-UA" sz="2400" b="1" spc="-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плода</a:t>
            </a:r>
            <a:r>
              <a:rPr lang="uk-UA" sz="2400" b="1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період</a:t>
            </a:r>
            <a:r>
              <a:rPr lang="uk-UA" sz="24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вагітності.</a:t>
            </a:r>
            <a:endParaRPr lang="ru-UA" sz="2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eriod"/>
              <a:tabLst>
                <a:tab pos="593725" algn="l"/>
              </a:tabLs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Масовий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скринінг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новонароджених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метою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діагностики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доклінічній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стадії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спадкових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захворювань,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розроблено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профілактичного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лікування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фенілкетонурія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uk-UA" sz="2400" b="1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гіпотиреоз</a:t>
            </a:r>
            <a:r>
              <a:rPr lang="uk-UA" sz="2400" b="1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uk-UA" sz="2400" b="1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ін.).</a:t>
            </a:r>
            <a:r>
              <a:rPr lang="uk-UA" sz="2400" b="1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Профілактичне лікування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хворих.</a:t>
            </a:r>
            <a:endParaRPr lang="ru-UA" sz="2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eriod"/>
              <a:tabLst>
                <a:tab pos="532130" algn="l"/>
              </a:tabLs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Виявлення</a:t>
            </a:r>
            <a:r>
              <a:rPr lang="uk-UA" sz="2400" b="1" spc="-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гетерозиготних</a:t>
            </a:r>
            <a:r>
              <a:rPr lang="uk-UA" sz="2400" b="1" spc="-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носіїв</a:t>
            </a:r>
            <a:r>
              <a:rPr lang="uk-UA" sz="2400" b="1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рецесивних</a:t>
            </a:r>
            <a:r>
              <a:rPr lang="uk-UA" sz="2400" b="1" spc="-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мутантних</a:t>
            </a:r>
            <a:r>
              <a:rPr lang="uk-UA" sz="2400" b="1" spc="-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генів.</a:t>
            </a:r>
            <a:endParaRPr lang="ru-UA" sz="2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eriod"/>
              <a:tabLst>
                <a:tab pos="550545" algn="l"/>
              </a:tabLs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Визначення генів спадкових захворювань, що пізно виявляються, генів схильності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uk-UA" sz="2400" b="1" spc="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мультифакторіальних</a:t>
            </a:r>
            <a:r>
              <a:rPr lang="uk-UA" sz="2400" b="1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захворювань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sz="2400" b="1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профілактика цієї</a:t>
            </a:r>
            <a:r>
              <a:rPr lang="uk-UA" sz="2400" b="1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патології</a:t>
            </a:r>
            <a:r>
              <a:rPr lang="uk-UA" sz="2400" b="1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uk-UA" sz="2400" b="1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носіїв</a:t>
            </a:r>
            <a:r>
              <a:rPr lang="uk-UA" sz="2400" b="1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генів.</a:t>
            </a:r>
            <a:endParaRPr lang="ru-UA" sz="2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eriod"/>
              <a:tabLst>
                <a:tab pos="532130" algn="l"/>
              </a:tabLs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uk-UA" sz="2400" b="1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перспективі</a:t>
            </a:r>
            <a:r>
              <a:rPr lang="uk-UA" sz="2400" b="1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uk-UA" sz="24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uk-UA" sz="2400" b="1" spc="-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генетичного</a:t>
            </a:r>
            <a:r>
              <a:rPr lang="uk-UA" sz="24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паспорта</a:t>
            </a:r>
            <a:r>
              <a:rPr lang="uk-UA" sz="2400" b="1" spc="-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новонароджених.</a:t>
            </a:r>
            <a:endParaRPr lang="ru-UA" sz="2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AutoNum type="arabicPeriod"/>
            </a:pPr>
            <a:endParaRPr lang="ru-UA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472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9" y="-14223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CDABB1-F6D4-F331-DAF4-29159EB83E22}"/>
              </a:ext>
            </a:extLst>
          </p:cNvPr>
          <p:cNvSpPr txBox="1"/>
          <p:nvPr/>
        </p:nvSpPr>
        <p:spPr>
          <a:xfrm>
            <a:off x="115077" y="186375"/>
            <a:ext cx="11961845" cy="6625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2000" b="1" dirty="0">
                <a:solidFill>
                  <a:srgbClr val="0070C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Генетичний</a:t>
            </a:r>
            <a:r>
              <a:rPr lang="uk-UA" sz="2000" b="1" spc="5" dirty="0">
                <a:solidFill>
                  <a:srgbClr val="0070C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0070C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моніторинг</a:t>
            </a:r>
            <a:r>
              <a:rPr lang="uk-UA" sz="2000" b="1" spc="5" dirty="0">
                <a:solidFill>
                  <a:srgbClr val="0070C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0070C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популяції</a:t>
            </a:r>
            <a:r>
              <a:rPr lang="uk-UA" sz="2000" b="1" spc="5" dirty="0">
                <a:solidFill>
                  <a:srgbClr val="0070C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включає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аналіз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рівня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забрудненості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навколишнього середовища мутагенами, а також систематичне стеження за динамікою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частоти</a:t>
            </a:r>
            <a:r>
              <a:rPr lang="uk-UA" sz="2000" b="1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2000" b="1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спектра спадкової</a:t>
            </a:r>
            <a:r>
              <a:rPr lang="uk-UA" sz="2000" b="1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патології;</a:t>
            </a:r>
            <a:r>
              <a:rPr lang="uk-UA" sz="2000" b="1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може здійснюватися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кількома способами.</a:t>
            </a:r>
            <a:endParaRPr lang="ru-UA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eriod"/>
              <a:tabLst>
                <a:tab pos="645160" algn="l"/>
              </a:tabLst>
            </a:pP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Аналіз</a:t>
            </a:r>
            <a:r>
              <a:rPr lang="uk-UA" sz="2000" b="1" spc="2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частоти</a:t>
            </a:r>
            <a:r>
              <a:rPr lang="uk-UA" sz="2000" b="1" spc="27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</a:t>
            </a:r>
            <a:r>
              <a:rPr lang="uk-UA" sz="2000" b="1" spc="26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званих</a:t>
            </a:r>
            <a:r>
              <a:rPr lang="uk-UA" sz="2000" b="1" spc="2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«сторожових</a:t>
            </a:r>
            <a:r>
              <a:rPr lang="uk-UA" sz="2000" b="1" spc="2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фенотипів»</a:t>
            </a:r>
            <a:r>
              <a:rPr lang="uk-UA" sz="2000" b="1" spc="26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uk-UA" sz="2000" b="1" spc="2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новонароджених</a:t>
            </a:r>
            <a:r>
              <a:rPr lang="uk-UA" sz="2000" b="1" spc="2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(та</a:t>
            </a:r>
            <a:r>
              <a:rPr lang="uk-UA" sz="2000" b="1" spc="26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</a:t>
            </a:r>
            <a:r>
              <a:rPr lang="uk-UA" sz="2000" b="1" spc="29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мертвонароджених</a:t>
            </a:r>
            <a:r>
              <a:rPr lang="ru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ru-UA" sz="2000" b="1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</a:t>
            </a:r>
            <a:r>
              <a:rPr lang="ru-UA" sz="2000" b="1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сторожові</a:t>
            </a:r>
            <a:r>
              <a:rPr lang="ru-UA" sz="2000" b="1" spc="-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фенотипи</a:t>
            </a:r>
            <a:r>
              <a:rPr lang="ru-UA" sz="2000" b="1" spc="-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UA" sz="20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використовуватися</a:t>
            </a:r>
            <a:r>
              <a:rPr lang="ru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UA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"/>
              <a:tabLst>
                <a:tab pos="666750" algn="l"/>
              </a:tabLst>
            </a:pPr>
            <a:r>
              <a:rPr lang="uk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автосомно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-домінантні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або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Х-зчеплені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захворювання,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які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діагностуються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мінімальни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-ми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помилками,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мають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100 %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пенетрантність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однорідну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експресивність</a:t>
            </a:r>
            <a:r>
              <a:rPr lang="uk-UA" sz="2000" b="1" spc="-28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(ахондроплазія, синдром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Апера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ектродактилія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нефробластома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ретинобластома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ін.)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Народження</a:t>
            </a:r>
            <a:r>
              <a:rPr lang="uk-UA" sz="2000" b="1" spc="-2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хворої</a:t>
            </a:r>
            <a:r>
              <a:rPr lang="uk-UA" sz="2000" b="1" spc="-4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дитини</a:t>
            </a:r>
            <a:r>
              <a:rPr lang="uk-UA" sz="2000" b="1" spc="1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uk-UA" sz="2000" b="1" spc="-4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здорових</a:t>
            </a:r>
            <a:r>
              <a:rPr lang="uk-UA" sz="2000" b="1" spc="-2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батьків</a:t>
            </a:r>
            <a:r>
              <a:rPr lang="uk-UA" sz="2000" b="1" spc="1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свідчить</a:t>
            </a:r>
            <a:r>
              <a:rPr lang="uk-UA" sz="2000" b="1" spc="1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мутацію</a:t>
            </a:r>
            <a:r>
              <a:rPr lang="uk-UA" sz="2000" b="1" spc="-1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novo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UA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"/>
            </a:pP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ізольовані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мультифакторіальні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вроджені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вади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розвитку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(аненцефалія,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спинномозкова грижа, щілина губи і/або піднебіння, редукційні вади кінцівок, атрезія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стравоходу й ануса), розвиток яких зумовлений генетичними факторами і дією факторів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середовища;</a:t>
            </a:r>
            <a:endParaRPr lang="ru-UA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"/>
              <a:tabLst>
                <a:tab pos="1172845" algn="l"/>
              </a:tabLst>
            </a:pP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множинні</a:t>
            </a:r>
            <a:r>
              <a:rPr lang="uk-UA" sz="2000" b="1" spc="-4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вроджені</a:t>
            </a:r>
            <a:r>
              <a:rPr lang="uk-UA" sz="2000" b="1" spc="-4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вади розвитку;</a:t>
            </a:r>
            <a:endParaRPr lang="ru-UA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"/>
              <a:tabLst>
                <a:tab pos="1188085" algn="l"/>
              </a:tabLst>
            </a:pP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синдром Дауна більше ніж у 90 % випадків є результатом нової мутації, тому він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може бути індикатором мутагенного впливу навколишнього середовища. Проводиться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аналіз</a:t>
            </a:r>
            <a:r>
              <a:rPr lang="uk-UA" sz="2000" b="1" spc="-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частоти</a:t>
            </a:r>
            <a:r>
              <a:rPr lang="uk-UA" sz="2000" b="1" spc="-2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 інших</a:t>
            </a:r>
            <a:r>
              <a:rPr lang="uk-UA" sz="2000" b="1" spc="-3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хромосомних</a:t>
            </a:r>
            <a:r>
              <a:rPr lang="uk-UA" sz="2000" b="1" spc="-3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синдромів</a:t>
            </a:r>
            <a:r>
              <a:rPr lang="uk-UA" sz="2000" b="1" spc="3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uk-UA" sz="2000" b="1" spc="-1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Патау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Едвардса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«котячого</a:t>
            </a:r>
            <a:r>
              <a:rPr lang="uk-UA" sz="2000" b="1" spc="1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крику».</a:t>
            </a:r>
            <a:endParaRPr lang="ru-UA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42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E16877-BC9A-BE39-8936-8053EAB1CEBB}"/>
              </a:ext>
            </a:extLst>
          </p:cNvPr>
          <p:cNvSpPr txBox="1"/>
          <p:nvPr/>
        </p:nvSpPr>
        <p:spPr>
          <a:xfrm>
            <a:off x="317240" y="988867"/>
            <a:ext cx="11411339" cy="4161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SzPts val="1400"/>
              <a:tabLst>
                <a:tab pos="1154430" algn="l"/>
              </a:tabLs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Здійснення</a:t>
            </a:r>
            <a:r>
              <a:rPr lang="uk-UA" sz="2400" b="1" spc="1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масового</a:t>
            </a:r>
            <a:r>
              <a:rPr lang="uk-UA" sz="2400" b="1" spc="1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скринінгу</a:t>
            </a:r>
            <a:r>
              <a:rPr lang="uk-UA" sz="2400" b="1" spc="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спадкових</a:t>
            </a:r>
            <a:r>
              <a:rPr lang="uk-UA" sz="2400" b="1" spc="1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хвороб</a:t>
            </a:r>
            <a:r>
              <a:rPr lang="uk-UA" sz="2400" b="1" spc="10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uk-UA" sz="2400" b="1" spc="1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фенілкетонурії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uk-UA" sz="2400" b="1" spc="1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гіпотиреозу</a:t>
            </a:r>
            <a:r>
              <a:rPr lang="uk-UA" sz="2400" b="1" spc="9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endParaRPr lang="ru-UA" sz="2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ін.</a:t>
            </a:r>
            <a:endParaRPr lang="ru-UA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buSzPts val="1400"/>
              <a:tabLst>
                <a:tab pos="1157605" algn="l"/>
              </a:tabLs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Цитогенетичний</a:t>
            </a:r>
            <a:r>
              <a:rPr lang="uk-UA" sz="2400" b="1" spc="1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скринінг</a:t>
            </a:r>
            <a:r>
              <a:rPr lang="uk-UA" sz="2400" b="1" spc="1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новонароджених</a:t>
            </a:r>
            <a:r>
              <a:rPr lang="uk-UA" sz="2400" b="1" spc="1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2400" b="1" spc="1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екологічно</a:t>
            </a:r>
            <a:r>
              <a:rPr lang="uk-UA" sz="2400" b="1" spc="16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несприятливих</a:t>
            </a:r>
            <a:r>
              <a:rPr lang="uk-UA" sz="2400" b="1" spc="1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районах</a:t>
            </a:r>
            <a:r>
              <a:rPr lang="uk-UA" sz="2400" b="1" spc="17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endParaRPr lang="ru-UA" sz="2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оцінюється</a:t>
            </a:r>
            <a:r>
              <a:rPr lang="uk-UA" sz="2400" b="1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частота</a:t>
            </a:r>
            <a:r>
              <a:rPr lang="uk-UA" sz="2400" b="1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хромосомної</a:t>
            </a:r>
            <a:r>
              <a:rPr lang="uk-UA" sz="2400" b="1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аберації</a:t>
            </a:r>
            <a:r>
              <a:rPr lang="uk-UA" sz="2400" b="1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лімфоцитах</a:t>
            </a:r>
            <a:r>
              <a:rPr lang="uk-UA" sz="2400" b="1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периферичної</a:t>
            </a:r>
            <a:r>
              <a:rPr lang="uk-UA" sz="2400" b="1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крові.</a:t>
            </a:r>
            <a:endParaRPr lang="ru-UA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buSzPts val="1400"/>
              <a:tabLst>
                <a:tab pos="1160145" algn="l"/>
              </a:tabLs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Аналіз карт реєстрації безплідних шлюбів, спонтанних абортів, аналізу фенотипу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плода за</a:t>
            </a:r>
            <a:r>
              <a:rPr lang="uk-UA" sz="2400" b="1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даними</a:t>
            </a:r>
            <a:r>
              <a:rPr lang="uk-UA" sz="2400" b="1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ультразвукового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uk-UA" sz="2400" b="1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 інші</a:t>
            </a:r>
            <a:r>
              <a:rPr lang="uk-UA" sz="2400" b="1" spc="-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документи.</a:t>
            </a:r>
            <a:endParaRPr lang="ru-UA" sz="2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Медико-генетичне консультування</a:t>
            </a:r>
            <a:endParaRPr lang="ru-UA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986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Нижний ракурс облаков в небе">
            <a:extLst>
              <a:ext uri="{FF2B5EF4-FFF2-40B4-BE49-F238E27FC236}">
                <a16:creationId xmlns:a16="http://schemas.microsoft.com/office/drawing/2014/main" id="{01EA4697-F476-4EDD-53BE-542273C3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8" b="10009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865A69-7B23-406E-DF0E-FE7343303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052" y="5449707"/>
            <a:ext cx="2627939" cy="1452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1F5DA8-2AAF-73DC-45EA-17A702B11D66}"/>
              </a:ext>
            </a:extLst>
          </p:cNvPr>
          <p:cNvSpPr txBox="1"/>
          <p:nvPr/>
        </p:nvSpPr>
        <p:spPr>
          <a:xfrm>
            <a:off x="242596" y="223863"/>
            <a:ext cx="11234057" cy="5417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solidFill>
                  <a:srgbClr val="0070C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Показання</a:t>
            </a:r>
            <a:r>
              <a:rPr lang="uk-UA" sz="2400" b="1" spc="-10" dirty="0">
                <a:solidFill>
                  <a:srgbClr val="0070C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0070C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</a:t>
            </a:r>
            <a:r>
              <a:rPr lang="uk-UA" sz="2400" b="1" spc="-5" dirty="0">
                <a:solidFill>
                  <a:srgbClr val="0070C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0070C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медико-генетичного консультування</a:t>
            </a:r>
            <a:r>
              <a:rPr lang="uk-UA" sz="2400" b="1" spc="10" dirty="0">
                <a:solidFill>
                  <a:srgbClr val="0070C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(згідно</a:t>
            </a:r>
            <a:r>
              <a:rPr lang="uk-UA" sz="2400" b="1" spc="-2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 наказом</a:t>
            </a:r>
            <a:r>
              <a:rPr lang="uk-UA" sz="2400" b="1" spc="-2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МОЗ</a:t>
            </a:r>
            <a:r>
              <a:rPr lang="uk-UA" sz="2400" b="1" spc="-2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України</a:t>
            </a:r>
            <a:r>
              <a:rPr lang="uk-UA" sz="2400" b="1" spc="-2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№</a:t>
            </a:r>
            <a:r>
              <a:rPr lang="uk-UA" sz="2400" b="1" spc="-5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641/84):</a:t>
            </a:r>
            <a:endParaRPr lang="ru-U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eriod"/>
              <a:tabLst>
                <a:tab pos="1136015" algn="l"/>
              </a:tabLs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Вік</a:t>
            </a:r>
            <a:r>
              <a:rPr lang="uk-UA" sz="2400" b="1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вагітної</a:t>
            </a:r>
            <a:r>
              <a:rPr lang="uk-UA" sz="2400" b="1" spc="-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uk-UA" sz="2400" b="1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uk-UA" sz="2400" b="1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років,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uk-UA" sz="24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uk-UA" sz="2400" b="1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lang="uk-UA" sz="2400" b="1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uk-UA" sz="2400" b="1" spc="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sz="2400" b="1" spc="-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більше.</a:t>
            </a:r>
            <a:r>
              <a:rPr lang="uk-UA" sz="2400" b="1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Вік</a:t>
            </a:r>
            <a:r>
              <a:rPr lang="uk-UA" sz="2400" b="1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чоловіка</a:t>
            </a:r>
            <a:r>
              <a:rPr lang="uk-UA" sz="2400" b="1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uk-UA" sz="2400" b="1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uk-UA" sz="2400" b="1" spc="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sz="2400" b="1" spc="-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більше.</a:t>
            </a:r>
            <a:endParaRPr lang="ru-UA" sz="2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eriod"/>
              <a:tabLst>
                <a:tab pos="1136015" algn="l"/>
              </a:tabLs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Наявність</a:t>
            </a:r>
            <a:r>
              <a:rPr lang="uk-UA" sz="2400" b="1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uk-UA" sz="2400" b="1" spc="-6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одного</a:t>
            </a:r>
            <a:r>
              <a:rPr lang="uk-UA" sz="24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2400" b="1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подружжя</a:t>
            </a:r>
            <a:r>
              <a:rPr lang="uk-UA" sz="24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хромосомної</a:t>
            </a:r>
            <a:r>
              <a:rPr lang="uk-UA" sz="2400" b="1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перебудови</a:t>
            </a:r>
            <a:r>
              <a:rPr lang="uk-UA" sz="2400" b="1" spc="-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uk-UA" sz="24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вади</a:t>
            </a:r>
            <a:r>
              <a:rPr lang="uk-UA" sz="24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розвитку.</a:t>
            </a:r>
            <a:endParaRPr lang="ru-UA" sz="2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eriod"/>
              <a:tabLst>
                <a:tab pos="1142365" algn="l"/>
              </a:tabLs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Наявність в анамнезі дітей зі спадковими хворобами обміну; пов’язаними зі статтю;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вродженою гіпоплазією кори надниркових, вродженими ізольованими або множинними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вадами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розвитку,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хромосомними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хворобами,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розумовою</a:t>
            </a:r>
            <a:r>
              <a:rPr lang="uk-UA" sz="24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відсталістю,</a:t>
            </a:r>
            <a:r>
              <a:rPr lang="uk-UA" sz="2400" b="1" spc="-2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мертвонародженням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UA" sz="2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eriod"/>
              <a:tabLst>
                <a:tab pos="1136015" algn="l"/>
              </a:tabLs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Наявність</a:t>
            </a:r>
            <a:r>
              <a:rPr lang="uk-UA" sz="2400" b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вищезазначеної</a:t>
            </a:r>
            <a:r>
              <a:rPr lang="uk-UA" sz="2400" b="1" spc="-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патології</a:t>
            </a:r>
            <a:r>
              <a:rPr lang="uk-UA" sz="2400" b="1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uk-UA" sz="2400" b="1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родичів.</a:t>
            </a:r>
            <a:endParaRPr lang="ru-UA" sz="2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eriod"/>
              <a:tabLst>
                <a:tab pos="1136015" algn="l"/>
              </a:tabLs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Кровноспоріднений</a:t>
            </a:r>
            <a:r>
              <a:rPr lang="uk-UA" sz="2400" b="1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шлюб.</a:t>
            </a:r>
            <a:endParaRPr lang="ru-UA" sz="2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eriod"/>
              <a:tabLst>
                <a:tab pos="1136015" algn="l"/>
              </a:tabLst>
            </a:pP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Звичне</a:t>
            </a:r>
            <a:r>
              <a:rPr lang="uk-UA" sz="2400" b="1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невиношування</a:t>
            </a:r>
            <a:r>
              <a:rPr lang="uk-UA" sz="2400" b="1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вагітності</a:t>
            </a:r>
            <a:r>
              <a:rPr lang="uk-UA" sz="2400" b="1" spc="-6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невстановленого</a:t>
            </a:r>
            <a:r>
              <a:rPr lang="uk-UA" sz="2400" b="1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ґенезу.</a:t>
            </a:r>
            <a:endParaRPr lang="ru-UA" sz="1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165620"/>
      </p:ext>
    </p:extLst>
  </p:cSld>
  <p:clrMapOvr>
    <a:masterClrMapping/>
  </p:clrMapOvr>
</p:sld>
</file>

<file path=ppt/theme/theme1.xml><?xml version="1.0" encoding="utf-8"?>
<a:theme xmlns:a="http://schemas.openxmlformats.org/drawingml/2006/main" name="BohemianVTI">
  <a:themeElements>
    <a:clrScheme name="AnalogousFromLightSeedLeftStep">
      <a:dk1>
        <a:srgbClr val="000000"/>
      </a:dk1>
      <a:lt1>
        <a:srgbClr val="FFFFFF"/>
      </a:lt1>
      <a:dk2>
        <a:srgbClr val="243241"/>
      </a:dk2>
      <a:lt2>
        <a:srgbClr val="E2E5E8"/>
      </a:lt2>
      <a:accent1>
        <a:srgbClr val="BA9C80"/>
      </a:accent1>
      <a:accent2>
        <a:srgbClr val="BA827F"/>
      </a:accent2>
      <a:accent3>
        <a:srgbClr val="C594A6"/>
      </a:accent3>
      <a:accent4>
        <a:srgbClr val="BA7FAD"/>
      </a:accent4>
      <a:accent5>
        <a:srgbClr val="BC94C5"/>
      </a:accent5>
      <a:accent6>
        <a:srgbClr val="967FBA"/>
      </a:accent6>
      <a:hlink>
        <a:srgbClr val="5E85A8"/>
      </a:hlink>
      <a:folHlink>
        <a:srgbClr val="7F7F7F"/>
      </a:folHlink>
    </a:clrScheme>
    <a:fontScheme name="modern love avenir">
      <a:majorFont>
        <a:latin typeface="Modern Love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hemianVTI" id="{B5E50611-F7C7-47BC-81A6-BE9493DF8677}" vid="{7A26D0DD-A1A5-444B-B0FB-E7DB9E2D047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763</TotalTime>
  <Words>2360</Words>
  <Application>Microsoft Office PowerPoint</Application>
  <PresentationFormat>Широкоэкранный</PresentationFormat>
  <Paragraphs>106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2" baseType="lpstr">
      <vt:lpstr>Arial</vt:lpstr>
      <vt:lpstr>Avenir Next LT Pro</vt:lpstr>
      <vt:lpstr>Bookman Old Style</vt:lpstr>
      <vt:lpstr>Calibri</vt:lpstr>
      <vt:lpstr>Calibri Light</vt:lpstr>
      <vt:lpstr>Modern Love</vt:lpstr>
      <vt:lpstr>Times New Roman</vt:lpstr>
      <vt:lpstr>Wingdings</vt:lpstr>
      <vt:lpstr>BohemianVTI</vt:lpstr>
      <vt:lpstr>Профілактика та лікування спадкових хвороб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Предмет та завдання медичної генетики</dc:title>
  <dc:creator>Елена Бойкая</dc:creator>
  <cp:lastModifiedBy>Olena Boika</cp:lastModifiedBy>
  <cp:revision>20</cp:revision>
  <dcterms:created xsi:type="dcterms:W3CDTF">2023-02-19T16:14:39Z</dcterms:created>
  <dcterms:modified xsi:type="dcterms:W3CDTF">2024-03-02T19:29:10Z</dcterms:modified>
</cp:coreProperties>
</file>