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7" r:id="rId5"/>
    <p:sldId id="279" r:id="rId6"/>
    <p:sldId id="281" r:id="rId7"/>
    <p:sldId id="282" r:id="rId8"/>
    <p:sldId id="286" r:id="rId9"/>
    <p:sldId id="285" r:id="rId10"/>
    <p:sldId id="280" r:id="rId11"/>
    <p:sldId id="258" r:id="rId12"/>
    <p:sldId id="259" r:id="rId13"/>
    <p:sldId id="260" r:id="rId14"/>
    <p:sldId id="261" r:id="rId15"/>
    <p:sldId id="284" r:id="rId16"/>
    <p:sldId id="262" r:id="rId17"/>
    <p:sldId id="289" r:id="rId18"/>
    <p:sldId id="291" r:id="rId19"/>
    <p:sldId id="292" r:id="rId20"/>
    <p:sldId id="293" r:id="rId21"/>
    <p:sldId id="295" r:id="rId22"/>
    <p:sldId id="294"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283" r:id="rId40"/>
    <p:sldId id="263" r:id="rId41"/>
    <p:sldId id="264" r:id="rId42"/>
    <p:sldId id="265" r:id="rId43"/>
    <p:sldId id="266" r:id="rId44"/>
    <p:sldId id="267" r:id="rId45"/>
    <p:sldId id="268" r:id="rId46"/>
    <p:sldId id="269" r:id="rId47"/>
    <p:sldId id="270" r:id="rId48"/>
    <p:sldId id="271" r:id="rId49"/>
    <p:sldId id="272" r:id="rId50"/>
    <p:sldId id="273" r:id="rId51"/>
    <p:sldId id="274"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5" autoAdjust="0"/>
    <p:restoredTop sz="94660"/>
  </p:normalViewPr>
  <p:slideViewPr>
    <p:cSldViewPr showGuides="1">
      <p:cViewPr varScale="1">
        <p:scale>
          <a:sx n="86" d="100"/>
          <a:sy n="86" d="100"/>
        </p:scale>
        <p:origin x="15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3025A45-85AD-40B7-835A-01FABD370071}"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F7F59B-F346-4FA1-898E-7CF2C232B08C}" type="slidenum">
              <a:rPr lang="ru-RU"/>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5AE984D-FA7E-46E0-9321-6ED409613187}"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AFA652-7E14-4E11-8AC3-CA810BC59A54}" type="slidenum">
              <a:rPr lang="ru-RU"/>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A569BD6-C8F2-40C7-93F3-12705835813D}"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13DD868-1ECF-44D9-9D21-D9400D9E136F}" type="slidenum">
              <a:rPr lang="ru-RU"/>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2510025-8519-4726-B87C-FE305F34D4B9}"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FBC8B0-F992-4DBA-BCC2-2C1F34A2E088}" type="slidenum">
              <a:rPr lang="ru-RU"/>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71F98EC-4AB2-43DB-847F-00DDC20468BB}"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3BCEC64-ABB9-4C4C-BB65-53218A28AE5B}" type="slidenum">
              <a:rPr lang="ru-RU"/>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lvl1pPr>
              <a:defRPr/>
            </a:lvl1pPr>
          </a:lstStyle>
          <a:p>
            <a:pPr>
              <a:defRPr/>
            </a:pPr>
            <a:fld id="{9BAD1CD5-53FF-43A1-B7BC-A6ECD8415BD2}"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5A436F-AA82-4673-BE81-7C1AA9B57A9A}" type="slidenum">
              <a:rPr lang="ru-RU"/>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BAF1A7C-EC75-4151-B5FC-4502B60C6881}"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FA1819-B5DC-4921-9683-71A9D50A6C71}" type="slidenum">
              <a:rPr lang="ru-RU"/>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C868A1D-D8E8-4C11-BCC9-B48C2868EDBE}" type="datetimeFigureOut">
              <a:rPr lang="ru-RU"/>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C5A04C5-4C49-41CF-BF34-DF1AC5D3E8E9}" type="slidenum">
              <a:rPr lang="ru-RU"/>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18C6586-0332-44A5-8FC8-E7BBCCF23450}" type="datetimeFigureOut">
              <a:rPr lang="ru-RU"/>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8ADA124-26B6-4AE8-ADCD-8DF326F768A5}" type="slidenum">
              <a:rPr lang="ru-RU"/>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C03D3B6-980A-4F58-820F-2A3ED442AF5C}" type="datetimeFigureOut">
              <a:rPr lang="ru-RU"/>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4BE66FF-6A0C-4984-A7B5-762FB8048051}" type="slidenum">
              <a:rPr lang="ru-RU"/>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3"/>
          <p:cNvSpPr>
            <a:spLocks noGrp="1"/>
          </p:cNvSpPr>
          <p:nvPr>
            <p:ph type="dt" sz="half" idx="10"/>
          </p:nvPr>
        </p:nvSpPr>
        <p:spPr/>
        <p:txBody>
          <a:bodyPr/>
          <a:lstStyle>
            <a:lvl1pPr>
              <a:defRPr/>
            </a:lvl1pPr>
          </a:lstStyle>
          <a:p>
            <a:pPr>
              <a:defRPr/>
            </a:pPr>
            <a:fld id="{9890CEC3-E3AC-4E4A-96AA-872564EB2BEB}"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1B02925-9902-484A-AABE-A5FE32612BE7}" type="slidenum">
              <a:rPr lang="ru-RU"/>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8FC34B-6B9B-4970-9D6C-545D42FE3A5E}"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4090400-FC2A-49FF-858A-EDB55ACFC6FD}" type="slidenum">
              <a:rPr lang="ru-RU"/>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3"/>
          <p:cNvSpPr>
            <a:spLocks noGrp="1"/>
          </p:cNvSpPr>
          <p:nvPr>
            <p:ph type="dt" sz="half" idx="10"/>
          </p:nvPr>
        </p:nvSpPr>
        <p:spPr/>
        <p:txBody>
          <a:bodyPr/>
          <a:lstStyle>
            <a:lvl1pPr>
              <a:defRPr/>
            </a:lvl1pPr>
          </a:lstStyle>
          <a:p>
            <a:pPr>
              <a:defRPr/>
            </a:pPr>
            <a:fld id="{0962B9FC-2885-40F6-BDD3-53074651DB9F}"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2E919CD-E5AB-49FA-91A9-2E58E111E2A1}" type="slidenum">
              <a:rPr lang="ru-RU"/>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E4373E-3227-43D1-ADF6-12A0DC0EEE4F}"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0B9904-1BF8-40D6-A56C-755B4AEC5A3F}" type="slidenum">
              <a:rPr lang="ru-RU"/>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748299F-F094-46DB-BA4C-FF96CB86BB58}"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7BC6BC1-ECC6-4ACF-8D3E-CB75784717BA}" type="slidenum">
              <a:rPr lang="ru-RU"/>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lvl1pPr>
              <a:defRPr/>
            </a:lvl1pPr>
          </a:lstStyle>
          <a:p>
            <a:pPr>
              <a:defRPr/>
            </a:pPr>
            <a:fld id="{E10C8ED9-5C74-46E8-9AB5-0ADC65B81CFD}"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9F8A3C-9FE0-48C5-A85E-0400A2731AD5}" type="slidenum">
              <a:rPr lang="ru-RU"/>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D395C24-D447-4B62-B90F-55EF7BCAED54}"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EB64887-4AD9-4509-83E6-44F8421AFBF0}" type="slidenum">
              <a:rPr lang="ru-RU"/>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63084A6-7EA7-4DE4-8C87-0D67137D21D2}" type="datetimeFigureOut">
              <a:rPr lang="ru-RU"/>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3E88EB6-8D82-453A-8571-FF3DAB23583F}" type="slidenum">
              <a:rPr lang="ru-RU"/>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F91C6A9-246E-4250-84B7-ADB2B42B7147}" type="datetimeFigureOut">
              <a:rPr lang="ru-RU"/>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F6984D2-3D1F-4464-8361-3D9FD806AF87}" type="slidenum">
              <a:rPr lang="ru-RU"/>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329F1F7-43AF-4B0F-8E30-37D0C177C8B6}" type="datetimeFigureOut">
              <a:rPr lang="ru-RU"/>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3CE0966-084C-4776-8C51-E63C6A0BEEF9}" type="slidenum">
              <a:rPr lang="ru-RU"/>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3"/>
          <p:cNvSpPr>
            <a:spLocks noGrp="1"/>
          </p:cNvSpPr>
          <p:nvPr>
            <p:ph type="dt" sz="half" idx="10"/>
          </p:nvPr>
        </p:nvSpPr>
        <p:spPr/>
        <p:txBody>
          <a:bodyPr/>
          <a:lstStyle>
            <a:lvl1pPr>
              <a:defRPr/>
            </a:lvl1pPr>
          </a:lstStyle>
          <a:p>
            <a:pPr>
              <a:defRPr/>
            </a:pPr>
            <a:fld id="{1A24C486-4ACB-4F53-9CFF-EF1155FBAE13}"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9FF1FA8-D617-46B9-8F29-38D9DE2315B5}" type="slidenum">
              <a:rPr lang="ru-RU"/>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3"/>
          <p:cNvSpPr>
            <a:spLocks noGrp="1"/>
          </p:cNvSpPr>
          <p:nvPr>
            <p:ph type="dt" sz="half" idx="10"/>
          </p:nvPr>
        </p:nvSpPr>
        <p:spPr/>
        <p:txBody>
          <a:bodyPr/>
          <a:lstStyle>
            <a:lvl1pPr>
              <a:defRPr/>
            </a:lvl1pPr>
          </a:lstStyle>
          <a:p>
            <a:pPr>
              <a:defRPr/>
            </a:pPr>
            <a:fld id="{EBF0A9F4-E48F-4480-8F33-4BC8166EF1D5}"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C212D62-D083-4DAA-85B1-E7648D01C97F}" type="slidenum">
              <a:rPr lang="ru-RU"/>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ru-RU" smtClean="0"/>
              <a:t>Образец заголовка</a:t>
            </a:r>
            <a:endParaRPr lang="ru-RU"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44C5F42-A817-46B6-AE48-A2230D051EA4}" type="datetimeFigureOut">
              <a:rPr lang="ru-RU"/>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04888A8-E02A-45C5-88B1-A601E0D26AF0}" type="slidenum">
              <a:rPr lang="ru-RU"/>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ru-RU" smtClean="0"/>
              <a:t>Образец заголовка</a:t>
            </a:r>
            <a:endParaRPr lang="ru-RU" smtClean="0"/>
          </a:p>
        </p:txBody>
      </p:sp>
      <p:sp>
        <p:nvSpPr>
          <p:cNvPr id="13315" name="Текст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66040974-E257-46AB-A891-26730D1421DB}" type="datetimeFigureOut">
              <a:rPr lang="ru-RU"/>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73E47A88-D275-4DBD-8125-D5AEE05FE396}" type="slidenum">
              <a:rPr lang="ru-RU"/>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jpe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5.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hyperlink" Target="http://uk.wikipedia.org/wiki/%D0%86%D1%82%D0%B0%D0%BB%D1%96%D0%B9%D1%81%D1%8C%D0%BA%D0%B0_%D0%BC%D0%BE%D0%B2%D0%B0" TargetMode="External"/><Relationship Id="rId4" Type="http://schemas.openxmlformats.org/officeDocument/2006/relationships/hyperlink" Target="http://uk.wikipedia.org/wiki/%D0%86%D1%81%D0%BF%D0%B0%D0%BD%D1%81%D1%8C%D0%BA%D0%B0_%D0%BC%D0%BE%D0%B2%D0%B0" TargetMode="External"/><Relationship Id="rId3" Type="http://schemas.openxmlformats.org/officeDocument/2006/relationships/hyperlink" Target="http://uk.wikipedia.org/wiki/%D0%90%D0%BD%D0%B3%D0%BB%D1%96%D0%B9%D1%81%D1%8C%D0%BA%D0%B0_%D0%BC%D0%BE%D0%B2%D0%B0" TargetMode="External"/><Relationship Id="rId2" Type="http://schemas.openxmlformats.org/officeDocument/2006/relationships/hyperlink" Target="http://uk.wikipedia.org/wiki/%D0%A4%D1%80%D0%B0%D0%BD%D1%86%D1%83%D0%B7%D1%8C%D0%BA%D0%B0_%D0%BC%D0%BE%D0%B2%D0%B0" TargetMode="External"/><Relationship Id="rId1" Type="http://schemas.openxmlformats.org/officeDocument/2006/relationships/hyperlink" Target="http://uk.wikipedia.org/wiki/%D0%91%D0%BE%D0%BB%D0%B3%D0%B0%D1%80%D1%81%D1%8C%D0%BA%D0%B0_%D0%BC%D0%BE%D0%B2%D0%B0" TargetMode="Externa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hyperlink" Target="http://uk.wikipedia.org/wiki/%D0%9F%D1%80%D0%B5%D0%B4%D0%BC%D0%B5%D1%82" TargetMode="External"/><Relationship Id="rId3" Type="http://schemas.openxmlformats.org/officeDocument/2006/relationships/hyperlink" Target="http://uk.wikipedia.org/wiki/%D0%9F%D1%80%D0%BE%D1%86%D0%B5%D1%81" TargetMode="External"/><Relationship Id="rId2" Type="http://schemas.openxmlformats.org/officeDocument/2006/relationships/hyperlink" Target="http://uk.wikipedia.org/wiki/%D0%AF%D0%B2%D0%B8%D1%89%D0%B5" TargetMode="External"/><Relationship Id="rId1" Type="http://schemas.openxmlformats.org/officeDocument/2006/relationships/hyperlink" Target="http://uk.wikipedia.org/wiki/%D0%9B%D0%B0%D1%82%D0%B8%D0%BD%D1%81%D1%8C%D0%BA%D0%B0_%D0%BC%D0%BE%D0%B2%D0%B0"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blipFill>
            <a:blip r:embed="rId1" cstate="print"/>
            <a:tile tx="0" ty="0" sx="100000" sy="100000" flip="none" algn="tl"/>
          </a:blipFill>
        </p:spPr>
        <p:txBody>
          <a:bodyPr>
            <a:normAutofit fontScale="90000"/>
          </a:bodyPr>
          <a:lstStyle/>
          <a:p>
            <a:r>
              <a:rPr lang="uk-UA" sz="4000" b="1" smtClean="0"/>
              <a:t>Лекція </a:t>
            </a:r>
            <a:r>
              <a:rPr lang="uk-UA" sz="4000" b="1" smtClean="0"/>
              <a:t>1. </a:t>
            </a:r>
            <a:r>
              <a:rPr lang="uk-UA" sz="4000" b="1" dirty="0" smtClean="0"/>
              <a:t>ЕСТЕТИКА ЯК ФІЛОСОФСЬКА НАУКА. ІСТОРІЯ ЄВРОПЕЙСЬКОГО МИСТЕЦТВА</a:t>
            </a:r>
            <a:br>
              <a:rPr lang="ru-RU" sz="4000" dirty="0" smtClean="0"/>
            </a:br>
            <a:endParaRPr lang="ru-RU" sz="2400" dirty="0" smtClean="0">
              <a:latin typeface="Arial" panose="020B0604020202020204" pitchFamily="34" charset="0"/>
            </a:endParaRPr>
          </a:p>
        </p:txBody>
      </p:sp>
      <p:sp>
        <p:nvSpPr>
          <p:cNvPr id="5" name="Объект 4"/>
          <p:cNvSpPr>
            <a:spLocks noGrp="1"/>
          </p:cNvSpPr>
          <p:nvPr>
            <p:ph idx="1"/>
          </p:nvPr>
        </p:nvSpPr>
        <p:spPr>
          <a:blipFill>
            <a:blip r:embed="rId2" cstate="print"/>
            <a:tile tx="0" ty="0" sx="100000" sy="100000" flip="none" algn="tl"/>
          </a:blipFill>
        </p:spPr>
        <p:txBody>
          <a:bodyPr rtlCol="0">
            <a:normAutofit fontScale="92500" lnSpcReduction="20000"/>
          </a:bodyPr>
          <a:lstStyle/>
          <a:p>
            <a:pPr marL="0" indent="0" fontAlgn="auto">
              <a:spcAft>
                <a:spcPts val="0"/>
              </a:spcAft>
              <a:buFont typeface="Arial" panose="020B0604020202020204" pitchFamily="34" charset="0"/>
              <a:buNone/>
              <a:defRPr/>
            </a:pPr>
            <a:r>
              <a:rPr lang="uk-UA" b="1" i="1" dirty="0" smtClean="0"/>
              <a:t>                     План</a:t>
            </a:r>
            <a:endParaRPr lang="ru-RU" dirty="0"/>
          </a:p>
          <a:p>
            <a:pPr marL="0" indent="0" fontAlgn="auto">
              <a:spcAft>
                <a:spcPts val="0"/>
              </a:spcAft>
              <a:buFont typeface="Arial" panose="020B0604020202020204" pitchFamily="34" charset="0"/>
              <a:buNone/>
              <a:defRPr/>
            </a:pPr>
            <a:r>
              <a:rPr lang="uk-UA" b="1" dirty="0"/>
              <a:t>1. Естетика та її предмет.</a:t>
            </a:r>
            <a:endParaRPr lang="ru-RU" b="1" dirty="0"/>
          </a:p>
          <a:p>
            <a:pPr marL="0" indent="0" fontAlgn="auto">
              <a:spcAft>
                <a:spcPts val="0"/>
              </a:spcAft>
              <a:buFont typeface="Arial" panose="020B0604020202020204" pitchFamily="34" charset="0"/>
              <a:buNone/>
              <a:defRPr/>
            </a:pPr>
            <a:r>
              <a:rPr lang="uk-UA" b="1" dirty="0"/>
              <a:t>2. </a:t>
            </a:r>
            <a:r>
              <a:rPr lang="en-US" altLang="en-US" b="1" dirty="0" smtClean="0"/>
              <a:t>Формування античного мистецтва як підґрунтя європейської культури.</a:t>
            </a:r>
            <a:endParaRPr lang="en-US" altLang="en-US" b="1" dirty="0" smtClean="0"/>
          </a:p>
          <a:p>
            <a:pPr marL="0" indent="0" fontAlgn="auto">
              <a:spcAft>
                <a:spcPts val="0"/>
              </a:spcAft>
              <a:buFont typeface="Arial" panose="020B0604020202020204" pitchFamily="34" charset="0"/>
              <a:buNone/>
              <a:defRPr/>
            </a:pPr>
            <a:r>
              <a:rPr lang="uk-UA" b="1" dirty="0" smtClean="0"/>
              <a:t>4. </a:t>
            </a:r>
            <a:r>
              <a:rPr lang="uk-UA" b="1" dirty="0"/>
              <a:t>Антична естетика</a:t>
            </a:r>
            <a:endParaRPr lang="ru-RU" b="1" dirty="0"/>
          </a:p>
          <a:p>
            <a:pPr marL="0" indent="0" fontAlgn="auto">
              <a:spcAft>
                <a:spcPts val="0"/>
              </a:spcAft>
              <a:buFont typeface="Arial" panose="020B0604020202020204" pitchFamily="34" charset="0"/>
              <a:buNone/>
              <a:defRPr/>
            </a:pPr>
            <a:endParaRPr lang="ru-RU" dirty="0"/>
          </a:p>
          <a:p>
            <a:pPr marL="0" indent="0" fontAlgn="auto">
              <a:spcAft>
                <a:spcPts val="0"/>
              </a:spcAft>
              <a:buFont typeface="Arial" panose="020B0604020202020204" pitchFamily="34" charset="0"/>
              <a:buNone/>
              <a:defRPr/>
            </a:pPr>
            <a:r>
              <a:rPr lang="uk-UA" b="1" dirty="0"/>
              <a:t> </a:t>
            </a:r>
            <a:endParaRPr lang="ru-RU" dirty="0"/>
          </a:p>
          <a:p>
            <a:pPr marL="0" indent="0" fontAlgn="auto">
              <a:spcAft>
                <a:spcPts val="0"/>
              </a:spcAft>
              <a:buFont typeface="Arial" panose="020B0604020202020204" pitchFamily="34" charset="0"/>
              <a:buNone/>
              <a:defRPr/>
            </a:pPr>
            <a:r>
              <a:rPr lang="uk-UA" i="1" dirty="0" smtClean="0"/>
              <a:t>Основні </a:t>
            </a:r>
            <a:r>
              <a:rPr lang="uk-UA" i="1" dirty="0"/>
              <a:t>поняття:</a:t>
            </a:r>
            <a:r>
              <a:rPr lang="uk-UA" dirty="0"/>
              <a:t> естетика, </a:t>
            </a:r>
            <a:r>
              <a:rPr lang="uk-UA" dirty="0" smtClean="0"/>
              <a:t>естетичне, мистецтво, артефакт</a:t>
            </a:r>
            <a:r>
              <a:rPr lang="uk-UA" dirty="0"/>
              <a:t>, архетип, </a:t>
            </a:r>
            <a:r>
              <a:rPr lang="uk-UA" dirty="0" smtClean="0"/>
              <a:t>масова </a:t>
            </a:r>
            <a:r>
              <a:rPr lang="uk-UA" dirty="0"/>
              <a:t>культура, мудрість.</a:t>
            </a:r>
            <a:endParaRPr lang="ru-RU" dirty="0"/>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250825" y="260350"/>
            <a:ext cx="8229600" cy="1143000"/>
          </a:xfrm>
          <a:blipFill dpi="0" rotWithShape="1">
            <a:blip r:embed="rId1"/>
            <a:srcRect/>
            <a:tile tx="0" ty="0" sx="100000" sy="100000" flip="none" algn="tl"/>
          </a:blipFill>
        </p:spPr>
        <p:txBody>
          <a:bodyPr/>
          <a:lstStyle/>
          <a:p>
            <a:r>
              <a:rPr lang="uk-UA" b="1" u="sng" smtClean="0"/>
              <a:t>Естетика аналізує:</a:t>
            </a:r>
            <a:endParaRPr lang="ru-RU" b="1" u="sng" smtClean="0"/>
          </a:p>
        </p:txBody>
      </p:sp>
      <p:sp>
        <p:nvSpPr>
          <p:cNvPr id="3" name="Объект 2"/>
          <p:cNvSpPr>
            <a:spLocks noGrp="1"/>
          </p:cNvSpPr>
          <p:nvPr>
            <p:ph idx="1"/>
          </p:nvPr>
        </p:nvSpPr>
        <p:spPr>
          <a:solidFill>
            <a:schemeClr val="accent6">
              <a:lumMod val="40000"/>
              <a:lumOff val="60000"/>
            </a:schemeClr>
          </a:solidFill>
        </p:spPr>
        <p:txBody>
          <a:bodyPr rtlCol="0">
            <a:normAutofit fontScale="92500" lnSpcReduction="10000"/>
          </a:bodyPr>
          <a:lstStyle/>
          <a:p>
            <a:pPr fontAlgn="auto">
              <a:spcAft>
                <a:spcPts val="0"/>
              </a:spcAft>
              <a:buFont typeface="Arial" panose="020B0604020202020204" pitchFamily="34" charset="0"/>
              <a:buChar char="•"/>
              <a:defRPr/>
            </a:pPr>
            <a:r>
              <a:rPr lang="ru-RU" sz="3600" dirty="0" err="1"/>
              <a:t>естетичні</a:t>
            </a:r>
            <a:r>
              <a:rPr lang="ru-RU" sz="3600" dirty="0"/>
              <a:t> потреби</a:t>
            </a:r>
            <a:r>
              <a:rPr lang="ru-RU" sz="3600" dirty="0" smtClean="0"/>
              <a:t>,</a:t>
            </a:r>
            <a:endParaRPr lang="ru-RU" sz="3600" dirty="0" smtClean="0"/>
          </a:p>
          <a:p>
            <a:pPr fontAlgn="auto">
              <a:spcAft>
                <a:spcPts val="0"/>
              </a:spcAft>
              <a:buFont typeface="Arial" panose="020B0604020202020204" pitchFamily="34" charset="0"/>
              <a:buChar char="•"/>
              <a:defRPr/>
            </a:pPr>
            <a:r>
              <a:rPr lang="ru-RU" sz="3600" dirty="0" smtClean="0"/>
              <a:t> </a:t>
            </a:r>
            <a:r>
              <a:rPr lang="ru-RU" sz="3600" dirty="0" err="1"/>
              <a:t>естетичний</a:t>
            </a:r>
            <a:r>
              <a:rPr lang="ru-RU" sz="3600" dirty="0"/>
              <a:t> смак</a:t>
            </a:r>
            <a:r>
              <a:rPr lang="ru-RU" sz="3600" dirty="0" smtClean="0"/>
              <a:t>,</a:t>
            </a:r>
            <a:endParaRPr lang="ru-RU" sz="3600" dirty="0" smtClean="0"/>
          </a:p>
          <a:p>
            <a:pPr fontAlgn="auto">
              <a:spcAft>
                <a:spcPts val="0"/>
              </a:spcAft>
              <a:buFont typeface="Arial" panose="020B0604020202020204" pitchFamily="34" charset="0"/>
              <a:buChar char="•"/>
              <a:defRPr/>
            </a:pPr>
            <a:r>
              <a:rPr lang="ru-RU" sz="3600" dirty="0" smtClean="0"/>
              <a:t> </a:t>
            </a:r>
            <a:r>
              <a:rPr lang="ru-RU" sz="3600" dirty="0" err="1"/>
              <a:t>естетичний</a:t>
            </a:r>
            <a:r>
              <a:rPr lang="ru-RU" sz="3600" dirty="0"/>
              <a:t> </a:t>
            </a:r>
            <a:r>
              <a:rPr lang="ru-RU" sz="3600" dirty="0" err="1"/>
              <a:t>ідеал</a:t>
            </a:r>
            <a:r>
              <a:rPr lang="ru-RU" sz="3600" dirty="0"/>
              <a:t> </a:t>
            </a:r>
            <a:r>
              <a:rPr lang="ru-RU" sz="3600" dirty="0" smtClean="0"/>
              <a:t>,</a:t>
            </a:r>
            <a:endParaRPr lang="ru-RU" sz="3600" dirty="0" smtClean="0"/>
          </a:p>
          <a:p>
            <a:pPr fontAlgn="auto">
              <a:spcAft>
                <a:spcPts val="0"/>
              </a:spcAft>
              <a:buFont typeface="Arial" panose="020B0604020202020204" pitchFamily="34" charset="0"/>
              <a:buChar char="•"/>
              <a:defRPr/>
            </a:pPr>
            <a:r>
              <a:rPr lang="uk-UA" sz="3600" dirty="0"/>
              <a:t>е</a:t>
            </a:r>
            <a:r>
              <a:rPr lang="uk-UA" sz="3600" dirty="0" smtClean="0"/>
              <a:t>стетичні оцінки ( об'єктивне  та суб'єктивне в них);</a:t>
            </a:r>
            <a:endParaRPr lang="uk-UA" sz="3600" dirty="0" smtClean="0"/>
          </a:p>
          <a:p>
            <a:pPr fontAlgn="auto">
              <a:spcAft>
                <a:spcPts val="0"/>
              </a:spcAft>
              <a:buFont typeface="Arial" panose="020B0604020202020204" pitchFamily="34" charset="0"/>
              <a:buChar char="•"/>
              <a:defRPr/>
            </a:pPr>
            <a:r>
              <a:rPr lang="ru-RU" sz="3600" dirty="0" err="1" smtClean="0"/>
              <a:t>художній</a:t>
            </a:r>
            <a:r>
              <a:rPr lang="ru-RU" sz="3600" dirty="0" smtClean="0"/>
              <a:t> образ; </a:t>
            </a:r>
            <a:r>
              <a:rPr lang="ru-RU" sz="3600" dirty="0" err="1" smtClean="0"/>
              <a:t>художній</a:t>
            </a:r>
            <a:r>
              <a:rPr lang="ru-RU" sz="3600" dirty="0" smtClean="0"/>
              <a:t> </a:t>
            </a:r>
            <a:r>
              <a:rPr lang="ru-RU" sz="3600" dirty="0" err="1" smtClean="0"/>
              <a:t>зміст</a:t>
            </a:r>
            <a:r>
              <a:rPr lang="ru-RU" sz="3600" dirty="0" smtClean="0"/>
              <a:t> </a:t>
            </a:r>
            <a:r>
              <a:rPr lang="ru-RU" sz="3600" dirty="0"/>
              <a:t>та </a:t>
            </a:r>
            <a:r>
              <a:rPr lang="ru-RU" sz="3600" dirty="0" err="1" smtClean="0"/>
              <a:t>художню</a:t>
            </a:r>
            <a:r>
              <a:rPr lang="ru-RU" sz="3600" dirty="0" smtClean="0"/>
              <a:t> форму в </a:t>
            </a:r>
            <a:r>
              <a:rPr lang="ru-RU" sz="3600" dirty="0" err="1" smtClean="0"/>
              <a:t>творах</a:t>
            </a:r>
            <a:r>
              <a:rPr lang="ru-RU" sz="3600" dirty="0" smtClean="0"/>
              <a:t> </a:t>
            </a:r>
            <a:r>
              <a:rPr lang="ru-RU" sz="3600" dirty="0" err="1" smtClean="0"/>
              <a:t>мистецтва</a:t>
            </a:r>
            <a:r>
              <a:rPr lang="ru-RU" sz="3600" dirty="0" smtClean="0"/>
              <a:t>;</a:t>
            </a:r>
            <a:endParaRPr lang="ru-RU" sz="3600" dirty="0" smtClean="0"/>
          </a:p>
          <a:p>
            <a:pPr fontAlgn="auto">
              <a:spcAft>
                <a:spcPts val="0"/>
              </a:spcAft>
              <a:buFont typeface="Arial" panose="020B0604020202020204" pitchFamily="34" charset="0"/>
              <a:buChar char="•"/>
              <a:defRPr/>
            </a:pPr>
            <a:r>
              <a:rPr lang="ru-RU" sz="3600" dirty="0" smtClean="0"/>
              <a:t>все </a:t>
            </a:r>
            <a:r>
              <a:rPr lang="ru-RU" sz="3600" dirty="0" err="1"/>
              <a:t>прекрасне</a:t>
            </a:r>
            <a:r>
              <a:rPr lang="ru-RU" sz="3600" dirty="0"/>
              <a:t> в </a:t>
            </a:r>
            <a:r>
              <a:rPr lang="ru-RU" sz="3600" dirty="0" err="1"/>
              <a:t>дійсності</a:t>
            </a:r>
            <a:r>
              <a:rPr lang="ru-RU" sz="3600" dirty="0"/>
              <a:t> та </a:t>
            </a:r>
            <a:r>
              <a:rPr lang="ru-RU" sz="3600" dirty="0" err="1"/>
              <a:t>мистецтві</a:t>
            </a:r>
            <a:r>
              <a:rPr lang="ru-RU" sz="3600" dirty="0"/>
              <a:t>.</a:t>
            </a:r>
            <a:endParaRPr lang="ru-RU"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blipFill dpi="0" rotWithShape="1">
            <a:blip r:embed="rId1"/>
            <a:srcRect/>
            <a:tile tx="0" ty="0" sx="100000" sy="100000" flip="none" algn="tl"/>
          </a:blipFill>
        </p:spPr>
        <p:txBody>
          <a:bodyPr/>
          <a:lstStyle/>
          <a:p>
            <a:r>
              <a:rPr lang="ru-RU" b="1" u="sng" smtClean="0"/>
              <a:t>Естетика органічно пов’язана </a:t>
            </a:r>
            <a:endParaRPr lang="ru-RU" b="1" u="sng" smtClean="0"/>
          </a:p>
        </p:txBody>
      </p:sp>
      <p:sp>
        <p:nvSpPr>
          <p:cNvPr id="3" name="Объект 2"/>
          <p:cNvSpPr>
            <a:spLocks noGrp="1"/>
          </p:cNvSpPr>
          <p:nvPr>
            <p:ph idx="1"/>
          </p:nvPr>
        </p:nvSpPr>
        <p:spPr>
          <a:solidFill>
            <a:schemeClr val="accent6">
              <a:lumMod val="40000"/>
              <a:lumOff val="60000"/>
            </a:schemeClr>
          </a:solidFill>
        </p:spPr>
        <p:txBody>
          <a:bodyPr rtlCol="0">
            <a:normAutofit/>
          </a:bodyPr>
          <a:lstStyle/>
          <a:p>
            <a:pPr fontAlgn="auto">
              <a:spcAft>
                <a:spcPts val="0"/>
              </a:spcAft>
              <a:buFont typeface="Arial" panose="020B0604020202020204" pitchFamily="34" charset="0"/>
              <a:buChar char="•"/>
              <a:defRPr/>
            </a:pPr>
            <a:r>
              <a:rPr lang="ru-RU" b="1" dirty="0"/>
              <a:t>з </a:t>
            </a:r>
            <a:r>
              <a:rPr lang="ru-RU" b="1" dirty="0" err="1" smtClean="0"/>
              <a:t>філософією</a:t>
            </a:r>
            <a:r>
              <a:rPr lang="ru-RU" b="1" dirty="0" smtClean="0"/>
              <a:t>;</a:t>
            </a:r>
            <a:endParaRPr lang="ru-RU" b="1" dirty="0" smtClean="0"/>
          </a:p>
          <a:p>
            <a:pPr fontAlgn="auto">
              <a:spcAft>
                <a:spcPts val="0"/>
              </a:spcAft>
              <a:buFont typeface="Arial" panose="020B0604020202020204" pitchFamily="34" charset="0"/>
              <a:buChar char="•"/>
              <a:defRPr/>
            </a:pPr>
            <a:r>
              <a:rPr lang="uk-UA" b="1" dirty="0" smtClean="0"/>
              <a:t>з психологією;</a:t>
            </a:r>
            <a:endParaRPr lang="ru-RU" b="1" dirty="0" smtClean="0"/>
          </a:p>
          <a:p>
            <a:pPr fontAlgn="auto">
              <a:spcAft>
                <a:spcPts val="0"/>
              </a:spcAft>
              <a:buFont typeface="Arial" panose="020B0604020202020204" pitchFamily="34" charset="0"/>
              <a:buChar char="•"/>
              <a:defRPr/>
            </a:pPr>
            <a:r>
              <a:rPr lang="ru-RU" dirty="0" smtClean="0"/>
              <a:t> </a:t>
            </a:r>
            <a:r>
              <a:rPr lang="ru-RU" b="1" dirty="0"/>
              <a:t>з </a:t>
            </a:r>
            <a:r>
              <a:rPr lang="ru-RU" b="1" dirty="0" err="1"/>
              <a:t>мистецтвознавством</a:t>
            </a:r>
            <a:r>
              <a:rPr lang="ru-RU" b="1" dirty="0"/>
              <a:t>, </a:t>
            </a:r>
            <a:r>
              <a:rPr lang="ru-RU" dirty="0"/>
              <a:t>а </a:t>
            </a:r>
            <a:r>
              <a:rPr lang="ru-RU" dirty="0" err="1"/>
              <a:t>саме</a:t>
            </a:r>
            <a:r>
              <a:rPr lang="ru-RU" dirty="0"/>
              <a:t>: </a:t>
            </a:r>
            <a:endParaRPr lang="ru-RU" dirty="0" smtClean="0"/>
          </a:p>
          <a:p>
            <a:pPr marL="0" indent="0" fontAlgn="auto">
              <a:spcAft>
                <a:spcPts val="0"/>
              </a:spcAft>
              <a:buFont typeface="Arial" panose="020B0604020202020204" pitchFamily="34" charset="0"/>
              <a:buNone/>
              <a:defRPr/>
            </a:pPr>
            <a:r>
              <a:rPr lang="ru-RU" dirty="0" smtClean="0"/>
              <a:t>- з </a:t>
            </a:r>
            <a:r>
              <a:rPr lang="ru-RU" i="1" dirty="0" err="1"/>
              <a:t>теоріям</a:t>
            </a:r>
            <a:r>
              <a:rPr lang="ru-RU" dirty="0" err="1"/>
              <a:t>и</a:t>
            </a:r>
            <a:r>
              <a:rPr lang="ru-RU" dirty="0"/>
              <a:t> </a:t>
            </a:r>
            <a:r>
              <a:rPr lang="ru-RU" dirty="0" err="1"/>
              <a:t>певних</a:t>
            </a:r>
            <a:r>
              <a:rPr lang="ru-RU" dirty="0"/>
              <a:t> </a:t>
            </a:r>
            <a:r>
              <a:rPr lang="ru-RU" dirty="0" err="1"/>
              <a:t>видів</a:t>
            </a:r>
            <a:r>
              <a:rPr lang="ru-RU" dirty="0"/>
              <a:t> </a:t>
            </a:r>
            <a:r>
              <a:rPr lang="ru-RU" dirty="0" err="1"/>
              <a:t>мистецтв</a:t>
            </a:r>
            <a:r>
              <a:rPr lang="ru-RU" dirty="0"/>
              <a:t> (</a:t>
            </a:r>
            <a:r>
              <a:rPr lang="ru-RU" dirty="0" err="1"/>
              <a:t>літератури</a:t>
            </a:r>
            <a:r>
              <a:rPr lang="ru-RU" dirty="0"/>
              <a:t>, </a:t>
            </a:r>
            <a:r>
              <a:rPr lang="ru-RU" dirty="0" err="1"/>
              <a:t>кіно</a:t>
            </a:r>
            <a:r>
              <a:rPr lang="ru-RU" dirty="0"/>
              <a:t>, </a:t>
            </a:r>
            <a:r>
              <a:rPr lang="ru-RU" dirty="0" err="1"/>
              <a:t>живопису</a:t>
            </a:r>
            <a:r>
              <a:rPr lang="ru-RU" dirty="0"/>
              <a:t>, </a:t>
            </a:r>
            <a:r>
              <a:rPr lang="ru-RU" dirty="0" err="1"/>
              <a:t>музики</a:t>
            </a:r>
            <a:r>
              <a:rPr lang="ru-RU" dirty="0"/>
              <a:t>, театру та </a:t>
            </a:r>
            <a:r>
              <a:rPr lang="ru-RU" dirty="0" err="1"/>
              <a:t>ін</a:t>
            </a:r>
            <a:r>
              <a:rPr lang="ru-RU" dirty="0" smtClean="0"/>
              <a:t>.),</a:t>
            </a:r>
            <a:endParaRPr lang="ru-RU" dirty="0" smtClean="0"/>
          </a:p>
          <a:p>
            <a:pPr marL="0" indent="0" fontAlgn="auto">
              <a:spcAft>
                <a:spcPts val="0"/>
              </a:spcAft>
              <a:buFont typeface="Arial" panose="020B0604020202020204" pitchFamily="34" charset="0"/>
              <a:buNone/>
              <a:defRPr/>
            </a:pPr>
            <a:r>
              <a:rPr lang="ru-RU" dirty="0" smtClean="0"/>
              <a:t> -  </a:t>
            </a:r>
            <a:r>
              <a:rPr lang="ru-RU" i="1" dirty="0" err="1"/>
              <a:t>історією</a:t>
            </a:r>
            <a:r>
              <a:rPr lang="ru-RU" dirty="0"/>
              <a:t> </a:t>
            </a:r>
            <a:r>
              <a:rPr lang="ru-RU" dirty="0" err="1"/>
              <a:t>їхнього</a:t>
            </a:r>
            <a:r>
              <a:rPr lang="ru-RU" dirty="0"/>
              <a:t> </a:t>
            </a:r>
            <a:r>
              <a:rPr lang="ru-RU" dirty="0" err="1" smtClean="0"/>
              <a:t>розвитку</a:t>
            </a:r>
            <a:r>
              <a:rPr lang="ru-RU" dirty="0" smtClean="0"/>
              <a:t>;</a:t>
            </a:r>
            <a:endParaRPr lang="ru-RU" dirty="0" smtClean="0"/>
          </a:p>
          <a:p>
            <a:pPr marL="0" indent="0" fontAlgn="auto">
              <a:spcAft>
                <a:spcPts val="0"/>
              </a:spcAft>
              <a:buFont typeface="Arial" panose="020B0604020202020204" pitchFamily="34" charset="0"/>
              <a:buNone/>
              <a:defRPr/>
            </a:pPr>
            <a:r>
              <a:rPr lang="ru-RU" i="1" dirty="0" smtClean="0"/>
              <a:t>-  </a:t>
            </a:r>
            <a:r>
              <a:rPr lang="ru-RU" i="1" dirty="0" err="1"/>
              <a:t>художньою</a:t>
            </a:r>
            <a:r>
              <a:rPr lang="ru-RU" i="1" dirty="0"/>
              <a:t> </a:t>
            </a:r>
            <a:r>
              <a:rPr lang="ru-RU" i="1" dirty="0" err="1"/>
              <a:t>критикою</a:t>
            </a:r>
            <a:r>
              <a:rPr lang="ru-RU" dirty="0"/>
              <a:t>.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rtlCol="0">
            <a:normAutofit fontScale="90000"/>
          </a:bodyPr>
          <a:lstStyle/>
          <a:p>
            <a:pPr fontAlgn="auto">
              <a:spcAft>
                <a:spcPts val="0"/>
              </a:spcAft>
              <a:defRPr/>
            </a:pPr>
            <a:r>
              <a:rPr lang="uk-UA" b="1" u="sng" dirty="0" smtClean="0"/>
              <a:t>ЕСТЕТИКА </a:t>
            </a:r>
            <a:br>
              <a:rPr lang="uk-UA" b="1" u="sng" dirty="0" smtClean="0"/>
            </a:br>
            <a:r>
              <a:rPr lang="uk-UA" b="1" u="sng" dirty="0" smtClean="0"/>
              <a:t>обумовлена</a:t>
            </a:r>
            <a:endParaRPr lang="ru-RU" b="1" u="sng" dirty="0"/>
          </a:p>
        </p:txBody>
      </p:sp>
      <p:sp>
        <p:nvSpPr>
          <p:cNvPr id="3" name="Объект 2"/>
          <p:cNvSpPr>
            <a:spLocks noGrp="1"/>
          </p:cNvSpPr>
          <p:nvPr>
            <p:ph idx="1"/>
          </p:nvPr>
        </p:nvSpPr>
        <p:spPr>
          <a:solidFill>
            <a:schemeClr val="accent3">
              <a:lumMod val="40000"/>
              <a:lumOff val="60000"/>
            </a:schemeClr>
          </a:solidFill>
        </p:spPr>
        <p:txBody>
          <a:bodyPr rtlCol="0">
            <a:normAutofit/>
          </a:bodyPr>
          <a:lstStyle/>
          <a:p>
            <a:pPr fontAlgn="auto">
              <a:spcAft>
                <a:spcPts val="0"/>
              </a:spcAft>
              <a:buFont typeface="Arial" panose="020B0604020202020204" pitchFamily="34" charset="0"/>
              <a:buChar char="•"/>
              <a:defRPr/>
            </a:pPr>
            <a:r>
              <a:rPr lang="uk-UA" dirty="0" smtClean="0"/>
              <a:t>- </a:t>
            </a:r>
            <a:r>
              <a:rPr lang="uk-UA" b="1" dirty="0" smtClean="0"/>
              <a:t>потребами практики</a:t>
            </a:r>
            <a:endParaRPr lang="uk-UA" b="1" dirty="0" smtClean="0"/>
          </a:p>
          <a:p>
            <a:pPr fontAlgn="auto">
              <a:spcAft>
                <a:spcPts val="0"/>
              </a:spcAft>
              <a:buFont typeface="Arial" panose="020B0604020202020204" pitchFamily="34" charset="0"/>
              <a:buChar char="•"/>
              <a:defRPr/>
            </a:pPr>
            <a:r>
              <a:rPr lang="uk-UA" b="1" dirty="0" smtClean="0"/>
              <a:t>- розвитком мистецтва</a:t>
            </a:r>
            <a:endParaRPr lang="uk-UA" b="1" dirty="0" smtClean="0"/>
          </a:p>
          <a:p>
            <a:pPr fontAlgn="auto">
              <a:spcAft>
                <a:spcPts val="0"/>
              </a:spcAft>
              <a:buFont typeface="Arial" panose="020B0604020202020204" pitchFamily="34" charset="0"/>
              <a:buChar char="•"/>
              <a:defRPr/>
            </a:pPr>
            <a:r>
              <a:rPr lang="uk-UA" b="1" dirty="0" smtClean="0"/>
              <a:t>- потребами людини.</a:t>
            </a:r>
            <a:endParaRPr lang="ru-RU"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blipFill dpi="0" rotWithShape="1">
            <a:blip r:embed="rId1"/>
            <a:srcRect/>
            <a:tile tx="0" ty="0" sx="100000" sy="100000" flip="none" algn="tl"/>
          </a:blipFill>
        </p:spPr>
        <p:txBody>
          <a:bodyPr/>
          <a:lstStyle/>
          <a:p>
            <a:r>
              <a:rPr lang="uk-UA" b="1" smtClean="0"/>
              <a:t>Дизайн</a:t>
            </a:r>
            <a:endParaRPr lang="ru-RU" b="1" smtClean="0"/>
          </a:p>
        </p:txBody>
      </p:sp>
      <p:sp>
        <p:nvSpPr>
          <p:cNvPr id="3" name="Объект 2"/>
          <p:cNvSpPr>
            <a:spLocks noGrp="1"/>
          </p:cNvSpPr>
          <p:nvPr>
            <p:ph idx="1"/>
          </p:nvPr>
        </p:nvSpPr>
        <p:spPr>
          <a:solidFill>
            <a:schemeClr val="accent4">
              <a:lumMod val="20000"/>
              <a:lumOff val="80000"/>
            </a:schemeClr>
          </a:solidFill>
        </p:spPr>
        <p:txBody>
          <a:bodyPr rtlCol="0">
            <a:normAutofit fontScale="62500" lnSpcReduction="20000"/>
          </a:bodyPr>
          <a:lstStyle/>
          <a:p>
            <a:pPr marL="0" indent="0" algn="just" fontAlgn="auto">
              <a:spcAft>
                <a:spcPts val="0"/>
              </a:spcAft>
              <a:buFont typeface="Arial" panose="020B0604020202020204" pitchFamily="34" charset="0"/>
              <a:buNone/>
              <a:defRPr/>
            </a:pPr>
            <a:r>
              <a:rPr lang="ru-RU" dirty="0" smtClean="0"/>
              <a:t>— </a:t>
            </a:r>
            <a:r>
              <a:rPr lang="ru-RU" b="1" dirty="0" err="1"/>
              <a:t>це</a:t>
            </a:r>
            <a:r>
              <a:rPr lang="ru-RU" b="1" dirty="0"/>
              <a:t> </a:t>
            </a:r>
            <a:r>
              <a:rPr lang="ru-RU" b="1" dirty="0" err="1"/>
              <a:t>творчий</a:t>
            </a:r>
            <a:r>
              <a:rPr lang="ru-RU" b="1" dirty="0"/>
              <a:t> метод, </a:t>
            </a:r>
            <a:r>
              <a:rPr lang="ru-RU" b="1" dirty="0" err="1"/>
              <a:t>процес</a:t>
            </a:r>
            <a:r>
              <a:rPr lang="ru-RU" b="1" dirty="0"/>
              <a:t> і результат </a:t>
            </a:r>
            <a:r>
              <a:rPr lang="ru-RU" b="1" dirty="0" err="1"/>
              <a:t>художньо-технічного</a:t>
            </a:r>
            <a:r>
              <a:rPr lang="ru-RU" b="1" dirty="0"/>
              <a:t> </a:t>
            </a:r>
            <a:r>
              <a:rPr lang="ru-RU" b="1" dirty="0" err="1"/>
              <a:t>проектування</a:t>
            </a:r>
            <a:r>
              <a:rPr lang="ru-RU" b="1" dirty="0"/>
              <a:t> </a:t>
            </a:r>
            <a:r>
              <a:rPr lang="ru-RU" b="1" dirty="0" err="1"/>
              <a:t>промислових</a:t>
            </a:r>
            <a:r>
              <a:rPr lang="ru-RU" b="1" dirty="0"/>
              <a:t> </a:t>
            </a:r>
            <a:r>
              <a:rPr lang="ru-RU" b="1" dirty="0" err="1"/>
              <a:t>виробів</a:t>
            </a:r>
            <a:r>
              <a:rPr lang="ru-RU" b="1" dirty="0"/>
              <a:t>, </a:t>
            </a:r>
            <a:r>
              <a:rPr lang="ru-RU" b="1" dirty="0" err="1"/>
              <a:t>їхніх</a:t>
            </a:r>
            <a:r>
              <a:rPr lang="ru-RU" b="1" dirty="0"/>
              <a:t> </a:t>
            </a:r>
            <a:r>
              <a:rPr lang="ru-RU" b="1" dirty="0" err="1"/>
              <a:t>комплексів</a:t>
            </a:r>
            <a:r>
              <a:rPr lang="ru-RU" b="1" dirty="0"/>
              <a:t> і систем, </a:t>
            </a:r>
            <a:r>
              <a:rPr lang="ru-RU" b="1" dirty="0" err="1"/>
              <a:t>орієнтований</a:t>
            </a:r>
            <a:r>
              <a:rPr lang="ru-RU" b="1" dirty="0"/>
              <a:t> на </a:t>
            </a:r>
            <a:r>
              <a:rPr lang="ru-RU" b="1" dirty="0" err="1"/>
              <a:t>досягнення</a:t>
            </a:r>
            <a:r>
              <a:rPr lang="ru-RU" b="1" dirty="0"/>
              <a:t> </a:t>
            </a:r>
            <a:r>
              <a:rPr lang="ru-RU" b="1" dirty="0" err="1"/>
              <a:t>найповнішої</a:t>
            </a:r>
            <a:r>
              <a:rPr lang="ru-RU" b="1" dirty="0"/>
              <a:t> </a:t>
            </a:r>
            <a:r>
              <a:rPr lang="ru-RU" b="1" dirty="0" err="1"/>
              <a:t>відповідності</a:t>
            </a:r>
            <a:r>
              <a:rPr lang="ru-RU" b="1" dirty="0"/>
              <a:t> </a:t>
            </a:r>
            <a:r>
              <a:rPr lang="ru-RU" b="1" dirty="0" err="1"/>
              <a:t>створюваних</a:t>
            </a:r>
            <a:r>
              <a:rPr lang="ru-RU" b="1" dirty="0"/>
              <a:t> </a:t>
            </a:r>
            <a:r>
              <a:rPr lang="ru-RU" b="1" dirty="0" err="1"/>
              <a:t>об'єктів</a:t>
            </a:r>
            <a:r>
              <a:rPr lang="ru-RU" b="1" dirty="0"/>
              <a:t> і </a:t>
            </a:r>
            <a:r>
              <a:rPr lang="ru-RU" b="1" dirty="0" err="1"/>
              <a:t>середовища</a:t>
            </a:r>
            <a:r>
              <a:rPr lang="ru-RU" b="1" dirty="0"/>
              <a:t> </a:t>
            </a:r>
            <a:r>
              <a:rPr lang="ru-RU" b="1" dirty="0" err="1"/>
              <a:t>загалом</a:t>
            </a:r>
            <a:r>
              <a:rPr lang="ru-RU" b="1" dirty="0"/>
              <a:t> </a:t>
            </a:r>
            <a:r>
              <a:rPr lang="ru-RU" b="1" dirty="0" smtClean="0"/>
              <a:t>і потреб </a:t>
            </a:r>
            <a:r>
              <a:rPr lang="ru-RU" b="1" dirty="0" err="1"/>
              <a:t>людини</a:t>
            </a:r>
            <a:r>
              <a:rPr lang="ru-RU" b="1" dirty="0"/>
              <a:t>, як </a:t>
            </a:r>
            <a:r>
              <a:rPr lang="ru-RU" b="1" dirty="0" err="1"/>
              <a:t>утилітарних</a:t>
            </a:r>
            <a:r>
              <a:rPr lang="ru-RU" b="1" dirty="0"/>
              <a:t> так і </a:t>
            </a:r>
            <a:r>
              <a:rPr lang="ru-RU" b="1" dirty="0" err="1"/>
              <a:t>естетичних</a:t>
            </a:r>
            <a:r>
              <a:rPr lang="ru-RU" b="1" dirty="0"/>
              <a:t>.</a:t>
            </a:r>
            <a:endParaRPr lang="en-US" b="1" dirty="0" smtClean="0"/>
          </a:p>
          <a:p>
            <a:pPr marL="0" indent="0" algn="just" fontAlgn="auto">
              <a:spcAft>
                <a:spcPts val="0"/>
              </a:spcAft>
              <a:buFont typeface="Arial" panose="020B0604020202020204" pitchFamily="34" charset="0"/>
              <a:buNone/>
              <a:defRPr/>
            </a:pPr>
            <a:r>
              <a:rPr lang="ru-RU" dirty="0" smtClean="0"/>
              <a:t> </a:t>
            </a:r>
            <a:r>
              <a:rPr lang="ru-RU" dirty="0" err="1" smtClean="0"/>
              <a:t>це</a:t>
            </a:r>
            <a:r>
              <a:rPr lang="ru-RU" dirty="0" smtClean="0"/>
              <a:t> </a:t>
            </a:r>
            <a:r>
              <a:rPr lang="ru-RU" dirty="0" err="1"/>
              <a:t>ефективний</a:t>
            </a:r>
            <a:r>
              <a:rPr lang="ru-RU" dirty="0"/>
              <a:t> </a:t>
            </a:r>
            <a:r>
              <a:rPr lang="ru-RU" dirty="0" err="1"/>
              <a:t>засіб</a:t>
            </a:r>
            <a:r>
              <a:rPr lang="ru-RU" dirty="0"/>
              <a:t> </a:t>
            </a:r>
            <a:r>
              <a:rPr lang="ru-RU" dirty="0" err="1"/>
              <a:t>суттєвого</a:t>
            </a:r>
            <a:r>
              <a:rPr lang="ru-RU" dirty="0"/>
              <a:t> </a:t>
            </a:r>
            <a:r>
              <a:rPr lang="ru-RU" dirty="0" err="1"/>
              <a:t>підвищення</a:t>
            </a:r>
            <a:r>
              <a:rPr lang="ru-RU" dirty="0"/>
              <a:t> </a:t>
            </a:r>
            <a:r>
              <a:rPr lang="ru-RU" dirty="0" err="1"/>
              <a:t>якості</a:t>
            </a:r>
            <a:r>
              <a:rPr lang="ru-RU" dirty="0"/>
              <a:t> </a:t>
            </a:r>
            <a:r>
              <a:rPr lang="ru-RU" dirty="0" err="1"/>
              <a:t>товарів</a:t>
            </a:r>
            <a:r>
              <a:rPr lang="ru-RU" dirty="0"/>
              <a:t> та </a:t>
            </a:r>
            <a:r>
              <a:rPr lang="ru-RU" dirty="0" err="1" smtClean="0"/>
              <a:t>послуг</a:t>
            </a:r>
            <a:r>
              <a:rPr lang="ru-RU" dirty="0" smtClean="0"/>
              <a:t>, </a:t>
            </a:r>
            <a:r>
              <a:rPr lang="ru-RU" dirty="0" err="1" smtClean="0"/>
              <a:t>конкурентоспроможності</a:t>
            </a:r>
            <a:r>
              <a:rPr lang="ru-RU" dirty="0" smtClean="0"/>
              <a:t> </a:t>
            </a:r>
            <a:r>
              <a:rPr lang="ru-RU" dirty="0" err="1"/>
              <a:t>промислової</a:t>
            </a:r>
            <a:r>
              <a:rPr lang="ru-RU" dirty="0"/>
              <a:t> </a:t>
            </a:r>
            <a:r>
              <a:rPr lang="ru-RU" dirty="0" err="1"/>
              <a:t>продукції</a:t>
            </a:r>
            <a:r>
              <a:rPr lang="ru-RU" dirty="0"/>
              <a:t>, </a:t>
            </a:r>
            <a:r>
              <a:rPr lang="ru-RU" dirty="0" smtClean="0"/>
              <a:t> </a:t>
            </a:r>
            <a:r>
              <a:rPr lang="ru-RU" dirty="0" err="1" smtClean="0"/>
              <a:t>естетизації</a:t>
            </a:r>
            <a:r>
              <a:rPr lang="ru-RU" dirty="0" smtClean="0"/>
              <a:t> </a:t>
            </a:r>
            <a:r>
              <a:rPr lang="ru-RU" dirty="0" err="1" smtClean="0"/>
              <a:t>усього</a:t>
            </a:r>
            <a:r>
              <a:rPr lang="ru-RU" dirty="0" smtClean="0"/>
              <a:t> </a:t>
            </a:r>
            <a:r>
              <a:rPr lang="ru-RU" dirty="0" err="1"/>
              <a:t>середовища</a:t>
            </a:r>
            <a:r>
              <a:rPr lang="ru-RU" dirty="0"/>
              <a:t> </a:t>
            </a:r>
            <a:r>
              <a:rPr lang="ru-RU" dirty="0" err="1"/>
              <a:t>життєдіяльності</a:t>
            </a:r>
            <a:r>
              <a:rPr lang="ru-RU" dirty="0"/>
              <a:t>. </a:t>
            </a:r>
            <a:r>
              <a:rPr lang="ru-RU" dirty="0" err="1"/>
              <a:t>Його</a:t>
            </a:r>
            <a:r>
              <a:rPr lang="ru-RU" dirty="0"/>
              <a:t> </a:t>
            </a:r>
            <a:r>
              <a:rPr lang="ru-RU" dirty="0" err="1"/>
              <a:t>застосування</a:t>
            </a:r>
            <a:r>
              <a:rPr lang="ru-RU" dirty="0"/>
              <a:t>, за </a:t>
            </a:r>
            <a:r>
              <a:rPr lang="ru-RU" dirty="0" err="1" smtClean="0"/>
              <a:t>відносно</a:t>
            </a:r>
            <a:r>
              <a:rPr lang="ru-RU" dirty="0" smtClean="0"/>
              <a:t> </a:t>
            </a:r>
            <a:r>
              <a:rPr lang="ru-RU" dirty="0" err="1"/>
              <a:t>незначних</a:t>
            </a:r>
            <a:r>
              <a:rPr lang="ru-RU" dirty="0"/>
              <a:t> </a:t>
            </a:r>
            <a:r>
              <a:rPr lang="ru-RU" dirty="0" err="1"/>
              <a:t>фінансових</a:t>
            </a:r>
            <a:r>
              <a:rPr lang="ru-RU" dirty="0"/>
              <a:t> </a:t>
            </a:r>
            <a:r>
              <a:rPr lang="ru-RU" dirty="0" err="1"/>
              <a:t>вкладень</a:t>
            </a:r>
            <a:r>
              <a:rPr lang="ru-RU" dirty="0"/>
              <a:t>, </a:t>
            </a:r>
            <a:r>
              <a:rPr lang="ru-RU" dirty="0" err="1"/>
              <a:t>здатне</a:t>
            </a:r>
            <a:r>
              <a:rPr lang="ru-RU" dirty="0"/>
              <a:t> </a:t>
            </a:r>
            <a:r>
              <a:rPr lang="ru-RU" dirty="0" err="1"/>
              <a:t>забезпечити</a:t>
            </a:r>
            <a:r>
              <a:rPr lang="ru-RU" dirty="0"/>
              <a:t> </a:t>
            </a:r>
            <a:r>
              <a:rPr lang="ru-RU" dirty="0" err="1"/>
              <a:t>вагомий</a:t>
            </a:r>
            <a:r>
              <a:rPr lang="ru-RU" dirty="0"/>
              <a:t> </a:t>
            </a:r>
            <a:r>
              <a:rPr lang="ru-RU" dirty="0" err="1"/>
              <a:t>позитивний</a:t>
            </a:r>
            <a:r>
              <a:rPr lang="ru-RU" dirty="0"/>
              <a:t> </a:t>
            </a:r>
            <a:r>
              <a:rPr lang="ru-RU" dirty="0" err="1" smtClean="0"/>
              <a:t>ефект</a:t>
            </a:r>
            <a:r>
              <a:rPr lang="ru-RU" dirty="0" smtClean="0"/>
              <a:t>  у </a:t>
            </a:r>
            <a:r>
              <a:rPr lang="ru-RU" dirty="0" err="1" smtClean="0"/>
              <a:t>розвитку</a:t>
            </a:r>
            <a:r>
              <a:rPr lang="ru-RU" dirty="0" smtClean="0"/>
              <a:t> </a:t>
            </a:r>
            <a:r>
              <a:rPr lang="ru-RU" dirty="0" err="1"/>
              <a:t>матеріальної</a:t>
            </a:r>
            <a:r>
              <a:rPr lang="ru-RU" dirty="0"/>
              <a:t> </a:t>
            </a:r>
            <a:r>
              <a:rPr lang="ru-RU" dirty="0" err="1"/>
              <a:t>культури</a:t>
            </a:r>
            <a:r>
              <a:rPr lang="ru-RU" dirty="0"/>
              <a:t> </a:t>
            </a:r>
            <a:r>
              <a:rPr lang="ru-RU" dirty="0" smtClean="0"/>
              <a:t> </a:t>
            </a:r>
            <a:r>
              <a:rPr lang="ru-RU" dirty="0" err="1" smtClean="0"/>
              <a:t>суспільства</a:t>
            </a:r>
            <a:r>
              <a:rPr lang="ru-RU" dirty="0"/>
              <a:t>.</a:t>
            </a:r>
            <a:endParaRPr lang="ru-RU" dirty="0"/>
          </a:p>
          <a:p>
            <a:pPr marL="0" indent="0" algn="just" fontAlgn="auto">
              <a:spcAft>
                <a:spcPts val="0"/>
              </a:spcAft>
              <a:buFont typeface="Arial" panose="020B0604020202020204" pitchFamily="34" charset="0"/>
              <a:buNone/>
              <a:defRPr/>
            </a:pPr>
            <a:r>
              <a:rPr lang="ru-RU" dirty="0"/>
              <a:t>За </a:t>
            </a:r>
            <a:r>
              <a:rPr lang="ru-RU" dirty="0" err="1"/>
              <a:t>останні</a:t>
            </a:r>
            <a:r>
              <a:rPr lang="ru-RU" dirty="0"/>
              <a:t> два </a:t>
            </a:r>
            <a:r>
              <a:rPr lang="ru-RU" dirty="0" err="1"/>
              <a:t>десятиліття</a:t>
            </a:r>
            <a:r>
              <a:rPr lang="ru-RU" dirty="0"/>
              <a:t> практика дизайну </a:t>
            </a:r>
            <a:r>
              <a:rPr lang="ru-RU" dirty="0" err="1"/>
              <a:t>надзвичайно</a:t>
            </a:r>
            <a:r>
              <a:rPr lang="ru-RU" dirty="0"/>
              <a:t> </a:t>
            </a:r>
            <a:r>
              <a:rPr lang="ru-RU" dirty="0" err="1" smtClean="0"/>
              <a:t>ускладнилася</a:t>
            </a:r>
            <a:r>
              <a:rPr lang="ru-RU" dirty="0"/>
              <a:t>. </a:t>
            </a:r>
            <a:r>
              <a:rPr lang="ru-RU" dirty="0" err="1"/>
              <a:t>Адже</a:t>
            </a:r>
            <a:r>
              <a:rPr lang="ru-RU" dirty="0"/>
              <a:t> </a:t>
            </a:r>
            <a:r>
              <a:rPr lang="ru-RU" dirty="0" err="1"/>
              <a:t>проектування</a:t>
            </a:r>
            <a:r>
              <a:rPr lang="ru-RU" dirty="0"/>
              <a:t> </a:t>
            </a:r>
            <a:r>
              <a:rPr lang="ru-RU" dirty="0" err="1"/>
              <a:t>принципово</a:t>
            </a:r>
            <a:r>
              <a:rPr lang="ru-RU" dirty="0"/>
              <a:t> </a:t>
            </a:r>
            <a:r>
              <a:rPr lang="ru-RU" dirty="0" err="1"/>
              <a:t>нових</a:t>
            </a:r>
            <a:r>
              <a:rPr lang="ru-RU" dirty="0"/>
              <a:t> </a:t>
            </a:r>
            <a:r>
              <a:rPr lang="ru-RU" dirty="0" err="1"/>
              <a:t>промислових</a:t>
            </a:r>
            <a:r>
              <a:rPr lang="ru-RU" dirty="0"/>
              <a:t> </a:t>
            </a:r>
            <a:r>
              <a:rPr lang="ru-RU" dirty="0" err="1"/>
              <a:t>виробів</a:t>
            </a:r>
            <a:r>
              <a:rPr lang="ru-RU" dirty="0"/>
              <a:t>, </a:t>
            </a:r>
            <a:r>
              <a:rPr lang="ru-RU" dirty="0" err="1"/>
              <a:t>художньо-конструкторські</a:t>
            </a:r>
            <a:r>
              <a:rPr lang="ru-RU" dirty="0"/>
              <a:t> </a:t>
            </a:r>
            <a:r>
              <a:rPr lang="ru-RU" dirty="0" err="1"/>
              <a:t>зміни</a:t>
            </a:r>
            <a:r>
              <a:rPr lang="ru-RU" dirty="0"/>
              <a:t> у </a:t>
            </a:r>
            <a:r>
              <a:rPr lang="ru-RU" dirty="0" err="1"/>
              <a:t>зовнішньому</a:t>
            </a:r>
            <a:r>
              <a:rPr lang="ru-RU" dirty="0"/>
              <a:t> </a:t>
            </a:r>
            <a:r>
              <a:rPr lang="ru-RU" dirty="0" err="1"/>
              <a:t>вигляді</a:t>
            </a:r>
            <a:r>
              <a:rPr lang="ru-RU" dirty="0"/>
              <a:t> </a:t>
            </a:r>
            <a:r>
              <a:rPr lang="ru-RU" dirty="0" err="1"/>
              <a:t>промислової</a:t>
            </a:r>
            <a:r>
              <a:rPr lang="ru-RU" dirty="0"/>
              <a:t> </a:t>
            </a:r>
            <a:r>
              <a:rPr lang="ru-RU" dirty="0" err="1"/>
              <a:t>продукції</a:t>
            </a:r>
            <a:r>
              <a:rPr lang="ru-RU" dirty="0"/>
              <a:t> </a:t>
            </a:r>
            <a:r>
              <a:rPr lang="ru-RU" dirty="0" err="1"/>
              <a:t>неможливі</a:t>
            </a:r>
            <a:r>
              <a:rPr lang="ru-RU" dirty="0"/>
              <a:t> без </a:t>
            </a:r>
            <a:r>
              <a:rPr lang="ru-RU" dirty="0" err="1"/>
              <a:t>серйозної</a:t>
            </a:r>
            <a:r>
              <a:rPr lang="ru-RU" dirty="0"/>
              <a:t> </a:t>
            </a:r>
            <a:r>
              <a:rPr lang="ru-RU" dirty="0" err="1"/>
              <a:t>зміни</a:t>
            </a:r>
            <a:r>
              <a:rPr lang="ru-RU" dirty="0"/>
              <a:t> </a:t>
            </a:r>
            <a:r>
              <a:rPr lang="ru-RU" dirty="0" err="1"/>
              <a:t>її</a:t>
            </a:r>
            <a:r>
              <a:rPr lang="ru-RU" dirty="0"/>
              <a:t> </a:t>
            </a:r>
            <a:r>
              <a:rPr lang="ru-RU" dirty="0" err="1"/>
              <a:t>технічних</a:t>
            </a:r>
            <a:r>
              <a:rPr lang="ru-RU" dirty="0"/>
              <a:t> характеристик, без </a:t>
            </a:r>
            <a:r>
              <a:rPr lang="ru-RU" dirty="0" err="1"/>
              <a:t>створення</a:t>
            </a:r>
            <a:r>
              <a:rPr lang="ru-RU" dirty="0"/>
              <a:t> </a:t>
            </a:r>
            <a:r>
              <a:rPr lang="ru-RU" b="1" dirty="0" err="1"/>
              <a:t>фірмового</a:t>
            </a:r>
            <a:r>
              <a:rPr lang="ru-RU" b="1" dirty="0"/>
              <a:t> стилю, </a:t>
            </a:r>
            <a:r>
              <a:rPr lang="ru-RU" dirty="0" err="1"/>
              <a:t>що</a:t>
            </a:r>
            <a:r>
              <a:rPr lang="ru-RU" dirty="0"/>
              <a:t> </a:t>
            </a:r>
            <a:r>
              <a:rPr lang="ru-RU" dirty="0" err="1"/>
              <a:t>охоплює</a:t>
            </a:r>
            <a:r>
              <a:rPr lang="ru-RU" dirty="0"/>
              <a:t> </a:t>
            </a:r>
            <a:r>
              <a:rPr lang="ru-RU" dirty="0" err="1"/>
              <a:t>всі</a:t>
            </a:r>
            <a:r>
              <a:rPr lang="ru-RU" dirty="0"/>
              <a:t> </a:t>
            </a:r>
            <a:r>
              <a:rPr lang="ru-RU" dirty="0" err="1"/>
              <a:t>сфери</a:t>
            </a:r>
            <a:r>
              <a:rPr lang="ru-RU" dirty="0"/>
              <a:t> </a:t>
            </a:r>
            <a:r>
              <a:rPr lang="ru-RU" dirty="0" err="1"/>
              <a:t>діяльності</a:t>
            </a:r>
            <a:r>
              <a:rPr lang="ru-RU" dirty="0"/>
              <a:t> </a:t>
            </a:r>
            <a:r>
              <a:rPr lang="ru-RU" dirty="0" err="1"/>
              <a:t>сучасної</a:t>
            </a:r>
            <a:r>
              <a:rPr lang="ru-RU" dirty="0"/>
              <a:t> </a:t>
            </a:r>
            <a:r>
              <a:rPr lang="ru-RU" dirty="0" err="1"/>
              <a:t>корпорації</a:t>
            </a:r>
            <a:r>
              <a:rPr lang="ru-RU" dirty="0"/>
              <a:t>. </a:t>
            </a:r>
            <a:r>
              <a:rPr lang="ru-RU" dirty="0" err="1"/>
              <a:t>Фактично</a:t>
            </a:r>
            <a:r>
              <a:rPr lang="ru-RU" dirty="0"/>
              <a:t>, зараз </a:t>
            </a:r>
            <a:r>
              <a:rPr lang="ru-RU" dirty="0" err="1"/>
              <a:t>неможливо</a:t>
            </a:r>
            <a:r>
              <a:rPr lang="ru-RU" dirty="0"/>
              <a:t> </a:t>
            </a:r>
            <a:r>
              <a:rPr lang="ru-RU" dirty="0" err="1"/>
              <a:t>знайти</a:t>
            </a:r>
            <a:r>
              <a:rPr lang="ru-RU" dirty="0"/>
              <a:t> </a:t>
            </a:r>
            <a:r>
              <a:rPr lang="ru-RU" dirty="0" smtClean="0"/>
              <a:t>сферу </a:t>
            </a:r>
            <a:r>
              <a:rPr lang="ru-RU" dirty="0" err="1" smtClean="0"/>
              <a:t>діяльності</a:t>
            </a:r>
            <a:r>
              <a:rPr lang="ru-RU" dirty="0" smtClean="0"/>
              <a:t> , у </a:t>
            </a:r>
            <a:r>
              <a:rPr lang="ru-RU" dirty="0" err="1"/>
              <a:t>якій</a:t>
            </a:r>
            <a:r>
              <a:rPr lang="ru-RU" dirty="0"/>
              <a:t> </a:t>
            </a:r>
            <a:r>
              <a:rPr lang="ru-RU" dirty="0" err="1"/>
              <a:t>би</a:t>
            </a:r>
            <a:r>
              <a:rPr lang="ru-RU" dirty="0"/>
              <a:t> не брали участь </a:t>
            </a:r>
            <a:r>
              <a:rPr lang="ru-RU" dirty="0" err="1" smtClean="0"/>
              <a:t>дизай­нери</a:t>
            </a:r>
            <a:r>
              <a:rPr lang="ru-RU" dirty="0" smtClean="0"/>
              <a:t>.</a:t>
            </a:r>
            <a:endParaRPr lang="ru-RU" dirty="0"/>
          </a:p>
          <a:p>
            <a:pPr algn="just" fontAlgn="auto">
              <a:spcAft>
                <a:spcPts val="0"/>
              </a:spcAft>
              <a:buFont typeface="Arial" panose="020B0604020202020204" pitchFamily="34" charset="0"/>
              <a:buChar char="•"/>
              <a:defRPr/>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40000"/>
              <a:lumOff val="60000"/>
            </a:schemeClr>
          </a:solidFill>
        </p:spPr>
        <p:txBody>
          <a:bodyPr rtlCol="0">
            <a:normAutofit/>
          </a:bodyPr>
          <a:lstStyle/>
          <a:p>
            <a:pPr fontAlgn="auto">
              <a:spcAft>
                <a:spcPts val="0"/>
              </a:spcAft>
              <a:defRPr/>
            </a:pPr>
            <a:r>
              <a:rPr lang="ru-RU" dirty="0" smtClean="0"/>
              <a:t>В </a:t>
            </a:r>
            <a:r>
              <a:rPr lang="ru-RU" dirty="0" err="1" smtClean="0"/>
              <a:t>міфології</a:t>
            </a:r>
            <a:r>
              <a:rPr lang="ru-RU" dirty="0" smtClean="0"/>
              <a:t> </a:t>
            </a:r>
            <a:r>
              <a:rPr lang="ru-RU" dirty="0" err="1" smtClean="0"/>
              <a:t>давніх</a:t>
            </a:r>
            <a:r>
              <a:rPr lang="ru-RU" dirty="0" smtClean="0"/>
              <a:t> </a:t>
            </a:r>
            <a:r>
              <a:rPr lang="ru-RU" dirty="0" err="1" smtClean="0"/>
              <a:t>греків</a:t>
            </a:r>
            <a:r>
              <a:rPr lang="ru-RU" dirty="0" smtClean="0"/>
              <a:t>.</a:t>
            </a:r>
            <a:endParaRPr lang="ru-RU" dirty="0"/>
          </a:p>
        </p:txBody>
      </p:sp>
      <p:sp>
        <p:nvSpPr>
          <p:cNvPr id="3" name="Объект 2"/>
          <p:cNvSpPr>
            <a:spLocks noGrp="1"/>
          </p:cNvSpPr>
          <p:nvPr>
            <p:ph idx="1"/>
          </p:nvPr>
        </p:nvSpPr>
        <p:spPr>
          <a:solidFill>
            <a:schemeClr val="accent1">
              <a:lumMod val="20000"/>
              <a:lumOff val="80000"/>
            </a:schemeClr>
          </a:solidFill>
        </p:spPr>
        <p:txBody>
          <a:bodyPr rtlCol="0">
            <a:normAutofit fontScale="92500"/>
          </a:bodyPr>
          <a:lstStyle/>
          <a:p>
            <a:pPr fontAlgn="auto">
              <a:spcAft>
                <a:spcPts val="0"/>
              </a:spcAft>
              <a:buFont typeface="Arial" panose="020B0604020202020204" pitchFamily="34" charset="0"/>
              <a:buChar char="•"/>
              <a:defRPr/>
            </a:pPr>
            <a:r>
              <a:rPr lang="ru-RU" dirty="0" err="1"/>
              <a:t>н</a:t>
            </a:r>
            <a:r>
              <a:rPr lang="ru-RU" dirty="0" err="1" smtClean="0"/>
              <a:t>еабияке</a:t>
            </a:r>
            <a:r>
              <a:rPr lang="ru-RU" dirty="0" smtClean="0"/>
              <a:t> </a:t>
            </a:r>
            <a:r>
              <a:rPr lang="ru-RU" dirty="0" err="1"/>
              <a:t>значення</a:t>
            </a:r>
            <a:r>
              <a:rPr lang="ru-RU" dirty="0"/>
              <a:t> </a:t>
            </a:r>
            <a:r>
              <a:rPr lang="ru-RU" dirty="0" smtClean="0"/>
              <a:t> </a:t>
            </a:r>
            <a:r>
              <a:rPr lang="ru-RU" dirty="0" err="1"/>
              <a:t>мав</a:t>
            </a:r>
            <a:r>
              <a:rPr lang="ru-RU" i="1" dirty="0"/>
              <a:t> </a:t>
            </a:r>
            <a:r>
              <a:rPr lang="ru-RU" i="1" dirty="0" smtClean="0"/>
              <a:t>Бог </a:t>
            </a:r>
            <a:r>
              <a:rPr lang="ru-RU" i="1" dirty="0" err="1"/>
              <a:t>краси</a:t>
            </a:r>
            <a:r>
              <a:rPr lang="ru-RU" i="1" dirty="0"/>
              <a:t> та </a:t>
            </a:r>
            <a:r>
              <a:rPr lang="ru-RU" i="1" dirty="0" err="1"/>
              <a:t>музики</a:t>
            </a:r>
            <a:r>
              <a:rPr lang="ru-RU" i="1" dirty="0"/>
              <a:t> </a:t>
            </a:r>
            <a:r>
              <a:rPr lang="ru-RU" b="1" i="1" u="sng" dirty="0"/>
              <a:t>Аполлон</a:t>
            </a:r>
            <a:r>
              <a:rPr lang="ru-RU" i="1" dirty="0"/>
              <a:t> </a:t>
            </a:r>
            <a:r>
              <a:rPr lang="ru-RU" dirty="0"/>
              <a:t>(</a:t>
            </a:r>
            <a:r>
              <a:rPr lang="ru-RU" dirty="0" err="1"/>
              <a:t>син</a:t>
            </a:r>
            <a:r>
              <a:rPr lang="ru-RU" dirty="0"/>
              <a:t> Зевса та Лето, брат </a:t>
            </a:r>
            <a:r>
              <a:rPr lang="ru-RU" dirty="0" err="1"/>
              <a:t>Артеміди</a:t>
            </a:r>
            <a:r>
              <a:rPr lang="ru-RU" dirty="0"/>
              <a:t>).</a:t>
            </a:r>
            <a:endParaRPr lang="ru-RU" b="1" dirty="0"/>
          </a:p>
          <a:p>
            <a:pPr fontAlgn="auto">
              <a:spcAft>
                <a:spcPts val="0"/>
              </a:spcAft>
              <a:buFont typeface="Arial" panose="020B0604020202020204" pitchFamily="34" charset="0"/>
              <a:buChar char="•"/>
              <a:defRPr/>
            </a:pPr>
            <a:r>
              <a:rPr lang="ru-RU" dirty="0" err="1"/>
              <a:t>Спочатку</a:t>
            </a:r>
            <a:r>
              <a:rPr lang="ru-RU" dirty="0"/>
              <a:t> роль Аполлона </a:t>
            </a:r>
            <a:r>
              <a:rPr lang="ru-RU" dirty="0" err="1"/>
              <a:t>зводилася</a:t>
            </a:r>
            <a:r>
              <a:rPr lang="ru-RU" dirty="0"/>
              <a:t> до </a:t>
            </a:r>
            <a:r>
              <a:rPr lang="ru-RU" dirty="0" err="1"/>
              <a:t>охорони</a:t>
            </a:r>
            <a:r>
              <a:rPr lang="ru-RU" dirty="0"/>
              <a:t> </a:t>
            </a:r>
            <a:r>
              <a:rPr lang="ru-RU" dirty="0" err="1"/>
              <a:t>родини</a:t>
            </a:r>
            <a:r>
              <a:rPr lang="ru-RU" dirty="0"/>
              <a:t> </a:t>
            </a:r>
            <a:r>
              <a:rPr lang="ru-RU" dirty="0" err="1"/>
              <a:t>від</a:t>
            </a:r>
            <a:r>
              <a:rPr lang="ru-RU" dirty="0"/>
              <a:t> горя та </a:t>
            </a:r>
            <a:r>
              <a:rPr lang="ru-RU" dirty="0" err="1"/>
              <a:t>нещасть</a:t>
            </a:r>
            <a:r>
              <a:rPr lang="ru-RU" dirty="0"/>
              <a:t>. </a:t>
            </a:r>
            <a:r>
              <a:rPr lang="ru-RU" dirty="0" err="1"/>
              <a:t>Пізніше</a:t>
            </a:r>
            <a:r>
              <a:rPr lang="ru-RU" dirty="0"/>
              <a:t> </a:t>
            </a:r>
            <a:r>
              <a:rPr lang="ru-RU" dirty="0" err="1"/>
              <a:t>його</a:t>
            </a:r>
            <a:r>
              <a:rPr lang="ru-RU" dirty="0"/>
              <a:t> стали </a:t>
            </a:r>
            <a:r>
              <a:rPr lang="ru-RU" dirty="0" err="1"/>
              <a:t>ототожнювати</a:t>
            </a:r>
            <a:r>
              <a:rPr lang="ru-RU" dirty="0"/>
              <a:t> з </a:t>
            </a:r>
            <a:r>
              <a:rPr lang="ru-RU" dirty="0" err="1"/>
              <a:t>Геліосом</a:t>
            </a:r>
            <a:r>
              <a:rPr lang="ru-RU" dirty="0"/>
              <a:t> </a:t>
            </a:r>
            <a:r>
              <a:rPr lang="ru-RU" dirty="0" smtClean="0"/>
              <a:t>(Богом </a:t>
            </a:r>
            <a:r>
              <a:rPr lang="ru-RU" dirty="0" err="1"/>
              <a:t>Сонця</a:t>
            </a:r>
            <a:r>
              <a:rPr lang="ru-RU" dirty="0"/>
              <a:t>). На честь Аполлона греки </a:t>
            </a:r>
            <a:r>
              <a:rPr lang="ru-RU" dirty="0" err="1"/>
              <a:t>будували</a:t>
            </a:r>
            <a:r>
              <a:rPr lang="ru-RU" dirty="0"/>
              <a:t> </a:t>
            </a:r>
            <a:r>
              <a:rPr lang="ru-RU" dirty="0" err="1"/>
              <a:t>храми</a:t>
            </a:r>
            <a:r>
              <a:rPr lang="ru-RU" dirty="0"/>
              <a:t> (</a:t>
            </a:r>
            <a:r>
              <a:rPr lang="ru-RU" dirty="0" err="1"/>
              <a:t>наприклад</a:t>
            </a:r>
            <a:r>
              <a:rPr lang="ru-RU" dirty="0"/>
              <a:t>, на </a:t>
            </a:r>
            <a:r>
              <a:rPr lang="ru-RU" dirty="0" err="1"/>
              <a:t>острові</a:t>
            </a:r>
            <a:r>
              <a:rPr lang="ru-RU" dirty="0"/>
              <a:t> Делос і в м. </a:t>
            </a:r>
            <a:r>
              <a:rPr lang="ru-RU" dirty="0" err="1"/>
              <a:t>Дельфи</a:t>
            </a:r>
            <a:r>
              <a:rPr lang="ru-RU" dirty="0"/>
              <a:t>), </a:t>
            </a:r>
            <a:r>
              <a:rPr lang="ru-RU" dirty="0" err="1"/>
              <a:t>які</a:t>
            </a:r>
            <a:r>
              <a:rPr lang="ru-RU" dirty="0"/>
              <a:t> </a:t>
            </a:r>
            <a:r>
              <a:rPr lang="ru-RU" dirty="0" err="1"/>
              <a:t>мали</a:t>
            </a:r>
            <a:r>
              <a:rPr lang="ru-RU" dirty="0"/>
              <a:t> </a:t>
            </a:r>
            <a:r>
              <a:rPr lang="ru-RU" dirty="0" err="1"/>
              <a:t>загальнодержавне</a:t>
            </a:r>
            <a:r>
              <a:rPr lang="ru-RU" dirty="0"/>
              <a:t> </a:t>
            </a:r>
            <a:r>
              <a:rPr lang="ru-RU" dirty="0" err="1"/>
              <a:t>значення</a:t>
            </a:r>
            <a:r>
              <a:rPr lang="ru-RU" dirty="0"/>
              <a:t>.</a:t>
            </a:r>
            <a:endParaRPr lang="ru-RU" b="1" dirty="0"/>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67360" y="188278"/>
            <a:ext cx="8229600" cy="1143000"/>
          </a:xfrm>
        </p:spPr>
        <p:txBody>
          <a:bodyPr/>
          <a:p>
            <a:r>
              <a:rPr lang="uk-UA" altLang="en-US" sz="3200" b="1" dirty="0" smtClean="0">
                <a:sym typeface="+mn-ea"/>
              </a:rPr>
              <a:t>2. </a:t>
            </a:r>
            <a:r>
              <a:rPr lang="en-US" altLang="en-US" sz="3200" b="1" dirty="0" smtClean="0">
                <a:sym typeface="+mn-ea"/>
              </a:rPr>
              <a:t>Формування античного мистецтва як підґрунтя європейської культури</a:t>
            </a:r>
            <a:endParaRPr lang="en-US" sz="3200"/>
          </a:p>
        </p:txBody>
      </p:sp>
      <p:sp>
        <p:nvSpPr>
          <p:cNvPr id="3" name="Content Placeholder 2"/>
          <p:cNvSpPr>
            <a:spLocks noGrp="1"/>
          </p:cNvSpPr>
          <p:nvPr>
            <p:ph idx="1"/>
          </p:nvPr>
        </p:nvSpPr>
        <p:spPr>
          <a:xfrm>
            <a:off x="144145" y="1363980"/>
            <a:ext cx="8872855" cy="4431030"/>
          </a:xfrm>
        </p:spPr>
        <p:txBody>
          <a:bodyPr/>
          <a:p>
            <a:pPr marL="0" indent="0" algn="just">
              <a:buNone/>
            </a:pPr>
            <a:r>
              <a:rPr lang="en-US" altLang="en-US" sz="2400"/>
              <a:t>Досягнення античної цивілізації (І тис. до н. е. — V ст. н. е.) становлять підґрунтя розвитку європейської культури. </a:t>
            </a:r>
            <a:endParaRPr lang="en-US" altLang="en-US" sz="2400"/>
          </a:p>
          <a:p>
            <a:pPr marL="0" indent="0" algn="just">
              <a:buNone/>
            </a:pPr>
            <a:r>
              <a:rPr lang="en-US" altLang="en-US" sz="2400" b="1"/>
              <a:t>Антична культура </a:t>
            </a:r>
            <a:r>
              <a:rPr lang="en-US" altLang="en-US" sz="2400"/>
              <a:t>— це тип європейської </a:t>
            </a:r>
            <a:r>
              <a:rPr lang="en-US" altLang="en-US" sz="2400" b="1"/>
              <a:t>раціональної культури.</a:t>
            </a:r>
            <a:r>
              <a:rPr lang="en-US" altLang="en-US" sz="2400"/>
              <a:t> Її шлях — це шлях від міфу до логосу, від міфологічної моделі світу до його натурфілософського осмислення. Звільне</a:t>
            </a:r>
            <a:r>
              <a:rPr lang="uk-UA" altLang="en-US" sz="2400"/>
              <a:t>не</a:t>
            </a:r>
            <a:r>
              <a:rPr lang="en-US" altLang="en-US" sz="2400"/>
              <a:t>на від суспільно-родових відносин антична свідомість позбувалася міфології  замінюючи її суто розумовими структурами (рабовласництво спричиняє поділ розумової і фізичної праці), тобто натурфілософським способом мислення. Буття виявлялося в пропорції та зв'язку речей, які знаходили математичне вираження. В одухотвореному, доцільному, замкненому Всесвіті володарювали логос і розум. За мінливим багатобарв'ям земного буття вбачався непорушний порядок абсолютів, універсалій</a:t>
            </a:r>
            <a:r>
              <a:rPr lang="uk-UA" altLang="en-US" sz="2400"/>
              <a:t>.</a:t>
            </a:r>
            <a:endParaRPr lang="uk-UA"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b="1" dirty="0" smtClean="0">
                <a:sym typeface="+mn-ea"/>
              </a:rPr>
              <a:t> </a:t>
            </a:r>
            <a:r>
              <a:rPr lang="en-US" altLang="en-US" b="1" dirty="0" smtClean="0">
                <a:sym typeface="+mn-ea"/>
              </a:rPr>
              <a:t>Формування античного мистецтва</a:t>
            </a:r>
            <a:endParaRPr lang="en-US"/>
          </a:p>
        </p:txBody>
      </p:sp>
      <p:sp>
        <p:nvSpPr>
          <p:cNvPr id="3" name="Content Placeholder 2"/>
          <p:cNvSpPr>
            <a:spLocks noGrp="1"/>
          </p:cNvSpPr>
          <p:nvPr>
            <p:ph idx="1"/>
          </p:nvPr>
        </p:nvSpPr>
        <p:spPr/>
        <p:txBody>
          <a:bodyPr/>
          <a:p>
            <a:pPr marL="0" indent="0">
              <a:buNone/>
            </a:pPr>
            <a:r>
              <a:rPr lang="en-US" altLang="en-US" sz="2400"/>
              <a:t>Так, </a:t>
            </a:r>
            <a:r>
              <a:rPr lang="en-US" altLang="en-US" sz="2400" b="1"/>
              <a:t>музику</a:t>
            </a:r>
            <a:r>
              <a:rPr lang="en-US" altLang="en-US" sz="2400"/>
              <a:t> розуміли як знання про рух, який створює звучання. Оскільки в ній вбачали ті самі закономірності, що в зміні пір року або рухах небесних тіл, то її метою було пізнання основ світобудови. Вивчення розмірностей неможливе без числа як суті всіх речей, тому музика апелювала до арифметики, геометрії, астрономії, виявляючи тим самим тяжіння до раціонального пізнання світу.</a:t>
            </a:r>
            <a:endParaRPr lang="en-US" altLang="en-US" sz="2400"/>
          </a:p>
          <a:p>
            <a:pPr marL="0" indent="0">
              <a:buNone/>
            </a:pPr>
            <a:r>
              <a:rPr lang="en-US" altLang="en-US" sz="2400" b="1"/>
              <a:t>Антична культура — космологічна</a:t>
            </a:r>
            <a:r>
              <a:rPr lang="en-US" altLang="en-US" sz="2400"/>
              <a:t>. Космос виступав її абсолютом. Це Всесвіт, порядок, ціле, що протистоїть хаосові впорядкованістю і красою. Космос — це чуттєво сприйнятий реальний небосхил з небесними тілами, які правильно рухаються над нерухомою землею (Платон). </a:t>
            </a: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b="1" dirty="0" smtClean="0">
                <a:sym typeface="+mn-ea"/>
              </a:rPr>
              <a:t> </a:t>
            </a:r>
            <a:r>
              <a:rPr lang="en-US" altLang="en-US" b="1" dirty="0" smtClean="0">
                <a:sym typeface="+mn-ea"/>
              </a:rPr>
              <a:t>Формування античного мистецтва</a:t>
            </a:r>
            <a:endParaRPr lang="en-US"/>
          </a:p>
        </p:txBody>
      </p:sp>
      <p:sp>
        <p:nvSpPr>
          <p:cNvPr id="3" name="Content Placeholder 2"/>
          <p:cNvSpPr>
            <a:spLocks noGrp="1"/>
          </p:cNvSpPr>
          <p:nvPr>
            <p:ph idx="1"/>
          </p:nvPr>
        </p:nvSpPr>
        <p:spPr/>
        <p:txBody>
          <a:bodyPr/>
          <a:p>
            <a:pPr marL="0" indent="0">
              <a:buNone/>
            </a:pPr>
            <a:r>
              <a:rPr lang="uk-UA" altLang="en-US" sz="2800"/>
              <a:t>В</a:t>
            </a:r>
            <a:r>
              <a:rPr lang="en-US" altLang="en-US" sz="2800"/>
              <a:t> </a:t>
            </a:r>
            <a:r>
              <a:rPr lang="en-US" altLang="en-US" sz="2800" b="1"/>
              <a:t>античній культурі</a:t>
            </a:r>
            <a:r>
              <a:rPr lang="en-US" altLang="en-US" sz="2800"/>
              <a:t> домінували </a:t>
            </a:r>
            <a:r>
              <a:rPr lang="en-US" altLang="en-US" sz="2800" b="1"/>
              <a:t>пластичні мистецтва</a:t>
            </a:r>
            <a:r>
              <a:rPr lang="en-US" altLang="en-US" sz="2800"/>
              <a:t>. Наукові знання були насамперед дослідженням просторових відносин між тілами (</a:t>
            </a:r>
            <a:r>
              <a:rPr lang="" altLang="en-US" sz="2800"/>
              <a:t>«</a:t>
            </a:r>
            <a:r>
              <a:rPr lang="en-US" altLang="en-US" sz="2800"/>
              <a:t>Початки</a:t>
            </a:r>
            <a:r>
              <a:rPr lang="" altLang="en-US" sz="2800"/>
              <a:t>»</a:t>
            </a:r>
            <a:r>
              <a:rPr lang="en-US" altLang="en-US" sz="2800"/>
              <a:t> Евкліда).</a:t>
            </a:r>
            <a:endParaRPr lang="en-US" altLang="en-US" sz="2800"/>
          </a:p>
          <a:p>
            <a:pPr marL="0" indent="0">
              <a:buNone/>
            </a:pPr>
            <a:r>
              <a:rPr lang="en-US" altLang="en-US" sz="2800"/>
              <a:t>У такій культурі бути означало знайти естетично завершену форму. Це відобразилось у вченні Арістотеля про ентелехію, сутність якої в тому, що будь-яке поняття є водночас і розумовим уявленням, і об'єктивною реальністю. Предмети і явища знаходять справжнє буття, коли набувають форми</a:t>
            </a:r>
            <a:r>
              <a:rPr lang="en-US" altLang="en-US"/>
              <a:t>.</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b="1" dirty="0" smtClean="0">
                <a:sym typeface="+mn-ea"/>
              </a:rPr>
              <a:t> </a:t>
            </a:r>
            <a:r>
              <a:rPr lang="en-US" altLang="en-US" b="1" dirty="0" smtClean="0">
                <a:sym typeface="+mn-ea"/>
              </a:rPr>
              <a:t>Формування античного мистецтва</a:t>
            </a:r>
            <a:endParaRPr lang="en-US"/>
          </a:p>
        </p:txBody>
      </p:sp>
      <p:sp>
        <p:nvSpPr>
          <p:cNvPr id="3" name="Content Placeholder 2"/>
          <p:cNvSpPr>
            <a:spLocks noGrp="1"/>
          </p:cNvSpPr>
          <p:nvPr>
            <p:ph idx="1"/>
          </p:nvPr>
        </p:nvSpPr>
        <p:spPr>
          <a:xfrm>
            <a:off x="395605" y="1484630"/>
            <a:ext cx="8549640" cy="4504055"/>
          </a:xfrm>
        </p:spPr>
        <p:txBody>
          <a:bodyPr/>
          <a:p>
            <a:pPr marL="0" indent="0" algn="just">
              <a:buNone/>
            </a:pPr>
            <a:r>
              <a:rPr lang="en-US" altLang="en-US" b="1"/>
              <a:t>Демократична традиція </a:t>
            </a:r>
            <a:r>
              <a:rPr lang="en-US" altLang="en-US"/>
              <a:t>виявляла себе в такому принципі культури, як змагальність. Грецький агон (боротьба, змагання) уособлював характерну рису вільного грека, який реалізував свою свободу в Олімпійських, Піфійських, Немейських іграх. Агон став складовою театрального дійства (трагедій і комедій), побудованого на діалозі хору й акторів, яке принесло невмирущу славу грецьким драматургам Есхілу, Софоклу, Евріпіду, Арістофану</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dirty="0" smtClean="0">
                <a:sym typeface="+mn-ea"/>
              </a:rPr>
              <a:t>Формування античного мистецтва</a:t>
            </a:r>
            <a:endParaRPr lang="en-US"/>
          </a:p>
        </p:txBody>
      </p:sp>
      <p:sp>
        <p:nvSpPr>
          <p:cNvPr id="3" name="Content Placeholder 2"/>
          <p:cNvSpPr>
            <a:spLocks noGrp="1"/>
          </p:cNvSpPr>
          <p:nvPr>
            <p:ph idx="1"/>
          </p:nvPr>
        </p:nvSpPr>
        <p:spPr/>
        <p:txBody>
          <a:bodyPr/>
          <a:p>
            <a:pPr marL="0" indent="0" algn="just">
              <a:buNone/>
            </a:pPr>
            <a:r>
              <a:rPr lang="en-US" altLang="en-US" sz="2400" b="1"/>
              <a:t>Культура Стародавнього Риму </a:t>
            </a:r>
            <a:r>
              <a:rPr lang="en-US" altLang="en-US" sz="2400"/>
              <a:t>(VIII ст. до н.е. — V ст. н.е.) пов'язана з особливостями останнього етапу розвитку античного рабовласницького суспільства. Якщо греки відчували єдність своїх особистих інтересів та інтересів суспільних, то римська держава з жорсткою системою управління протистояла окремій людині. Якщо греки сповідували </a:t>
            </a:r>
            <a:r>
              <a:rPr lang="en-US" altLang="en-US" sz="2400" b="1"/>
              <a:t>культ краси вільної особистості</a:t>
            </a:r>
            <a:r>
              <a:rPr lang="en-US" altLang="en-US" sz="2400"/>
              <a:t>, то римляни — </a:t>
            </a:r>
            <a:r>
              <a:rPr lang="en-US" altLang="en-US" sz="2400" b="1"/>
              <a:t>культ влади і сили.</a:t>
            </a:r>
            <a:r>
              <a:rPr lang="en-US" altLang="en-US" sz="2400"/>
              <a:t> У культурі надійно утвердилась </a:t>
            </a:r>
            <a:r>
              <a:rPr lang="en-US" altLang="en-US" sz="2400" b="1"/>
              <a:t>ідея універсалізму і державності:</a:t>
            </a:r>
            <a:r>
              <a:rPr lang="en-US" altLang="en-US" sz="2400"/>
              <a:t> могутність Риму, його всесвітнє володарювання й нездоланність (велика місія Риму декларована в "Енеїді" Вергілія).</a:t>
            </a:r>
            <a:endParaRPr lang="en-US"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rtlCol="0">
            <a:normAutofit fontScale="90000"/>
          </a:bodyPr>
          <a:lstStyle/>
          <a:p>
            <a:pPr fontAlgn="auto">
              <a:spcAft>
                <a:spcPts val="0"/>
              </a:spcAft>
              <a:defRPr/>
            </a:pPr>
            <a:r>
              <a:rPr lang="uk-UA" b="1" dirty="0" smtClean="0"/>
              <a:t>Література</a:t>
            </a:r>
            <a:br>
              <a:rPr lang="ru-RU" b="1" dirty="0" smtClean="0"/>
            </a:br>
            <a:endParaRPr lang="ru-RU" b="1" dirty="0"/>
          </a:p>
        </p:txBody>
      </p:sp>
      <p:sp>
        <p:nvSpPr>
          <p:cNvPr id="3" name="Объект 2"/>
          <p:cNvSpPr>
            <a:spLocks noGrp="1"/>
          </p:cNvSpPr>
          <p:nvPr>
            <p:ph idx="1"/>
          </p:nvPr>
        </p:nvSpPr>
        <p:spPr>
          <a:solidFill>
            <a:schemeClr val="accent6">
              <a:lumMod val="20000"/>
              <a:lumOff val="80000"/>
            </a:schemeClr>
          </a:solidFill>
        </p:spPr>
        <p:txBody>
          <a:bodyPr rtlCol="0">
            <a:normAutofit fontScale="92500" lnSpcReduction="10000"/>
          </a:bodyPr>
          <a:lstStyle/>
          <a:p>
            <a:pPr marL="0" indent="0" algn="just" fontAlgn="auto">
              <a:spcAft>
                <a:spcPts val="0"/>
              </a:spcAft>
              <a:buFont typeface="Arial" panose="020B0604020202020204" pitchFamily="34" charset="0"/>
              <a:buNone/>
              <a:defRPr/>
            </a:pPr>
            <a:r>
              <a:rPr lang="uk-UA" sz="3700" dirty="0"/>
              <a:t> </a:t>
            </a:r>
            <a:r>
              <a:rPr lang="uk-UA" sz="3700" b="1" dirty="0"/>
              <a:t>Естетика: навчальний посібник </a:t>
            </a:r>
            <a:r>
              <a:rPr lang="uk-UA" sz="3700" dirty="0"/>
              <a:t>затверджено МОН України / Лариса Тимофіївна Левчук, Валентина Іванівна Панченко, Олена Ігорівна </a:t>
            </a:r>
            <a:r>
              <a:rPr lang="uk-UA" sz="3700" dirty="0" err="1"/>
              <a:t>Оніщенко</a:t>
            </a:r>
            <a:r>
              <a:rPr lang="uk-UA" sz="3700" dirty="0"/>
              <a:t>, Дмитро Юрійович </a:t>
            </a:r>
            <a:r>
              <a:rPr lang="uk-UA" sz="3700" dirty="0" err="1"/>
              <a:t>Кучерюк</a:t>
            </a:r>
            <a:r>
              <a:rPr lang="uk-UA" sz="3700" dirty="0"/>
              <a:t>. – 3-тє вид., </a:t>
            </a:r>
            <a:r>
              <a:rPr lang="uk-UA" sz="3700" dirty="0" err="1"/>
              <a:t>допов</a:t>
            </a:r>
            <a:r>
              <a:rPr lang="uk-UA" sz="3700" dirty="0"/>
              <a:t>. і </a:t>
            </a:r>
            <a:r>
              <a:rPr lang="uk-UA" sz="3700" dirty="0" err="1"/>
              <a:t>переробл</a:t>
            </a:r>
            <a:r>
              <a:rPr lang="uk-UA" sz="3700" dirty="0"/>
              <a:t>. – К.: Центр учбової літератури, 2010. – 520 с. – http://culonline.com.ua/Books/Estetika_Levchuk_2010.pdf#toolbar=0. – (Бібліотека ЗНУ). </a:t>
            </a:r>
            <a:endParaRPr lang="ru-RU" sz="3700" dirty="0"/>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dirty="0" smtClean="0">
                <a:sym typeface="+mn-ea"/>
              </a:rPr>
              <a:t>Формування античного мистецтва</a:t>
            </a:r>
            <a:endParaRPr lang="en-US"/>
          </a:p>
        </p:txBody>
      </p:sp>
      <p:sp>
        <p:nvSpPr>
          <p:cNvPr id="3" name="Content Placeholder 2"/>
          <p:cNvSpPr>
            <a:spLocks noGrp="1"/>
          </p:cNvSpPr>
          <p:nvPr>
            <p:ph idx="1"/>
          </p:nvPr>
        </p:nvSpPr>
        <p:spPr/>
        <p:txBody>
          <a:bodyPr/>
          <a:p>
            <a:pPr marL="0" indent="0">
              <a:buNone/>
            </a:pPr>
            <a:r>
              <a:rPr lang="en-US" altLang="en-US" sz="2400"/>
              <a:t>Моделлю давньогрецького космосу слугував</a:t>
            </a:r>
            <a:r>
              <a:rPr lang="en-US" altLang="en-US" sz="2400" b="1"/>
              <a:t> храм</a:t>
            </a:r>
            <a:r>
              <a:rPr lang="en-US" altLang="en-US" sz="2400"/>
              <a:t> (Парфенон на Афінському Акрополі, храм Гери в Пестумі, храм Зевса в Олімпії), простий за своєю композицією, ясний і гармонійний. Золотаво-білий мармур </a:t>
            </a:r>
            <a:r>
              <a:rPr lang="uk-UA" altLang="en-US" sz="2400"/>
              <a:t>храмів </a:t>
            </a:r>
            <a:r>
              <a:rPr lang="en-US" altLang="en-US" sz="2400"/>
              <a:t>ніс у собі тепло людського тіла.Використання </a:t>
            </a:r>
            <a:r>
              <a:rPr lang="en-US" altLang="en-US" sz="2400" b="1"/>
              <a:t>дорійського ордеру</a:t>
            </a:r>
            <a:r>
              <a:rPr lang="en-US" altLang="en-US" sz="2400"/>
              <a:t> надавало храмові чоловічої мужності, снаги та сили, </a:t>
            </a:r>
            <a:r>
              <a:rPr lang="en-US" altLang="en-US" sz="2400" b="1"/>
              <a:t>іонійського </a:t>
            </a:r>
            <a:r>
              <a:rPr lang="en-US" altLang="en-US" sz="2400"/>
              <a:t>— жіночної витонченості й легкості. Не буде перебільшенням зазначити, що колонада немовби являла собою товариство вільних громадян, які є оплотом гармонійної світобудови.</a:t>
            </a:r>
            <a:r>
              <a:rPr lang="uk-UA" altLang="en-US" sz="2400"/>
              <a:t> </a:t>
            </a:r>
            <a:r>
              <a:rPr lang="en-US" altLang="en-US" sz="2400"/>
              <a:t> </a:t>
            </a:r>
            <a:endParaRPr lang="en-US"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dirty="0" smtClean="0">
                <a:sym typeface="+mn-ea"/>
              </a:rPr>
              <a:t>Формування античного мистецтва</a:t>
            </a:r>
            <a:endParaRPr lang="en-US"/>
          </a:p>
        </p:txBody>
      </p:sp>
      <p:sp>
        <p:nvSpPr>
          <p:cNvPr id="3" name="Content Placeholder 2"/>
          <p:cNvSpPr>
            <a:spLocks noGrp="1"/>
          </p:cNvSpPr>
          <p:nvPr>
            <p:ph idx="1"/>
          </p:nvPr>
        </p:nvSpPr>
        <p:spPr/>
        <p:txBody>
          <a:bodyPr/>
          <a:p>
            <a:pPr marL="0" indent="0" algn="just">
              <a:buNone/>
            </a:pPr>
            <a:r>
              <a:rPr lang="en-US" altLang="en-US" sz="2400" b="1"/>
              <a:t>Практичний склад мислення </a:t>
            </a:r>
            <a:r>
              <a:rPr lang="uk-UA" altLang="en-US" sz="2400" b="1"/>
              <a:t>римлян </a:t>
            </a:r>
            <a:r>
              <a:rPr lang="en-US" altLang="en-US" sz="2400"/>
              <a:t>також зумовив специфіку римської культури. У літературі досягла розквіту саме </a:t>
            </a:r>
            <a:r>
              <a:rPr lang="en-US" altLang="en-US" sz="2400" b="1"/>
              <a:t>прозаїчна традиція.</a:t>
            </a:r>
            <a:r>
              <a:rPr lang="en-US" altLang="en-US" sz="2400"/>
              <a:t> Державні ідеї імперії найбільш повно втілювались у спорудженні будівель суто практичного призначення, які задовольняли потреби в грандіозній торгівлі, суворій військовій дисципліні, масових видовищах. Це мости (Гардський міст у Німі), дороги (Аппієва дорога), акведуки</a:t>
            </a:r>
            <a:r>
              <a:rPr lang="uk-UA" altLang="en-US" sz="2400"/>
              <a:t> - (в</a:t>
            </a:r>
            <a:r>
              <a:rPr lang="en-US" altLang="en-US" sz="2400"/>
              <a:t>икористовуються для подачі питної води або зрошення земель</a:t>
            </a:r>
            <a:r>
              <a:rPr lang="uk-UA" altLang="en-US" sz="2400"/>
              <a:t>)</a:t>
            </a:r>
            <a:r>
              <a:rPr lang="en-US" altLang="en-US" sz="2400"/>
              <a:t> (акведук Аппія Клавдія, акведук Марція), форуми (форум Траяна в Римі), терми (терми Каракалли). </a:t>
            </a:r>
            <a:r>
              <a:rPr lang="uk-UA" altLang="en-US" sz="2400"/>
              <a:t>Ї</a:t>
            </a:r>
            <a:r>
              <a:rPr lang="en-US" altLang="en-US" sz="2400"/>
              <a:t>хня краса вбачалась у конкретній практичній функції, втіленій у логіці структури, розумній доцільності, суворій могутності, лаконізмі деталей.</a:t>
            </a:r>
            <a:endParaRPr lang="en-US" altLang="en-US"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dirty="0" smtClean="0">
                <a:sym typeface="+mn-ea"/>
              </a:rPr>
              <a:t>Формування античного мистецтва</a:t>
            </a:r>
            <a:endParaRPr lang="en-US"/>
          </a:p>
        </p:txBody>
      </p:sp>
      <p:sp>
        <p:nvSpPr>
          <p:cNvPr id="3" name="Content Placeholder 2"/>
          <p:cNvSpPr>
            <a:spLocks noGrp="1"/>
          </p:cNvSpPr>
          <p:nvPr>
            <p:ph idx="1"/>
          </p:nvPr>
        </p:nvSpPr>
        <p:spPr/>
        <p:txBody>
          <a:bodyPr/>
          <a:p>
            <a:r>
              <a:rPr lang="en-US" altLang="en-US"/>
              <a:t>Відображенням могутності римської держави, її військових перемог стали </a:t>
            </a:r>
            <a:r>
              <a:rPr lang="en-US" altLang="en-US" b="1"/>
              <a:t>тріумфальні арки </a:t>
            </a:r>
            <a:r>
              <a:rPr lang="en-US" altLang="en-US"/>
              <a:t>(Костянтина, Септимія Севера), </a:t>
            </a:r>
            <a:r>
              <a:rPr lang="en-US" altLang="en-US" b="1"/>
              <a:t>тріумфальні колони,</a:t>
            </a:r>
            <a:r>
              <a:rPr lang="en-US" altLang="en-US"/>
              <a:t> на яких рух великих людських мас</a:t>
            </a:r>
            <a:r>
              <a:rPr lang="uk-UA" altLang="en-US"/>
              <a:t> зображений</a:t>
            </a:r>
            <a:r>
              <a:rPr lang="en-US" altLang="en-US"/>
              <a:t> на рельєфі (колона Траяна). </a:t>
            </a: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dirty="0" smtClean="0">
                <a:sym typeface="+mn-ea"/>
              </a:rPr>
              <a:t>Формування античного мистецтва</a:t>
            </a:r>
            <a:endParaRPr lang="en-US"/>
          </a:p>
        </p:txBody>
      </p:sp>
      <p:sp>
        <p:nvSpPr>
          <p:cNvPr id="3" name="Content Placeholder 2"/>
          <p:cNvSpPr>
            <a:spLocks noGrp="1"/>
          </p:cNvSpPr>
          <p:nvPr>
            <p:ph idx="1"/>
          </p:nvPr>
        </p:nvSpPr>
        <p:spPr/>
        <p:txBody>
          <a:bodyPr/>
          <a:p>
            <a:pPr marL="0" indent="0" algn="just">
              <a:buNone/>
            </a:pPr>
            <a:r>
              <a:rPr lang="en-US" altLang="en-US" sz="2800"/>
              <a:t>Соціальний космос римської культури знайшов відображення в домінуванні в </a:t>
            </a:r>
            <a:r>
              <a:rPr lang="en-US" altLang="en-US" sz="2800" b="1"/>
              <a:t>архітектурі купола й арки </a:t>
            </a:r>
            <a:r>
              <a:rPr lang="en-US" altLang="en-US" sz="2800"/>
              <a:t>як образів завершеності, об'єднаності, вічності, соціального універсуму (на противагу грецькій колоні як образу антропоморфного космосу), а також у </a:t>
            </a:r>
            <a:r>
              <a:rPr lang="en-US" altLang="en-US" sz="2800" b="1"/>
              <a:t>домінуванні овала </a:t>
            </a:r>
            <a:r>
              <a:rPr lang="en-US" altLang="en-US" sz="2800"/>
              <a:t>як символу світового яйця. Римський храм (Пантеон), амфітеатр (Колізей) відокремлювали людину від навколишнього середовища, замикали її в собі, оточували монолітною стіною з одноманітним ритмом арок</a:t>
            </a:r>
            <a:r>
              <a:rPr lang="en-US" altLang="en-US"/>
              <a:t>.</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dirty="0" smtClean="0">
                <a:sym typeface="+mn-ea"/>
              </a:rPr>
              <a:t>Формування античного мистецтва</a:t>
            </a:r>
            <a:endParaRPr lang="en-US"/>
          </a:p>
        </p:txBody>
      </p:sp>
      <p:sp>
        <p:nvSpPr>
          <p:cNvPr id="3" name="Content Placeholder 2"/>
          <p:cNvSpPr>
            <a:spLocks noGrp="1"/>
          </p:cNvSpPr>
          <p:nvPr>
            <p:ph idx="1"/>
          </p:nvPr>
        </p:nvSpPr>
        <p:spPr/>
        <p:txBody>
          <a:bodyPr/>
          <a:p>
            <a:pPr marL="0" indent="0">
              <a:buNone/>
            </a:pPr>
            <a:r>
              <a:rPr lang="en-US" altLang="en-US"/>
              <a:t>Образами універсалізму сповнена і римська література (поема Лукреція Кара "Про природу речей"). Відображенням соціального космосу стала також видовищна культура Риму: </a:t>
            </a:r>
            <a:r>
              <a:rPr lang="en-US" altLang="en-US" b="1"/>
              <a:t>гладіаторські бої, цькування диких звірів, циркові ігрища,</a:t>
            </a:r>
            <a:r>
              <a:rPr lang="en-US" altLang="en-US"/>
              <a:t> які відрізнялися масовістю, розмахом і задовольняли гедоністичні потреби плебсу.</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sz="3200" b="1">
                <a:sym typeface="+mn-ea"/>
              </a:rPr>
              <a:t> Естетичний ідеал людини у античному мистецтві</a:t>
            </a:r>
            <a:endParaRPr lang="en-US" altLang="en-US" sz="3200" b="1" dirty="0" smtClean="0">
              <a:sym typeface="+mn-ea"/>
            </a:endParaRPr>
          </a:p>
        </p:txBody>
      </p:sp>
      <p:sp>
        <p:nvSpPr>
          <p:cNvPr id="3" name="Content Placeholder 2"/>
          <p:cNvSpPr>
            <a:spLocks noGrp="1"/>
          </p:cNvSpPr>
          <p:nvPr>
            <p:ph idx="1"/>
          </p:nvPr>
        </p:nvSpPr>
        <p:spPr/>
        <p:txBody>
          <a:bodyPr/>
          <a:p>
            <a:pPr marL="0" indent="0" algn="just">
              <a:buNone/>
            </a:pPr>
            <a:r>
              <a:rPr lang="en-US" altLang="en-US" sz="2000"/>
              <a:t>У античному мистецтві провідною була </a:t>
            </a:r>
            <a:r>
              <a:rPr lang="en-US" altLang="en-US" sz="2000" b="1"/>
              <a:t>ідея калокагатії</a:t>
            </a:r>
            <a:r>
              <a:rPr lang="en-US" altLang="en-US" sz="2000"/>
              <a:t>: ідеал гармонійно розвиненої людини, у якій гармонійно поєднується краса внутрішня (духовна) і зовнішня (фізична).</a:t>
            </a:r>
            <a:endParaRPr lang="en-US" altLang="en-US" sz="2000"/>
          </a:p>
          <a:p>
            <a:pPr marL="0" indent="0" algn="just">
              <a:buNone/>
            </a:pPr>
            <a:r>
              <a:rPr lang="en-US" altLang="en-US" sz="2000"/>
              <a:t>У той же час</a:t>
            </a:r>
            <a:r>
              <a:rPr lang="en-US" altLang="en-US" sz="2400" b="1"/>
              <a:t> героїзм </a:t>
            </a:r>
            <a:r>
              <a:rPr lang="en-US" altLang="en-US" sz="2000"/>
              <a:t>став тим, що надавало сенсу людському буттю. Еллін жив у світі тотального всевладдя долі. Однак для нього було важливим подолати її. Герой знищує в собі рабське, тоді як раб приймає це і зживається з цим. Герой і раб утворюють полюси античного світу, в якому героїчне стало вищим змістом буття, що вимагало від людини набувати божественного за допомогою власних людських ресурсів. </a:t>
            </a:r>
            <a:r>
              <a:rPr lang="en-US" altLang="en-US" sz="2000" b="1"/>
              <a:t>Смерть у бою </a:t>
            </a:r>
            <a:r>
              <a:rPr lang="en-US" altLang="en-US" sz="2000"/>
              <a:t>вважалася гідним закінченням життя, особливо порівняно зі спокійною смертю в ліжку: смерть — доля спільна для всіх, геройство — тільки для обраних.</a:t>
            </a:r>
            <a:r>
              <a:rPr lang="en-US" altLang="en-US" sz="2000" b="1"/>
              <a:t> Героїзм</a:t>
            </a:r>
            <a:r>
              <a:rPr lang="en-US" altLang="en-US" sz="2000"/>
              <a:t> вимагав активності, дієвості, конкретних вчинків. Антична трагедія моделювала ситуацію зіткнення героя і долі.</a:t>
            </a:r>
            <a:endParaRPr lang="en-US" altLang="en-US"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a:t>Античне мистецтво</a:t>
            </a:r>
            <a:endParaRPr lang="uk-UA" altLang="en-US"/>
          </a:p>
        </p:txBody>
      </p:sp>
      <p:sp>
        <p:nvSpPr>
          <p:cNvPr id="3" name="Content Placeholder 2"/>
          <p:cNvSpPr>
            <a:spLocks noGrp="1"/>
          </p:cNvSpPr>
          <p:nvPr>
            <p:ph idx="1"/>
          </p:nvPr>
        </p:nvSpPr>
        <p:spPr/>
        <p:txBody>
          <a:bodyPr/>
          <a:p>
            <a:r>
              <a:rPr lang="en-US" altLang="en-US"/>
              <a:t>Тема воїнів, героїв стала головною в давньогрецькій літературі ("Іліада" та "Одіссея" Гомера, "Прикутий Прометей" і "Орестея" Есхіла).</a:t>
            </a:r>
            <a:endParaRPr lang="en-US" altLang="en-US"/>
          </a:p>
          <a:p>
            <a:r>
              <a:rPr lang="en-US" altLang="en-US"/>
              <a:t>Важливим образом античної культури став образ стрункого, оголеного юнака, атлета ("Дорифор" Поліклета, "Дискобол" Мірона). </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a:t>АНТИЧНЕ МИСТЕЦТВО</a:t>
            </a:r>
            <a:endParaRPr lang="uk-UA" altLang="en-US"/>
          </a:p>
        </p:txBody>
      </p:sp>
      <p:sp>
        <p:nvSpPr>
          <p:cNvPr id="3" name="Content Placeholder 2"/>
          <p:cNvSpPr>
            <a:spLocks noGrp="1"/>
          </p:cNvSpPr>
          <p:nvPr>
            <p:ph idx="1"/>
          </p:nvPr>
        </p:nvSpPr>
        <p:spPr/>
        <p:txBody>
          <a:bodyPr/>
          <a:p>
            <a:r>
              <a:rPr lang="en-US" altLang="en-US"/>
              <a:t>У Римі, де держава в усьому нехтувала правами особистості, почалося відчуження, відокремлення індивіда. Тема зрадливої долі, несталості й мінливості життя людини стала провідною в римській літературній традиції ("Золотий віслюк" Апулея, "Метаморфози" Овідія).</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a:t>Античне мистецтво</a:t>
            </a:r>
            <a:endParaRPr lang="uk-UA" altLang="en-US"/>
          </a:p>
        </p:txBody>
      </p:sp>
      <p:sp>
        <p:nvSpPr>
          <p:cNvPr id="3" name="Content Placeholder 2"/>
          <p:cNvSpPr>
            <a:spLocks noGrp="1"/>
          </p:cNvSpPr>
          <p:nvPr>
            <p:ph idx="1"/>
          </p:nvPr>
        </p:nvSpPr>
        <p:spPr/>
        <p:txBody>
          <a:bodyPr/>
          <a:p>
            <a:pPr marL="0" indent="0" algn="just">
              <a:buNone/>
            </a:pPr>
            <a:r>
              <a:rPr lang="en-US" altLang="en-US"/>
              <a:t>Сформувалася</a:t>
            </a:r>
            <a:r>
              <a:rPr lang="en-US" altLang="en-US" b="1"/>
              <a:t> портретна традиція.</a:t>
            </a:r>
            <a:r>
              <a:rPr lang="en-US" altLang="en-US"/>
              <a:t> Зародження портрета пов'язане з давнім заупокійним культом предків, який передбачав зняття маски з померлого. Римський портрет наслідував гостру, часом жорстоку подібність обличчя(портрети Каракалли, Нерона). Тривога і споглядальність з'явились у портретах кризової доби (портрет Марка Аврелія, "Сиріянка"), які відкривали обрії нової системи культурних цінностей.</a:t>
            </a: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a:t>Антична скульптура</a:t>
            </a:r>
            <a:endParaRPr lang="uk-UA" altLang="en-US"/>
          </a:p>
        </p:txBody>
      </p:sp>
      <p:sp>
        <p:nvSpPr>
          <p:cNvPr id="3" name="Content Placeholder 2"/>
          <p:cNvSpPr>
            <a:spLocks noGrp="1"/>
          </p:cNvSpPr>
          <p:nvPr>
            <p:ph idx="1"/>
          </p:nvPr>
        </p:nvSpPr>
        <p:spPr/>
        <p:txBody>
          <a:bodyPr/>
          <a:p>
            <a:pPr marL="0" indent="0">
              <a:buNone/>
            </a:pPr>
            <a:r>
              <a:rPr lang="en-US" altLang="en-US" sz="2000"/>
              <a:t>Попри те, що багато шедеврів античної скульптури втрачено, чимало зразків — оригіналів і римських копій — дійшли до нас і стали символами класичної естетики. Ось кілька найвідоміших:</a:t>
            </a:r>
            <a:endParaRPr lang="en-US" altLang="en-US" sz="2000"/>
          </a:p>
          <a:p>
            <a:pPr marL="0" indent="0">
              <a:buNone/>
            </a:pPr>
            <a:r>
              <a:rPr lang="zh-CN" altLang="en-US" sz="2000"/>
              <a:t>🏛</a:t>
            </a:r>
            <a:r>
              <a:rPr lang="" altLang="en-US" sz="2000"/>
              <a:t>️</a:t>
            </a:r>
            <a:r>
              <a:rPr lang="en-US" altLang="en-US" sz="2000"/>
              <a:t> Грецькі шедеври:</a:t>
            </a:r>
            <a:endParaRPr lang="en-US" altLang="en-US" sz="2000"/>
          </a:p>
          <a:p>
            <a:pPr marL="0" indent="0">
              <a:buNone/>
            </a:pPr>
            <a:r>
              <a:rPr lang="en-US" altLang="en-US" sz="2000"/>
              <a:t>• 	</a:t>
            </a:r>
            <a:r>
              <a:rPr lang="" altLang="en-US" sz="2000"/>
              <a:t>«</a:t>
            </a:r>
            <a:r>
              <a:rPr lang="en-US" altLang="en-US" sz="2000" b="1"/>
              <a:t>Ніка Самофракійська</a:t>
            </a:r>
            <a:r>
              <a:rPr lang="" altLang="en-US" sz="2000"/>
              <a:t>»</a:t>
            </a:r>
            <a:r>
              <a:rPr lang="en-US" altLang="en-US" sz="2000"/>
              <a:t> — богиня перемоги, зображена у динамічному русі, з розпростертими крилами. Зберігається в Луврі.</a:t>
            </a:r>
            <a:endParaRPr lang="en-US" altLang="en-US" sz="2000"/>
          </a:p>
          <a:p>
            <a:pPr marL="0" indent="0">
              <a:buNone/>
            </a:pPr>
            <a:r>
              <a:rPr lang="en-US" altLang="en-US" sz="2000"/>
              <a:t>• 	</a:t>
            </a:r>
            <a:r>
              <a:rPr lang="" altLang="en-US" sz="2000"/>
              <a:t>«</a:t>
            </a:r>
            <a:r>
              <a:rPr lang="en-US" altLang="en-US" sz="2000" b="1"/>
              <a:t>Афродіта Кнідська</a:t>
            </a:r>
            <a:r>
              <a:rPr lang="" altLang="en-US" sz="2000"/>
              <a:t>»</a:t>
            </a:r>
            <a:r>
              <a:rPr lang="en-US" altLang="en-US" sz="2000"/>
              <a:t> — перша велика скульптура оголеної жінки, створена Праксителем.</a:t>
            </a:r>
            <a:endParaRPr lang="en-US" altLang="en-US" sz="2000"/>
          </a:p>
          <a:p>
            <a:pPr marL="0" indent="0">
              <a:buNone/>
            </a:pPr>
            <a:r>
              <a:rPr lang="en-US" altLang="en-US" sz="2000"/>
              <a:t>• 	</a:t>
            </a:r>
            <a:r>
              <a:rPr lang="" altLang="en-US" sz="2000"/>
              <a:t>«</a:t>
            </a:r>
            <a:r>
              <a:rPr lang="en-US" altLang="en-US" sz="2000" b="1"/>
              <a:t>Дискобол</a:t>
            </a:r>
            <a:r>
              <a:rPr lang="" altLang="en-US" sz="2000" b="1"/>
              <a:t>»</a:t>
            </a:r>
            <a:r>
              <a:rPr lang="en-US" altLang="en-US" sz="2000" b="1"/>
              <a:t> Мирона </a:t>
            </a:r>
            <a:r>
              <a:rPr lang="en-US" altLang="en-US" sz="2000"/>
              <a:t>— атлет у момент метання диска, приклад ідеальної гармонії руху.</a:t>
            </a:r>
            <a:endParaRPr lang="en-US" altLang="en-US" sz="2000"/>
          </a:p>
          <a:p>
            <a:pPr marL="0" indent="0">
              <a:buNone/>
            </a:pPr>
            <a:r>
              <a:rPr lang="en-US" altLang="en-US" sz="2000"/>
              <a:t>• 	</a:t>
            </a:r>
            <a:r>
              <a:rPr lang="" altLang="en-US" sz="2000"/>
              <a:t>«</a:t>
            </a:r>
            <a:r>
              <a:rPr lang="en-US" altLang="en-US" sz="2000"/>
              <a:t>Гермес із немовлям Діонісом</a:t>
            </a:r>
            <a:r>
              <a:rPr lang="" altLang="en-US" sz="2000"/>
              <a:t>»</a:t>
            </a:r>
            <a:r>
              <a:rPr lang="en-US" altLang="en-US" sz="2000"/>
              <a:t> — витончена робота Праксителя, що передає ніжність і спокій.</a:t>
            </a:r>
            <a:endParaRPr lang="en-US" altLang="en-US" sz="2000"/>
          </a:p>
          <a:p>
            <a:pPr marL="0" indent="0">
              <a:buNone/>
            </a:pPr>
            <a:r>
              <a:rPr lang="en-US" altLang="en-US" sz="2000"/>
              <a:t>• 	</a:t>
            </a:r>
            <a:r>
              <a:rPr lang="" altLang="en-US" sz="2000"/>
              <a:t>«</a:t>
            </a:r>
            <a:r>
              <a:rPr lang="en-US" altLang="en-US" sz="2000"/>
              <a:t>Дорифор</a:t>
            </a:r>
            <a:r>
              <a:rPr lang="" altLang="en-US" sz="2000"/>
              <a:t>»</a:t>
            </a:r>
            <a:r>
              <a:rPr lang="en-US" altLang="en-US" sz="2000"/>
              <a:t> Поліклета — втілення канону пропорцій людського тіла.</a:t>
            </a:r>
            <a:endParaRPr lang="en-US" altLang="en-US" sz="2000"/>
          </a:p>
          <a:p>
            <a:pPr marL="0" indent="0">
              <a:buNone/>
            </a:pPr>
            <a:r>
              <a:rPr lang="zh-CN" altLang="en-US" sz="2000"/>
              <a:t>🗿</a:t>
            </a:r>
            <a:endParaRPr lang="en-US"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blipFill>
            <a:blip r:embed="rId1" cstate="print"/>
            <a:tile tx="0" ty="0" sx="100000" sy="100000" flip="none" algn="tl"/>
          </a:blipFill>
        </p:spPr>
        <p:txBody>
          <a:bodyPr rtlCol="0">
            <a:normAutofit fontScale="90000"/>
          </a:bodyPr>
          <a:lstStyle/>
          <a:p>
            <a:pPr fontAlgn="auto">
              <a:spcAft>
                <a:spcPts val="0"/>
              </a:spcAft>
              <a:defRPr/>
            </a:pPr>
            <a:r>
              <a:rPr lang="uk-UA" b="1" dirty="0"/>
              <a:t>ЕСТЕТИКА</a:t>
            </a:r>
            <a:br>
              <a:rPr lang="ru-RU" b="1" dirty="0"/>
            </a:br>
            <a:r>
              <a:rPr lang="ru-RU" dirty="0" smtClean="0"/>
              <a:t> </a:t>
            </a:r>
            <a:r>
              <a:rPr lang="ru-RU" dirty="0"/>
              <a:t>(</a:t>
            </a:r>
            <a:r>
              <a:rPr lang="ru-RU" dirty="0" err="1"/>
              <a:t>від</a:t>
            </a:r>
            <a:r>
              <a:rPr lang="ru-RU" dirty="0"/>
              <a:t> </a:t>
            </a:r>
            <a:r>
              <a:rPr lang="ru-RU" dirty="0" err="1"/>
              <a:t>грецьк</a:t>
            </a:r>
            <a:r>
              <a:rPr lang="ru-RU" dirty="0"/>
              <a:t>.</a:t>
            </a:r>
            <a:r>
              <a:rPr lang="ru-RU" i="1" dirty="0"/>
              <a:t> </a:t>
            </a:r>
            <a:r>
              <a:rPr lang="en-US" i="1" dirty="0" err="1"/>
              <a:t>aishetikos</a:t>
            </a:r>
            <a:r>
              <a:rPr lang="en-US" i="1" dirty="0"/>
              <a:t> </a:t>
            </a:r>
            <a:r>
              <a:rPr lang="ru-RU" dirty="0"/>
              <a:t>– </a:t>
            </a:r>
            <a:r>
              <a:rPr lang="ru-RU" dirty="0" err="1"/>
              <a:t>почуттєвий</a:t>
            </a:r>
            <a:r>
              <a:rPr lang="ru-RU" dirty="0"/>
              <a:t>) </a:t>
            </a:r>
            <a:endParaRPr lang="ru-RU" dirty="0"/>
          </a:p>
        </p:txBody>
      </p:sp>
      <p:sp>
        <p:nvSpPr>
          <p:cNvPr id="27650" name="Объект 4"/>
          <p:cNvSpPr>
            <a:spLocks noGrp="1"/>
          </p:cNvSpPr>
          <p:nvPr>
            <p:ph idx="1"/>
          </p:nvPr>
        </p:nvSpPr>
        <p:spPr>
          <a:blipFill dpi="0" rotWithShape="1">
            <a:blip r:embed="rId2"/>
            <a:srcRect/>
            <a:tile tx="0" ty="0" sx="100000" sy="100000" flip="none" algn="tl"/>
          </a:blipFill>
        </p:spPr>
        <p:txBody>
          <a:bodyPr/>
          <a:lstStyle/>
          <a:p>
            <a:pPr marL="0" indent="0" algn="just">
              <a:buFont typeface="Arial" panose="020B0604020202020204" pitchFamily="34" charset="0"/>
              <a:buNone/>
            </a:pPr>
            <a:r>
              <a:rPr lang="ru-RU" sz="1800" b="1" smtClean="0">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наука про прекрасне</a:t>
            </a:r>
            <a:r>
              <a:rPr lang="ru-RU" b="1" smtClean="0">
                <a:latin typeface="Times New Roman" panose="02020603050405020304" pitchFamily="18" charset="0"/>
                <a:cs typeface="Times New Roman" panose="02020603050405020304" pitchFamily="18" charset="0"/>
              </a:rPr>
              <a:t>,  про естетичне в природі, суспільстві і в життєдіяльності людей;</a:t>
            </a:r>
            <a:endParaRPr lang="ru-RU" b="1"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uk-UA" b="1" smtClean="0">
                <a:latin typeface="Times New Roman" panose="02020603050405020304" pitchFamily="18" charset="0"/>
                <a:cs typeface="Times New Roman" panose="02020603050405020304" pitchFamily="18" charset="0"/>
              </a:rPr>
              <a:t>- теорія мистецтва;</a:t>
            </a:r>
            <a:endParaRPr lang="ru-RU" b="1"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ru-RU" b="1" smtClean="0">
                <a:latin typeface="Times New Roman" panose="02020603050405020304" pitchFamily="18" charset="0"/>
                <a:cs typeface="Times New Roman" panose="02020603050405020304" pitchFamily="18" charset="0"/>
              </a:rPr>
              <a:t> -вивчає генезис і закономірності естетично-художнього освоєння дійсності, формулює загальні принципи творчості "за законами краси", насамперед в мистецтві</a:t>
            </a:r>
            <a:r>
              <a:rPr lang="uk-UA" b="1" smtClean="0">
                <a:latin typeface="Times New Roman" panose="02020603050405020304" pitchFamily="18" charset="0"/>
                <a:cs typeface="Times New Roman" panose="02020603050405020304" pitchFamily="18" charset="0"/>
              </a:rPr>
              <a:t>.</a:t>
            </a:r>
            <a:endParaRPr lang="uk-UA" b="1"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uk-UA" b="1" smtClean="0">
                <a:latin typeface="Times New Roman" panose="02020603050405020304" pitchFamily="18" charset="0"/>
                <a:cs typeface="Times New Roman" panose="02020603050405020304" pitchFamily="18" charset="0"/>
              </a:rPr>
              <a:t> </a:t>
            </a:r>
            <a:endParaRPr lang="vi-VN" b="1"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a:t>Скульптура античного Риму</a:t>
            </a:r>
            <a:endParaRPr lang="uk-UA" altLang="en-US"/>
          </a:p>
        </p:txBody>
      </p:sp>
      <p:sp>
        <p:nvSpPr>
          <p:cNvPr id="3" name="Content Placeholder 2"/>
          <p:cNvSpPr>
            <a:spLocks noGrp="1"/>
          </p:cNvSpPr>
          <p:nvPr>
            <p:ph idx="1"/>
          </p:nvPr>
        </p:nvSpPr>
        <p:spPr/>
        <p:txBody>
          <a:bodyPr/>
          <a:p>
            <a:pPr marL="0" indent="0">
              <a:buNone/>
            </a:pPr>
            <a:r>
              <a:rPr lang="en-US" altLang="en-US">
                <a:sym typeface="+mn-ea"/>
              </a:rPr>
              <a:t> Римські копії та оригінали:</a:t>
            </a:r>
            <a:endParaRPr lang="en-US" altLang="en-US"/>
          </a:p>
          <a:p>
            <a:pPr marL="0" indent="0">
              <a:buNone/>
            </a:pPr>
            <a:r>
              <a:rPr lang="en-US" altLang="en-US">
                <a:sym typeface="+mn-ea"/>
              </a:rPr>
              <a:t>• 	</a:t>
            </a:r>
            <a:r>
              <a:rPr lang="en-US" altLang="en-US" b="1">
                <a:sym typeface="+mn-ea"/>
              </a:rPr>
              <a:t>«Аполлон Бельведерський» </a:t>
            </a:r>
            <a:r>
              <a:rPr lang="en-US" altLang="en-US">
                <a:sym typeface="+mn-ea"/>
              </a:rPr>
              <a:t>— римська копія грецького оригіналу, що стала еталоном краси в епоху Відродження.</a:t>
            </a:r>
            <a:endParaRPr lang="en-US" altLang="en-US"/>
          </a:p>
          <a:p>
            <a:pPr marL="0" indent="0">
              <a:buNone/>
            </a:pPr>
            <a:r>
              <a:rPr lang="en-US" altLang="en-US">
                <a:sym typeface="+mn-ea"/>
              </a:rPr>
              <a:t>• 	</a:t>
            </a:r>
            <a:r>
              <a:rPr lang="en-US" altLang="en-US" b="1">
                <a:sym typeface="+mn-ea"/>
              </a:rPr>
              <a:t>«Лаокоон і його сини»</a:t>
            </a:r>
            <a:r>
              <a:rPr lang="en-US" altLang="en-US">
                <a:sym typeface="+mn-ea"/>
              </a:rPr>
              <a:t> — драматична скульптурна група, що зображає боротьбу з морськими зміями; приписується Агесандру, Полідору та Афінадору.</a:t>
            </a:r>
            <a:endParaRPr lang="en-US" altLang="en-US"/>
          </a:p>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a:sym typeface="+mn-ea"/>
              </a:rPr>
              <a:t>Лаокоон і його сини</a:t>
            </a:r>
            <a:endParaRPr lang="en-US"/>
          </a:p>
        </p:txBody>
      </p:sp>
      <p:pic>
        <p:nvPicPr>
          <p:cNvPr id="5" name="Content Placeholder 4"/>
          <p:cNvPicPr>
            <a:picLocks noChangeAspect="1"/>
          </p:cNvPicPr>
          <p:nvPr>
            <p:ph idx="1"/>
          </p:nvPr>
        </p:nvPicPr>
        <p:blipFill>
          <a:blip r:embed="rId1"/>
          <a:stretch>
            <a:fillRect/>
          </a:stretch>
        </p:blipFill>
        <p:spPr>
          <a:xfrm>
            <a:off x="2190115" y="1719580"/>
            <a:ext cx="4762500" cy="42862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a:sym typeface="+mn-ea"/>
              </a:rPr>
              <a:t>Аполлон Бельведерський</a:t>
            </a:r>
            <a:endParaRPr lang="en-US"/>
          </a:p>
        </p:txBody>
      </p:sp>
      <p:pic>
        <p:nvPicPr>
          <p:cNvPr id="4" name="Content Placeholder 3"/>
          <p:cNvPicPr>
            <a:picLocks noChangeAspect="1"/>
          </p:cNvPicPr>
          <p:nvPr>
            <p:ph idx="1"/>
          </p:nvPr>
        </p:nvPicPr>
        <p:blipFill>
          <a:blip r:embed="rId1"/>
          <a:stretch>
            <a:fillRect/>
          </a:stretch>
        </p:blipFill>
        <p:spPr>
          <a:xfrm>
            <a:off x="3164840" y="1600200"/>
            <a:ext cx="2813685" cy="45262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a:t>
            </a:r>
            <a:r>
              <a:rPr lang="en-US" altLang="en-US" b="1">
                <a:sym typeface="+mn-ea"/>
              </a:rPr>
              <a:t>Ніка Самофракійська</a:t>
            </a:r>
            <a:r>
              <a:rPr lang="en-US" altLang="en-US">
                <a:sym typeface="+mn-ea"/>
              </a:rPr>
              <a:t>» — богиня перемоги</a:t>
            </a:r>
            <a:endParaRPr lang="en-US"/>
          </a:p>
        </p:txBody>
      </p:sp>
      <p:pic>
        <p:nvPicPr>
          <p:cNvPr id="4" name="Content Placeholder 3"/>
          <p:cNvPicPr>
            <a:picLocks noChangeAspect="1"/>
          </p:cNvPicPr>
          <p:nvPr>
            <p:ph idx="1"/>
          </p:nvPr>
        </p:nvPicPr>
        <p:blipFill>
          <a:blip r:embed="rId1"/>
          <a:stretch>
            <a:fillRect/>
          </a:stretch>
        </p:blipFill>
        <p:spPr>
          <a:xfrm>
            <a:off x="2874010" y="1600200"/>
            <a:ext cx="3394710" cy="45262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a:t>Венера Мілоська</a:t>
            </a:r>
            <a:endParaRPr lang="uk-UA" altLang="en-US"/>
          </a:p>
        </p:txBody>
      </p:sp>
      <p:pic>
        <p:nvPicPr>
          <p:cNvPr id="4" name="Content Placeholder 3"/>
          <p:cNvPicPr>
            <a:picLocks noChangeAspect="1"/>
          </p:cNvPicPr>
          <p:nvPr>
            <p:ph idx="1"/>
          </p:nvPr>
        </p:nvPicPr>
        <p:blipFill>
          <a:blip r:embed="rId1"/>
          <a:stretch>
            <a:fillRect/>
          </a:stretch>
        </p:blipFill>
        <p:spPr>
          <a:xfrm>
            <a:off x="3232150" y="1600200"/>
            <a:ext cx="2678430" cy="45262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a:sym typeface="+mn-ea"/>
              </a:rPr>
              <a:t>Афродіта Кнідська</a:t>
            </a:r>
            <a:endParaRPr lang="en-US"/>
          </a:p>
        </p:txBody>
      </p:sp>
      <p:pic>
        <p:nvPicPr>
          <p:cNvPr id="4" name="Content Placeholder 3"/>
          <p:cNvPicPr>
            <a:picLocks noChangeAspect="1"/>
          </p:cNvPicPr>
          <p:nvPr>
            <p:ph idx="1"/>
          </p:nvPr>
        </p:nvPicPr>
        <p:blipFill>
          <a:blip r:embed="rId1"/>
          <a:stretch>
            <a:fillRect/>
          </a:stretch>
        </p:blipFill>
        <p:spPr>
          <a:xfrm>
            <a:off x="3604260" y="1600200"/>
            <a:ext cx="1934845" cy="452628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Афродіт</a:t>
            </a:r>
            <a:r>
              <a:rPr lang="uk-UA" altLang="en-US">
                <a:sym typeface="+mn-ea"/>
              </a:rPr>
              <a:t>а</a:t>
            </a:r>
            <a:r>
              <a:rPr lang="en-US" altLang="en-US">
                <a:sym typeface="+mn-ea"/>
              </a:rPr>
              <a:t> Кнідськ</a:t>
            </a:r>
            <a:r>
              <a:rPr lang="uk-UA" altLang="en-US">
                <a:sym typeface="+mn-ea"/>
              </a:rPr>
              <a:t>а</a:t>
            </a:r>
            <a:endParaRPr lang="uk-UA" altLang="en-US">
              <a:sym typeface="+mn-ea"/>
            </a:endParaRPr>
          </a:p>
        </p:txBody>
      </p:sp>
      <p:sp>
        <p:nvSpPr>
          <p:cNvPr id="3" name="Content Placeholder 2"/>
          <p:cNvSpPr>
            <a:spLocks noGrp="1"/>
          </p:cNvSpPr>
          <p:nvPr>
            <p:ph idx="1"/>
          </p:nvPr>
        </p:nvSpPr>
        <p:spPr/>
        <p:txBody>
          <a:bodyPr/>
          <a:p>
            <a:pPr algn="just"/>
            <a:r>
              <a:rPr lang="en-US" altLang="en-US" sz="2400"/>
              <a:t>Оригінал Афродіти Кнідської Праксителя, на жаль, не зберігся — він був втрачений під час пожежі в Константинополі за часів Візантійської імперії. Але її слава була настільки великою, що в античності створили численні копії, і найвідоміші з них дійшли до наших часів.</a:t>
            </a:r>
            <a:endParaRPr lang="en-US" altLang="en-US" sz="2400"/>
          </a:p>
          <a:p>
            <a:pPr algn="just"/>
            <a:r>
              <a:rPr lang="zh-CN" altLang="en-US" sz="2400"/>
              <a:t>🏛</a:t>
            </a:r>
            <a:r>
              <a:rPr lang="" altLang="en-US" sz="2400"/>
              <a:t>️</a:t>
            </a:r>
            <a:r>
              <a:rPr lang="en-US" altLang="en-US" sz="2400"/>
              <a:t> Найкраща копія Афродіти Кнідської:</a:t>
            </a:r>
            <a:endParaRPr lang="en-US" altLang="en-US" sz="2400"/>
          </a:p>
          <a:p>
            <a:pPr marL="0" indent="0" algn="just">
              <a:buNone/>
            </a:pPr>
            <a:r>
              <a:rPr lang="en-US" altLang="en-US" sz="2400"/>
              <a:t>Зберігається у Ватиканських музеях — саме ця мармурова статуя вважається найближчою до оригіналу.</a:t>
            </a:r>
            <a:endParaRPr lang="en-US" altLang="en-US" sz="2400"/>
          </a:p>
          <a:p>
            <a:pPr marL="0" indent="0" algn="just">
              <a:buNone/>
            </a:pPr>
            <a:r>
              <a:rPr lang="en-US" altLang="en-US" sz="2400"/>
              <a:t>Ще одна видатна копія голови Афродіти — у колекції Кауфмана в Берліні</a:t>
            </a:r>
            <a:endParaRPr lang="en-US"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3375"/>
            <a:ext cx="8229600" cy="1143000"/>
          </a:xfrm>
          <a:solidFill>
            <a:schemeClr val="accent1">
              <a:lumMod val="20000"/>
              <a:lumOff val="80000"/>
            </a:schemeClr>
          </a:solidFill>
        </p:spPr>
        <p:txBody>
          <a:bodyPr rtlCol="0">
            <a:normAutofit fontScale="90000"/>
          </a:bodyPr>
          <a:lstStyle/>
          <a:p>
            <a:pPr fontAlgn="auto">
              <a:spcAft>
                <a:spcPts val="0"/>
              </a:spcAft>
              <a:defRPr/>
            </a:pPr>
            <a:r>
              <a:rPr lang="ru-RU" sz="3600" b="1" i="1" dirty="0"/>
              <a:t>Бог Аполлон </a:t>
            </a:r>
            <a:r>
              <a:rPr lang="ru-RU" sz="3600" b="1" i="1" dirty="0" err="1"/>
              <a:t>був</a:t>
            </a:r>
            <a:r>
              <a:rPr lang="ru-RU" sz="3600" b="1" i="1" dirty="0"/>
              <a:t> покровителем </a:t>
            </a:r>
            <a:r>
              <a:rPr lang="ru-RU" sz="3600" b="1" i="1" dirty="0" err="1"/>
              <a:t>дев’яти</a:t>
            </a:r>
            <a:r>
              <a:rPr lang="ru-RU" sz="3600" b="1" i="1" dirty="0"/>
              <a:t> муз</a:t>
            </a:r>
            <a:r>
              <a:rPr lang="ru-RU" sz="3600" i="1" dirty="0"/>
              <a:t>. </a:t>
            </a:r>
            <a:endParaRPr lang="ru-RU" dirty="0"/>
          </a:p>
        </p:txBody>
      </p:sp>
      <p:sp>
        <p:nvSpPr>
          <p:cNvPr id="3" name="Объект 2"/>
          <p:cNvSpPr>
            <a:spLocks noGrp="1"/>
          </p:cNvSpPr>
          <p:nvPr>
            <p:ph idx="1"/>
          </p:nvPr>
        </p:nvSpPr>
        <p:spPr>
          <a:xfrm>
            <a:off x="250825" y="1557338"/>
            <a:ext cx="8785225" cy="4525962"/>
          </a:xfrm>
          <a:solidFill>
            <a:schemeClr val="accent3">
              <a:lumMod val="40000"/>
              <a:lumOff val="60000"/>
            </a:schemeClr>
          </a:solidFill>
        </p:spPr>
        <p:txBody>
          <a:bodyPr rtlCol="0">
            <a:normAutofit fontScale="85000" lnSpcReduction="20000"/>
          </a:bodyPr>
          <a:lstStyle/>
          <a:p>
            <a:pPr marL="0" indent="0" fontAlgn="auto">
              <a:spcAft>
                <a:spcPts val="0"/>
              </a:spcAft>
              <a:buFont typeface="Arial" panose="020B0604020202020204" pitchFamily="34" charset="0"/>
              <a:buNone/>
              <a:defRPr/>
            </a:pPr>
            <a:r>
              <a:rPr lang="ru-RU" b="1" i="1" dirty="0" err="1" smtClean="0"/>
              <a:t>Музи</a:t>
            </a:r>
            <a:r>
              <a:rPr lang="ru-RU" i="1" dirty="0" smtClean="0"/>
              <a:t> </a:t>
            </a:r>
            <a:r>
              <a:rPr lang="ru-RU" i="1" dirty="0" err="1"/>
              <a:t>втілювали</a:t>
            </a:r>
            <a:r>
              <a:rPr lang="ru-RU" i="1" dirty="0"/>
              <a:t> </a:t>
            </a:r>
            <a:r>
              <a:rPr lang="ru-RU" i="1" dirty="0" smtClean="0"/>
              <a:t>образ </a:t>
            </a:r>
            <a:r>
              <a:rPr lang="ru-RU" i="1" dirty="0" err="1"/>
              <a:t>однієї</a:t>
            </a:r>
            <a:r>
              <a:rPr lang="ru-RU" i="1" dirty="0"/>
              <a:t> з форм </a:t>
            </a:r>
            <a:r>
              <a:rPr lang="ru-RU" b="1" i="1" dirty="0" err="1"/>
              <a:t>художньої</a:t>
            </a:r>
            <a:r>
              <a:rPr lang="ru-RU" b="1" i="1" dirty="0"/>
              <a:t> </a:t>
            </a:r>
            <a:r>
              <a:rPr lang="ru-RU" b="1" i="1" dirty="0" err="1"/>
              <a:t>діяльності</a:t>
            </a:r>
            <a:r>
              <a:rPr lang="ru-RU" b="1" i="1" dirty="0" smtClean="0"/>
              <a:t>:</a:t>
            </a:r>
            <a:endParaRPr lang="ru-RU" b="1" i="1" dirty="0" smtClean="0"/>
          </a:p>
          <a:p>
            <a:pPr fontAlgn="auto">
              <a:spcAft>
                <a:spcPts val="0"/>
              </a:spcAft>
              <a:buFont typeface="Arial" panose="020B0604020202020204" pitchFamily="34" charset="0"/>
              <a:buChar char="•"/>
              <a:defRPr/>
            </a:pPr>
            <a:r>
              <a:rPr lang="ru-RU" b="1" dirty="0"/>
              <a:t>Терпсихора –</a:t>
            </a:r>
            <a:r>
              <a:rPr lang="ru-RU" dirty="0"/>
              <a:t> муза </a:t>
            </a:r>
            <a:r>
              <a:rPr lang="ru-RU" dirty="0" err="1"/>
              <a:t>танців</a:t>
            </a:r>
            <a:r>
              <a:rPr lang="ru-RU" dirty="0"/>
              <a:t>,</a:t>
            </a:r>
            <a:endParaRPr lang="ru-RU" dirty="0"/>
          </a:p>
          <a:p>
            <a:pPr fontAlgn="auto">
              <a:spcAft>
                <a:spcPts val="0"/>
              </a:spcAft>
              <a:buFont typeface="Arial" panose="020B0604020202020204" pitchFamily="34" charset="0"/>
              <a:buChar char="•"/>
              <a:defRPr/>
            </a:pPr>
            <a:r>
              <a:rPr lang="ru-RU" b="1" dirty="0" smtClean="0"/>
              <a:t>Мельпомена</a:t>
            </a:r>
            <a:r>
              <a:rPr lang="ru-RU" dirty="0" smtClean="0"/>
              <a:t> </a:t>
            </a:r>
            <a:r>
              <a:rPr lang="ru-RU" dirty="0"/>
              <a:t>– муза </a:t>
            </a:r>
            <a:r>
              <a:rPr lang="ru-RU" dirty="0" err="1"/>
              <a:t>трагедії</a:t>
            </a:r>
            <a:r>
              <a:rPr lang="ru-RU" dirty="0"/>
              <a:t>,</a:t>
            </a:r>
            <a:endParaRPr lang="ru-RU" dirty="0"/>
          </a:p>
          <a:p>
            <a:pPr fontAlgn="auto">
              <a:spcAft>
                <a:spcPts val="0"/>
              </a:spcAft>
              <a:buFont typeface="Arial" panose="020B0604020202020204" pitchFamily="34" charset="0"/>
              <a:buChar char="•"/>
              <a:defRPr/>
            </a:pPr>
            <a:r>
              <a:rPr lang="ru-RU" b="1" dirty="0" err="1"/>
              <a:t>Євтерпа</a:t>
            </a:r>
            <a:r>
              <a:rPr lang="ru-RU" dirty="0"/>
              <a:t> – муза </a:t>
            </a:r>
            <a:r>
              <a:rPr lang="ru-RU" dirty="0" err="1"/>
              <a:t>ліричної</a:t>
            </a:r>
            <a:r>
              <a:rPr lang="ru-RU" dirty="0"/>
              <a:t> </a:t>
            </a:r>
            <a:r>
              <a:rPr lang="ru-RU" dirty="0" err="1"/>
              <a:t>поезії</a:t>
            </a:r>
            <a:r>
              <a:rPr lang="ru-RU" dirty="0"/>
              <a:t>,</a:t>
            </a:r>
            <a:endParaRPr lang="ru-RU" dirty="0"/>
          </a:p>
          <a:p>
            <a:pPr fontAlgn="auto">
              <a:spcAft>
                <a:spcPts val="0"/>
              </a:spcAft>
              <a:buFont typeface="Arial" panose="020B0604020202020204" pitchFamily="34" charset="0"/>
              <a:buChar char="•"/>
              <a:defRPr/>
            </a:pPr>
            <a:r>
              <a:rPr lang="ru-RU" b="1" dirty="0" err="1"/>
              <a:t>Ерато</a:t>
            </a:r>
            <a:r>
              <a:rPr lang="ru-RU" b="1" dirty="0"/>
              <a:t> </a:t>
            </a:r>
            <a:r>
              <a:rPr lang="ru-RU" dirty="0"/>
              <a:t>– муза </a:t>
            </a:r>
            <a:r>
              <a:rPr lang="ru-RU" dirty="0" err="1"/>
              <a:t>любовної</a:t>
            </a:r>
            <a:r>
              <a:rPr lang="ru-RU" dirty="0"/>
              <a:t> </a:t>
            </a:r>
            <a:r>
              <a:rPr lang="ru-RU" dirty="0" err="1"/>
              <a:t>лірики</a:t>
            </a:r>
            <a:r>
              <a:rPr lang="ru-RU" dirty="0"/>
              <a:t>,</a:t>
            </a:r>
            <a:endParaRPr lang="ru-RU" dirty="0"/>
          </a:p>
          <a:p>
            <a:pPr fontAlgn="auto">
              <a:spcAft>
                <a:spcPts val="0"/>
              </a:spcAft>
              <a:buFont typeface="Arial" panose="020B0604020202020204" pitchFamily="34" charset="0"/>
              <a:buChar char="•"/>
              <a:defRPr/>
            </a:pPr>
            <a:r>
              <a:rPr lang="ru-RU" b="1" dirty="0" err="1" smtClean="0"/>
              <a:t>Калліопа</a:t>
            </a:r>
            <a:r>
              <a:rPr lang="ru-RU" dirty="0" smtClean="0"/>
              <a:t> </a:t>
            </a:r>
            <a:r>
              <a:rPr lang="ru-RU" dirty="0"/>
              <a:t>– муза </a:t>
            </a:r>
            <a:r>
              <a:rPr lang="ru-RU" dirty="0" err="1"/>
              <a:t>епічної</a:t>
            </a:r>
            <a:r>
              <a:rPr lang="ru-RU" dirty="0"/>
              <a:t> </a:t>
            </a:r>
            <a:r>
              <a:rPr lang="ru-RU" dirty="0" err="1"/>
              <a:t>поезії</a:t>
            </a:r>
            <a:r>
              <a:rPr lang="ru-RU" dirty="0"/>
              <a:t>,</a:t>
            </a:r>
            <a:endParaRPr lang="ru-RU" dirty="0"/>
          </a:p>
          <a:p>
            <a:pPr fontAlgn="auto">
              <a:spcAft>
                <a:spcPts val="0"/>
              </a:spcAft>
              <a:buFont typeface="Arial" panose="020B0604020202020204" pitchFamily="34" charset="0"/>
              <a:buChar char="•"/>
              <a:defRPr/>
            </a:pPr>
            <a:r>
              <a:rPr lang="ru-RU" b="1" dirty="0" err="1"/>
              <a:t>Талія</a:t>
            </a:r>
            <a:r>
              <a:rPr lang="ru-RU" dirty="0"/>
              <a:t> – муза </a:t>
            </a:r>
            <a:r>
              <a:rPr lang="ru-RU" dirty="0" err="1"/>
              <a:t>комедії</a:t>
            </a:r>
            <a:r>
              <a:rPr lang="ru-RU" dirty="0"/>
              <a:t>,</a:t>
            </a:r>
            <a:endParaRPr lang="ru-RU" dirty="0"/>
          </a:p>
          <a:p>
            <a:pPr fontAlgn="auto">
              <a:spcAft>
                <a:spcPts val="0"/>
              </a:spcAft>
              <a:buFont typeface="Arial" panose="020B0604020202020204" pitchFamily="34" charset="0"/>
              <a:buChar char="•"/>
              <a:defRPr/>
            </a:pPr>
            <a:r>
              <a:rPr lang="ru-RU" b="1" dirty="0" err="1"/>
              <a:t>Полігімнія</a:t>
            </a:r>
            <a:r>
              <a:rPr lang="ru-RU" dirty="0"/>
              <a:t> – муза </a:t>
            </a:r>
            <a:r>
              <a:rPr lang="ru-RU" dirty="0" err="1"/>
              <a:t>гімнів</a:t>
            </a:r>
            <a:r>
              <a:rPr lang="ru-RU" dirty="0"/>
              <a:t>,</a:t>
            </a:r>
            <a:endParaRPr lang="ru-RU" dirty="0"/>
          </a:p>
          <a:p>
            <a:pPr fontAlgn="auto">
              <a:spcAft>
                <a:spcPts val="0"/>
              </a:spcAft>
              <a:buFont typeface="Arial" panose="020B0604020202020204" pitchFamily="34" charset="0"/>
              <a:buChar char="•"/>
              <a:defRPr/>
            </a:pPr>
            <a:r>
              <a:rPr lang="ru-RU" b="1" dirty="0" err="1"/>
              <a:t>Кліо</a:t>
            </a:r>
            <a:r>
              <a:rPr lang="ru-RU" dirty="0"/>
              <a:t> – муза </a:t>
            </a:r>
            <a:r>
              <a:rPr lang="ru-RU" dirty="0" err="1"/>
              <a:t>історії</a:t>
            </a:r>
            <a:r>
              <a:rPr lang="ru-RU" dirty="0"/>
              <a:t>,</a:t>
            </a:r>
            <a:endParaRPr lang="ru-RU" dirty="0"/>
          </a:p>
          <a:p>
            <a:pPr fontAlgn="auto">
              <a:spcAft>
                <a:spcPts val="0"/>
              </a:spcAft>
              <a:buFont typeface="Arial" panose="020B0604020202020204" pitchFamily="34" charset="0"/>
              <a:buChar char="•"/>
              <a:defRPr/>
            </a:pPr>
            <a:r>
              <a:rPr lang="ru-RU" b="1" dirty="0" err="1"/>
              <a:t>Уранія</a:t>
            </a:r>
            <a:r>
              <a:rPr lang="ru-RU" dirty="0"/>
              <a:t> – муза </a:t>
            </a:r>
            <a:r>
              <a:rPr lang="ru-RU" dirty="0" err="1"/>
              <a:t>астрономії</a:t>
            </a:r>
            <a:r>
              <a:rPr lang="ru-RU" dirty="0"/>
              <a:t>.</a:t>
            </a:r>
            <a:endParaRPr lang="ru-RU" dirty="0"/>
          </a:p>
          <a:p>
            <a:pPr marL="0" indent="0" fontAlgn="auto">
              <a:spcAft>
                <a:spcPts val="0"/>
              </a:spcAft>
              <a:buFont typeface="Arial" panose="020B0604020202020204" pitchFamily="34" charset="0"/>
              <a:buNone/>
              <a:defRPr/>
            </a:pPr>
            <a:endParaRPr lang="ru-RU" b="1" dirty="0"/>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40763" cy="1143000"/>
          </a:xfrm>
          <a:blipFill>
            <a:blip r:embed="rId1" cstate="print"/>
            <a:tile tx="0" ty="0" sx="100000" sy="100000" flip="none" algn="tl"/>
          </a:blipFill>
        </p:spPr>
        <p:txBody>
          <a:bodyPr rtlCol="0">
            <a:normAutofit fontScale="90000"/>
          </a:bodyPr>
          <a:lstStyle/>
          <a:p>
            <a:pPr algn="just" fontAlgn="auto">
              <a:spcAft>
                <a:spcPts val="0"/>
              </a:spcAft>
              <a:defRPr/>
            </a:pPr>
            <a:br>
              <a:rPr lang="ru-RU" sz="3100" dirty="0"/>
            </a:br>
            <a:br>
              <a:rPr lang="ru-RU" sz="3100" dirty="0" smtClean="0"/>
            </a:br>
            <a:r>
              <a:rPr lang="ru-RU" sz="3100" b="1" dirty="0" err="1" smtClean="0"/>
              <a:t>Перші</a:t>
            </a:r>
            <a:r>
              <a:rPr lang="ru-RU" sz="3100" b="1" dirty="0" smtClean="0"/>
              <a:t> </a:t>
            </a:r>
            <a:r>
              <a:rPr lang="ru-RU" sz="3100" b="1" dirty="0" err="1"/>
              <a:t>спроби</a:t>
            </a:r>
            <a:r>
              <a:rPr lang="ru-RU" sz="3100" b="1" dirty="0"/>
              <a:t> </a:t>
            </a:r>
            <a:r>
              <a:rPr lang="ru-RU" sz="3100" b="1" dirty="0" err="1"/>
              <a:t>вирішення</a:t>
            </a:r>
            <a:r>
              <a:rPr lang="ru-RU" sz="3100" b="1" dirty="0"/>
              <a:t> </a:t>
            </a:r>
            <a:r>
              <a:rPr lang="ru-RU" sz="3100" b="1" dirty="0" err="1"/>
              <a:t>естетичних</a:t>
            </a:r>
            <a:r>
              <a:rPr lang="ru-RU" sz="3100" b="1" dirty="0"/>
              <a:t> </a:t>
            </a:r>
            <a:r>
              <a:rPr lang="ru-RU" sz="3100" b="1" dirty="0" smtClean="0"/>
              <a:t>проблем належать- </a:t>
            </a:r>
            <a:r>
              <a:rPr lang="ru-RU" sz="3100" b="1" dirty="0" err="1" smtClean="0"/>
              <a:t>Піфагору,Алкмеону,Емпедоклу</a:t>
            </a:r>
            <a:r>
              <a:rPr lang="ru-RU" sz="3100" b="1" dirty="0" smtClean="0"/>
              <a:t>, Теофрасту</a:t>
            </a:r>
            <a:r>
              <a:rPr lang="ru-RU" dirty="0" smtClean="0"/>
              <a:t>.</a:t>
            </a:r>
            <a:br>
              <a:rPr lang="ru-RU" b="1" dirty="0"/>
            </a:br>
            <a:endParaRPr lang="ru-RU" dirty="0"/>
          </a:p>
        </p:txBody>
      </p:sp>
      <p:sp>
        <p:nvSpPr>
          <p:cNvPr id="3" name="Объект 2"/>
          <p:cNvSpPr>
            <a:spLocks noGrp="1"/>
          </p:cNvSpPr>
          <p:nvPr>
            <p:ph idx="1"/>
          </p:nvPr>
        </p:nvSpPr>
        <p:spPr>
          <a:solidFill>
            <a:schemeClr val="accent6">
              <a:lumMod val="40000"/>
              <a:lumOff val="60000"/>
            </a:schemeClr>
          </a:solidFill>
        </p:spPr>
        <p:txBody>
          <a:bodyPr rtlCol="0">
            <a:normAutofit/>
          </a:bodyPr>
          <a:lstStyle/>
          <a:p>
            <a:pPr marL="0" indent="0" fontAlgn="auto">
              <a:spcAft>
                <a:spcPts val="0"/>
              </a:spcAft>
              <a:buFont typeface="Arial" panose="020B0604020202020204" pitchFamily="34" charset="0"/>
              <a:buNone/>
              <a:defRPr/>
            </a:pPr>
            <a:r>
              <a:rPr lang="ru-RU" sz="2400" b="1" dirty="0"/>
              <a:t>Вони </a:t>
            </a:r>
            <a:r>
              <a:rPr lang="ru-RU" sz="2400" b="1" dirty="0" err="1"/>
              <a:t>спробували</a:t>
            </a:r>
            <a:r>
              <a:rPr lang="ru-RU" sz="2400" b="1" dirty="0" smtClean="0"/>
              <a:t>:</a:t>
            </a:r>
            <a:endParaRPr lang="ru-RU" sz="2400" b="1" dirty="0"/>
          </a:p>
          <a:p>
            <a:pPr fontAlgn="auto">
              <a:spcAft>
                <a:spcPts val="0"/>
              </a:spcAft>
              <a:buFont typeface="Arial" panose="020B0604020202020204" pitchFamily="34" charset="0"/>
              <a:buChar char="•"/>
              <a:defRPr/>
            </a:pPr>
            <a:r>
              <a:rPr lang="uk-UA" sz="2400" b="1" dirty="0"/>
              <a:t>1) </a:t>
            </a:r>
            <a:r>
              <a:rPr lang="ru-RU" sz="2400" b="1" dirty="0" err="1"/>
              <a:t>проаналізувати</a:t>
            </a:r>
            <a:r>
              <a:rPr lang="ru-RU" sz="2400" b="1" dirty="0"/>
              <a:t> </a:t>
            </a:r>
            <a:r>
              <a:rPr lang="ru-RU" sz="2400" b="1" dirty="0" err="1"/>
              <a:t>людські</a:t>
            </a:r>
            <a:r>
              <a:rPr lang="ru-RU" sz="2400" b="1" dirty="0"/>
              <a:t> </a:t>
            </a:r>
            <a:r>
              <a:rPr lang="ru-RU" sz="2400" b="1" dirty="0" err="1"/>
              <a:t>почуття</a:t>
            </a:r>
            <a:r>
              <a:rPr lang="ru-RU" sz="2400" b="1" dirty="0"/>
              <a:t>:</a:t>
            </a:r>
            <a:endParaRPr lang="ru-RU" sz="2400" b="1" dirty="0"/>
          </a:p>
          <a:p>
            <a:pPr fontAlgn="auto">
              <a:spcAft>
                <a:spcPts val="0"/>
              </a:spcAft>
              <a:buFont typeface="Arial" panose="020B0604020202020204" pitchFamily="34" charset="0"/>
              <a:buChar char="•"/>
              <a:defRPr/>
            </a:pPr>
            <a:r>
              <a:rPr lang="uk-UA" sz="2400" b="1" dirty="0"/>
              <a:t>2) </a:t>
            </a:r>
            <a:r>
              <a:rPr lang="ru-RU" sz="2400" b="1" dirty="0" err="1"/>
              <a:t>класифікувати</a:t>
            </a:r>
            <a:r>
              <a:rPr lang="ru-RU" sz="2400" b="1" dirty="0"/>
              <a:t> </a:t>
            </a:r>
            <a:r>
              <a:rPr lang="ru-RU" sz="2400" b="1" dirty="0" err="1"/>
              <a:t>їх</a:t>
            </a:r>
            <a:r>
              <a:rPr lang="ru-RU" sz="2400" b="1" dirty="0"/>
              <a:t>;</a:t>
            </a:r>
            <a:endParaRPr lang="ru-RU" sz="2400" b="1" dirty="0"/>
          </a:p>
          <a:p>
            <a:pPr fontAlgn="auto">
              <a:spcAft>
                <a:spcPts val="0"/>
              </a:spcAft>
              <a:buFont typeface="Arial" panose="020B0604020202020204" pitchFamily="34" charset="0"/>
              <a:buChar char="•"/>
              <a:defRPr/>
            </a:pPr>
            <a:r>
              <a:rPr lang="uk-UA" sz="2400" b="1" dirty="0"/>
              <a:t>3) </a:t>
            </a:r>
            <a:r>
              <a:rPr lang="ru-RU" sz="2400" b="1" dirty="0" err="1"/>
              <a:t>виявити</a:t>
            </a:r>
            <a:r>
              <a:rPr lang="ru-RU" sz="2400" b="1" dirty="0"/>
              <a:t> </a:t>
            </a:r>
            <a:r>
              <a:rPr lang="ru-RU" sz="2400" b="1" dirty="0" err="1"/>
              <a:t>протилежні</a:t>
            </a:r>
            <a:r>
              <a:rPr lang="ru-RU" sz="2400" b="1" dirty="0"/>
              <a:t> </a:t>
            </a:r>
            <a:r>
              <a:rPr lang="ru-RU" sz="2400" b="1" dirty="0" err="1"/>
              <a:t>чуттєві</a:t>
            </a:r>
            <a:r>
              <a:rPr lang="ru-RU" sz="2400" b="1" dirty="0"/>
              <a:t> </a:t>
            </a:r>
            <a:r>
              <a:rPr lang="ru-RU" sz="2400" b="1" dirty="0" err="1"/>
              <a:t>сили</a:t>
            </a:r>
            <a:r>
              <a:rPr lang="ru-RU" sz="2000" b="1" dirty="0" smtClean="0"/>
              <a:t>.</a:t>
            </a:r>
            <a:endParaRPr lang="ru-RU" sz="20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a:xfrm>
            <a:off x="395288" y="333375"/>
            <a:ext cx="8229600" cy="1143000"/>
          </a:xfrm>
          <a:blipFill dpi="0" rotWithShape="1">
            <a:blip r:embed="rId1"/>
            <a:srcRect/>
            <a:tile tx="0" ty="0" sx="100000" sy="100000" flip="none" algn="tl"/>
          </a:blipFill>
        </p:spPr>
        <p:txBody>
          <a:bodyPr/>
          <a:lstStyle/>
          <a:p>
            <a:r>
              <a:rPr lang="ru-RU" b="1" smtClean="0"/>
              <a:t>Піфагор</a:t>
            </a:r>
            <a:endParaRPr lang="ru-RU" b="1" smtClean="0"/>
          </a:p>
        </p:txBody>
      </p:sp>
      <p:sp>
        <p:nvSpPr>
          <p:cNvPr id="3" name="Объект 2"/>
          <p:cNvSpPr>
            <a:spLocks noGrp="1"/>
          </p:cNvSpPr>
          <p:nvPr>
            <p:ph idx="1"/>
          </p:nvPr>
        </p:nvSpPr>
        <p:spPr>
          <a:solidFill>
            <a:schemeClr val="accent1">
              <a:lumMod val="20000"/>
              <a:lumOff val="80000"/>
            </a:schemeClr>
          </a:solidFill>
        </p:spPr>
        <p:txBody>
          <a:bodyPr rtlCol="0">
            <a:normAutofit fontScale="92500"/>
          </a:bodyPr>
          <a:lstStyle/>
          <a:p>
            <a:pPr marL="0" indent="0" algn="just" fontAlgn="auto">
              <a:spcAft>
                <a:spcPts val="0"/>
              </a:spcAft>
              <a:buFont typeface="Arial" panose="020B0604020202020204" pitchFamily="34" charset="0"/>
              <a:buNone/>
              <a:defRPr/>
            </a:pPr>
            <a:r>
              <a:rPr lang="ru-RU" dirty="0"/>
              <a:t>В основу </a:t>
            </a:r>
            <a:r>
              <a:rPr lang="ru-RU" dirty="0" err="1"/>
              <a:t>всього</a:t>
            </a:r>
            <a:r>
              <a:rPr lang="ru-RU" dirty="0"/>
              <a:t> </a:t>
            </a:r>
            <a:r>
              <a:rPr lang="ru-RU" dirty="0" err="1" smtClean="0"/>
              <a:t>сущого</a:t>
            </a:r>
            <a:r>
              <a:rPr lang="ru-RU" dirty="0" smtClean="0"/>
              <a:t> </a:t>
            </a:r>
            <a:r>
              <a:rPr lang="ru-RU" dirty="0" err="1" smtClean="0"/>
              <a:t>покладено</a:t>
            </a:r>
            <a:r>
              <a:rPr lang="ru-RU" dirty="0" smtClean="0"/>
              <a:t> </a:t>
            </a:r>
            <a:r>
              <a:rPr lang="ru-RU" b="1" dirty="0"/>
              <a:t>число</a:t>
            </a:r>
            <a:r>
              <a:rPr lang="ru-RU" dirty="0"/>
              <a:t>. </a:t>
            </a:r>
            <a:r>
              <a:rPr lang="ru-RU" dirty="0" err="1" smtClean="0"/>
              <a:t>Богові</a:t>
            </a:r>
            <a:r>
              <a:rPr lang="ru-RU" dirty="0" smtClean="0"/>
              <a:t> </a:t>
            </a:r>
            <a:r>
              <a:rPr lang="ru-RU" dirty="0" err="1"/>
              <a:t>відповідає</a:t>
            </a:r>
            <a:r>
              <a:rPr lang="ru-RU" dirty="0"/>
              <a:t> число </a:t>
            </a:r>
            <a:r>
              <a:rPr lang="ru-RU" b="1" dirty="0"/>
              <a:t>1</a:t>
            </a:r>
            <a:r>
              <a:rPr lang="ru-RU" dirty="0"/>
              <a:t>. Проявлений Бог </a:t>
            </a:r>
            <a:r>
              <a:rPr lang="ru-RU" dirty="0" err="1"/>
              <a:t>має</a:t>
            </a:r>
            <a:r>
              <a:rPr lang="ru-RU" dirty="0"/>
              <a:t> </a:t>
            </a:r>
            <a:r>
              <a:rPr lang="ru-RU" dirty="0" err="1"/>
              <a:t>чоловіче</a:t>
            </a:r>
            <a:r>
              <a:rPr lang="ru-RU" dirty="0"/>
              <a:t> та </a:t>
            </a:r>
            <a:r>
              <a:rPr lang="ru-RU" dirty="0" err="1"/>
              <a:t>жіноче</a:t>
            </a:r>
            <a:r>
              <a:rPr lang="ru-RU" dirty="0"/>
              <a:t> начала, – </a:t>
            </a:r>
            <a:r>
              <a:rPr lang="ru-RU" dirty="0" err="1"/>
              <a:t>тобто</a:t>
            </a:r>
            <a:r>
              <a:rPr lang="ru-RU" dirty="0"/>
              <a:t> </a:t>
            </a:r>
            <a:r>
              <a:rPr lang="ru-RU" b="1" dirty="0"/>
              <a:t>2</a:t>
            </a:r>
            <a:r>
              <a:rPr lang="ru-RU" dirty="0"/>
              <a:t>. Проявлений </a:t>
            </a:r>
            <a:r>
              <a:rPr lang="ru-RU" dirty="0" err="1"/>
              <a:t>світ</a:t>
            </a:r>
            <a:r>
              <a:rPr lang="ru-RU" dirty="0"/>
              <a:t> </a:t>
            </a:r>
            <a:r>
              <a:rPr lang="ru-RU" dirty="0" err="1"/>
              <a:t>потрійний</a:t>
            </a:r>
            <a:r>
              <a:rPr lang="ru-RU" dirty="0"/>
              <a:t>: </a:t>
            </a:r>
            <a:r>
              <a:rPr lang="ru-RU" dirty="0" err="1"/>
              <a:t>природний</a:t>
            </a:r>
            <a:r>
              <a:rPr lang="ru-RU" dirty="0"/>
              <a:t> </a:t>
            </a:r>
            <a:r>
              <a:rPr lang="ru-RU" dirty="0" err="1"/>
              <a:t>світ</a:t>
            </a:r>
            <a:r>
              <a:rPr lang="ru-RU" dirty="0"/>
              <a:t>, </a:t>
            </a:r>
            <a:r>
              <a:rPr lang="ru-RU" dirty="0" err="1"/>
              <a:t>людський</a:t>
            </a:r>
            <a:r>
              <a:rPr lang="ru-RU" dirty="0"/>
              <a:t> </a:t>
            </a:r>
            <a:r>
              <a:rPr lang="ru-RU" dirty="0" err="1"/>
              <a:t>світ</a:t>
            </a:r>
            <a:r>
              <a:rPr lang="ru-RU" dirty="0"/>
              <a:t>. </a:t>
            </a:r>
            <a:r>
              <a:rPr lang="ru-RU" dirty="0" err="1"/>
              <a:t>Божественний</a:t>
            </a:r>
            <a:r>
              <a:rPr lang="ru-RU" dirty="0"/>
              <a:t> </a:t>
            </a:r>
            <a:r>
              <a:rPr lang="ru-RU" dirty="0" err="1"/>
              <a:t>світ</a:t>
            </a:r>
            <a:r>
              <a:rPr lang="ru-RU" dirty="0"/>
              <a:t>. Людина </a:t>
            </a:r>
            <a:r>
              <a:rPr lang="ru-RU" dirty="0" err="1"/>
              <a:t>теж</a:t>
            </a:r>
            <a:r>
              <a:rPr lang="ru-RU" dirty="0"/>
              <a:t> </a:t>
            </a:r>
            <a:r>
              <a:rPr lang="ru-RU" dirty="0" err="1"/>
              <a:t>складається</a:t>
            </a:r>
            <a:r>
              <a:rPr lang="ru-RU" dirty="0"/>
              <a:t> з </a:t>
            </a:r>
            <a:r>
              <a:rPr lang="ru-RU" dirty="0" err="1"/>
              <a:t>трьох</a:t>
            </a:r>
            <a:r>
              <a:rPr lang="ru-RU" dirty="0"/>
              <a:t> </a:t>
            </a:r>
            <a:r>
              <a:rPr lang="ru-RU" dirty="0" err="1"/>
              <a:t>елементів</a:t>
            </a:r>
            <a:r>
              <a:rPr lang="ru-RU" dirty="0"/>
              <a:t> (</a:t>
            </a:r>
            <a:r>
              <a:rPr lang="ru-RU" dirty="0" err="1"/>
              <a:t>тіло</a:t>
            </a:r>
            <a:r>
              <a:rPr lang="ru-RU" dirty="0"/>
              <a:t>, душа, дух, – </a:t>
            </a:r>
            <a:r>
              <a:rPr lang="ru-RU" dirty="0" err="1"/>
              <a:t>тобто</a:t>
            </a:r>
            <a:r>
              <a:rPr lang="ru-RU" dirty="0"/>
              <a:t> </a:t>
            </a:r>
            <a:r>
              <a:rPr lang="ru-RU" i="1" dirty="0"/>
              <a:t>3</a:t>
            </a:r>
            <a:r>
              <a:rPr lang="ru-RU" dirty="0"/>
              <a:t>). </a:t>
            </a:r>
            <a:r>
              <a:rPr lang="ru-RU" b="1" dirty="0"/>
              <a:t>Число 10 </a:t>
            </a:r>
            <a:r>
              <a:rPr lang="ru-RU" dirty="0"/>
              <a:t>– </a:t>
            </a:r>
            <a:r>
              <a:rPr lang="ru-RU" dirty="0" err="1"/>
              <a:t>досконале</a:t>
            </a:r>
            <a:r>
              <a:rPr lang="ru-RU" dirty="0"/>
              <a:t>: </a:t>
            </a:r>
            <a:r>
              <a:rPr lang="ru-RU" dirty="0" err="1"/>
              <a:t>воно</a:t>
            </a:r>
            <a:r>
              <a:rPr lang="ru-RU" dirty="0"/>
              <a:t> </a:t>
            </a:r>
            <a:r>
              <a:rPr lang="ru-RU" dirty="0" err="1"/>
              <a:t>утворюється</a:t>
            </a:r>
            <a:r>
              <a:rPr lang="ru-RU" dirty="0"/>
              <a:t> </a:t>
            </a:r>
            <a:r>
              <a:rPr lang="ru-RU" dirty="0" err="1"/>
              <a:t>від</a:t>
            </a:r>
            <a:r>
              <a:rPr lang="ru-RU" dirty="0"/>
              <a:t> </a:t>
            </a:r>
            <a:r>
              <a:rPr lang="ru-RU" dirty="0" err="1"/>
              <a:t>складання</a:t>
            </a:r>
            <a:r>
              <a:rPr lang="ru-RU" dirty="0"/>
              <a:t> перших </a:t>
            </a:r>
            <a:r>
              <a:rPr lang="ru-RU" dirty="0" err="1"/>
              <a:t>чотирьох</a:t>
            </a:r>
            <a:r>
              <a:rPr lang="ru-RU" dirty="0"/>
              <a:t> чисел (</a:t>
            </a:r>
            <a:r>
              <a:rPr lang="ru-RU" b="1" dirty="0"/>
              <a:t>1, 2, 3, 4).</a:t>
            </a:r>
            <a:endParaRPr lang="ru-RU" b="1" dirty="0"/>
          </a:p>
          <a:p>
            <a:pPr marL="0" indent="0" algn="just" fontAlgn="auto">
              <a:spcAft>
                <a:spcPts val="0"/>
              </a:spcAft>
              <a:buFont typeface="Arial" panose="020B0604020202020204" pitchFamily="34" charset="0"/>
              <a:buNone/>
              <a:defRPr/>
            </a:pPr>
            <a:r>
              <a:rPr lang="ru-RU" b="1" dirty="0"/>
              <a:t>Число є основою </a:t>
            </a:r>
            <a:r>
              <a:rPr lang="ru-RU" b="1" dirty="0" err="1" smtClean="0"/>
              <a:t>гармонії</a:t>
            </a:r>
            <a:r>
              <a:rPr lang="ru-RU" b="1" dirty="0" smtClean="0"/>
              <a:t>.  </a:t>
            </a:r>
            <a:endParaRPr lang="ru-RU"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r>
              <a:rPr lang="vi-VN" b="1" smtClean="0">
                <a:cs typeface="Times New Roman" panose="02020603050405020304" pitchFamily="18" charset="0"/>
              </a:rPr>
              <a:t>Естетика</a:t>
            </a:r>
            <a:endParaRPr lang="ru-RU" smtClean="0"/>
          </a:p>
        </p:txBody>
      </p:sp>
      <p:sp>
        <p:nvSpPr>
          <p:cNvPr id="28674" name="Объект 2"/>
          <p:cNvSpPr>
            <a:spLocks noGrp="1"/>
          </p:cNvSpPr>
          <p:nvPr>
            <p:ph idx="1"/>
          </p:nvPr>
        </p:nvSpPr>
        <p:spPr/>
        <p:txBody>
          <a:bodyPr/>
          <a:lstStyle/>
          <a:p>
            <a:pPr algn="just">
              <a:buFontTx/>
              <a:buChar char="-"/>
            </a:pPr>
            <a:r>
              <a:rPr lang="vi-VN" b="1" smtClean="0">
                <a:latin typeface="Times New Roman" panose="02020603050405020304" pitchFamily="18" charset="0"/>
                <a:cs typeface="Times New Roman" panose="02020603050405020304" pitchFamily="18" charset="0"/>
              </a:rPr>
              <a:t>наука про чуттєве пізнання світу; наука про неутилітарне, споглядальне або творче відношення людини до дійсності</a:t>
            </a:r>
            <a:r>
              <a:rPr lang="uk-UA" b="1" smtClean="0">
                <a:latin typeface="Times New Roman" panose="02020603050405020304" pitchFamily="18" charset="0"/>
                <a:cs typeface="Times New Roman" panose="02020603050405020304" pitchFamily="18" charset="0"/>
              </a:rPr>
              <a:t>;</a:t>
            </a:r>
            <a:endParaRPr lang="uk-UA" b="1" smtClean="0">
              <a:latin typeface="Times New Roman" panose="02020603050405020304" pitchFamily="18" charset="0"/>
              <a:cs typeface="Times New Roman" panose="02020603050405020304" pitchFamily="18" charset="0"/>
            </a:endParaRPr>
          </a:p>
          <a:p>
            <a:pPr algn="just">
              <a:buFontTx/>
              <a:buChar char="-"/>
            </a:pPr>
            <a:r>
              <a:rPr lang="vi-VN" b="1" smtClean="0">
                <a:latin typeface="Times New Roman" panose="02020603050405020304" pitchFamily="18" charset="0"/>
                <a:cs typeface="Times New Roman" panose="02020603050405020304" pitchFamily="18" charset="0"/>
              </a:rPr>
              <a:t> наука, що вивчає специфічний досвід освоєння оточуючої дійсності, у процесі чого </a:t>
            </a:r>
            <a:r>
              <a:rPr lang="vi-VN" b="1" i="1" smtClean="0">
                <a:latin typeface="Times New Roman" panose="02020603050405020304" pitchFamily="18" charset="0"/>
                <a:cs typeface="Times New Roman" panose="02020603050405020304" pitchFamily="18" charset="0"/>
              </a:rPr>
              <a:t>суб'єкт відчуває, переживає стан духовно-чуттєвої ейфорії, піднесення, радості, катарсиса, духовної насолоди</a:t>
            </a:r>
            <a:r>
              <a:rPr lang="ru-RU" b="1" i="1" smtClean="0">
                <a:latin typeface="Times New Roman" panose="02020603050405020304" pitchFamily="18" charset="0"/>
                <a:cs typeface="Times New Roman" panose="02020603050405020304" pitchFamily="18" charset="0"/>
              </a:rPr>
              <a:t>.</a:t>
            </a:r>
            <a:endParaRPr lang="ru-RU" i="1"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288" y="260350"/>
            <a:ext cx="8496300" cy="6192838"/>
          </a:xfrm>
          <a:solidFill>
            <a:schemeClr val="accent2">
              <a:lumMod val="20000"/>
              <a:lumOff val="80000"/>
            </a:schemeClr>
          </a:solidFill>
        </p:spPr>
        <p:txBody>
          <a:bodyPr rtlCol="0">
            <a:normAutofit fontScale="92500" lnSpcReduction="20000"/>
          </a:bodyPr>
          <a:lstStyle/>
          <a:p>
            <a:pPr marL="0" indent="0" fontAlgn="auto">
              <a:spcAft>
                <a:spcPts val="0"/>
              </a:spcAft>
              <a:buFont typeface="Arial" panose="020B0604020202020204" pitchFamily="34" charset="0"/>
              <a:buNone/>
              <a:defRPr/>
            </a:pPr>
            <a:r>
              <a:rPr lang="ru-RU" dirty="0" smtClean="0"/>
              <a:t>	</a:t>
            </a:r>
            <a:r>
              <a:rPr lang="ru-RU" sz="3600" dirty="0" err="1" smtClean="0"/>
              <a:t>Поняття</a:t>
            </a:r>
            <a:r>
              <a:rPr lang="ru-RU" sz="3600" dirty="0" smtClean="0"/>
              <a:t> </a:t>
            </a:r>
            <a:r>
              <a:rPr lang="ru-RU" sz="3600" dirty="0"/>
              <a:t>«</a:t>
            </a:r>
            <a:r>
              <a:rPr lang="ru-RU" sz="3600" dirty="0" err="1"/>
              <a:t>гармонія</a:t>
            </a:r>
            <a:r>
              <a:rPr lang="ru-RU" sz="3600" dirty="0"/>
              <a:t>», «</a:t>
            </a:r>
            <a:r>
              <a:rPr lang="ru-RU" sz="3600" dirty="0" err="1"/>
              <a:t>досконалість</a:t>
            </a:r>
            <a:r>
              <a:rPr lang="ru-RU" sz="3600" dirty="0"/>
              <a:t>», «краса», за </a:t>
            </a:r>
            <a:r>
              <a:rPr lang="ru-RU" sz="3600" dirty="0" err="1"/>
              <a:t>Піфагором</a:t>
            </a:r>
            <a:r>
              <a:rPr lang="ru-RU" sz="3600" dirty="0"/>
              <a:t>, </a:t>
            </a:r>
            <a:r>
              <a:rPr lang="ru-RU" sz="3600" dirty="0" err="1"/>
              <a:t>тотожні</a:t>
            </a:r>
            <a:r>
              <a:rPr lang="ru-RU" sz="3600" dirty="0"/>
              <a:t>. </a:t>
            </a:r>
            <a:r>
              <a:rPr lang="ru-RU" sz="3600" dirty="0" err="1"/>
              <a:t>Серед</a:t>
            </a:r>
            <a:r>
              <a:rPr lang="ru-RU" sz="3600" dirty="0"/>
              <a:t> </a:t>
            </a:r>
            <a:r>
              <a:rPr lang="ru-RU" sz="3600" dirty="0" err="1"/>
              <a:t>мистецтв</a:t>
            </a:r>
            <a:r>
              <a:rPr lang="ru-RU" sz="3600" dirty="0"/>
              <a:t> </a:t>
            </a:r>
            <a:r>
              <a:rPr lang="ru-RU" sz="3600" dirty="0" err="1"/>
              <a:t>найвищим</a:t>
            </a:r>
            <a:r>
              <a:rPr lang="ru-RU" sz="3600" dirty="0"/>
              <a:t> </a:t>
            </a:r>
            <a:r>
              <a:rPr lang="ru-RU" sz="3600" dirty="0" err="1"/>
              <a:t>носієм</a:t>
            </a:r>
            <a:r>
              <a:rPr lang="ru-RU" sz="3600" dirty="0"/>
              <a:t> </a:t>
            </a:r>
            <a:r>
              <a:rPr lang="ru-RU" sz="3600" dirty="0" err="1"/>
              <a:t>гармонії</a:t>
            </a:r>
            <a:r>
              <a:rPr lang="ru-RU" sz="3600" dirty="0"/>
              <a:t> є </a:t>
            </a:r>
            <a:r>
              <a:rPr lang="ru-RU" sz="3600" dirty="0" err="1"/>
              <a:t>музика</a:t>
            </a:r>
            <a:r>
              <a:rPr lang="ru-RU" sz="3600" dirty="0"/>
              <a:t>: </a:t>
            </a:r>
            <a:r>
              <a:rPr lang="ru-RU" sz="3600" dirty="0" err="1"/>
              <a:t>музика</a:t>
            </a:r>
            <a:r>
              <a:rPr lang="ru-RU" sz="3600" dirty="0"/>
              <a:t> – «</a:t>
            </a:r>
            <a:r>
              <a:rPr lang="ru-RU" sz="3600" dirty="0" err="1"/>
              <a:t>мистецтво</a:t>
            </a:r>
            <a:r>
              <a:rPr lang="ru-RU" sz="3600" dirty="0"/>
              <a:t> </a:t>
            </a:r>
            <a:r>
              <a:rPr lang="ru-RU" sz="3600" dirty="0" err="1"/>
              <a:t>мистецтв</a:t>
            </a:r>
            <a:r>
              <a:rPr lang="ru-RU" sz="3600" dirty="0"/>
              <a:t>». </a:t>
            </a:r>
            <a:r>
              <a:rPr lang="ru-RU" sz="3600" dirty="0" err="1"/>
              <a:t>Особливе</a:t>
            </a:r>
            <a:r>
              <a:rPr lang="ru-RU" sz="3600" dirty="0"/>
              <a:t> </a:t>
            </a:r>
            <a:r>
              <a:rPr lang="ru-RU" sz="3600" dirty="0" err="1"/>
              <a:t>значення</a:t>
            </a:r>
            <a:r>
              <a:rPr lang="ru-RU" sz="3600" dirty="0"/>
              <a:t> в </a:t>
            </a:r>
            <a:r>
              <a:rPr lang="ru-RU" sz="3600" dirty="0" err="1"/>
              <a:t>ній</a:t>
            </a:r>
            <a:r>
              <a:rPr lang="ru-RU" sz="3600" dirty="0"/>
              <a:t> </a:t>
            </a:r>
            <a:r>
              <a:rPr lang="ru-RU" sz="3600" dirty="0" err="1"/>
              <a:t>належить</a:t>
            </a:r>
            <a:r>
              <a:rPr lang="ru-RU" sz="3600" dirty="0"/>
              <a:t> </a:t>
            </a:r>
            <a:r>
              <a:rPr lang="ru-RU" sz="3600" dirty="0" err="1"/>
              <a:t>чуттєвій</a:t>
            </a:r>
            <a:r>
              <a:rPr lang="ru-RU" sz="3600" dirty="0"/>
              <a:t> </a:t>
            </a:r>
            <a:r>
              <a:rPr lang="ru-RU" sz="3600" dirty="0" err="1"/>
              <a:t>природі</a:t>
            </a:r>
            <a:r>
              <a:rPr lang="ru-RU" sz="3600" dirty="0"/>
              <a:t>, тому </a:t>
            </a:r>
            <a:r>
              <a:rPr lang="ru-RU" sz="3600" dirty="0" err="1"/>
              <a:t>Піфагор</a:t>
            </a:r>
            <a:r>
              <a:rPr lang="ru-RU" sz="3600" dirty="0"/>
              <a:t> </a:t>
            </a:r>
            <a:r>
              <a:rPr lang="ru-RU" sz="3600" dirty="0" err="1"/>
              <a:t>здійснив</a:t>
            </a:r>
            <a:r>
              <a:rPr lang="ru-RU" sz="3600" dirty="0"/>
              <a:t> </a:t>
            </a:r>
            <a:r>
              <a:rPr lang="ru-RU" sz="3600" dirty="0" err="1"/>
              <a:t>надзвичайний</a:t>
            </a:r>
            <a:r>
              <a:rPr lang="ru-RU" sz="3600" dirty="0"/>
              <a:t> </a:t>
            </a:r>
            <a:r>
              <a:rPr lang="uk-UA" sz="3600" i="1" dirty="0"/>
              <a:t>внесок у розробку проблем музичного виховання, специфіку </a:t>
            </a:r>
            <a:r>
              <a:rPr lang="uk-UA" sz="3600" i="1" dirty="0" smtClean="0"/>
              <a:t>сприйняття </a:t>
            </a:r>
            <a:r>
              <a:rPr lang="uk-UA" sz="3600" i="1" dirty="0"/>
              <a:t>музичного твору</a:t>
            </a:r>
            <a:r>
              <a:rPr lang="uk-UA" sz="3600" i="1" dirty="0" smtClean="0"/>
              <a:t>.</a:t>
            </a:r>
            <a:endParaRPr lang="uk-UA" sz="3600" i="1" dirty="0" smtClean="0"/>
          </a:p>
          <a:p>
            <a:pPr marL="0" indent="0" fontAlgn="auto">
              <a:spcAft>
                <a:spcPts val="0"/>
              </a:spcAft>
              <a:buFont typeface="Arial" panose="020B0604020202020204" pitchFamily="34" charset="0"/>
              <a:buNone/>
              <a:defRPr/>
            </a:pPr>
            <a:r>
              <a:rPr lang="ru-RU" sz="3600" dirty="0" err="1" smtClean="0"/>
              <a:t>Ввів</a:t>
            </a:r>
            <a:r>
              <a:rPr lang="ru-RU" sz="3600" dirty="0" smtClean="0"/>
              <a:t> принцип </a:t>
            </a:r>
            <a:r>
              <a:rPr lang="ru-RU" sz="3600" dirty="0"/>
              <a:t>«золотого </a:t>
            </a:r>
            <a:r>
              <a:rPr lang="ru-RU" sz="3600" dirty="0" err="1" smtClean="0"/>
              <a:t>перетину</a:t>
            </a:r>
            <a:r>
              <a:rPr lang="ru-RU" sz="3600" dirty="0" smtClean="0"/>
              <a:t>» – </a:t>
            </a:r>
            <a:r>
              <a:rPr lang="ru-RU" sz="3600" dirty="0" err="1" smtClean="0"/>
              <a:t>співвідношення</a:t>
            </a:r>
            <a:r>
              <a:rPr lang="ru-RU" sz="3600" dirty="0" smtClean="0"/>
              <a:t>  5:8  (= </a:t>
            </a:r>
            <a:r>
              <a:rPr lang="ru-RU" sz="3600" dirty="0"/>
              <a:t>8:13 = 13:21 = </a:t>
            </a:r>
            <a:r>
              <a:rPr lang="ru-RU" sz="3600" dirty="0" smtClean="0"/>
              <a:t>21:34) – </a:t>
            </a:r>
            <a:r>
              <a:rPr lang="ru-RU" sz="3600" dirty="0" err="1" smtClean="0"/>
              <a:t>це</a:t>
            </a:r>
            <a:r>
              <a:rPr lang="ru-RU" sz="3600" dirty="0" smtClean="0"/>
              <a:t> основа </a:t>
            </a:r>
            <a:r>
              <a:rPr lang="ru-RU" sz="3600" dirty="0" err="1" smtClean="0"/>
              <a:t>гармонії</a:t>
            </a:r>
            <a:r>
              <a:rPr lang="ru-RU" sz="3600" dirty="0" smtClean="0"/>
              <a:t> в предметному </a:t>
            </a:r>
            <a:r>
              <a:rPr lang="ru-RU" sz="3600" dirty="0" err="1" smtClean="0"/>
              <a:t>світі</a:t>
            </a:r>
            <a:r>
              <a:rPr lang="ru-RU" sz="3600" dirty="0" smtClean="0"/>
              <a:t>. </a:t>
            </a:r>
            <a:r>
              <a:rPr lang="ru-RU" sz="3600" dirty="0" err="1" smtClean="0"/>
              <a:t>Всі</a:t>
            </a:r>
            <a:r>
              <a:rPr lang="ru-RU" sz="3600" dirty="0" smtClean="0"/>
              <a:t> </a:t>
            </a:r>
            <a:r>
              <a:rPr lang="ru-RU" sz="3600" dirty="0" err="1" smtClean="0"/>
              <a:t>предмети</a:t>
            </a:r>
            <a:r>
              <a:rPr lang="ru-RU" sz="3600" dirty="0" smtClean="0"/>
              <a:t>, </a:t>
            </a:r>
            <a:r>
              <a:rPr lang="ru-RU" sz="3600" dirty="0" err="1" smtClean="0"/>
              <a:t>що</a:t>
            </a:r>
            <a:r>
              <a:rPr lang="ru-RU" sz="3600" dirty="0" smtClean="0"/>
              <a:t> </a:t>
            </a:r>
            <a:r>
              <a:rPr lang="ru-RU" sz="3600" dirty="0" err="1" smtClean="0"/>
              <a:t>мають</a:t>
            </a:r>
            <a:r>
              <a:rPr lang="ru-RU" sz="3600" dirty="0" smtClean="0"/>
              <a:t>  </a:t>
            </a:r>
            <a:r>
              <a:rPr lang="ru-RU" sz="3600" dirty="0" err="1" smtClean="0"/>
              <a:t>співвідношення</a:t>
            </a:r>
            <a:r>
              <a:rPr lang="ru-RU" sz="3600" dirty="0" smtClean="0"/>
              <a:t> 5:8  є </a:t>
            </a:r>
            <a:r>
              <a:rPr lang="ru-RU" sz="3600" dirty="0" err="1" smtClean="0"/>
              <a:t>естетичними</a:t>
            </a:r>
            <a:r>
              <a:rPr lang="ru-RU" sz="3600" dirty="0" smtClean="0"/>
              <a:t>,  </a:t>
            </a:r>
            <a:r>
              <a:rPr lang="ru-RU" sz="3600" dirty="0" err="1" smtClean="0"/>
              <a:t>бо</a:t>
            </a:r>
            <a:r>
              <a:rPr lang="ru-RU" sz="3600" dirty="0" smtClean="0"/>
              <a:t> є </a:t>
            </a:r>
            <a:r>
              <a:rPr lang="ru-RU" sz="3600" dirty="0" err="1" smtClean="0"/>
              <a:t>пропорційними</a:t>
            </a:r>
            <a:r>
              <a:rPr lang="ru-RU" sz="3600" dirty="0" smtClean="0"/>
              <a:t> </a:t>
            </a:r>
            <a:r>
              <a:rPr lang="ru-RU" sz="3600" dirty="0"/>
              <a:t>та </a:t>
            </a:r>
            <a:r>
              <a:rPr lang="ru-RU" sz="3600" dirty="0" err="1"/>
              <a:t>справляють</a:t>
            </a:r>
            <a:r>
              <a:rPr lang="ru-RU" sz="3600" dirty="0"/>
              <a:t> </a:t>
            </a:r>
            <a:r>
              <a:rPr lang="ru-RU" sz="3600" dirty="0" err="1"/>
              <a:t>приємне</a:t>
            </a:r>
            <a:r>
              <a:rPr lang="ru-RU" sz="3600" dirty="0"/>
              <a:t> </a:t>
            </a:r>
            <a:r>
              <a:rPr lang="ru-RU" sz="3600" dirty="0" err="1"/>
              <a:t>зорове</a:t>
            </a:r>
            <a:r>
              <a:rPr lang="ru-RU" sz="3600" dirty="0"/>
              <a:t> </a:t>
            </a:r>
            <a:r>
              <a:rPr lang="ru-RU" sz="3600" dirty="0" err="1"/>
              <a:t>враження</a:t>
            </a:r>
            <a:r>
              <a:rPr lang="ru-RU" sz="3600" dirty="0"/>
              <a:t>.</a:t>
            </a:r>
            <a:endParaRPr lang="ru-RU" sz="3600" dirty="0"/>
          </a:p>
          <a:p>
            <a:pPr marL="0" indent="0" fontAlgn="auto">
              <a:spcAft>
                <a:spcPts val="0"/>
              </a:spcAft>
              <a:buFont typeface="Arial" panose="020B0604020202020204" pitchFamily="34" charset="0"/>
              <a:buNone/>
              <a:defRPr/>
            </a:pPr>
            <a:endParaRPr lang="ru-RU" sz="36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40000"/>
              <a:lumOff val="60000"/>
            </a:schemeClr>
          </a:solidFill>
        </p:spPr>
        <p:txBody>
          <a:bodyPr rtlCol="0">
            <a:normAutofit fontScale="90000"/>
          </a:bodyPr>
          <a:lstStyle/>
          <a:p>
            <a:pPr fontAlgn="auto">
              <a:spcAft>
                <a:spcPts val="0"/>
              </a:spcAft>
              <a:defRPr/>
            </a:pPr>
            <a:r>
              <a:rPr lang="ru-RU" sz="3600" b="1" dirty="0" err="1"/>
              <a:t>Естетичне</a:t>
            </a:r>
            <a:r>
              <a:rPr lang="ru-RU" sz="3600" b="1" dirty="0"/>
              <a:t> </a:t>
            </a:r>
            <a:r>
              <a:rPr lang="ru-RU" sz="3600" b="1" dirty="0" err="1"/>
              <a:t>вчення</a:t>
            </a:r>
            <a:r>
              <a:rPr lang="ru-RU" sz="3600" b="1" dirty="0"/>
              <a:t> Сократа </a:t>
            </a:r>
            <a:r>
              <a:rPr lang="ru-RU" sz="3600" b="1" dirty="0" smtClean="0"/>
              <a:t>( </a:t>
            </a:r>
            <a:r>
              <a:rPr lang="ru-RU" sz="3600" b="1" dirty="0"/>
              <a:t>469-399 </a:t>
            </a:r>
            <a:r>
              <a:rPr lang="en-US" sz="3600" b="1" dirty="0" err="1"/>
              <a:t>pp</a:t>
            </a:r>
            <a:r>
              <a:rPr lang="ru-RU" sz="3600" b="1" dirty="0"/>
              <a:t>. до </a:t>
            </a:r>
            <a:r>
              <a:rPr lang="ru-RU" sz="3600" b="1" dirty="0" err="1"/>
              <a:t>н.е</a:t>
            </a:r>
            <a:r>
              <a:rPr lang="ru-RU" sz="3600" b="1" dirty="0"/>
              <a:t>.) </a:t>
            </a:r>
            <a:r>
              <a:rPr lang="ru-RU" sz="3600" b="1" dirty="0" err="1"/>
              <a:t>грунтується</a:t>
            </a:r>
            <a:r>
              <a:rPr lang="ru-RU" sz="3600" b="1" dirty="0"/>
              <a:t> на таких </a:t>
            </a:r>
            <a:r>
              <a:rPr lang="ru-RU" sz="3600" b="1" dirty="0" err="1"/>
              <a:t>ідеях</a:t>
            </a:r>
            <a:r>
              <a:rPr lang="ru-RU" sz="3600" b="1" dirty="0"/>
              <a:t>:</a:t>
            </a:r>
            <a:br>
              <a:rPr lang="ru-RU" dirty="0"/>
            </a:br>
            <a:endParaRPr lang="ru-RU" dirty="0"/>
          </a:p>
        </p:txBody>
      </p:sp>
      <p:sp>
        <p:nvSpPr>
          <p:cNvPr id="3" name="Объект 2"/>
          <p:cNvSpPr>
            <a:spLocks noGrp="1"/>
          </p:cNvSpPr>
          <p:nvPr>
            <p:ph idx="1"/>
          </p:nvPr>
        </p:nvSpPr>
        <p:spPr>
          <a:solidFill>
            <a:schemeClr val="accent6">
              <a:lumMod val="60000"/>
              <a:lumOff val="40000"/>
            </a:schemeClr>
          </a:solidFill>
        </p:spPr>
        <p:txBody>
          <a:bodyPr rtlCol="0">
            <a:normAutofit fontScale="85000" lnSpcReduction="10000"/>
          </a:bodyPr>
          <a:lstStyle/>
          <a:p>
            <a:pPr fontAlgn="auto">
              <a:spcAft>
                <a:spcPts val="0"/>
              </a:spcAft>
              <a:buFont typeface="Arial" panose="020B0604020202020204" pitchFamily="34" charset="0"/>
              <a:buChar char="•"/>
              <a:defRPr/>
            </a:pPr>
            <a:r>
              <a:rPr lang="ru-RU" dirty="0" err="1" smtClean="0"/>
              <a:t>етичне</a:t>
            </a:r>
            <a:r>
              <a:rPr lang="ru-RU" dirty="0" smtClean="0"/>
              <a:t> </a:t>
            </a:r>
            <a:r>
              <a:rPr lang="ru-RU" dirty="0"/>
              <a:t>й </a:t>
            </a:r>
            <a:r>
              <a:rPr lang="ru-RU" dirty="0" err="1"/>
              <a:t>естетичне</a:t>
            </a:r>
            <a:r>
              <a:rPr lang="ru-RU" dirty="0"/>
              <a:t> – </a:t>
            </a:r>
            <a:r>
              <a:rPr lang="ru-RU" dirty="0" err="1"/>
              <a:t>це</a:t>
            </a:r>
            <a:r>
              <a:rPr lang="ru-RU" dirty="0"/>
              <a:t> </a:t>
            </a:r>
            <a:r>
              <a:rPr lang="ru-RU" dirty="0" err="1"/>
              <a:t>єдине</a:t>
            </a:r>
            <a:r>
              <a:rPr lang="ru-RU" dirty="0"/>
              <a:t> </a:t>
            </a:r>
            <a:r>
              <a:rPr lang="ru-RU" dirty="0" err="1"/>
              <a:t>ціле</a:t>
            </a:r>
            <a:r>
              <a:rPr lang="ru-RU" dirty="0"/>
              <a:t>, </a:t>
            </a:r>
            <a:r>
              <a:rPr lang="ru-RU" dirty="0" err="1"/>
              <a:t>що</a:t>
            </a:r>
            <a:r>
              <a:rPr lang="ru-RU" dirty="0"/>
              <a:t> </a:t>
            </a:r>
            <a:r>
              <a:rPr lang="ru-RU" dirty="0" err="1"/>
              <a:t>відображено</a:t>
            </a:r>
            <a:r>
              <a:rPr lang="ru-RU" dirty="0"/>
              <a:t> в </a:t>
            </a:r>
            <a:r>
              <a:rPr lang="ru-RU" dirty="0" err="1"/>
              <a:t>понятті</a:t>
            </a:r>
            <a:r>
              <a:rPr lang="ru-RU" dirty="0"/>
              <a:t> </a:t>
            </a:r>
            <a:r>
              <a:rPr lang="ru-RU" b="1" dirty="0" err="1"/>
              <a:t>калокагатія</a:t>
            </a:r>
            <a:r>
              <a:rPr lang="ru-RU" dirty="0"/>
              <a:t> (</a:t>
            </a:r>
            <a:r>
              <a:rPr lang="ru-RU" dirty="0" err="1"/>
              <a:t>єдність</a:t>
            </a:r>
            <a:r>
              <a:rPr lang="ru-RU" dirty="0"/>
              <a:t> </a:t>
            </a:r>
            <a:r>
              <a:rPr lang="ru-RU" dirty="0" err="1"/>
              <a:t>краси</a:t>
            </a:r>
            <a:r>
              <a:rPr lang="ru-RU" dirty="0"/>
              <a:t> та добра);</a:t>
            </a:r>
            <a:endParaRPr lang="ru-RU" dirty="0"/>
          </a:p>
          <a:p>
            <a:pPr fontAlgn="auto">
              <a:spcAft>
                <a:spcPts val="0"/>
              </a:spcAft>
              <a:buFont typeface="Arial" panose="020B0604020202020204" pitchFamily="34" charset="0"/>
              <a:buChar char="•"/>
              <a:defRPr/>
            </a:pPr>
            <a:r>
              <a:rPr lang="ru-RU" dirty="0"/>
              <a:t>• </a:t>
            </a:r>
            <a:r>
              <a:rPr lang="ru-RU" b="1" dirty="0" err="1"/>
              <a:t>прекрасне</a:t>
            </a:r>
            <a:r>
              <a:rPr lang="ru-RU" b="1" dirty="0"/>
              <a:t> </a:t>
            </a:r>
            <a:r>
              <a:rPr lang="ru-RU" b="1" dirty="0" err="1"/>
              <a:t>пов’язане</a:t>
            </a:r>
            <a:r>
              <a:rPr lang="ru-RU" b="1" dirty="0"/>
              <a:t> з </a:t>
            </a:r>
            <a:r>
              <a:rPr lang="ru-RU" b="1" dirty="0" err="1"/>
              <a:t>користю</a:t>
            </a:r>
            <a:r>
              <a:rPr lang="ru-RU" b="1" dirty="0"/>
              <a:t>, </a:t>
            </a:r>
            <a:r>
              <a:rPr lang="ru-RU" b="1" dirty="0" err="1"/>
              <a:t>доцільністю</a:t>
            </a:r>
            <a:r>
              <a:rPr lang="ru-RU" dirty="0"/>
              <a:t>, </a:t>
            </a:r>
            <a:r>
              <a:rPr lang="ru-RU" dirty="0" err="1" smtClean="0"/>
              <a:t>прекрасне</a:t>
            </a:r>
            <a:r>
              <a:rPr lang="ru-RU" dirty="0" smtClean="0"/>
              <a:t> - </a:t>
            </a:r>
            <a:r>
              <a:rPr lang="ru-RU" dirty="0" err="1"/>
              <a:t>відносне</a:t>
            </a:r>
            <a:r>
              <a:rPr lang="ru-RU" dirty="0"/>
              <a:t>. </a:t>
            </a:r>
            <a:r>
              <a:rPr lang="ru-RU" dirty="0" err="1"/>
              <a:t>Його</a:t>
            </a:r>
            <a:r>
              <a:rPr lang="ru-RU" dirty="0"/>
              <a:t> </a:t>
            </a:r>
            <a:r>
              <a:rPr lang="ru-RU" dirty="0" err="1"/>
              <a:t>відносність</a:t>
            </a:r>
            <a:r>
              <a:rPr lang="ru-RU" dirty="0"/>
              <a:t> </a:t>
            </a:r>
            <a:r>
              <a:rPr lang="ru-RU" dirty="0" err="1"/>
              <a:t>визначається</a:t>
            </a:r>
            <a:r>
              <a:rPr lang="ru-RU" dirty="0"/>
              <a:t> </a:t>
            </a:r>
            <a:r>
              <a:rPr lang="ru-RU" dirty="0" err="1"/>
              <a:t>тими</a:t>
            </a:r>
            <a:r>
              <a:rPr lang="ru-RU" dirty="0"/>
              <a:t> </a:t>
            </a:r>
            <a:r>
              <a:rPr lang="ru-RU" dirty="0" err="1"/>
              <a:t>цілями</a:t>
            </a:r>
            <a:r>
              <a:rPr lang="ru-RU" dirty="0"/>
              <a:t>, </a:t>
            </a:r>
            <a:r>
              <a:rPr lang="ru-RU" dirty="0" err="1"/>
              <a:t>котрі</a:t>
            </a:r>
            <a:r>
              <a:rPr lang="ru-RU" dirty="0"/>
              <a:t> ставить </a:t>
            </a:r>
            <a:r>
              <a:rPr lang="ru-RU" dirty="0" err="1"/>
              <a:t>людина</a:t>
            </a:r>
            <a:r>
              <a:rPr lang="ru-RU" dirty="0"/>
              <a:t>;</a:t>
            </a:r>
            <a:endParaRPr lang="ru-RU" dirty="0"/>
          </a:p>
          <a:p>
            <a:pPr fontAlgn="auto">
              <a:spcAft>
                <a:spcPts val="0"/>
              </a:spcAft>
              <a:buFont typeface="Arial" panose="020B0604020202020204" pitchFamily="34" charset="0"/>
              <a:buChar char="•"/>
              <a:defRPr/>
            </a:pPr>
            <a:r>
              <a:rPr lang="ru-RU" dirty="0"/>
              <a:t>•</a:t>
            </a:r>
            <a:r>
              <a:rPr lang="uk-UA" dirty="0"/>
              <a:t> </a:t>
            </a:r>
            <a:r>
              <a:rPr lang="ru-RU" b="1" dirty="0" err="1"/>
              <a:t>мистецтво</a:t>
            </a:r>
            <a:r>
              <a:rPr lang="ru-RU" dirty="0"/>
              <a:t> – </a:t>
            </a:r>
            <a:r>
              <a:rPr lang="ru-RU" dirty="0" err="1"/>
              <a:t>це</a:t>
            </a:r>
            <a:r>
              <a:rPr lang="ru-RU" dirty="0"/>
              <a:t> </a:t>
            </a:r>
            <a:r>
              <a:rPr lang="ru-RU" dirty="0" err="1"/>
              <a:t>наслідування</a:t>
            </a:r>
            <a:r>
              <a:rPr lang="ru-RU" dirty="0"/>
              <a:t> </a:t>
            </a:r>
            <a:r>
              <a:rPr lang="ru-RU" dirty="0" err="1"/>
              <a:t>природи</a:t>
            </a:r>
            <a:r>
              <a:rPr lang="ru-RU" dirty="0"/>
              <a:t>, а </a:t>
            </a:r>
            <a:r>
              <a:rPr lang="ru-RU" dirty="0" err="1"/>
              <a:t>основним</a:t>
            </a:r>
            <a:r>
              <a:rPr lang="ru-RU" dirty="0"/>
              <a:t> </a:t>
            </a:r>
            <a:r>
              <a:rPr lang="ru-RU" dirty="0" err="1"/>
              <a:t>об’єктом</a:t>
            </a:r>
            <a:r>
              <a:rPr lang="ru-RU" dirty="0"/>
              <a:t> </a:t>
            </a:r>
            <a:r>
              <a:rPr lang="ru-RU" dirty="0" err="1"/>
              <a:t>твору</a:t>
            </a:r>
            <a:r>
              <a:rPr lang="ru-RU" dirty="0"/>
              <a:t> </a:t>
            </a:r>
            <a:r>
              <a:rPr lang="ru-RU" dirty="0" err="1"/>
              <a:t>мистецтва</a:t>
            </a:r>
            <a:r>
              <a:rPr lang="ru-RU" dirty="0"/>
              <a:t> </a:t>
            </a:r>
            <a:r>
              <a:rPr lang="ru-RU" dirty="0" err="1"/>
              <a:t>має</a:t>
            </a:r>
            <a:r>
              <a:rPr lang="ru-RU" dirty="0"/>
              <a:t> бути прекрасна духом і </a:t>
            </a:r>
            <a:r>
              <a:rPr lang="ru-RU" dirty="0" err="1"/>
              <a:t>тілом</a:t>
            </a:r>
            <a:r>
              <a:rPr lang="ru-RU" dirty="0"/>
              <a:t> </a:t>
            </a:r>
            <a:r>
              <a:rPr lang="ru-RU" dirty="0" err="1"/>
              <a:t>людина</a:t>
            </a:r>
            <a:r>
              <a:rPr lang="ru-RU" dirty="0"/>
              <a:t>;</a:t>
            </a:r>
            <a:endParaRPr lang="ru-RU" dirty="0"/>
          </a:p>
          <a:p>
            <a:pPr fontAlgn="auto">
              <a:spcAft>
                <a:spcPts val="0"/>
              </a:spcAft>
              <a:buFont typeface="Arial" panose="020B0604020202020204" pitchFamily="34" charset="0"/>
              <a:buChar char="•"/>
              <a:defRPr/>
            </a:pPr>
            <a:r>
              <a:rPr lang="ru-RU" b="1" dirty="0"/>
              <a:t>• </a:t>
            </a:r>
            <a:r>
              <a:rPr lang="ru-RU" b="1" dirty="0" err="1"/>
              <a:t>мистецтво</a:t>
            </a:r>
            <a:r>
              <a:rPr lang="ru-RU" b="1" dirty="0"/>
              <a:t> </a:t>
            </a:r>
            <a:r>
              <a:rPr lang="ru-RU" b="1" dirty="0" smtClean="0"/>
              <a:t> </a:t>
            </a:r>
            <a:r>
              <a:rPr lang="ru-RU" dirty="0" smtClean="0"/>
              <a:t>повинно </a:t>
            </a:r>
            <a:r>
              <a:rPr lang="ru-RU" dirty="0" err="1"/>
              <a:t>відображати</a:t>
            </a:r>
            <a:r>
              <a:rPr lang="ru-RU" dirty="0"/>
              <a:t> «стан </a:t>
            </a:r>
            <a:r>
              <a:rPr lang="ru-RU" dirty="0" err="1"/>
              <a:t>душі</a:t>
            </a:r>
            <a:r>
              <a:rPr lang="ru-RU" dirty="0"/>
              <a:t>» </a:t>
            </a:r>
            <a:r>
              <a:rPr lang="ru-RU" dirty="0" err="1"/>
              <a:t>людини</a:t>
            </a:r>
            <a:r>
              <a:rPr lang="ru-RU" dirty="0"/>
              <a:t>. </a:t>
            </a:r>
            <a:r>
              <a:rPr lang="ru-RU" dirty="0" err="1"/>
              <a:t>Крім</a:t>
            </a:r>
            <a:r>
              <a:rPr lang="ru-RU" dirty="0"/>
              <a:t> </a:t>
            </a:r>
            <a:r>
              <a:rPr lang="ru-RU" dirty="0" err="1"/>
              <a:t>цього</a:t>
            </a:r>
            <a:r>
              <a:rPr lang="ru-RU" dirty="0"/>
              <a:t>, «</a:t>
            </a:r>
            <a:r>
              <a:rPr lang="ru-RU" dirty="0" err="1"/>
              <a:t>тілесне</a:t>
            </a:r>
            <a:r>
              <a:rPr lang="ru-RU" dirty="0"/>
              <a:t>» </a:t>
            </a:r>
            <a:r>
              <a:rPr lang="ru-RU" dirty="0" err="1"/>
              <a:t>має</a:t>
            </a:r>
            <a:r>
              <a:rPr lang="ru-RU" dirty="0"/>
              <a:t> бути </a:t>
            </a:r>
            <a:r>
              <a:rPr lang="ru-RU" dirty="0" err="1"/>
              <a:t>підкорене</a:t>
            </a:r>
            <a:r>
              <a:rPr lang="ru-RU" dirty="0"/>
              <a:t> «духовному».</a:t>
            </a:r>
            <a:endParaRPr lang="ru-RU" dirty="0"/>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a:blipFill dpi="0" rotWithShape="1">
            <a:blip r:embed="rId1"/>
            <a:srcRect/>
            <a:tile tx="0" ty="0" sx="100000" sy="100000" flip="none" algn="tl"/>
          </a:blipFill>
        </p:spPr>
        <p:txBody>
          <a:bodyPr/>
          <a:lstStyle/>
          <a:p>
            <a:r>
              <a:rPr lang="uk-UA" b="1" smtClean="0"/>
              <a:t>Естетика Платона: основні ідеї</a:t>
            </a:r>
            <a:endParaRPr lang="ru-RU" b="1" smtClean="0"/>
          </a:p>
        </p:txBody>
      </p:sp>
      <p:sp>
        <p:nvSpPr>
          <p:cNvPr id="3" name="Объект 2"/>
          <p:cNvSpPr>
            <a:spLocks noGrp="1"/>
          </p:cNvSpPr>
          <p:nvPr>
            <p:ph idx="1"/>
          </p:nvPr>
        </p:nvSpPr>
        <p:spPr>
          <a:blipFill>
            <a:blip r:embed="rId2" cstate="print"/>
            <a:tile tx="0" ty="0" sx="100000" sy="100000" flip="none" algn="tl"/>
          </a:blipFill>
        </p:spPr>
        <p:txBody>
          <a:bodyPr rtlCol="0">
            <a:normAutofit fontScale="92500" lnSpcReduction="20000"/>
          </a:bodyPr>
          <a:lstStyle/>
          <a:p>
            <a:pPr fontAlgn="auto">
              <a:spcAft>
                <a:spcPts val="0"/>
              </a:spcAft>
              <a:buFont typeface="Arial" panose="020B0604020202020204" pitchFamily="34" charset="0"/>
              <a:buChar char="•"/>
              <a:defRPr/>
            </a:pPr>
            <a:r>
              <a:rPr lang="uk-UA" i="1" dirty="0"/>
              <a:t>1) </a:t>
            </a:r>
            <a:r>
              <a:rPr lang="ru-RU" i="1" dirty="0" err="1"/>
              <a:t>Прекрасне</a:t>
            </a:r>
            <a:r>
              <a:rPr lang="ru-RU" i="1" dirty="0"/>
              <a:t> </a:t>
            </a:r>
            <a:r>
              <a:rPr lang="ru-RU" i="1" dirty="0" err="1" smtClean="0"/>
              <a:t>існує</a:t>
            </a:r>
            <a:r>
              <a:rPr lang="ru-RU" i="1" dirty="0" smtClean="0"/>
              <a:t>  не в </a:t>
            </a:r>
            <a:r>
              <a:rPr lang="ru-RU" i="1" dirty="0" err="1"/>
              <a:t>цьому</a:t>
            </a:r>
            <a:r>
              <a:rPr lang="ru-RU" i="1" dirty="0"/>
              <a:t> </a:t>
            </a:r>
            <a:r>
              <a:rPr lang="ru-RU" i="1" dirty="0" err="1" smtClean="0"/>
              <a:t>світі</a:t>
            </a:r>
            <a:r>
              <a:rPr lang="ru-RU" i="1" dirty="0" smtClean="0"/>
              <a:t>, а в </a:t>
            </a:r>
            <a:r>
              <a:rPr lang="ru-RU" i="1" dirty="0" err="1" smtClean="0"/>
              <a:t>світі</a:t>
            </a:r>
            <a:r>
              <a:rPr lang="ru-RU" i="1" dirty="0" smtClean="0"/>
              <a:t> </a:t>
            </a:r>
            <a:r>
              <a:rPr lang="ru-RU" i="1" dirty="0" err="1" smtClean="0"/>
              <a:t>ідей</a:t>
            </a:r>
            <a:r>
              <a:rPr lang="ru-RU" i="1" dirty="0" smtClean="0"/>
              <a:t>.</a:t>
            </a:r>
            <a:r>
              <a:rPr lang="ru-RU" dirty="0" smtClean="0"/>
              <a:t> </a:t>
            </a:r>
            <a:endParaRPr lang="ru-RU" dirty="0" smtClean="0"/>
          </a:p>
          <a:p>
            <a:pPr fontAlgn="auto">
              <a:spcAft>
                <a:spcPts val="0"/>
              </a:spcAft>
              <a:buFont typeface="Arial" panose="020B0604020202020204" pitchFamily="34" charset="0"/>
              <a:buChar char="•"/>
              <a:defRPr/>
            </a:pPr>
            <a:r>
              <a:rPr lang="uk-UA" i="1" dirty="0"/>
              <a:t>2) </a:t>
            </a:r>
            <a:r>
              <a:rPr lang="ru-RU" i="1" dirty="0" smtClean="0"/>
              <a:t>Способом </a:t>
            </a:r>
            <a:r>
              <a:rPr lang="ru-RU" i="1" dirty="0" err="1"/>
              <a:t>осягнення</a:t>
            </a:r>
            <a:r>
              <a:rPr lang="ru-RU" i="1" dirty="0"/>
              <a:t> прекрасного є не </a:t>
            </a:r>
            <a:r>
              <a:rPr lang="ru-RU" i="1" dirty="0" err="1"/>
              <a:t>художня</a:t>
            </a:r>
            <a:r>
              <a:rPr lang="ru-RU" i="1" dirty="0"/>
              <a:t> </a:t>
            </a:r>
            <a:r>
              <a:rPr lang="ru-RU" i="1" dirty="0" err="1"/>
              <a:t>творчість</a:t>
            </a:r>
            <a:r>
              <a:rPr lang="ru-RU" i="1" dirty="0"/>
              <a:t> і не </a:t>
            </a:r>
            <a:r>
              <a:rPr lang="ru-RU" i="1" dirty="0" err="1"/>
              <a:t>сприйняття</a:t>
            </a:r>
            <a:r>
              <a:rPr lang="ru-RU" i="1" dirty="0"/>
              <a:t> </a:t>
            </a:r>
            <a:r>
              <a:rPr lang="ru-RU" i="1" dirty="0" err="1"/>
              <a:t>художніх</a:t>
            </a:r>
            <a:r>
              <a:rPr lang="ru-RU" i="1" dirty="0"/>
              <a:t> </a:t>
            </a:r>
            <a:r>
              <a:rPr lang="ru-RU" i="1" dirty="0" err="1"/>
              <a:t>творів</a:t>
            </a:r>
            <a:r>
              <a:rPr lang="ru-RU" i="1" dirty="0"/>
              <a:t>, а </a:t>
            </a:r>
            <a:r>
              <a:rPr lang="ru-RU" i="1" dirty="0" err="1"/>
              <a:t>відсторонене</a:t>
            </a:r>
            <a:r>
              <a:rPr lang="ru-RU" i="1" dirty="0"/>
              <a:t> </a:t>
            </a:r>
            <a:r>
              <a:rPr lang="ru-RU" i="1" dirty="0" err="1"/>
              <a:t>споглядання</a:t>
            </a:r>
            <a:r>
              <a:rPr lang="ru-RU" i="1" dirty="0"/>
              <a:t> </a:t>
            </a:r>
            <a:r>
              <a:rPr lang="ru-RU" i="1" dirty="0" err="1"/>
              <a:t>ідей</a:t>
            </a:r>
            <a:r>
              <a:rPr lang="ru-RU" i="1" dirty="0" smtClean="0"/>
              <a:t>.</a:t>
            </a:r>
            <a:endParaRPr lang="ru-RU" i="1" dirty="0" smtClean="0"/>
          </a:p>
          <a:p>
            <a:pPr fontAlgn="auto">
              <a:spcAft>
                <a:spcPts val="0"/>
              </a:spcAft>
              <a:buFont typeface="Arial" panose="020B0604020202020204" pitchFamily="34" charset="0"/>
              <a:buChar char="•"/>
              <a:defRPr/>
            </a:pPr>
            <a:r>
              <a:rPr lang="uk-UA" i="1" dirty="0" smtClean="0"/>
              <a:t>3)</a:t>
            </a:r>
            <a:r>
              <a:rPr lang="uk-UA" i="1" dirty="0"/>
              <a:t> </a:t>
            </a:r>
            <a:r>
              <a:rPr lang="ru-RU" i="1" dirty="0" err="1"/>
              <a:t>Джерело</a:t>
            </a:r>
            <a:r>
              <a:rPr lang="ru-RU" i="1" dirty="0"/>
              <a:t> </a:t>
            </a:r>
            <a:r>
              <a:rPr lang="ru-RU" i="1" dirty="0" err="1"/>
              <a:t>творчого</a:t>
            </a:r>
            <a:r>
              <a:rPr lang="ru-RU" i="1" dirty="0"/>
              <a:t> </a:t>
            </a:r>
            <a:r>
              <a:rPr lang="ru-RU" i="1" dirty="0" err="1"/>
              <a:t>натхнення</a:t>
            </a:r>
            <a:r>
              <a:rPr lang="ru-RU" i="1" dirty="0"/>
              <a:t> </a:t>
            </a:r>
            <a:r>
              <a:rPr lang="ru-RU" i="1" dirty="0" err="1"/>
              <a:t>необхідно</a:t>
            </a:r>
            <a:r>
              <a:rPr lang="ru-RU" i="1" dirty="0"/>
              <a:t> </a:t>
            </a:r>
            <a:r>
              <a:rPr lang="ru-RU" i="1" dirty="0" err="1"/>
              <a:t>шукати</a:t>
            </a:r>
            <a:r>
              <a:rPr lang="ru-RU" i="1" dirty="0"/>
              <a:t> поза </a:t>
            </a:r>
            <a:r>
              <a:rPr lang="ru-RU" i="1" dirty="0" err="1" smtClean="0"/>
              <a:t>суб’єктом</a:t>
            </a:r>
            <a:r>
              <a:rPr lang="ru-RU" i="1" dirty="0" smtClean="0"/>
              <a:t>.</a:t>
            </a:r>
            <a:endParaRPr lang="ru-RU" i="1" dirty="0" smtClean="0"/>
          </a:p>
          <a:p>
            <a:pPr fontAlgn="auto">
              <a:spcAft>
                <a:spcPts val="0"/>
              </a:spcAft>
              <a:buFont typeface="Arial" panose="020B0604020202020204" pitchFamily="34" charset="0"/>
              <a:buChar char="•"/>
              <a:defRPr/>
            </a:pPr>
            <a:r>
              <a:rPr lang="uk-UA" i="1" dirty="0" smtClean="0"/>
              <a:t>4)</a:t>
            </a:r>
            <a:r>
              <a:rPr lang="uk-UA" dirty="0"/>
              <a:t> </a:t>
            </a:r>
            <a:r>
              <a:rPr lang="uk-UA" i="1" dirty="0"/>
              <a:t>Мистецтво – це «наслідуваний з наслідування», «тінь тіней»,</a:t>
            </a:r>
            <a:r>
              <a:rPr lang="uk-UA" dirty="0"/>
              <a:t> «</a:t>
            </a:r>
            <a:r>
              <a:rPr lang="uk-UA" i="1" dirty="0"/>
              <a:t>копія копії</a:t>
            </a:r>
            <a:r>
              <a:rPr lang="uk-UA" dirty="0" smtClean="0"/>
              <a:t>».</a:t>
            </a:r>
            <a:endParaRPr lang="uk-UA" dirty="0" smtClean="0"/>
          </a:p>
          <a:p>
            <a:pPr fontAlgn="auto">
              <a:spcAft>
                <a:spcPts val="0"/>
              </a:spcAft>
              <a:buFont typeface="Arial" panose="020B0604020202020204" pitchFamily="34" charset="0"/>
              <a:buChar char="•"/>
              <a:defRPr/>
            </a:pPr>
            <a:r>
              <a:rPr lang="uk-UA" i="1" dirty="0" smtClean="0"/>
              <a:t>5)</a:t>
            </a:r>
            <a:r>
              <a:rPr lang="uk-UA" dirty="0" smtClean="0"/>
              <a:t> </a:t>
            </a:r>
            <a:r>
              <a:rPr lang="ru-RU" i="1" dirty="0" err="1"/>
              <a:t>Мистецтво</a:t>
            </a:r>
            <a:r>
              <a:rPr lang="ru-RU" i="1" dirty="0"/>
              <a:t> </a:t>
            </a:r>
            <a:r>
              <a:rPr lang="ru-RU" i="1" dirty="0" err="1"/>
              <a:t>позбавлене</a:t>
            </a:r>
            <a:r>
              <a:rPr lang="ru-RU" i="1" dirty="0"/>
              <a:t> </a:t>
            </a:r>
            <a:r>
              <a:rPr lang="ru-RU" i="1" dirty="0" err="1"/>
              <a:t>виховного</a:t>
            </a:r>
            <a:r>
              <a:rPr lang="ru-RU" i="1" dirty="0"/>
              <a:t> </a:t>
            </a:r>
            <a:r>
              <a:rPr lang="ru-RU" i="1" dirty="0" err="1"/>
              <a:t>значення</a:t>
            </a:r>
            <a:r>
              <a:rPr lang="ru-RU" i="1" dirty="0"/>
              <a:t>.</a:t>
            </a:r>
            <a:endParaRPr lang="ru-RU" b="1" dirty="0"/>
          </a:p>
          <a:p>
            <a:pPr fontAlgn="auto">
              <a:spcAft>
                <a:spcPts val="0"/>
              </a:spcAft>
              <a:buFont typeface="Arial" panose="020B0604020202020204" pitchFamily="34" charset="0"/>
              <a:buChar char="•"/>
              <a:defRPr/>
            </a:pPr>
            <a:endParaRPr lang="ru-RU" dirty="0"/>
          </a:p>
          <a:p>
            <a:pPr fontAlgn="auto">
              <a:spcAft>
                <a:spcPts val="0"/>
              </a:spcAft>
              <a:buFont typeface="Arial" panose="020B0604020202020204" pitchFamily="34" charset="0"/>
              <a:buChar char="•"/>
              <a:defRPr/>
            </a:pPr>
            <a:endParaRPr lang="ru-RU" dirty="0"/>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40000"/>
              <a:lumOff val="60000"/>
            </a:schemeClr>
          </a:solidFill>
        </p:spPr>
        <p:txBody>
          <a:bodyPr rtlCol="0">
            <a:normAutofit/>
          </a:bodyPr>
          <a:lstStyle/>
          <a:p>
            <a:pPr fontAlgn="auto">
              <a:spcAft>
                <a:spcPts val="0"/>
              </a:spcAft>
              <a:defRPr/>
            </a:pPr>
            <a:r>
              <a:rPr lang="uk-UA" b="1" dirty="0" smtClean="0"/>
              <a:t>Платон:</a:t>
            </a:r>
            <a:endParaRPr lang="ru-RU" b="1" dirty="0"/>
          </a:p>
        </p:txBody>
      </p:sp>
      <p:sp>
        <p:nvSpPr>
          <p:cNvPr id="3" name="Объект 2"/>
          <p:cNvSpPr>
            <a:spLocks noGrp="1"/>
          </p:cNvSpPr>
          <p:nvPr>
            <p:ph idx="1"/>
          </p:nvPr>
        </p:nvSpPr>
        <p:spPr>
          <a:blipFill>
            <a:blip r:embed="rId1" cstate="print"/>
            <a:tile tx="0" ty="0" sx="100000" sy="100000" flip="none" algn="tl"/>
          </a:blipFill>
        </p:spPr>
        <p:txBody>
          <a:bodyPr rtlCol="0">
            <a:normAutofit fontScale="77500" lnSpcReduction="20000"/>
          </a:bodyPr>
          <a:lstStyle/>
          <a:p>
            <a:pPr fontAlgn="auto">
              <a:spcAft>
                <a:spcPts val="0"/>
              </a:spcAft>
              <a:buFont typeface="Arial" panose="020B0604020202020204" pitchFamily="34" charset="0"/>
              <a:buChar char="•"/>
              <a:defRPr/>
            </a:pPr>
            <a:r>
              <a:rPr lang="uk-UA" b="1" dirty="0" smtClean="0"/>
              <a:t>Мистецтво</a:t>
            </a:r>
            <a:r>
              <a:rPr lang="uk-UA" dirty="0" smtClean="0"/>
              <a:t> </a:t>
            </a:r>
            <a:r>
              <a:rPr lang="ru-RU" dirty="0" err="1" smtClean="0"/>
              <a:t>користується</a:t>
            </a:r>
            <a:r>
              <a:rPr lang="ru-RU" dirty="0" smtClean="0"/>
              <a:t> </a:t>
            </a:r>
            <a:r>
              <a:rPr lang="ru-RU" dirty="0" err="1"/>
              <a:t>багатьма</a:t>
            </a:r>
            <a:r>
              <a:rPr lang="ru-RU" dirty="0"/>
              <a:t> способами </a:t>
            </a:r>
            <a:r>
              <a:rPr lang="ru-RU" dirty="0" err="1"/>
              <a:t>відтворення</a:t>
            </a:r>
            <a:r>
              <a:rPr lang="ru-RU" dirty="0"/>
              <a:t> </a:t>
            </a:r>
            <a:r>
              <a:rPr lang="ru-RU" dirty="0" err="1"/>
              <a:t>чуттєвої</a:t>
            </a:r>
            <a:r>
              <a:rPr lang="ru-RU" dirty="0"/>
              <a:t> </a:t>
            </a:r>
            <a:r>
              <a:rPr lang="ru-RU" dirty="0" err="1"/>
              <a:t>дійсності</a:t>
            </a:r>
            <a:r>
              <a:rPr lang="ru-RU" dirty="0"/>
              <a:t>, до того ж, </a:t>
            </a:r>
            <a:r>
              <a:rPr lang="ru-RU" dirty="0" err="1"/>
              <a:t>відтворюються</a:t>
            </a:r>
            <a:r>
              <a:rPr lang="ru-RU" dirty="0"/>
              <a:t> </a:t>
            </a:r>
            <a:r>
              <a:rPr lang="ru-RU" i="1" dirty="0"/>
              <a:t>не </a:t>
            </a:r>
            <a:r>
              <a:rPr lang="ru-RU" i="1" dirty="0" err="1"/>
              <a:t>лише</a:t>
            </a:r>
            <a:r>
              <a:rPr lang="ru-RU" i="1" dirty="0"/>
              <a:t> </a:t>
            </a:r>
            <a:r>
              <a:rPr lang="ru-RU" i="1" dirty="0" err="1"/>
              <a:t>прекрасні</a:t>
            </a:r>
            <a:r>
              <a:rPr lang="ru-RU" i="1" dirty="0"/>
              <a:t> </a:t>
            </a:r>
            <a:r>
              <a:rPr lang="ru-RU" i="1" dirty="0" err="1"/>
              <a:t>речі</a:t>
            </a:r>
            <a:r>
              <a:rPr lang="ru-RU" i="1" dirty="0"/>
              <a:t>, а й </a:t>
            </a:r>
            <a:r>
              <a:rPr lang="ru-RU" i="1" dirty="0" err="1"/>
              <a:t>потворні</a:t>
            </a:r>
            <a:r>
              <a:rPr lang="ru-RU" i="1" dirty="0"/>
              <a:t>, </a:t>
            </a:r>
            <a:r>
              <a:rPr lang="ru-RU" i="1" dirty="0" err="1"/>
              <a:t>негідні</a:t>
            </a:r>
            <a:r>
              <a:rPr lang="ru-RU" i="1" dirty="0"/>
              <a:t>:</a:t>
            </a:r>
            <a:endParaRPr lang="ru-RU" b="1" i="1" dirty="0"/>
          </a:p>
          <a:p>
            <a:pPr fontAlgn="auto">
              <a:spcAft>
                <a:spcPts val="0"/>
              </a:spcAft>
              <a:buFont typeface="Arial" panose="020B0604020202020204" pitchFamily="34" charset="0"/>
              <a:buChar char="•"/>
              <a:defRPr/>
            </a:pPr>
            <a:r>
              <a:rPr lang="uk-UA" dirty="0"/>
              <a:t>– </a:t>
            </a:r>
            <a:r>
              <a:rPr lang="ru-RU" dirty="0" err="1"/>
              <a:t>актор</a:t>
            </a:r>
            <a:r>
              <a:rPr lang="ru-RU" dirty="0"/>
              <a:t> </a:t>
            </a:r>
            <a:r>
              <a:rPr lang="ru-RU" dirty="0" err="1"/>
              <a:t>грає</a:t>
            </a:r>
            <a:r>
              <a:rPr lang="ru-RU" dirty="0"/>
              <a:t> </a:t>
            </a:r>
            <a:r>
              <a:rPr lang="ru-RU" dirty="0" err="1"/>
              <a:t>ролі</a:t>
            </a:r>
            <a:r>
              <a:rPr lang="ru-RU" dirty="0"/>
              <a:t> </a:t>
            </a:r>
            <a:r>
              <a:rPr lang="ru-RU" dirty="0" err="1"/>
              <a:t>п’яних</a:t>
            </a:r>
            <a:r>
              <a:rPr lang="ru-RU" dirty="0"/>
              <a:t>, </a:t>
            </a:r>
            <a:r>
              <a:rPr lang="ru-RU" dirty="0" err="1"/>
              <a:t>поганих</a:t>
            </a:r>
            <a:r>
              <a:rPr lang="ru-RU" dirty="0"/>
              <a:t> людей, </a:t>
            </a:r>
            <a:r>
              <a:rPr lang="ru-RU" dirty="0" err="1"/>
              <a:t>злочинців</a:t>
            </a:r>
            <a:r>
              <a:rPr lang="ru-RU" dirty="0"/>
              <a:t>;</a:t>
            </a:r>
            <a:endParaRPr lang="ru-RU" b="1" dirty="0"/>
          </a:p>
          <a:p>
            <a:pPr fontAlgn="auto">
              <a:spcAft>
                <a:spcPts val="0"/>
              </a:spcAft>
              <a:buFont typeface="Arial" panose="020B0604020202020204" pitchFamily="34" charset="0"/>
              <a:buChar char="•"/>
              <a:defRPr/>
            </a:pPr>
            <a:r>
              <a:rPr lang="uk-UA" dirty="0"/>
              <a:t>– </a:t>
            </a:r>
            <a:r>
              <a:rPr lang="ru-RU" dirty="0"/>
              <a:t>художник </a:t>
            </a:r>
            <a:r>
              <a:rPr lang="ru-RU" dirty="0" err="1"/>
              <a:t>зображує</a:t>
            </a:r>
            <a:r>
              <a:rPr lang="ru-RU" dirty="0"/>
              <a:t> </a:t>
            </a:r>
            <a:r>
              <a:rPr lang="ru-RU" dirty="0" err="1"/>
              <a:t>потворні</a:t>
            </a:r>
            <a:r>
              <a:rPr lang="ru-RU" dirty="0"/>
              <a:t> </a:t>
            </a:r>
            <a:r>
              <a:rPr lang="ru-RU" dirty="0" err="1"/>
              <a:t>явища</a:t>
            </a:r>
            <a:r>
              <a:rPr lang="ru-RU" dirty="0"/>
              <a:t> й </a:t>
            </a:r>
            <a:r>
              <a:rPr lang="ru-RU" dirty="0" err="1"/>
              <a:t>обличчя</a:t>
            </a:r>
            <a:r>
              <a:rPr lang="ru-RU" dirty="0"/>
              <a:t>;</a:t>
            </a:r>
            <a:endParaRPr lang="ru-RU" b="1" dirty="0"/>
          </a:p>
          <a:p>
            <a:pPr fontAlgn="auto">
              <a:spcAft>
                <a:spcPts val="0"/>
              </a:spcAft>
              <a:buFont typeface="Arial" panose="020B0604020202020204" pitchFamily="34" charset="0"/>
              <a:buChar char="•"/>
              <a:defRPr/>
            </a:pPr>
            <a:r>
              <a:rPr lang="uk-UA" dirty="0"/>
              <a:t>– </a:t>
            </a:r>
            <a:r>
              <a:rPr lang="ru-RU" dirty="0"/>
              <a:t>поет </a:t>
            </a:r>
            <a:r>
              <a:rPr lang="ru-RU" dirty="0" err="1"/>
              <a:t>описує</a:t>
            </a:r>
            <a:r>
              <a:rPr lang="ru-RU" dirty="0"/>
              <a:t> </a:t>
            </a:r>
            <a:r>
              <a:rPr lang="ru-RU" dirty="0" err="1"/>
              <a:t>дурні</a:t>
            </a:r>
            <a:r>
              <a:rPr lang="ru-RU" dirty="0"/>
              <a:t> </a:t>
            </a:r>
            <a:r>
              <a:rPr lang="ru-RU" dirty="0" err="1"/>
              <a:t>вчинки</a:t>
            </a:r>
            <a:r>
              <a:rPr lang="ru-RU" dirty="0"/>
              <a:t> та </a:t>
            </a:r>
            <a:r>
              <a:rPr lang="ru-RU" dirty="0" err="1"/>
              <a:t>пристрасті</a:t>
            </a:r>
            <a:r>
              <a:rPr lang="ru-RU" dirty="0"/>
              <a:t>;</a:t>
            </a:r>
            <a:endParaRPr lang="ru-RU" b="1" dirty="0"/>
          </a:p>
          <a:p>
            <a:pPr fontAlgn="auto">
              <a:spcAft>
                <a:spcPts val="0"/>
              </a:spcAft>
              <a:buFont typeface="Arial" panose="020B0604020202020204" pitchFamily="34" charset="0"/>
              <a:buChar char="•"/>
              <a:defRPr/>
            </a:pPr>
            <a:r>
              <a:rPr lang="uk-UA" dirty="0"/>
              <a:t>– </a:t>
            </a:r>
            <a:r>
              <a:rPr lang="ru-RU" dirty="0" err="1"/>
              <a:t>музикант</a:t>
            </a:r>
            <a:r>
              <a:rPr lang="ru-RU" dirty="0"/>
              <a:t> </a:t>
            </a:r>
            <a:r>
              <a:rPr lang="ru-RU" dirty="0" err="1"/>
              <a:t>мелодіями</a:t>
            </a:r>
            <a:r>
              <a:rPr lang="ru-RU" dirty="0"/>
              <a:t> </a:t>
            </a:r>
            <a:r>
              <a:rPr lang="ru-RU" dirty="0" err="1"/>
              <a:t>пробуджує</a:t>
            </a:r>
            <a:r>
              <a:rPr lang="ru-RU" dirty="0"/>
              <a:t> </a:t>
            </a:r>
            <a:r>
              <a:rPr lang="ru-RU" dirty="0" err="1"/>
              <a:t>інколи</a:t>
            </a:r>
            <a:r>
              <a:rPr lang="ru-RU" dirty="0"/>
              <a:t> </a:t>
            </a:r>
            <a:r>
              <a:rPr lang="ru-RU" dirty="0" err="1"/>
              <a:t>суперечливі</a:t>
            </a:r>
            <a:r>
              <a:rPr lang="ru-RU" dirty="0"/>
              <a:t> </a:t>
            </a:r>
            <a:r>
              <a:rPr lang="ru-RU" dirty="0" err="1"/>
              <a:t>відчуття</a:t>
            </a:r>
            <a:r>
              <a:rPr lang="ru-RU" dirty="0"/>
              <a:t> та </a:t>
            </a:r>
            <a:r>
              <a:rPr lang="ru-RU" dirty="0" err="1"/>
              <a:t>почуття</a:t>
            </a:r>
            <a:r>
              <a:rPr lang="ru-RU" dirty="0"/>
              <a:t>.</a:t>
            </a:r>
            <a:endParaRPr lang="ru-RU" b="1" dirty="0"/>
          </a:p>
          <a:p>
            <a:pPr marL="0" indent="0" fontAlgn="auto">
              <a:spcAft>
                <a:spcPts val="0"/>
              </a:spcAft>
              <a:buFont typeface="Arial" panose="020B0604020202020204" pitchFamily="34" charset="0"/>
              <a:buNone/>
              <a:defRPr/>
            </a:pPr>
            <a:r>
              <a:rPr lang="ru-RU" dirty="0" err="1"/>
              <a:t>Зображуючи</a:t>
            </a:r>
            <a:r>
              <a:rPr lang="ru-RU" dirty="0"/>
              <a:t> все </a:t>
            </a:r>
            <a:r>
              <a:rPr lang="ru-RU" dirty="0" err="1"/>
              <a:t>це</a:t>
            </a:r>
            <a:r>
              <a:rPr lang="ru-RU" dirty="0"/>
              <a:t>, </a:t>
            </a:r>
            <a:r>
              <a:rPr lang="ru-RU" dirty="0" err="1"/>
              <a:t>поети</a:t>
            </a:r>
            <a:r>
              <a:rPr lang="ru-RU" dirty="0"/>
              <a:t>, художники, </a:t>
            </a:r>
            <a:r>
              <a:rPr lang="ru-RU" dirty="0" err="1"/>
              <a:t>музиканти</a:t>
            </a:r>
            <a:r>
              <a:rPr lang="ru-RU" dirty="0"/>
              <a:t> </a:t>
            </a:r>
            <a:r>
              <a:rPr lang="ru-RU" dirty="0" err="1"/>
              <a:t>самі</a:t>
            </a:r>
            <a:r>
              <a:rPr lang="ru-RU" dirty="0"/>
              <a:t> </a:t>
            </a:r>
            <a:r>
              <a:rPr lang="ru-RU" dirty="0" err="1"/>
              <a:t>переживають</a:t>
            </a:r>
            <a:r>
              <a:rPr lang="ru-RU" dirty="0"/>
              <a:t> </a:t>
            </a:r>
            <a:r>
              <a:rPr lang="ru-RU" dirty="0" err="1"/>
              <a:t>такі</a:t>
            </a:r>
            <a:r>
              <a:rPr lang="ru-RU" dirty="0"/>
              <a:t> ж </a:t>
            </a:r>
            <a:r>
              <a:rPr lang="ru-RU" dirty="0" err="1"/>
              <a:t>відчуття</a:t>
            </a:r>
            <a:r>
              <a:rPr lang="ru-RU" dirty="0"/>
              <a:t> та </a:t>
            </a:r>
            <a:r>
              <a:rPr lang="ru-RU" dirty="0" err="1"/>
              <a:t>спонукають</a:t>
            </a:r>
            <a:r>
              <a:rPr lang="ru-RU" dirty="0"/>
              <a:t> до </a:t>
            </a:r>
            <a:r>
              <a:rPr lang="ru-RU" dirty="0" err="1"/>
              <a:t>цього</a:t>
            </a:r>
            <a:r>
              <a:rPr lang="ru-RU" dirty="0"/>
              <a:t> </a:t>
            </a:r>
            <a:r>
              <a:rPr lang="ru-RU" dirty="0" err="1"/>
              <a:t>слухачів</a:t>
            </a:r>
            <a:r>
              <a:rPr lang="ru-RU" dirty="0"/>
              <a:t> і </a:t>
            </a:r>
            <a:r>
              <a:rPr lang="ru-RU" dirty="0" err="1"/>
              <a:t>глядачів</a:t>
            </a:r>
            <a:r>
              <a:rPr lang="ru-RU" dirty="0"/>
              <a:t>. </a:t>
            </a:r>
            <a:r>
              <a:rPr lang="ru-RU" b="1" i="1" dirty="0" err="1"/>
              <a:t>Згідно</a:t>
            </a:r>
            <a:r>
              <a:rPr lang="ru-RU" b="1" i="1" dirty="0"/>
              <a:t> з Платоном, в </a:t>
            </a:r>
            <a:r>
              <a:rPr lang="ru-RU" b="1" i="1" dirty="0" err="1"/>
              <a:t>ідеальному</a:t>
            </a:r>
            <a:r>
              <a:rPr lang="ru-RU" b="1" i="1" dirty="0"/>
              <a:t> </a:t>
            </a:r>
            <a:r>
              <a:rPr lang="ru-RU" b="1" i="1" dirty="0" err="1"/>
              <a:t>суспільстві</a:t>
            </a:r>
            <a:r>
              <a:rPr lang="ru-RU" b="1" i="1" dirty="0"/>
              <a:t> </a:t>
            </a:r>
            <a:r>
              <a:rPr lang="ru-RU" b="1" i="1" dirty="0" err="1"/>
              <a:t>немає</a:t>
            </a:r>
            <a:r>
              <a:rPr lang="ru-RU" b="1" i="1" dirty="0"/>
              <a:t> </a:t>
            </a:r>
            <a:r>
              <a:rPr lang="ru-RU" b="1" i="1" dirty="0" err="1"/>
              <a:t>місця</a:t>
            </a:r>
            <a:r>
              <a:rPr lang="ru-RU" b="1" i="1" dirty="0"/>
              <a:t> </a:t>
            </a:r>
            <a:r>
              <a:rPr lang="ru-RU" b="1" i="1" dirty="0" err="1"/>
              <a:t>всім</a:t>
            </a:r>
            <a:r>
              <a:rPr lang="ru-RU" b="1" i="1" dirty="0"/>
              <a:t> </a:t>
            </a:r>
            <a:r>
              <a:rPr lang="ru-RU" b="1" i="1" dirty="0" err="1"/>
              <a:t>цим</a:t>
            </a:r>
            <a:r>
              <a:rPr lang="ru-RU" b="1" i="1" dirty="0"/>
              <a:t> </a:t>
            </a:r>
            <a:r>
              <a:rPr lang="ru-RU" b="1" i="1" dirty="0" err="1"/>
              <a:t>мистецтвам</a:t>
            </a:r>
            <a:r>
              <a:rPr lang="ru-RU" b="1" i="1" dirty="0"/>
              <a:t>.</a:t>
            </a:r>
            <a:endParaRPr lang="ru-RU" b="1"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rtlCol="0">
            <a:normAutofit/>
          </a:bodyPr>
          <a:lstStyle/>
          <a:p>
            <a:pPr fontAlgn="auto">
              <a:spcAft>
                <a:spcPts val="0"/>
              </a:spcAft>
              <a:defRPr/>
            </a:pPr>
            <a:r>
              <a:rPr lang="uk-UA" b="1" dirty="0" smtClean="0"/>
              <a:t>Платон</a:t>
            </a:r>
            <a:endParaRPr lang="ru-RU" b="1" dirty="0"/>
          </a:p>
        </p:txBody>
      </p:sp>
      <p:sp>
        <p:nvSpPr>
          <p:cNvPr id="3" name="Объект 2"/>
          <p:cNvSpPr>
            <a:spLocks noGrp="1"/>
          </p:cNvSpPr>
          <p:nvPr>
            <p:ph idx="1"/>
          </p:nvPr>
        </p:nvSpPr>
        <p:spPr>
          <a:solidFill>
            <a:schemeClr val="accent2">
              <a:lumMod val="60000"/>
              <a:lumOff val="40000"/>
            </a:schemeClr>
          </a:solidFill>
        </p:spPr>
        <p:txBody>
          <a:bodyPr rtlCol="0">
            <a:normAutofit fontScale="85000" lnSpcReduction="20000"/>
          </a:bodyPr>
          <a:lstStyle/>
          <a:p>
            <a:pPr marL="0" indent="0" algn="just" fontAlgn="auto">
              <a:spcAft>
                <a:spcPts val="0"/>
              </a:spcAft>
              <a:buFont typeface="Arial" panose="020B0604020202020204" pitchFamily="34" charset="0"/>
              <a:buNone/>
              <a:defRPr/>
            </a:pPr>
            <a:r>
              <a:rPr lang="ru-RU" dirty="0" smtClean="0"/>
              <a:t>	</a:t>
            </a:r>
            <a:r>
              <a:rPr lang="ru-RU" b="1" dirty="0" err="1" smtClean="0"/>
              <a:t>Пізніше</a:t>
            </a:r>
            <a:r>
              <a:rPr lang="ru-RU" b="1" dirty="0" smtClean="0"/>
              <a:t> </a:t>
            </a:r>
            <a:r>
              <a:rPr lang="ru-RU" b="1" dirty="0" err="1" smtClean="0"/>
              <a:t>дещо</a:t>
            </a:r>
            <a:r>
              <a:rPr lang="ru-RU" b="1" dirty="0" smtClean="0"/>
              <a:t> </a:t>
            </a:r>
            <a:r>
              <a:rPr lang="ru-RU" b="1" dirty="0" err="1"/>
              <a:t>пом’якшує</a:t>
            </a:r>
            <a:r>
              <a:rPr lang="ru-RU" b="1" dirty="0"/>
              <a:t> </a:t>
            </a:r>
            <a:r>
              <a:rPr lang="ru-RU" b="1" dirty="0" err="1"/>
              <a:t>своє</a:t>
            </a:r>
            <a:r>
              <a:rPr lang="ru-RU" b="1" dirty="0"/>
              <a:t> </a:t>
            </a:r>
            <a:r>
              <a:rPr lang="ru-RU" b="1" dirty="0" err="1"/>
              <a:t>ставлення</a:t>
            </a:r>
            <a:r>
              <a:rPr lang="ru-RU" b="1" dirty="0"/>
              <a:t> до </a:t>
            </a:r>
            <a:r>
              <a:rPr lang="ru-RU" b="1" dirty="0" err="1"/>
              <a:t>мистецтва</a:t>
            </a:r>
            <a:r>
              <a:rPr lang="ru-RU" b="1" dirty="0"/>
              <a:t> та </a:t>
            </a:r>
            <a:r>
              <a:rPr lang="ru-RU" b="1" dirty="0" err="1"/>
              <a:t>припускає</a:t>
            </a:r>
            <a:r>
              <a:rPr lang="ru-RU" b="1" dirty="0"/>
              <a:t>, </a:t>
            </a:r>
            <a:r>
              <a:rPr lang="ru-RU" b="1" dirty="0" err="1"/>
              <a:t>що</a:t>
            </a:r>
            <a:r>
              <a:rPr lang="ru-RU" b="1" dirty="0"/>
              <a:t> є </a:t>
            </a:r>
            <a:r>
              <a:rPr lang="ru-RU" b="1" dirty="0" err="1"/>
              <a:t>певні</a:t>
            </a:r>
            <a:r>
              <a:rPr lang="ru-RU" b="1" dirty="0"/>
              <a:t> </a:t>
            </a:r>
            <a:r>
              <a:rPr lang="ru-RU" b="1" dirty="0" err="1"/>
              <a:t>мистецтва</a:t>
            </a:r>
            <a:r>
              <a:rPr lang="ru-RU" b="1" dirty="0"/>
              <a:t>, </a:t>
            </a:r>
            <a:r>
              <a:rPr lang="ru-RU" b="1" dirty="0" err="1"/>
              <a:t>що</a:t>
            </a:r>
            <a:r>
              <a:rPr lang="ru-RU" b="1" dirty="0"/>
              <a:t> </a:t>
            </a:r>
            <a:r>
              <a:rPr lang="ru-RU" b="1" dirty="0" err="1"/>
              <a:t>справді</a:t>
            </a:r>
            <a:r>
              <a:rPr lang="ru-RU" b="1" dirty="0"/>
              <a:t> </a:t>
            </a:r>
            <a:r>
              <a:rPr lang="ru-RU" b="1" dirty="0" err="1"/>
              <a:t>корисні</a:t>
            </a:r>
            <a:r>
              <a:rPr lang="ru-RU" b="1" dirty="0"/>
              <a:t> для </a:t>
            </a:r>
            <a:r>
              <a:rPr lang="ru-RU" b="1" dirty="0" err="1"/>
              <a:t>суспільства</a:t>
            </a:r>
            <a:r>
              <a:rPr lang="ru-RU" b="1" dirty="0"/>
              <a:t> та </a:t>
            </a:r>
            <a:r>
              <a:rPr lang="ru-RU" b="1" dirty="0" err="1"/>
              <a:t>виховують</a:t>
            </a:r>
            <a:r>
              <a:rPr lang="ru-RU" b="1" dirty="0"/>
              <a:t> </a:t>
            </a:r>
            <a:r>
              <a:rPr lang="ru-RU" b="1" dirty="0" err="1"/>
              <a:t>громадян</a:t>
            </a:r>
            <a:r>
              <a:rPr lang="ru-RU" b="1" dirty="0"/>
              <a:t>. </a:t>
            </a:r>
            <a:r>
              <a:rPr lang="ru-RU" b="1" dirty="0" err="1"/>
              <a:t>Це</a:t>
            </a:r>
            <a:r>
              <a:rPr lang="ru-RU" b="1" dirty="0"/>
              <a:t>, </a:t>
            </a:r>
            <a:r>
              <a:rPr lang="ru-RU" b="1" dirty="0" err="1"/>
              <a:t>приміром</a:t>
            </a:r>
            <a:r>
              <a:rPr lang="ru-RU" b="1" dirty="0"/>
              <a:t>: </a:t>
            </a:r>
            <a:r>
              <a:rPr lang="ru-RU" b="1" dirty="0" err="1"/>
              <a:t>складання</a:t>
            </a:r>
            <a:r>
              <a:rPr lang="ru-RU" b="1" dirty="0"/>
              <a:t> та </a:t>
            </a:r>
            <a:r>
              <a:rPr lang="ru-RU" b="1" dirty="0" err="1"/>
              <a:t>виконання</a:t>
            </a:r>
            <a:r>
              <a:rPr lang="ru-RU" b="1" dirty="0"/>
              <a:t> </a:t>
            </a:r>
            <a:r>
              <a:rPr lang="ru-RU" b="1" dirty="0" err="1"/>
              <a:t>гімнів</a:t>
            </a:r>
            <a:r>
              <a:rPr lang="ru-RU" b="1" dirty="0"/>
              <a:t> </a:t>
            </a:r>
            <a:r>
              <a:rPr lang="ru-RU" b="1" dirty="0" smtClean="0"/>
              <a:t>Богам</a:t>
            </a:r>
            <a:r>
              <a:rPr lang="ru-RU" b="1" dirty="0"/>
              <a:t>, а </a:t>
            </a:r>
            <a:r>
              <a:rPr lang="ru-RU" b="1" dirty="0" err="1"/>
              <a:t>також</a:t>
            </a:r>
            <a:r>
              <a:rPr lang="ru-RU" b="1" dirty="0"/>
              <a:t> </a:t>
            </a:r>
            <a:r>
              <a:rPr lang="ru-RU" b="1" dirty="0" err="1"/>
              <a:t>дорійських</a:t>
            </a:r>
            <a:r>
              <a:rPr lang="ru-RU" b="1" dirty="0"/>
              <a:t> і </a:t>
            </a:r>
            <a:r>
              <a:rPr lang="ru-RU" b="1" dirty="0" err="1"/>
              <a:t>фрігійських</a:t>
            </a:r>
            <a:r>
              <a:rPr lang="ru-RU" b="1" dirty="0"/>
              <a:t> </a:t>
            </a:r>
            <a:r>
              <a:rPr lang="ru-RU" b="1" dirty="0" err="1"/>
              <a:t>ладів</a:t>
            </a:r>
            <a:r>
              <a:rPr lang="ru-RU" b="1" dirty="0"/>
              <a:t> (вони </a:t>
            </a:r>
            <a:r>
              <a:rPr lang="ru-RU" b="1" dirty="0" err="1"/>
              <a:t>збуджують</a:t>
            </a:r>
            <a:r>
              <a:rPr lang="ru-RU" b="1" dirty="0"/>
              <a:t> </a:t>
            </a:r>
            <a:r>
              <a:rPr lang="ru-RU" b="1" dirty="0" err="1"/>
              <a:t>мужність</a:t>
            </a:r>
            <a:r>
              <a:rPr lang="ru-RU" b="1" dirty="0"/>
              <a:t> та </a:t>
            </a:r>
            <a:r>
              <a:rPr lang="ru-RU" b="1" dirty="0" err="1"/>
              <a:t>патріотичні</a:t>
            </a:r>
            <a:r>
              <a:rPr lang="ru-RU" b="1" dirty="0"/>
              <a:t> </a:t>
            </a:r>
            <a:r>
              <a:rPr lang="ru-RU" b="1" dirty="0" err="1"/>
              <a:t>почуття</a:t>
            </a:r>
            <a:r>
              <a:rPr lang="ru-RU" b="1" dirty="0"/>
              <a:t>). Платон </a:t>
            </a:r>
            <a:r>
              <a:rPr lang="ru-RU" b="1" dirty="0" err="1"/>
              <a:t>допускає</a:t>
            </a:r>
            <a:r>
              <a:rPr lang="ru-RU" b="1" dirty="0"/>
              <a:t> </a:t>
            </a:r>
            <a:r>
              <a:rPr lang="ru-RU" b="1" dirty="0" err="1"/>
              <a:t>також</a:t>
            </a:r>
            <a:r>
              <a:rPr lang="ru-RU" b="1" dirty="0"/>
              <a:t> </a:t>
            </a:r>
            <a:r>
              <a:rPr lang="ru-RU" b="1" dirty="0" err="1"/>
              <a:t>влаштування</a:t>
            </a:r>
            <a:r>
              <a:rPr lang="ru-RU" b="1" dirty="0"/>
              <a:t> </a:t>
            </a:r>
            <a:r>
              <a:rPr lang="ru-RU" b="1" dirty="0" err="1"/>
              <a:t>хоричних</a:t>
            </a:r>
            <a:r>
              <a:rPr lang="ru-RU" b="1" dirty="0"/>
              <a:t> свят, </a:t>
            </a:r>
            <a:r>
              <a:rPr lang="ru-RU" b="1" dirty="0" err="1"/>
              <a:t>танців</a:t>
            </a:r>
            <a:r>
              <a:rPr lang="ru-RU" b="1" dirty="0"/>
              <a:t> за </a:t>
            </a:r>
            <a:r>
              <a:rPr lang="ru-RU" b="1" dirty="0" err="1"/>
              <a:t>умови</a:t>
            </a:r>
            <a:r>
              <a:rPr lang="ru-RU" b="1" dirty="0"/>
              <a:t>, </a:t>
            </a:r>
            <a:r>
              <a:rPr lang="ru-RU" b="1" dirty="0" err="1"/>
              <a:t>якщо</a:t>
            </a:r>
            <a:r>
              <a:rPr lang="ru-RU" b="1" dirty="0"/>
              <a:t> вони </a:t>
            </a:r>
            <a:r>
              <a:rPr lang="ru-RU" b="1" dirty="0" err="1"/>
              <a:t>будуть</a:t>
            </a:r>
            <a:r>
              <a:rPr lang="ru-RU" b="1" dirty="0"/>
              <a:t> </a:t>
            </a:r>
            <a:r>
              <a:rPr lang="ru-RU" b="1" dirty="0" err="1"/>
              <a:t>піднесеними</a:t>
            </a:r>
            <a:r>
              <a:rPr lang="ru-RU" b="1" dirty="0"/>
              <a:t>, </a:t>
            </a:r>
            <a:r>
              <a:rPr lang="ru-RU" b="1" dirty="0" err="1"/>
              <a:t>гармонійними</a:t>
            </a:r>
            <a:r>
              <a:rPr lang="ru-RU" b="1" dirty="0"/>
              <a:t>, </a:t>
            </a:r>
            <a:r>
              <a:rPr lang="ru-RU" b="1" dirty="0" err="1"/>
              <a:t>виховуватимуть</a:t>
            </a:r>
            <a:r>
              <a:rPr lang="ru-RU" b="1" dirty="0"/>
              <a:t> </a:t>
            </a:r>
            <a:r>
              <a:rPr lang="ru-RU" b="1" dirty="0" err="1"/>
              <a:t>відчуття</a:t>
            </a:r>
            <a:r>
              <a:rPr lang="ru-RU" b="1" dirty="0"/>
              <a:t> порядку, </a:t>
            </a:r>
            <a:r>
              <a:rPr lang="ru-RU" b="1" dirty="0" err="1"/>
              <a:t>міри</a:t>
            </a:r>
            <a:r>
              <a:rPr lang="ru-RU" b="1" dirty="0"/>
              <a:t>, </a:t>
            </a:r>
            <a:r>
              <a:rPr lang="ru-RU" b="1" dirty="0" err="1"/>
              <a:t>внутрішньої</a:t>
            </a:r>
            <a:r>
              <a:rPr lang="ru-RU" b="1" dirty="0"/>
              <a:t> </a:t>
            </a:r>
            <a:r>
              <a:rPr lang="ru-RU" b="1" dirty="0" err="1" smtClean="0"/>
              <a:t>зібраності</a:t>
            </a:r>
            <a:r>
              <a:rPr lang="ru-RU" b="1" dirty="0" smtClean="0"/>
              <a:t>.</a:t>
            </a:r>
            <a:endParaRPr lang="ru-RU" b="1" dirty="0" smtClean="0"/>
          </a:p>
          <a:p>
            <a:pPr marL="0" indent="0" algn="just" fontAlgn="auto">
              <a:spcAft>
                <a:spcPts val="0"/>
              </a:spcAft>
              <a:buFont typeface="Arial" panose="020B0604020202020204" pitchFamily="34" charset="0"/>
              <a:buNone/>
              <a:defRPr/>
            </a:pPr>
            <a:r>
              <a:rPr lang="ru-RU" b="1" dirty="0"/>
              <a:t> </a:t>
            </a:r>
            <a:r>
              <a:rPr lang="ru-RU" b="1" dirty="0" smtClean="0"/>
              <a:t>	</a:t>
            </a:r>
            <a:r>
              <a:rPr lang="ru-RU" b="1" dirty="0" err="1" smtClean="0"/>
              <a:t>Допустимі</a:t>
            </a:r>
            <a:r>
              <a:rPr lang="ru-RU" b="1" dirty="0" smtClean="0"/>
              <a:t> </a:t>
            </a:r>
            <a:r>
              <a:rPr lang="ru-RU" b="1" dirty="0" err="1"/>
              <a:t>також</a:t>
            </a:r>
            <a:r>
              <a:rPr lang="ru-RU" b="1" dirty="0"/>
              <a:t> постановка </a:t>
            </a:r>
            <a:r>
              <a:rPr lang="ru-RU" b="1" dirty="0" err="1"/>
              <a:t>комедій</a:t>
            </a:r>
            <a:r>
              <a:rPr lang="ru-RU" b="1" dirty="0"/>
              <a:t>, </a:t>
            </a:r>
            <a:r>
              <a:rPr lang="ru-RU" b="1" dirty="0" err="1"/>
              <a:t>якщо</a:t>
            </a:r>
            <a:r>
              <a:rPr lang="ru-RU" b="1" dirty="0"/>
              <a:t> там </a:t>
            </a:r>
            <a:r>
              <a:rPr lang="ru-RU" b="1" dirty="0" err="1"/>
              <a:t>будуть</a:t>
            </a:r>
            <a:r>
              <a:rPr lang="ru-RU" b="1" dirty="0"/>
              <a:t> </a:t>
            </a:r>
            <a:r>
              <a:rPr lang="ru-RU" b="1" dirty="0" err="1"/>
              <a:t>грати</a:t>
            </a:r>
            <a:r>
              <a:rPr lang="ru-RU" b="1" dirty="0"/>
              <a:t> </a:t>
            </a:r>
            <a:r>
              <a:rPr lang="ru-RU" b="1" dirty="0" err="1"/>
              <a:t>іноземці</a:t>
            </a:r>
            <a:r>
              <a:rPr lang="ru-RU" b="1" dirty="0"/>
              <a:t> та </a:t>
            </a:r>
            <a:r>
              <a:rPr lang="ru-RU" b="1" dirty="0" err="1"/>
              <a:t>раби</a:t>
            </a:r>
            <a:r>
              <a:rPr lang="ru-RU" b="1" dirty="0"/>
              <a:t>, а </a:t>
            </a:r>
            <a:r>
              <a:rPr lang="ru-RU" b="1" dirty="0" err="1"/>
              <a:t>трагедій</a:t>
            </a:r>
            <a:r>
              <a:rPr lang="ru-RU" b="1" dirty="0"/>
              <a:t> – за </a:t>
            </a:r>
            <a:r>
              <a:rPr lang="ru-RU" b="1" dirty="0" err="1"/>
              <a:t>умови</a:t>
            </a:r>
            <a:r>
              <a:rPr lang="ru-RU" b="1" dirty="0"/>
              <a:t> </a:t>
            </a:r>
            <a:r>
              <a:rPr lang="ru-RU" b="1" dirty="0" err="1"/>
              <a:t>суворої</a:t>
            </a:r>
            <a:r>
              <a:rPr lang="ru-RU" b="1" dirty="0"/>
              <a:t> </a:t>
            </a:r>
            <a:r>
              <a:rPr lang="ru-RU" b="1" dirty="0" err="1"/>
              <a:t>цензури</a:t>
            </a:r>
            <a:r>
              <a:rPr lang="ru-RU" b="1" dirty="0"/>
              <a:t>.</a:t>
            </a:r>
            <a:endParaRPr lang="ru-RU" b="1" dirty="0"/>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60000"/>
              <a:lumOff val="40000"/>
            </a:schemeClr>
          </a:solidFill>
        </p:spPr>
        <p:txBody>
          <a:bodyPr rtlCol="0">
            <a:normAutofit/>
          </a:bodyPr>
          <a:lstStyle/>
          <a:p>
            <a:pPr fontAlgn="auto">
              <a:spcAft>
                <a:spcPts val="0"/>
              </a:spcAft>
              <a:defRPr/>
            </a:pPr>
            <a:r>
              <a:rPr lang="ru-RU" dirty="0"/>
              <a:t>Платон</a:t>
            </a:r>
            <a:endParaRPr lang="ru-RU" dirty="0"/>
          </a:p>
        </p:txBody>
      </p:sp>
      <p:sp>
        <p:nvSpPr>
          <p:cNvPr id="3" name="Объект 2"/>
          <p:cNvSpPr>
            <a:spLocks noGrp="1"/>
          </p:cNvSpPr>
          <p:nvPr>
            <p:ph idx="1"/>
          </p:nvPr>
        </p:nvSpPr>
        <p:spPr>
          <a:solidFill>
            <a:schemeClr val="accent5">
              <a:lumMod val="40000"/>
              <a:lumOff val="60000"/>
            </a:schemeClr>
          </a:solidFill>
        </p:spPr>
        <p:txBody>
          <a:bodyPr rtlCol="0">
            <a:normAutofit fontScale="85000" lnSpcReduction="10000"/>
          </a:bodyPr>
          <a:lstStyle/>
          <a:p>
            <a:pPr marL="0" indent="0" fontAlgn="auto">
              <a:spcAft>
                <a:spcPts val="0"/>
              </a:spcAft>
              <a:buFont typeface="Arial" panose="020B0604020202020204" pitchFamily="34" charset="0"/>
              <a:buNone/>
              <a:defRPr/>
            </a:pPr>
            <a:r>
              <a:rPr lang="ru-RU" dirty="0" err="1"/>
              <a:t>розрізняє</a:t>
            </a:r>
            <a:r>
              <a:rPr lang="ru-RU" dirty="0"/>
              <a:t> два </a:t>
            </a:r>
            <a:r>
              <a:rPr lang="ru-RU" dirty="0" err="1"/>
              <a:t>різновиди</a:t>
            </a:r>
            <a:r>
              <a:rPr lang="ru-RU" dirty="0"/>
              <a:t> муз, </a:t>
            </a:r>
            <a:r>
              <a:rPr lang="ru-RU" dirty="0" err="1"/>
              <a:t>які</a:t>
            </a:r>
            <a:r>
              <a:rPr lang="ru-RU" dirty="0"/>
              <a:t> </a:t>
            </a:r>
            <a:r>
              <a:rPr lang="ru-RU" dirty="0" err="1"/>
              <a:t>виконують</a:t>
            </a:r>
            <a:r>
              <a:rPr lang="ru-RU" dirty="0"/>
              <a:t> </a:t>
            </a:r>
            <a:r>
              <a:rPr lang="ru-RU" dirty="0" err="1"/>
              <a:t>відповідні</a:t>
            </a:r>
            <a:r>
              <a:rPr lang="ru-RU" dirty="0"/>
              <a:t> </a:t>
            </a:r>
            <a:r>
              <a:rPr lang="ru-RU" dirty="0" err="1"/>
              <a:t>функції</a:t>
            </a:r>
            <a:r>
              <a:rPr lang="ru-RU" dirty="0"/>
              <a:t>: «</a:t>
            </a:r>
            <a:r>
              <a:rPr lang="ru-RU" b="1" dirty="0" err="1"/>
              <a:t>упорядкувальна</a:t>
            </a:r>
            <a:r>
              <a:rPr lang="ru-RU" b="1" dirty="0"/>
              <a:t>»</a:t>
            </a:r>
            <a:r>
              <a:rPr lang="ru-RU" dirty="0"/>
              <a:t> – </a:t>
            </a:r>
            <a:r>
              <a:rPr lang="ru-RU" b="1" dirty="0" err="1"/>
              <a:t>покращує</a:t>
            </a:r>
            <a:r>
              <a:rPr lang="ru-RU" b="1" dirty="0"/>
              <a:t> людей; «</a:t>
            </a:r>
            <a:r>
              <a:rPr lang="ru-RU" b="1" dirty="0" err="1"/>
              <a:t>насолодна</a:t>
            </a:r>
            <a:r>
              <a:rPr lang="ru-RU" b="1" dirty="0"/>
              <a:t>» – </a:t>
            </a:r>
            <a:r>
              <a:rPr lang="ru-RU" b="1" dirty="0" err="1"/>
              <a:t>погіршує</a:t>
            </a:r>
            <a:r>
              <a:rPr lang="ru-RU" dirty="0"/>
              <a:t>. </a:t>
            </a:r>
            <a:endParaRPr lang="ru-RU" dirty="0" smtClean="0"/>
          </a:p>
          <a:p>
            <a:pPr marL="0" indent="0" fontAlgn="auto">
              <a:spcAft>
                <a:spcPts val="0"/>
              </a:spcAft>
              <a:buFont typeface="Arial" panose="020B0604020202020204" pitchFamily="34" charset="0"/>
              <a:buNone/>
              <a:defRPr/>
            </a:pPr>
            <a:r>
              <a:rPr lang="ru-RU" dirty="0" smtClean="0"/>
              <a:t>	</a:t>
            </a:r>
            <a:r>
              <a:rPr lang="ru-RU" dirty="0" err="1" smtClean="0"/>
              <a:t>Розпізнати</a:t>
            </a:r>
            <a:r>
              <a:rPr lang="ru-RU" dirty="0" smtClean="0"/>
              <a:t> </a:t>
            </a:r>
            <a:r>
              <a:rPr lang="ru-RU" dirty="0" err="1"/>
              <a:t>їх</a:t>
            </a:r>
            <a:r>
              <a:rPr lang="ru-RU" dirty="0"/>
              <a:t> </a:t>
            </a:r>
            <a:r>
              <a:rPr lang="ru-RU" dirty="0" err="1"/>
              <a:t>можуть</a:t>
            </a:r>
            <a:r>
              <a:rPr lang="ru-RU" dirty="0"/>
              <a:t> </a:t>
            </a:r>
            <a:r>
              <a:rPr lang="ru-RU" dirty="0" err="1"/>
              <a:t>тільки</a:t>
            </a:r>
            <a:r>
              <a:rPr lang="ru-RU" dirty="0"/>
              <a:t> </a:t>
            </a:r>
            <a:r>
              <a:rPr lang="ru-RU" dirty="0" err="1"/>
              <a:t>спеціально</a:t>
            </a:r>
            <a:r>
              <a:rPr lang="ru-RU" dirty="0"/>
              <a:t> </a:t>
            </a:r>
            <a:r>
              <a:rPr lang="ru-RU" dirty="0" err="1"/>
              <a:t>призначені</a:t>
            </a:r>
            <a:r>
              <a:rPr lang="ru-RU" dirty="0"/>
              <a:t> </a:t>
            </a:r>
            <a:r>
              <a:rPr lang="ru-RU" dirty="0" err="1"/>
              <a:t>громадяни</a:t>
            </a:r>
            <a:r>
              <a:rPr lang="ru-RU" dirty="0"/>
              <a:t>. </a:t>
            </a:r>
            <a:r>
              <a:rPr lang="ru-RU" dirty="0" err="1"/>
              <a:t>Саме</a:t>
            </a:r>
            <a:r>
              <a:rPr lang="ru-RU" dirty="0"/>
              <a:t> вони </a:t>
            </a:r>
            <a:r>
              <a:rPr lang="ru-RU" dirty="0" err="1"/>
              <a:t>мають</a:t>
            </a:r>
            <a:r>
              <a:rPr lang="ru-RU" dirty="0"/>
              <a:t> </a:t>
            </a:r>
            <a:r>
              <a:rPr lang="ru-RU" dirty="0" err="1"/>
              <a:t>забезпечити</a:t>
            </a:r>
            <a:r>
              <a:rPr lang="ru-RU" dirty="0"/>
              <a:t> в </a:t>
            </a:r>
            <a:r>
              <a:rPr lang="ru-RU" dirty="0" err="1"/>
              <a:t>ідеальному</a:t>
            </a:r>
            <a:r>
              <a:rPr lang="ru-RU" dirty="0"/>
              <a:t> </a:t>
            </a:r>
            <a:r>
              <a:rPr lang="ru-RU" dirty="0" err="1"/>
              <a:t>суспільстві</a:t>
            </a:r>
            <a:r>
              <a:rPr lang="ru-RU" dirty="0"/>
              <a:t> </a:t>
            </a:r>
            <a:r>
              <a:rPr lang="ru-RU" dirty="0" err="1"/>
              <a:t>простір</a:t>
            </a:r>
            <a:r>
              <a:rPr lang="ru-RU" dirty="0"/>
              <a:t> «</a:t>
            </a:r>
            <a:r>
              <a:rPr lang="ru-RU" dirty="0" err="1"/>
              <a:t>упорядкованій</a:t>
            </a:r>
            <a:r>
              <a:rPr lang="ru-RU" dirty="0"/>
              <a:t>» </a:t>
            </a:r>
            <a:r>
              <a:rPr lang="ru-RU" dirty="0" err="1"/>
              <a:t>музі</a:t>
            </a:r>
            <a:r>
              <a:rPr lang="ru-RU" dirty="0"/>
              <a:t>. Для </a:t>
            </a:r>
            <a:r>
              <a:rPr lang="ru-RU" dirty="0" err="1"/>
              <a:t>цього</a:t>
            </a:r>
            <a:r>
              <a:rPr lang="ru-RU" dirty="0"/>
              <a:t> Платон </a:t>
            </a:r>
            <a:r>
              <a:rPr lang="ru-RU" dirty="0" err="1"/>
              <a:t>рекомендує</a:t>
            </a:r>
            <a:r>
              <a:rPr lang="ru-RU" dirty="0"/>
              <a:t> </a:t>
            </a:r>
            <a:r>
              <a:rPr lang="ru-RU" dirty="0" err="1"/>
              <a:t>вибрати</a:t>
            </a:r>
            <a:r>
              <a:rPr lang="ru-RU" dirty="0"/>
              <a:t> </a:t>
            </a:r>
            <a:r>
              <a:rPr lang="ru-RU" dirty="0" err="1"/>
              <a:t>серед</a:t>
            </a:r>
            <a:r>
              <a:rPr lang="ru-RU" dirty="0"/>
              <a:t> </a:t>
            </a:r>
            <a:r>
              <a:rPr lang="ru-RU" dirty="0" err="1"/>
              <a:t>громадян</a:t>
            </a:r>
            <a:r>
              <a:rPr lang="ru-RU" dirty="0"/>
              <a:t> «</a:t>
            </a:r>
            <a:r>
              <a:rPr lang="ru-RU" dirty="0" err="1"/>
              <a:t>оцінщиків</a:t>
            </a:r>
            <a:r>
              <a:rPr lang="ru-RU" dirty="0"/>
              <a:t>» з людей не </a:t>
            </a:r>
            <a:r>
              <a:rPr lang="ru-RU" dirty="0" err="1"/>
              <a:t>молодших</a:t>
            </a:r>
            <a:r>
              <a:rPr lang="ru-RU" dirty="0"/>
              <a:t> за 50 </a:t>
            </a:r>
            <a:r>
              <a:rPr lang="ru-RU" dirty="0" err="1"/>
              <a:t>років</a:t>
            </a:r>
            <a:r>
              <a:rPr lang="ru-RU" dirty="0"/>
              <a:t>, </a:t>
            </a:r>
            <a:r>
              <a:rPr lang="ru-RU" dirty="0" err="1"/>
              <a:t>які</a:t>
            </a:r>
            <a:r>
              <a:rPr lang="ru-RU" dirty="0"/>
              <a:t> </a:t>
            </a:r>
            <a:r>
              <a:rPr lang="ru-RU" dirty="0" err="1"/>
              <a:t>будуть</a:t>
            </a:r>
            <a:r>
              <a:rPr lang="ru-RU" dirty="0"/>
              <a:t> </a:t>
            </a:r>
            <a:r>
              <a:rPr lang="ru-RU" dirty="0" err="1"/>
              <a:t>здійснювати</a:t>
            </a:r>
            <a:r>
              <a:rPr lang="ru-RU" dirty="0"/>
              <a:t> контроль за </a:t>
            </a:r>
            <a:r>
              <a:rPr lang="ru-RU" dirty="0" err="1"/>
              <a:t>художньою</a:t>
            </a:r>
            <a:r>
              <a:rPr lang="ru-RU" dirty="0"/>
              <a:t> </a:t>
            </a:r>
            <a:r>
              <a:rPr lang="ru-RU" dirty="0" err="1"/>
              <a:t>діяльністю</a:t>
            </a:r>
            <a:r>
              <a:rPr lang="ru-RU" dirty="0"/>
              <a:t> в </a:t>
            </a:r>
            <a:r>
              <a:rPr lang="ru-RU" dirty="0" err="1"/>
              <a:t>державі</a:t>
            </a:r>
            <a:r>
              <a:rPr lang="ru-RU" dirty="0"/>
              <a:t>. </a:t>
            </a:r>
            <a:endParaRPr lang="ru-RU" dirty="0" smtClean="0"/>
          </a:p>
          <a:p>
            <a:pPr marL="0" indent="0" fontAlgn="auto">
              <a:spcAft>
                <a:spcPts val="0"/>
              </a:spcAft>
              <a:buFont typeface="Arial" panose="020B0604020202020204" pitchFamily="34" charset="0"/>
              <a:buNone/>
              <a:defRPr/>
            </a:pPr>
            <a:r>
              <a:rPr lang="ru-RU" dirty="0" err="1" smtClean="0"/>
              <a:t>Тож</a:t>
            </a:r>
            <a:r>
              <a:rPr lang="ru-RU" dirty="0" smtClean="0"/>
              <a:t> </a:t>
            </a:r>
            <a:r>
              <a:rPr lang="ru-RU" dirty="0" err="1"/>
              <a:t>чи</a:t>
            </a:r>
            <a:r>
              <a:rPr lang="ru-RU" dirty="0"/>
              <a:t> не є </a:t>
            </a:r>
            <a:r>
              <a:rPr lang="ru-RU" dirty="0" err="1"/>
              <a:t>це</a:t>
            </a:r>
            <a:r>
              <a:rPr lang="ru-RU" dirty="0"/>
              <a:t> прототипом </a:t>
            </a:r>
            <a:r>
              <a:rPr lang="ru-RU" dirty="0" err="1"/>
              <a:t>цензури</a:t>
            </a:r>
            <a:r>
              <a:rPr lang="ru-RU" dirty="0"/>
              <a:t>?</a:t>
            </a:r>
            <a:endParaRPr lang="ru-RU" dirty="0"/>
          </a:p>
          <a:p>
            <a:pPr marL="0" indent="0" fontAlgn="auto">
              <a:spcAft>
                <a:spcPts val="0"/>
              </a:spcAft>
              <a:buFont typeface="Arial" panose="020B0604020202020204" pitchFamily="34" charset="0"/>
              <a:buNone/>
              <a:defRPr/>
            </a:pP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20000"/>
              <a:lumOff val="80000"/>
            </a:schemeClr>
          </a:solidFill>
        </p:spPr>
        <p:txBody>
          <a:bodyPr rtlCol="0">
            <a:normAutofit/>
          </a:bodyPr>
          <a:lstStyle/>
          <a:p>
            <a:pPr fontAlgn="auto">
              <a:spcAft>
                <a:spcPts val="0"/>
              </a:spcAft>
              <a:defRPr/>
            </a:pPr>
            <a:r>
              <a:rPr lang="ru-RU" b="1" dirty="0"/>
              <a:t>Аристотель</a:t>
            </a:r>
            <a:r>
              <a:rPr lang="ru-RU" dirty="0"/>
              <a:t> (384-322 </a:t>
            </a:r>
            <a:r>
              <a:rPr lang="en-US" dirty="0" err="1"/>
              <a:t>pp</a:t>
            </a:r>
            <a:r>
              <a:rPr lang="ru-RU" dirty="0"/>
              <a:t>. до н. е.)</a:t>
            </a:r>
            <a:endParaRPr lang="ru-RU" dirty="0"/>
          </a:p>
        </p:txBody>
      </p:sp>
      <p:sp>
        <p:nvSpPr>
          <p:cNvPr id="3" name="Объект 2"/>
          <p:cNvSpPr>
            <a:spLocks noGrp="1"/>
          </p:cNvSpPr>
          <p:nvPr>
            <p:ph idx="1"/>
          </p:nvPr>
        </p:nvSpPr>
        <p:spPr>
          <a:solidFill>
            <a:schemeClr val="accent4">
              <a:lumMod val="40000"/>
              <a:lumOff val="60000"/>
            </a:schemeClr>
          </a:solidFill>
        </p:spPr>
        <p:txBody>
          <a:bodyPr rtlCol="0">
            <a:normAutofit/>
          </a:bodyPr>
          <a:lstStyle/>
          <a:p>
            <a:pPr marL="0" indent="0" fontAlgn="auto">
              <a:spcAft>
                <a:spcPts val="0"/>
              </a:spcAft>
              <a:buFont typeface="Arial" panose="020B0604020202020204" pitchFamily="34" charset="0"/>
              <a:buNone/>
              <a:defRPr/>
            </a:pPr>
            <a:r>
              <a:rPr lang="ru-RU" dirty="0" err="1"/>
              <a:t>Основним</a:t>
            </a:r>
            <a:r>
              <a:rPr lang="ru-RU" dirty="0"/>
              <a:t> </a:t>
            </a:r>
            <a:r>
              <a:rPr lang="ru-RU" dirty="0" err="1"/>
              <a:t>естетичним</a:t>
            </a:r>
            <a:r>
              <a:rPr lang="ru-RU" dirty="0"/>
              <a:t> </a:t>
            </a:r>
            <a:r>
              <a:rPr lang="ru-RU" dirty="0" err="1"/>
              <a:t>твором</a:t>
            </a:r>
            <a:r>
              <a:rPr lang="ru-RU" dirty="0"/>
              <a:t> Аристотеля є «</a:t>
            </a:r>
            <a:r>
              <a:rPr lang="ru-RU" dirty="0" err="1"/>
              <a:t>Поетика</a:t>
            </a:r>
            <a:r>
              <a:rPr lang="ru-RU" dirty="0"/>
              <a:t>» (</a:t>
            </a:r>
            <a:r>
              <a:rPr lang="ru-RU" dirty="0" err="1"/>
              <a:t>збереглася</a:t>
            </a:r>
            <a:r>
              <a:rPr lang="ru-RU" dirty="0"/>
              <a:t> </a:t>
            </a:r>
            <a:r>
              <a:rPr lang="ru-RU" dirty="0" err="1"/>
              <a:t>недоопрацьованою</a:t>
            </a:r>
            <a:r>
              <a:rPr lang="ru-RU" dirty="0"/>
              <a:t> </a:t>
            </a:r>
            <a:r>
              <a:rPr lang="ru-RU" dirty="0" err="1"/>
              <a:t>лише</a:t>
            </a:r>
            <a:r>
              <a:rPr lang="ru-RU" dirty="0"/>
              <a:t> </a:t>
            </a:r>
            <a:r>
              <a:rPr lang="en-US" dirty="0"/>
              <a:t>I </a:t>
            </a:r>
            <a:r>
              <a:rPr lang="ru-RU" dirty="0"/>
              <a:t>книга – 26 глав, – </a:t>
            </a:r>
            <a:r>
              <a:rPr lang="ru-RU" dirty="0" err="1"/>
              <a:t>присвячена</a:t>
            </a:r>
            <a:r>
              <a:rPr lang="ru-RU" dirty="0"/>
              <a:t> </a:t>
            </a:r>
            <a:r>
              <a:rPr lang="ru-RU" dirty="0" err="1"/>
              <a:t>трагедії</a:t>
            </a:r>
            <a:r>
              <a:rPr lang="ru-RU" dirty="0"/>
              <a:t>. </a:t>
            </a:r>
            <a:r>
              <a:rPr lang="en-US" dirty="0"/>
              <a:t>II </a:t>
            </a:r>
            <a:r>
              <a:rPr lang="ru-RU" dirty="0"/>
              <a:t>книга, </a:t>
            </a:r>
            <a:r>
              <a:rPr lang="ru-RU" dirty="0" err="1"/>
              <a:t>присвячена</a:t>
            </a:r>
            <a:r>
              <a:rPr lang="ru-RU" dirty="0"/>
              <a:t> </a:t>
            </a:r>
            <a:r>
              <a:rPr lang="ru-RU" dirty="0" err="1"/>
              <a:t>комедії</a:t>
            </a:r>
            <a:r>
              <a:rPr lang="ru-RU" dirty="0"/>
              <a:t>, </a:t>
            </a:r>
            <a:r>
              <a:rPr lang="ru-RU" dirty="0" err="1"/>
              <a:t>була</a:t>
            </a:r>
            <a:r>
              <a:rPr lang="ru-RU" dirty="0"/>
              <a:t> </a:t>
            </a:r>
            <a:r>
              <a:rPr lang="ru-RU" dirty="0" err="1"/>
              <a:t>втрачена</a:t>
            </a:r>
            <a:r>
              <a:rPr lang="ru-RU" dirty="0"/>
              <a:t> (</a:t>
            </a:r>
            <a:r>
              <a:rPr lang="ru-RU" dirty="0" err="1"/>
              <a:t>збереглися</a:t>
            </a:r>
            <a:r>
              <a:rPr lang="ru-RU" dirty="0"/>
              <a:t> </a:t>
            </a:r>
            <a:r>
              <a:rPr lang="ru-RU" dirty="0" err="1"/>
              <a:t>лише</a:t>
            </a:r>
            <a:r>
              <a:rPr lang="ru-RU" dirty="0"/>
              <a:t> </a:t>
            </a:r>
            <a:r>
              <a:rPr lang="ru-RU" dirty="0" err="1"/>
              <a:t>уривки</a:t>
            </a:r>
            <a:r>
              <a:rPr lang="ru-RU" dirty="0"/>
              <a:t>)). </a:t>
            </a:r>
            <a:r>
              <a:rPr lang="ru-RU" dirty="0" err="1"/>
              <a:t>Значне</a:t>
            </a:r>
            <a:r>
              <a:rPr lang="ru-RU" dirty="0"/>
              <a:t> </a:t>
            </a:r>
            <a:r>
              <a:rPr lang="ru-RU" dirty="0" err="1"/>
              <a:t>місце</a:t>
            </a:r>
            <a:r>
              <a:rPr lang="ru-RU" dirty="0"/>
              <a:t> </a:t>
            </a:r>
            <a:r>
              <a:rPr lang="ru-RU" dirty="0" err="1"/>
              <a:t>естетичним</a:t>
            </a:r>
            <a:r>
              <a:rPr lang="ru-RU" dirty="0"/>
              <a:t> проблемам Аристотель </a:t>
            </a:r>
            <a:r>
              <a:rPr lang="ru-RU" dirty="0" err="1"/>
              <a:t>приділяє</a:t>
            </a:r>
            <a:r>
              <a:rPr lang="ru-RU" dirty="0"/>
              <a:t> </a:t>
            </a:r>
            <a:r>
              <a:rPr lang="ru-RU" dirty="0" err="1"/>
              <a:t>також</a:t>
            </a:r>
            <a:r>
              <a:rPr lang="ru-RU" dirty="0"/>
              <a:t> у </a:t>
            </a:r>
            <a:r>
              <a:rPr lang="ru-RU" dirty="0" err="1"/>
              <a:t>трактаті</a:t>
            </a:r>
            <a:r>
              <a:rPr lang="ru-RU" dirty="0"/>
              <a:t> «</a:t>
            </a:r>
            <a:r>
              <a:rPr lang="ru-RU" dirty="0" err="1"/>
              <a:t>Метафізика</a:t>
            </a:r>
            <a:r>
              <a:rPr lang="ru-RU" dirty="0"/>
              <a:t>».</a:t>
            </a:r>
            <a:endParaRPr lang="ru-RU" dirty="0"/>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cstate="print"/>
            <a:tile tx="0" ty="0" sx="100000" sy="100000" flip="none" algn="tl"/>
          </a:blipFill>
        </p:spPr>
        <p:txBody>
          <a:bodyPr rtlCol="0">
            <a:normAutofit fontScale="90000"/>
          </a:bodyPr>
          <a:lstStyle/>
          <a:p>
            <a:pPr fontAlgn="auto">
              <a:spcAft>
                <a:spcPts val="0"/>
              </a:spcAft>
              <a:defRPr/>
            </a:pPr>
            <a:r>
              <a:rPr lang="ru-RU" b="1" dirty="0" err="1"/>
              <a:t>О</a:t>
            </a:r>
            <a:r>
              <a:rPr lang="ru-RU" b="1" dirty="0" err="1" smtClean="0"/>
              <a:t>сновні</a:t>
            </a:r>
            <a:r>
              <a:rPr lang="ru-RU" b="1" dirty="0" smtClean="0"/>
              <a:t> </a:t>
            </a:r>
            <a:r>
              <a:rPr lang="ru-RU" b="1" dirty="0" err="1"/>
              <a:t>ідеї</a:t>
            </a:r>
            <a:r>
              <a:rPr lang="ru-RU" b="1" dirty="0"/>
              <a:t> </a:t>
            </a:r>
            <a:r>
              <a:rPr lang="ru-RU" b="1" dirty="0" err="1"/>
              <a:t>естетичного</a:t>
            </a:r>
            <a:r>
              <a:rPr lang="ru-RU" b="1" dirty="0"/>
              <a:t> </a:t>
            </a:r>
            <a:r>
              <a:rPr lang="ru-RU" b="1" dirty="0" err="1"/>
              <a:t>вчення</a:t>
            </a:r>
            <a:r>
              <a:rPr lang="ru-RU" b="1" dirty="0"/>
              <a:t> Аристотеля</a:t>
            </a:r>
            <a:endParaRPr lang="ru-RU" b="1" dirty="0"/>
          </a:p>
        </p:txBody>
      </p:sp>
      <p:sp>
        <p:nvSpPr>
          <p:cNvPr id="50178" name="Объект 2"/>
          <p:cNvSpPr>
            <a:spLocks noGrp="1"/>
          </p:cNvSpPr>
          <p:nvPr>
            <p:ph idx="1"/>
          </p:nvPr>
        </p:nvSpPr>
        <p:spPr>
          <a:blipFill dpi="0" rotWithShape="1">
            <a:blip r:embed="rId2"/>
            <a:srcRect/>
            <a:tile tx="0" ty="0" sx="100000" sy="100000" flip="none" algn="tl"/>
          </a:blipFill>
        </p:spPr>
        <p:txBody>
          <a:bodyPr/>
          <a:lstStyle/>
          <a:p>
            <a:r>
              <a:rPr lang="uk-UA" i="1" smtClean="0"/>
              <a:t>1) </a:t>
            </a:r>
            <a:r>
              <a:rPr lang="ru-RU" i="1" smtClean="0"/>
              <a:t>Прекрасне існує в цьому світі</a:t>
            </a:r>
            <a:r>
              <a:rPr lang="ru-RU" smtClean="0"/>
              <a:t>.</a:t>
            </a:r>
            <a:endParaRPr lang="ru-RU" smtClean="0"/>
          </a:p>
          <a:p>
            <a:r>
              <a:rPr lang="uk-UA" i="1" smtClean="0"/>
              <a:t>2) </a:t>
            </a:r>
            <a:r>
              <a:rPr lang="ru-RU" i="1" smtClean="0"/>
              <a:t>Краса існує об’єктивно, це ознака предметів, речей.</a:t>
            </a:r>
            <a:endParaRPr lang="ru-RU" smtClean="0"/>
          </a:p>
          <a:p>
            <a:r>
              <a:rPr lang="uk-UA" i="1" smtClean="0"/>
              <a:t>3) </a:t>
            </a:r>
            <a:r>
              <a:rPr lang="ru-RU" i="1" smtClean="0"/>
              <a:t>Краса – це щось інше, ніж добро.</a:t>
            </a:r>
            <a:endParaRPr lang="ru-RU" b="1" smtClean="0"/>
          </a:p>
          <a:p>
            <a:r>
              <a:rPr lang="uk-UA" i="1" smtClean="0"/>
              <a:t>4)</a:t>
            </a:r>
            <a:r>
              <a:rPr lang="uk-UA" smtClean="0"/>
              <a:t> </a:t>
            </a:r>
            <a:r>
              <a:rPr lang="ru-RU" i="1" smtClean="0"/>
              <a:t>Творчість є природно людським явищем. Вона притаманна людям з дитинства</a:t>
            </a:r>
            <a:endParaRPr lang="ru-RU" smtClean="0"/>
          </a:p>
          <a:p>
            <a:endParaRPr lang="ru-RU"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20000"/>
              <a:lumOff val="80000"/>
            </a:schemeClr>
          </a:solidFill>
        </p:spPr>
        <p:txBody>
          <a:bodyPr rtlCol="0">
            <a:noAutofit/>
          </a:bodyPr>
          <a:lstStyle/>
          <a:p>
            <a:pPr fontAlgn="auto">
              <a:spcAft>
                <a:spcPts val="0"/>
              </a:spcAft>
              <a:defRPr/>
            </a:pPr>
            <a:r>
              <a:rPr lang="uk-UA" sz="3200" dirty="0" smtClean="0"/>
              <a:t>5)</a:t>
            </a:r>
            <a:r>
              <a:rPr lang="uk-UA" sz="3200" dirty="0"/>
              <a:t> </a:t>
            </a:r>
            <a:r>
              <a:rPr lang="ru-RU" sz="3200" dirty="0" err="1"/>
              <a:t>Мистецтво</a:t>
            </a:r>
            <a:r>
              <a:rPr lang="ru-RU" sz="3200" dirty="0"/>
              <a:t> </a:t>
            </a:r>
            <a:r>
              <a:rPr lang="ru-RU" sz="3200" dirty="0" err="1"/>
              <a:t>має</a:t>
            </a:r>
            <a:r>
              <a:rPr lang="ru-RU" sz="3200" dirty="0"/>
              <a:t> </a:t>
            </a:r>
            <a:r>
              <a:rPr lang="ru-RU" sz="3200" dirty="0" err="1"/>
              <a:t>пізнавальний</a:t>
            </a:r>
            <a:r>
              <a:rPr lang="ru-RU" sz="3200" dirty="0"/>
              <a:t> характер – </a:t>
            </a:r>
            <a:r>
              <a:rPr lang="ru-RU" sz="3200" dirty="0" err="1"/>
              <a:t>це</a:t>
            </a:r>
            <a:r>
              <a:rPr lang="ru-RU" sz="3200" dirty="0"/>
              <a:t> одна з форм </a:t>
            </a:r>
            <a:r>
              <a:rPr lang="ru-RU" sz="3200" dirty="0" err="1"/>
              <a:t>пізнавальної</a:t>
            </a:r>
            <a:r>
              <a:rPr lang="ru-RU" sz="3200" dirty="0"/>
              <a:t> </a:t>
            </a:r>
            <a:r>
              <a:rPr lang="ru-RU" sz="3200" dirty="0" err="1"/>
              <a:t>діяльності</a:t>
            </a:r>
            <a:r>
              <a:rPr lang="ru-RU" sz="3200" dirty="0"/>
              <a:t> людей.</a:t>
            </a:r>
            <a:endParaRPr lang="ru-RU" sz="3200" b="1" dirty="0"/>
          </a:p>
        </p:txBody>
      </p:sp>
      <p:sp>
        <p:nvSpPr>
          <p:cNvPr id="3" name="Объект 2"/>
          <p:cNvSpPr>
            <a:spLocks noGrp="1"/>
          </p:cNvSpPr>
          <p:nvPr>
            <p:ph idx="1"/>
          </p:nvPr>
        </p:nvSpPr>
        <p:spPr>
          <a:solidFill>
            <a:schemeClr val="accent4">
              <a:lumMod val="40000"/>
              <a:lumOff val="60000"/>
            </a:schemeClr>
          </a:solidFill>
        </p:spPr>
        <p:txBody>
          <a:bodyPr rtlCol="0">
            <a:normAutofit lnSpcReduction="10000"/>
          </a:bodyPr>
          <a:lstStyle/>
          <a:p>
            <a:pPr marL="0" indent="0" fontAlgn="auto">
              <a:spcAft>
                <a:spcPts val="0"/>
              </a:spcAft>
              <a:buFont typeface="Arial" panose="020B0604020202020204" pitchFamily="34" charset="0"/>
              <a:buNone/>
              <a:defRPr/>
            </a:pPr>
            <a:r>
              <a:rPr lang="uk-UA" i="1" dirty="0" smtClean="0"/>
              <a:t>6)</a:t>
            </a:r>
            <a:r>
              <a:rPr lang="uk-UA" i="1" dirty="0"/>
              <a:t> Мистецтво – це відтворення дійсності (наслідування</a:t>
            </a:r>
            <a:r>
              <a:rPr lang="uk-UA" i="1" dirty="0" smtClean="0"/>
              <a:t>).</a:t>
            </a:r>
            <a:endParaRPr lang="uk-UA" i="1" dirty="0" smtClean="0"/>
          </a:p>
          <a:p>
            <a:pPr marL="0" indent="0" fontAlgn="auto">
              <a:spcAft>
                <a:spcPts val="0"/>
              </a:spcAft>
              <a:buFont typeface="Arial" panose="020B0604020202020204" pitchFamily="34" charset="0"/>
              <a:buNone/>
              <a:defRPr/>
            </a:pPr>
            <a:r>
              <a:rPr lang="uk-UA" i="1" dirty="0" smtClean="0"/>
              <a:t>7)</a:t>
            </a:r>
            <a:r>
              <a:rPr lang="uk-UA" i="1" dirty="0"/>
              <a:t> </a:t>
            </a:r>
            <a:r>
              <a:rPr lang="ru-RU" i="1" dirty="0" err="1"/>
              <a:t>Процес</a:t>
            </a:r>
            <a:r>
              <a:rPr lang="ru-RU" i="1" dirty="0"/>
              <a:t> </a:t>
            </a:r>
            <a:r>
              <a:rPr lang="ru-RU" i="1" dirty="0" err="1"/>
              <a:t>створення</a:t>
            </a:r>
            <a:r>
              <a:rPr lang="ru-RU" i="1" dirty="0"/>
              <a:t> </a:t>
            </a:r>
            <a:r>
              <a:rPr lang="ru-RU" i="1" dirty="0" err="1"/>
              <a:t>художніх</a:t>
            </a:r>
            <a:r>
              <a:rPr lang="ru-RU" i="1" dirty="0"/>
              <a:t> </a:t>
            </a:r>
            <a:r>
              <a:rPr lang="ru-RU" i="1" dirty="0" err="1"/>
              <a:t>творів</a:t>
            </a:r>
            <a:r>
              <a:rPr lang="ru-RU" i="1" dirty="0"/>
              <a:t> і </a:t>
            </a:r>
            <a:r>
              <a:rPr lang="ru-RU" i="1" dirty="0" err="1"/>
              <a:t>їх</a:t>
            </a:r>
            <a:r>
              <a:rPr lang="ru-RU" i="1" dirty="0"/>
              <a:t> </a:t>
            </a:r>
            <a:r>
              <a:rPr lang="ru-RU" i="1" dirty="0" err="1"/>
              <a:t>сприйняття</a:t>
            </a:r>
            <a:r>
              <a:rPr lang="ru-RU" i="1" dirty="0"/>
              <a:t> – суть </a:t>
            </a:r>
            <a:r>
              <a:rPr lang="ru-RU" i="1" dirty="0" err="1"/>
              <a:t>інтелектуальні</a:t>
            </a:r>
            <a:r>
              <a:rPr lang="ru-RU" i="1" dirty="0"/>
              <a:t> </a:t>
            </a:r>
            <a:r>
              <a:rPr lang="ru-RU" i="1" dirty="0" err="1"/>
              <a:t>акти</a:t>
            </a:r>
            <a:r>
              <a:rPr lang="ru-RU" i="1" dirty="0"/>
              <a:t>.</a:t>
            </a:r>
            <a:endParaRPr lang="ru-RU" dirty="0"/>
          </a:p>
          <a:p>
            <a:pPr marL="0" indent="0" fontAlgn="auto">
              <a:spcAft>
                <a:spcPts val="0"/>
              </a:spcAft>
              <a:buFont typeface="Arial" panose="020B0604020202020204" pitchFamily="34" charset="0"/>
              <a:buNone/>
              <a:defRPr/>
            </a:pPr>
            <a:r>
              <a:rPr lang="uk-UA" i="1" dirty="0" smtClean="0"/>
              <a:t>8)</a:t>
            </a:r>
            <a:r>
              <a:rPr lang="uk-UA" i="1" dirty="0"/>
              <a:t> </a:t>
            </a:r>
            <a:r>
              <a:rPr lang="ru-RU" i="1" dirty="0" err="1"/>
              <a:t>Творчий</a:t>
            </a:r>
            <a:r>
              <a:rPr lang="ru-RU" i="1" dirty="0"/>
              <a:t> </a:t>
            </a:r>
            <a:r>
              <a:rPr lang="ru-RU" i="1" dirty="0" err="1"/>
              <a:t>процес</a:t>
            </a:r>
            <a:r>
              <a:rPr lang="ru-RU" i="1" dirty="0"/>
              <a:t> </a:t>
            </a:r>
            <a:r>
              <a:rPr lang="ru-RU" i="1" dirty="0" err="1"/>
              <a:t>досяжний</a:t>
            </a:r>
            <a:r>
              <a:rPr lang="ru-RU" i="1" dirty="0"/>
              <a:t> і </a:t>
            </a:r>
            <a:r>
              <a:rPr lang="ru-RU" i="1" dirty="0" err="1"/>
              <a:t>підлягає</a:t>
            </a:r>
            <a:r>
              <a:rPr lang="ru-RU" i="1" dirty="0"/>
              <a:t> контролю (</a:t>
            </a:r>
            <a:r>
              <a:rPr lang="ru-RU" i="1" dirty="0" err="1"/>
              <a:t>творчість</a:t>
            </a:r>
            <a:r>
              <a:rPr lang="ru-RU" i="1" dirty="0"/>
              <a:t> не </a:t>
            </a:r>
            <a:r>
              <a:rPr lang="ru-RU" i="1" dirty="0" err="1"/>
              <a:t>має</a:t>
            </a:r>
            <a:r>
              <a:rPr lang="ru-RU" i="1" dirty="0"/>
              <a:t> </a:t>
            </a:r>
            <a:r>
              <a:rPr lang="ru-RU" i="1" dirty="0" err="1"/>
              <a:t>таємного</a:t>
            </a:r>
            <a:r>
              <a:rPr lang="ru-RU" i="1" dirty="0"/>
              <a:t> характеру).</a:t>
            </a:r>
            <a:endParaRPr lang="ru-RU" dirty="0"/>
          </a:p>
          <a:p>
            <a:pPr marL="0" indent="0" fontAlgn="auto">
              <a:spcAft>
                <a:spcPts val="0"/>
              </a:spcAft>
              <a:buFont typeface="Arial" panose="020B0604020202020204" pitchFamily="34" charset="0"/>
              <a:buNone/>
              <a:defRPr/>
            </a:pPr>
            <a:r>
              <a:rPr lang="uk-UA" i="1" dirty="0" smtClean="0"/>
              <a:t>9)</a:t>
            </a:r>
            <a:r>
              <a:rPr lang="uk-UA" i="1" dirty="0"/>
              <a:t> </a:t>
            </a:r>
            <a:r>
              <a:rPr lang="ru-RU" i="1" dirty="0" err="1"/>
              <a:t>Естетичне</a:t>
            </a:r>
            <a:r>
              <a:rPr lang="ru-RU" i="1" dirty="0"/>
              <a:t> </a:t>
            </a:r>
            <a:r>
              <a:rPr lang="ru-RU" i="1" dirty="0" err="1"/>
              <a:t>споглядання</a:t>
            </a:r>
            <a:r>
              <a:rPr lang="ru-RU" i="1" dirty="0"/>
              <a:t> </a:t>
            </a:r>
            <a:r>
              <a:rPr lang="ru-RU" i="1" dirty="0" err="1"/>
              <a:t>базується</a:t>
            </a:r>
            <a:r>
              <a:rPr lang="ru-RU" i="1" dirty="0"/>
              <a:t> на </a:t>
            </a:r>
            <a:r>
              <a:rPr lang="ru-RU" i="1" dirty="0" err="1"/>
              <a:t>радості</a:t>
            </a:r>
            <a:r>
              <a:rPr lang="ru-RU" i="1" dirty="0"/>
              <a:t> </a:t>
            </a:r>
            <a:r>
              <a:rPr lang="ru-RU" i="1" dirty="0" err="1"/>
              <a:t>впізнавання</a:t>
            </a:r>
            <a:r>
              <a:rPr lang="ru-RU" i="1" dirty="0"/>
              <a:t>.</a:t>
            </a:r>
            <a:endParaRPr lang="ru-RU" dirty="0"/>
          </a:p>
          <a:p>
            <a:pPr fontAlgn="auto">
              <a:spcAft>
                <a:spcPts val="0"/>
              </a:spcAft>
              <a:buFont typeface="Arial" panose="020B0604020202020204" pitchFamily="34" charset="0"/>
              <a:buChar char="•"/>
              <a:defRPr/>
            </a:pPr>
            <a:endParaRPr lang="ru-RU"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20000"/>
              <a:lumOff val="80000"/>
            </a:schemeClr>
          </a:solidFill>
        </p:spPr>
        <p:txBody>
          <a:bodyPr rtlCol="0">
            <a:normAutofit fontScale="90000"/>
          </a:bodyPr>
          <a:lstStyle/>
          <a:p>
            <a:pPr fontAlgn="auto">
              <a:spcAft>
                <a:spcPts val="0"/>
              </a:spcAft>
              <a:defRPr/>
            </a:pPr>
            <a:r>
              <a:rPr lang="uk-UA" sz="3600" i="1" dirty="0" smtClean="0"/>
              <a:t>10)</a:t>
            </a:r>
            <a:r>
              <a:rPr lang="uk-UA" sz="3600" i="1" dirty="0"/>
              <a:t> </a:t>
            </a:r>
            <a:r>
              <a:rPr lang="ru-RU" sz="3600" i="1" dirty="0" err="1"/>
              <a:t>Мистецтво</a:t>
            </a:r>
            <a:r>
              <a:rPr lang="ru-RU" sz="3600" i="1" dirty="0"/>
              <a:t> </a:t>
            </a:r>
            <a:r>
              <a:rPr lang="ru-RU" sz="3600" i="1" dirty="0" err="1"/>
              <a:t>має</a:t>
            </a:r>
            <a:r>
              <a:rPr lang="ru-RU" sz="3600" i="1" dirty="0"/>
              <a:t> </a:t>
            </a:r>
            <a:r>
              <a:rPr lang="ru-RU" sz="3600" i="1" dirty="0" err="1"/>
              <a:t>виховне</a:t>
            </a:r>
            <a:r>
              <a:rPr lang="ru-RU" sz="3600" i="1" dirty="0"/>
              <a:t> </a:t>
            </a:r>
            <a:r>
              <a:rPr lang="ru-RU" sz="3600" i="1" dirty="0" err="1"/>
              <a:t>значення</a:t>
            </a:r>
            <a:r>
              <a:rPr lang="ru-RU" sz="3600" i="1" dirty="0"/>
              <a:t> та </a:t>
            </a:r>
            <a:r>
              <a:rPr lang="ru-RU" sz="3600" i="1" dirty="0" err="1"/>
              <a:t>пов’язане</a:t>
            </a:r>
            <a:r>
              <a:rPr lang="ru-RU" sz="3600" i="1" dirty="0"/>
              <a:t> з </a:t>
            </a:r>
            <a:r>
              <a:rPr lang="ru-RU" sz="3600" i="1" dirty="0" err="1"/>
              <a:t>моральним</a:t>
            </a:r>
            <a:r>
              <a:rPr lang="ru-RU" sz="3600" i="1" dirty="0"/>
              <a:t> </a:t>
            </a:r>
            <a:r>
              <a:rPr lang="ru-RU" sz="3600" i="1" dirty="0" err="1"/>
              <a:t>життям</a:t>
            </a:r>
            <a:r>
              <a:rPr lang="ru-RU" sz="3600" i="1" dirty="0"/>
              <a:t> людей:</a:t>
            </a:r>
            <a:br>
              <a:rPr lang="ru-RU" dirty="0"/>
            </a:br>
            <a:endParaRPr lang="ru-RU" dirty="0"/>
          </a:p>
        </p:txBody>
      </p:sp>
      <p:sp>
        <p:nvSpPr>
          <p:cNvPr id="3" name="Объект 2"/>
          <p:cNvSpPr>
            <a:spLocks noGrp="1"/>
          </p:cNvSpPr>
          <p:nvPr>
            <p:ph idx="1"/>
          </p:nvPr>
        </p:nvSpPr>
        <p:spPr>
          <a:solidFill>
            <a:schemeClr val="accent3">
              <a:lumMod val="40000"/>
              <a:lumOff val="60000"/>
            </a:schemeClr>
          </a:solidFill>
        </p:spPr>
        <p:txBody>
          <a:bodyPr rtlCol="0">
            <a:normAutofit/>
          </a:bodyPr>
          <a:lstStyle/>
          <a:p>
            <a:pPr marL="0" indent="0" fontAlgn="auto">
              <a:spcAft>
                <a:spcPts val="0"/>
              </a:spcAft>
              <a:buFont typeface="Arial" panose="020B0604020202020204" pitchFamily="34" charset="0"/>
              <a:buNone/>
              <a:defRPr/>
            </a:pPr>
            <a:r>
              <a:rPr lang="ru-RU" dirty="0" err="1"/>
              <a:t>О</a:t>
            </a:r>
            <a:r>
              <a:rPr lang="ru-RU" dirty="0" err="1" smtClean="0"/>
              <a:t>сновне</a:t>
            </a:r>
            <a:r>
              <a:rPr lang="ru-RU" dirty="0" smtClean="0"/>
              <a:t> </a:t>
            </a:r>
            <a:r>
              <a:rPr lang="ru-RU" dirty="0" err="1"/>
              <a:t>завдання</a:t>
            </a:r>
            <a:r>
              <a:rPr lang="ru-RU" dirty="0"/>
              <a:t> </a:t>
            </a:r>
            <a:r>
              <a:rPr lang="ru-RU" dirty="0" err="1"/>
              <a:t>мистецтва</a:t>
            </a:r>
            <a:r>
              <a:rPr lang="ru-RU" dirty="0"/>
              <a:t> – «</a:t>
            </a:r>
            <a:r>
              <a:rPr lang="ru-RU" dirty="0" err="1"/>
              <a:t>вдосконалення</a:t>
            </a:r>
            <a:r>
              <a:rPr lang="ru-RU" dirty="0"/>
              <a:t> в </a:t>
            </a:r>
            <a:r>
              <a:rPr lang="ru-RU" dirty="0" err="1"/>
              <a:t>доброчинності</a:t>
            </a:r>
            <a:r>
              <a:rPr lang="ru-RU" dirty="0" smtClean="0"/>
              <a:t>».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r>
              <a:rPr lang="ru-RU" b="1" smtClean="0"/>
              <a:t>Естетика</a:t>
            </a:r>
            <a:endParaRPr lang="ru-RU" b="1" smtClean="0"/>
          </a:p>
        </p:txBody>
      </p:sp>
      <p:sp>
        <p:nvSpPr>
          <p:cNvPr id="3" name="Объект 2"/>
          <p:cNvSpPr>
            <a:spLocks noGrp="1"/>
          </p:cNvSpPr>
          <p:nvPr>
            <p:ph idx="1"/>
          </p:nvPr>
        </p:nvSpPr>
        <p:spPr>
          <a:xfrm>
            <a:off x="107950" y="1412875"/>
            <a:ext cx="8928100" cy="5183188"/>
          </a:xfrm>
        </p:spPr>
        <p:txBody>
          <a:bodyPr rtlCol="0">
            <a:normAutofit fontScale="92500"/>
          </a:bodyPr>
          <a:lstStyle/>
          <a:p>
            <a:pPr marL="0" indent="0" fontAlgn="auto">
              <a:spcAft>
                <a:spcPts val="0"/>
              </a:spcAft>
              <a:buFont typeface="Arial" panose="020B0604020202020204" pitchFamily="34" charset="0"/>
              <a:buNone/>
              <a:defRPr/>
            </a:pPr>
            <a:r>
              <a:rPr lang="ru-RU" dirty="0" smtClean="0"/>
              <a:t>- </a:t>
            </a:r>
            <a:r>
              <a:rPr lang="ru-RU" dirty="0" err="1" smtClean="0"/>
              <a:t>виокремилась</a:t>
            </a:r>
            <a:r>
              <a:rPr lang="ru-RU" dirty="0" smtClean="0"/>
              <a:t> </a:t>
            </a:r>
            <a:r>
              <a:rPr lang="ru-RU" dirty="0"/>
              <a:t>у </a:t>
            </a:r>
            <a:r>
              <a:rPr lang="ru-RU" dirty="0" err="1"/>
              <a:t>самостійну</a:t>
            </a:r>
            <a:r>
              <a:rPr lang="ru-RU" dirty="0"/>
              <a:t> </a:t>
            </a:r>
            <a:r>
              <a:rPr lang="ru-RU" dirty="0" err="1"/>
              <a:t>галузь</a:t>
            </a:r>
            <a:r>
              <a:rPr lang="ru-RU" dirty="0"/>
              <a:t> </a:t>
            </a:r>
            <a:r>
              <a:rPr lang="ru-RU" dirty="0" err="1"/>
              <a:t>філософського</a:t>
            </a:r>
            <a:r>
              <a:rPr lang="ru-RU" dirty="0"/>
              <a:t> </a:t>
            </a:r>
            <a:r>
              <a:rPr lang="ru-RU" dirty="0" err="1" smtClean="0"/>
              <a:t>знання</a:t>
            </a:r>
            <a:r>
              <a:rPr lang="ru-RU" dirty="0" smtClean="0"/>
              <a:t> в 18 стол</a:t>
            </a:r>
            <a:r>
              <a:rPr lang="uk-UA" dirty="0" err="1" smtClean="0"/>
              <a:t>ітті</a:t>
            </a:r>
            <a:r>
              <a:rPr lang="uk-UA" dirty="0" smtClean="0"/>
              <a:t>. У </a:t>
            </a:r>
            <a:r>
              <a:rPr lang="ru-RU" dirty="0" smtClean="0"/>
              <a:t>1750 </a:t>
            </a:r>
            <a:r>
              <a:rPr lang="ru-RU" dirty="0"/>
              <a:t>р. </a:t>
            </a:r>
            <a:r>
              <a:rPr lang="ru-RU" dirty="0" err="1"/>
              <a:t>побачив</a:t>
            </a:r>
            <a:r>
              <a:rPr lang="ru-RU" dirty="0"/>
              <a:t> </a:t>
            </a:r>
            <a:r>
              <a:rPr lang="ru-RU" dirty="0" err="1"/>
              <a:t>світ</a:t>
            </a:r>
            <a:r>
              <a:rPr lang="ru-RU" dirty="0"/>
              <a:t> перший том трактату «</a:t>
            </a:r>
            <a:r>
              <a:rPr lang="ru-RU" dirty="0" err="1"/>
              <a:t>Естетика</a:t>
            </a:r>
            <a:r>
              <a:rPr lang="ru-RU" dirty="0"/>
              <a:t>» </a:t>
            </a:r>
            <a:r>
              <a:rPr lang="ru-RU" dirty="0" err="1"/>
              <a:t>відомого</a:t>
            </a:r>
            <a:r>
              <a:rPr lang="ru-RU" dirty="0"/>
              <a:t> </a:t>
            </a:r>
            <a:r>
              <a:rPr lang="ru-RU" dirty="0" err="1"/>
              <a:t>німецького</a:t>
            </a:r>
            <a:r>
              <a:rPr lang="ru-RU" dirty="0"/>
              <a:t> </a:t>
            </a:r>
            <a:r>
              <a:rPr lang="ru-RU" dirty="0" err="1"/>
              <a:t>філософа</a:t>
            </a:r>
            <a:r>
              <a:rPr lang="ru-RU" dirty="0"/>
              <a:t> </a:t>
            </a:r>
            <a:r>
              <a:rPr lang="ru-RU" b="1" dirty="0" err="1"/>
              <a:t>Олександра</a:t>
            </a:r>
            <a:r>
              <a:rPr lang="ru-RU" b="1" dirty="0"/>
              <a:t> </a:t>
            </a:r>
            <a:r>
              <a:rPr lang="ru-RU" b="1" dirty="0" err="1"/>
              <a:t>Готліба</a:t>
            </a:r>
            <a:r>
              <a:rPr lang="ru-RU" b="1" dirty="0"/>
              <a:t> </a:t>
            </a:r>
            <a:r>
              <a:rPr lang="ru-RU" b="1" dirty="0" err="1"/>
              <a:t>Баумгартена</a:t>
            </a:r>
            <a:r>
              <a:rPr lang="ru-RU" dirty="0"/>
              <a:t> (1714-1762</a:t>
            </a:r>
            <a:r>
              <a:rPr lang="ru-RU" dirty="0" smtClean="0"/>
              <a:t>).</a:t>
            </a:r>
            <a:endParaRPr lang="ru-RU" dirty="0" smtClean="0"/>
          </a:p>
          <a:p>
            <a:pPr marL="0" indent="0" fontAlgn="auto">
              <a:spcAft>
                <a:spcPts val="0"/>
              </a:spcAft>
              <a:buFont typeface="Arial" panose="020B0604020202020204" pitchFamily="34" charset="0"/>
              <a:buNone/>
              <a:defRPr/>
            </a:pPr>
            <a:r>
              <a:rPr lang="uk-UA" b="1" dirty="0" smtClean="0"/>
              <a:t>Мистецтво</a:t>
            </a:r>
            <a:r>
              <a:rPr lang="uk-UA" dirty="0" smtClean="0"/>
              <a:t> - </a:t>
            </a:r>
            <a:r>
              <a:rPr lang="ru-RU" dirty="0" smtClean="0"/>
              <a:t>вид </a:t>
            </a:r>
            <a:r>
              <a:rPr lang="ru-RU" dirty="0" err="1"/>
              <a:t>людської</a:t>
            </a:r>
            <a:r>
              <a:rPr lang="ru-RU" dirty="0"/>
              <a:t> </a:t>
            </a:r>
            <a:r>
              <a:rPr lang="ru-RU" dirty="0" err="1"/>
              <a:t>діяльності</a:t>
            </a:r>
            <a:r>
              <a:rPr lang="ru-RU" dirty="0"/>
              <a:t>, </a:t>
            </a:r>
            <a:r>
              <a:rPr lang="ru-RU" dirty="0" err="1"/>
              <a:t>що</a:t>
            </a:r>
            <a:r>
              <a:rPr lang="ru-RU" dirty="0"/>
              <a:t> </a:t>
            </a:r>
            <a:r>
              <a:rPr lang="ru-RU" dirty="0" err="1"/>
              <a:t>відображає</a:t>
            </a:r>
            <a:r>
              <a:rPr lang="ru-RU" dirty="0"/>
              <a:t> </a:t>
            </a:r>
            <a:r>
              <a:rPr lang="ru-RU" dirty="0" smtClean="0"/>
              <a:t> </a:t>
            </a:r>
            <a:endParaRPr lang="ru-RU" dirty="0" smtClean="0"/>
          </a:p>
          <a:p>
            <a:pPr marL="0" indent="0" fontAlgn="auto">
              <a:spcAft>
                <a:spcPts val="0"/>
              </a:spcAft>
              <a:buFont typeface="Arial" panose="020B0604020202020204" pitchFamily="34" charset="0"/>
              <a:buNone/>
              <a:defRPr/>
            </a:pPr>
            <a:r>
              <a:rPr lang="ru-RU" dirty="0" err="1" smtClean="0"/>
              <a:t>дійсність</a:t>
            </a:r>
            <a:r>
              <a:rPr lang="ru-RU" dirty="0" smtClean="0"/>
              <a:t>  </a:t>
            </a:r>
            <a:r>
              <a:rPr lang="ru-RU" dirty="0"/>
              <a:t>у конкретно-</a:t>
            </a:r>
            <a:r>
              <a:rPr lang="ru-RU" dirty="0" err="1"/>
              <a:t>чуттєвих</a:t>
            </a:r>
            <a:r>
              <a:rPr lang="ru-RU" dirty="0"/>
              <a:t> образах, </a:t>
            </a:r>
            <a:r>
              <a:rPr lang="ru-RU" dirty="0" err="1"/>
              <a:t>відповідно</a:t>
            </a:r>
            <a:r>
              <a:rPr lang="ru-RU" dirty="0"/>
              <a:t> до </a:t>
            </a:r>
            <a:r>
              <a:rPr lang="ru-RU" dirty="0" err="1"/>
              <a:t>певних</a:t>
            </a:r>
            <a:r>
              <a:rPr lang="ru-RU" dirty="0"/>
              <a:t> </a:t>
            </a:r>
            <a:r>
              <a:rPr lang="ru-RU" dirty="0" err="1"/>
              <a:t>естетичних</a:t>
            </a:r>
            <a:r>
              <a:rPr lang="ru-RU" dirty="0"/>
              <a:t> </a:t>
            </a:r>
            <a:r>
              <a:rPr lang="ru-RU" dirty="0" err="1" smtClean="0"/>
              <a:t>ідеалів</a:t>
            </a:r>
            <a:r>
              <a:rPr lang="ru-RU" dirty="0" smtClean="0"/>
              <a:t>. </a:t>
            </a:r>
            <a:r>
              <a:rPr lang="ru-RU" dirty="0"/>
              <a:t>У широкому </a:t>
            </a:r>
            <a:r>
              <a:rPr lang="ru-RU" dirty="0" err="1"/>
              <a:t>сенсі</a:t>
            </a:r>
            <a:r>
              <a:rPr lang="ru-RU" dirty="0"/>
              <a:t> </a:t>
            </a:r>
            <a:r>
              <a:rPr lang="ru-RU" dirty="0" err="1"/>
              <a:t>мистецтвом</a:t>
            </a:r>
            <a:r>
              <a:rPr lang="ru-RU" dirty="0"/>
              <a:t> </a:t>
            </a:r>
            <a:r>
              <a:rPr lang="ru-RU" dirty="0" err="1"/>
              <a:t>називають</a:t>
            </a:r>
            <a:r>
              <a:rPr lang="ru-RU" dirty="0"/>
              <a:t> </a:t>
            </a:r>
            <a:r>
              <a:rPr lang="ru-RU" dirty="0" err="1"/>
              <a:t>досконале</a:t>
            </a:r>
            <a:r>
              <a:rPr lang="ru-RU" dirty="0"/>
              <a:t> </a:t>
            </a:r>
            <a:r>
              <a:rPr lang="ru-RU" dirty="0" err="1"/>
              <a:t>вміння</a:t>
            </a:r>
            <a:r>
              <a:rPr lang="ru-RU" dirty="0"/>
              <a:t> в </a:t>
            </a:r>
            <a:r>
              <a:rPr lang="ru-RU" dirty="0" err="1"/>
              <a:t>якійсь</a:t>
            </a:r>
            <a:r>
              <a:rPr lang="ru-RU" dirty="0"/>
              <a:t> </a:t>
            </a:r>
            <a:r>
              <a:rPr lang="ru-RU" dirty="0" err="1"/>
              <a:t>справі</a:t>
            </a:r>
            <a:r>
              <a:rPr lang="ru-RU" dirty="0"/>
              <a:t>, </a:t>
            </a:r>
            <a:r>
              <a:rPr lang="ru-RU" dirty="0" err="1"/>
              <a:t>галузі</a:t>
            </a:r>
            <a:r>
              <a:rPr lang="ru-RU" dirty="0"/>
              <a:t>; </a:t>
            </a:r>
            <a:r>
              <a:rPr lang="ru-RU" dirty="0" err="1" smtClean="0"/>
              <a:t>майстерність</a:t>
            </a:r>
            <a:r>
              <a:rPr lang="ru-RU" dirty="0" smtClean="0"/>
              <a:t>.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r>
              <a:rPr lang="uk-UA" b="1" smtClean="0"/>
              <a:t>Термін «мистецтво»</a:t>
            </a:r>
            <a:endParaRPr lang="ru-RU" b="1" smtClean="0"/>
          </a:p>
        </p:txBody>
      </p:sp>
      <p:sp>
        <p:nvSpPr>
          <p:cNvPr id="3" name="Объект 2"/>
          <p:cNvSpPr>
            <a:spLocks noGrp="1"/>
          </p:cNvSpPr>
          <p:nvPr>
            <p:ph idx="1"/>
          </p:nvPr>
        </p:nvSpPr>
        <p:spPr>
          <a:xfrm>
            <a:off x="457200" y="1600200"/>
            <a:ext cx="8388350" cy="4525963"/>
          </a:xfrm>
        </p:spPr>
        <p:txBody>
          <a:bodyPr rtlCol="0">
            <a:normAutofit fontScale="92500"/>
          </a:bodyPr>
          <a:lstStyle/>
          <a:p>
            <a:pPr marL="0" indent="0" fontAlgn="auto">
              <a:spcAft>
                <a:spcPts val="0"/>
              </a:spcAft>
              <a:buFont typeface="Arial" panose="020B0604020202020204" pitchFamily="34" charset="0"/>
              <a:buNone/>
              <a:defRPr/>
            </a:pPr>
            <a:r>
              <a:rPr lang="ru-RU" dirty="0" err="1" smtClean="0"/>
              <a:t>Російська</a:t>
            </a:r>
            <a:r>
              <a:rPr lang="ru-RU" dirty="0" smtClean="0"/>
              <a:t> </a:t>
            </a:r>
            <a:r>
              <a:rPr lang="ru-RU" dirty="0" err="1" smtClean="0"/>
              <a:t>назва</a:t>
            </a:r>
            <a:r>
              <a:rPr lang="ru-RU" dirty="0"/>
              <a:t> </a:t>
            </a:r>
            <a:r>
              <a:rPr lang="ru-RU" i="1" dirty="0"/>
              <a:t>искусство</a:t>
            </a:r>
            <a:r>
              <a:rPr lang="ru-RU" dirty="0"/>
              <a:t> походить </a:t>
            </a:r>
            <a:r>
              <a:rPr lang="ru-RU" dirty="0" err="1"/>
              <a:t>від</a:t>
            </a:r>
            <a:r>
              <a:rPr lang="ru-RU" dirty="0"/>
              <a:t> </a:t>
            </a:r>
            <a:r>
              <a:rPr lang="ru-RU" dirty="0" err="1"/>
              <a:t>запозиченого</a:t>
            </a:r>
            <a:r>
              <a:rPr lang="ru-RU" dirty="0"/>
              <a:t> в </a:t>
            </a:r>
            <a:r>
              <a:rPr lang="ru-RU" dirty="0" err="1"/>
              <a:t>часи</a:t>
            </a:r>
            <a:r>
              <a:rPr lang="ru-RU" dirty="0"/>
              <a:t> </a:t>
            </a:r>
            <a:r>
              <a:rPr lang="ru-RU" dirty="0" err="1"/>
              <a:t>християнізації</a:t>
            </a:r>
            <a:r>
              <a:rPr lang="ru-RU" dirty="0"/>
              <a:t> з </a:t>
            </a:r>
            <a:r>
              <a:rPr lang="ru-RU" dirty="0" err="1">
                <a:hlinkClick r:id="rId1" tooltip="Болгарська мова"/>
              </a:rPr>
              <a:t>болгарської</a:t>
            </a:r>
            <a:r>
              <a:rPr lang="ru-RU" dirty="0"/>
              <a:t> </a:t>
            </a:r>
            <a:r>
              <a:rPr lang="ru-RU" dirty="0" err="1"/>
              <a:t>изкуство</a:t>
            </a:r>
            <a:r>
              <a:rPr lang="ru-RU" dirty="0"/>
              <a:t>-то (</a:t>
            </a:r>
            <a:r>
              <a:rPr lang="ru-RU" dirty="0" err="1"/>
              <a:t>корінь</a:t>
            </a:r>
            <a:r>
              <a:rPr lang="ru-RU" dirty="0"/>
              <a:t> — </a:t>
            </a:r>
            <a:r>
              <a:rPr lang="ru-RU" i="1" dirty="0"/>
              <a:t>искус</a:t>
            </a:r>
            <a:r>
              <a:rPr lang="ru-RU" dirty="0"/>
              <a:t> (=</a:t>
            </a:r>
            <a:r>
              <a:rPr lang="ru-RU" i="1" dirty="0"/>
              <a:t>искушение</a:t>
            </a:r>
            <a:r>
              <a:rPr lang="ru-RU" dirty="0"/>
              <a:t>), </a:t>
            </a:r>
            <a:r>
              <a:rPr lang="ru-RU" dirty="0" err="1"/>
              <a:t>тобто</a:t>
            </a:r>
            <a:r>
              <a:rPr lang="ru-RU" dirty="0"/>
              <a:t> </a:t>
            </a:r>
            <a:r>
              <a:rPr lang="ru-RU" dirty="0" err="1"/>
              <a:t>спокуса</a:t>
            </a:r>
            <a:r>
              <a:rPr lang="ru-RU" dirty="0"/>
              <a:t>) і є </a:t>
            </a:r>
            <a:r>
              <a:rPr lang="ru-RU" dirty="0" err="1"/>
              <a:t>історичним</a:t>
            </a:r>
            <a:r>
              <a:rPr lang="ru-RU" dirty="0"/>
              <a:t> </a:t>
            </a:r>
            <a:r>
              <a:rPr lang="ru-RU" dirty="0" err="1"/>
              <a:t>свідченням</a:t>
            </a:r>
            <a:r>
              <a:rPr lang="ru-RU" dirty="0"/>
              <a:t> </a:t>
            </a:r>
            <a:r>
              <a:rPr lang="ru-RU" dirty="0" err="1"/>
              <a:t>настороженого</a:t>
            </a:r>
            <a:r>
              <a:rPr lang="ru-RU" dirty="0"/>
              <a:t> </a:t>
            </a:r>
            <a:r>
              <a:rPr lang="ru-RU" dirty="0" err="1"/>
              <a:t>ставлення</a:t>
            </a:r>
            <a:r>
              <a:rPr lang="ru-RU" dirty="0"/>
              <a:t> </a:t>
            </a:r>
            <a:r>
              <a:rPr lang="ru-RU" dirty="0" err="1"/>
              <a:t>православної</a:t>
            </a:r>
            <a:r>
              <a:rPr lang="ru-RU" dirty="0"/>
              <a:t> церкви до </a:t>
            </a:r>
            <a:r>
              <a:rPr lang="ru-RU" dirty="0" err="1"/>
              <a:t>художньої</a:t>
            </a:r>
            <a:r>
              <a:rPr lang="ru-RU" dirty="0"/>
              <a:t> </a:t>
            </a:r>
            <a:r>
              <a:rPr lang="ru-RU" dirty="0" err="1" smtClean="0"/>
              <a:t>творчості</a:t>
            </a:r>
            <a:r>
              <a:rPr lang="ru-RU" dirty="0" smtClean="0"/>
              <a:t>. </a:t>
            </a:r>
            <a:endParaRPr lang="ru-RU" dirty="0" smtClean="0"/>
          </a:p>
          <a:p>
            <a:pPr marL="0" indent="0" fontAlgn="auto">
              <a:spcAft>
                <a:spcPts val="0"/>
              </a:spcAft>
              <a:buFont typeface="Arial" panose="020B0604020202020204" pitchFamily="34" charset="0"/>
              <a:buNone/>
              <a:defRPr/>
            </a:pPr>
            <a:r>
              <a:rPr lang="ru-RU" dirty="0" smtClean="0"/>
              <a:t>У </a:t>
            </a:r>
            <a:r>
              <a:rPr lang="ru-RU" dirty="0" err="1"/>
              <a:t>багатьох</a:t>
            </a:r>
            <a:r>
              <a:rPr lang="ru-RU" dirty="0"/>
              <a:t> </a:t>
            </a:r>
            <a:r>
              <a:rPr lang="ru-RU" dirty="0" err="1"/>
              <a:t>європейських</a:t>
            </a:r>
            <a:r>
              <a:rPr lang="ru-RU" dirty="0"/>
              <a:t> </a:t>
            </a:r>
            <a:r>
              <a:rPr lang="ru-RU" dirty="0" err="1"/>
              <a:t>мовах</a:t>
            </a:r>
            <a:r>
              <a:rPr lang="ru-RU" dirty="0"/>
              <a:t> </a:t>
            </a:r>
            <a:r>
              <a:rPr lang="ru-RU" dirty="0" err="1"/>
              <a:t>використовуються</a:t>
            </a:r>
            <a:r>
              <a:rPr lang="ru-RU" dirty="0"/>
              <a:t> </a:t>
            </a:r>
            <a:r>
              <a:rPr lang="ru-RU" dirty="0" smtClean="0"/>
              <a:t> слова</a:t>
            </a:r>
            <a:r>
              <a:rPr lang="ru-RU" dirty="0"/>
              <a:t> </a:t>
            </a:r>
            <a:r>
              <a:rPr lang="ru-RU" dirty="0" smtClean="0"/>
              <a:t> </a:t>
            </a:r>
            <a:r>
              <a:rPr lang="ru-RU" dirty="0" err="1" smtClean="0"/>
              <a:t>латинського</a:t>
            </a:r>
            <a:r>
              <a:rPr lang="ru-RU" dirty="0"/>
              <a:t> </a:t>
            </a:r>
            <a:r>
              <a:rPr lang="ru-RU" dirty="0" smtClean="0"/>
              <a:t> </a:t>
            </a:r>
            <a:r>
              <a:rPr lang="ru-RU" dirty="0" err="1" smtClean="0"/>
              <a:t>походження</a:t>
            </a:r>
            <a:r>
              <a:rPr lang="ru-RU" dirty="0"/>
              <a:t> </a:t>
            </a:r>
            <a:r>
              <a:rPr lang="ru-RU" dirty="0" smtClean="0"/>
              <a:t>—  </a:t>
            </a:r>
            <a:r>
              <a:rPr lang="ru-RU" dirty="0">
                <a:hlinkClick r:id="rId2" tooltip="Французька мова"/>
              </a:rPr>
              <a:t>фр.</a:t>
            </a:r>
            <a:r>
              <a:rPr lang="ru-RU" dirty="0"/>
              <a:t> та </a:t>
            </a:r>
            <a:r>
              <a:rPr lang="ru-RU" dirty="0">
                <a:hlinkClick r:id="rId3" tooltip="Англійська мова"/>
              </a:rPr>
              <a:t>англ.</a:t>
            </a:r>
            <a:r>
              <a:rPr lang="ru-RU" sz="4000" dirty="0"/>
              <a:t>  </a:t>
            </a:r>
            <a:r>
              <a:rPr lang="ru-RU" sz="4000" dirty="0" smtClean="0"/>
              <a:t> </a:t>
            </a:r>
            <a:r>
              <a:rPr lang="ru-RU" sz="4000" b="1" i="1" dirty="0" err="1"/>
              <a:t>art</a:t>
            </a:r>
            <a:r>
              <a:rPr lang="ru-RU" dirty="0"/>
              <a:t> </a:t>
            </a:r>
            <a:r>
              <a:rPr lang="ru-RU" dirty="0" smtClean="0"/>
              <a:t> </a:t>
            </a:r>
            <a:r>
              <a:rPr lang="ru-RU" dirty="0" err="1" smtClean="0"/>
              <a:t>або</a:t>
            </a:r>
            <a:r>
              <a:rPr lang="ru-RU" dirty="0"/>
              <a:t> </a:t>
            </a:r>
            <a:r>
              <a:rPr lang="ru-RU" dirty="0" err="1">
                <a:hlinkClick r:id="rId4" tooltip="Іспанська мова"/>
              </a:rPr>
              <a:t>ісп</a:t>
            </a:r>
            <a:r>
              <a:rPr lang="ru-RU" dirty="0">
                <a:hlinkClick r:id="rId4" tooltip="Іспанська мова"/>
              </a:rPr>
              <a:t>.</a:t>
            </a:r>
            <a:r>
              <a:rPr lang="ru-RU" dirty="0"/>
              <a:t> та </a:t>
            </a:r>
            <a:r>
              <a:rPr lang="ru-RU" dirty="0" err="1">
                <a:hlinkClick r:id="rId5" tooltip="Італійська мова"/>
              </a:rPr>
              <a:t>іт</a:t>
            </a:r>
            <a:r>
              <a:rPr lang="ru-RU" dirty="0">
                <a:hlinkClick r:id="rId5" tooltip="Італійська мова"/>
              </a:rPr>
              <a:t>.</a:t>
            </a:r>
            <a:r>
              <a:rPr lang="ru-RU" dirty="0"/>
              <a:t> </a:t>
            </a:r>
            <a:r>
              <a:rPr lang="ru-RU" sz="4300" b="1" dirty="0" err="1" smtClean="0"/>
              <a:t>arte</a:t>
            </a:r>
            <a:r>
              <a:rPr lang="ru-RU" sz="4300" dirty="0"/>
              <a:t>.</a:t>
            </a:r>
            <a:endParaRPr lang="ru-RU" sz="4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r>
              <a:rPr lang="uk-UA" b="1" u="sng" smtClean="0"/>
              <a:t>Види мистецтв</a:t>
            </a:r>
            <a:endParaRPr lang="ru-RU" smtClean="0"/>
          </a:p>
        </p:txBody>
      </p:sp>
      <p:sp>
        <p:nvSpPr>
          <p:cNvPr id="3" name="Объект 2"/>
          <p:cNvSpPr>
            <a:spLocks noGrp="1"/>
          </p:cNvSpPr>
          <p:nvPr>
            <p:ph idx="1"/>
          </p:nvPr>
        </p:nvSpPr>
        <p:spPr>
          <a:xfrm>
            <a:off x="468313" y="1196975"/>
            <a:ext cx="8351837" cy="4895850"/>
          </a:xfrm>
        </p:spPr>
        <p:txBody>
          <a:bodyPr rtlCol="0">
            <a:normAutofit fontScale="92500" lnSpcReduction="20000"/>
          </a:bodyPr>
          <a:lstStyle/>
          <a:p>
            <a:pPr marL="0" indent="0" fontAlgn="auto">
              <a:spcAft>
                <a:spcPts val="0"/>
              </a:spcAft>
              <a:buFont typeface="Arial" panose="020B0604020202020204" pitchFamily="34" charset="0"/>
              <a:buChar char="•"/>
              <a:defRPr/>
            </a:pPr>
            <a:r>
              <a:rPr lang="ru-RU" b="1" dirty="0" err="1"/>
              <a:t>література</a:t>
            </a:r>
            <a:r>
              <a:rPr lang="ru-RU" b="1" dirty="0"/>
              <a:t>, </a:t>
            </a:r>
            <a:r>
              <a:rPr lang="ru-RU" b="1" dirty="0" err="1"/>
              <a:t>музика</a:t>
            </a:r>
            <a:r>
              <a:rPr lang="ru-RU" b="1" dirty="0"/>
              <a:t>, </a:t>
            </a:r>
            <a:r>
              <a:rPr lang="ru-RU" b="1" dirty="0" err="1"/>
              <a:t>живопис</a:t>
            </a:r>
            <a:r>
              <a:rPr lang="ru-RU" b="1" dirty="0"/>
              <a:t>, скульптура,</a:t>
            </a:r>
            <a:endParaRPr lang="ru-RU" b="1" dirty="0"/>
          </a:p>
          <a:p>
            <a:pPr marL="0" indent="0" fontAlgn="auto">
              <a:spcAft>
                <a:spcPts val="0"/>
              </a:spcAft>
              <a:buFont typeface="Arial" panose="020B0604020202020204" pitchFamily="34" charset="0"/>
              <a:buNone/>
              <a:defRPr/>
            </a:pPr>
            <a:r>
              <a:rPr lang="ru-RU" b="1" dirty="0" err="1" smtClean="0"/>
              <a:t>архітектура</a:t>
            </a:r>
            <a:r>
              <a:rPr lang="ru-RU" b="1" dirty="0"/>
              <a:t>, театр, </a:t>
            </a:r>
            <a:r>
              <a:rPr lang="ru-RU" b="1" dirty="0" err="1"/>
              <a:t>кіно</a:t>
            </a:r>
            <a:r>
              <a:rPr lang="ru-RU" b="1" dirty="0"/>
              <a:t>,  </a:t>
            </a:r>
            <a:r>
              <a:rPr lang="ru-RU" b="1" dirty="0" err="1"/>
              <a:t>графіка</a:t>
            </a:r>
            <a:r>
              <a:rPr lang="ru-RU" b="1" dirty="0"/>
              <a:t>, </a:t>
            </a:r>
            <a:r>
              <a:rPr lang="ru-RU" b="1" dirty="0" err="1" smtClean="0"/>
              <a:t>художня</a:t>
            </a:r>
            <a:r>
              <a:rPr lang="en-US" b="1" dirty="0" smtClean="0"/>
              <a:t> </a:t>
            </a:r>
            <a:r>
              <a:rPr lang="ru-RU" b="1" dirty="0" err="1" smtClean="0"/>
              <a:t>фотографія</a:t>
            </a:r>
            <a:r>
              <a:rPr lang="ru-RU" b="1" dirty="0"/>
              <a:t>,  </a:t>
            </a:r>
            <a:r>
              <a:rPr lang="ru-RU" b="1" dirty="0" err="1"/>
              <a:t>декоративно-прикладне</a:t>
            </a:r>
            <a:r>
              <a:rPr lang="ru-RU" b="1" dirty="0"/>
              <a:t> </a:t>
            </a:r>
            <a:r>
              <a:rPr lang="ru-RU" b="1" dirty="0" err="1"/>
              <a:t>мистецтво</a:t>
            </a:r>
            <a:r>
              <a:rPr lang="ru-RU" b="1" dirty="0"/>
              <a:t>, </a:t>
            </a:r>
            <a:r>
              <a:rPr lang="ru-RU" b="1" dirty="0" err="1"/>
              <a:t>циркове</a:t>
            </a:r>
            <a:r>
              <a:rPr lang="ru-RU" b="1" dirty="0"/>
              <a:t> </a:t>
            </a:r>
            <a:r>
              <a:rPr lang="ru-RU" b="1" dirty="0" err="1"/>
              <a:t>мистецтво</a:t>
            </a:r>
            <a:r>
              <a:rPr lang="ru-RU" b="1" dirty="0"/>
              <a:t>, </a:t>
            </a:r>
            <a:r>
              <a:rPr lang="ru-RU" b="1" dirty="0" err="1"/>
              <a:t>танець</a:t>
            </a:r>
            <a:r>
              <a:rPr lang="ru-RU" b="1" dirty="0"/>
              <a:t>, </a:t>
            </a:r>
            <a:r>
              <a:rPr lang="ru-RU" b="1" dirty="0" err="1"/>
              <a:t>медіамістецтво</a:t>
            </a:r>
            <a:r>
              <a:rPr lang="ru-RU" b="1" dirty="0"/>
              <a:t>, дизайн </a:t>
            </a:r>
            <a:r>
              <a:rPr lang="ru-RU" b="1" dirty="0" err="1"/>
              <a:t>тощо</a:t>
            </a:r>
            <a:r>
              <a:rPr lang="ru-RU" b="1" dirty="0" smtClean="0"/>
              <a:t>.</a:t>
            </a:r>
            <a:endParaRPr lang="ru-RU" b="1" dirty="0" smtClean="0"/>
          </a:p>
          <a:p>
            <a:pPr marL="0" indent="0" fontAlgn="auto">
              <a:spcAft>
                <a:spcPts val="0"/>
              </a:spcAft>
              <a:buFont typeface="Arial" panose="020B0604020202020204" pitchFamily="34" charset="0"/>
              <a:buNone/>
              <a:defRPr/>
            </a:pPr>
            <a:r>
              <a:rPr lang="ru-RU" b="1" dirty="0" err="1" smtClean="0"/>
              <a:t>Артефа́кт</a:t>
            </a:r>
            <a:r>
              <a:rPr lang="ru-RU" dirty="0"/>
              <a:t> (</a:t>
            </a:r>
            <a:r>
              <a:rPr lang="ru-RU" dirty="0">
                <a:hlinkClick r:id="rId1" tooltip="Латинська мова"/>
              </a:rPr>
              <a:t>лат.</a:t>
            </a:r>
            <a:r>
              <a:rPr lang="ru-RU" dirty="0"/>
              <a:t> </a:t>
            </a:r>
            <a:r>
              <a:rPr lang="ru-RU" i="1" dirty="0" smtClean="0"/>
              <a:t>-</a:t>
            </a:r>
            <a:r>
              <a:rPr lang="ru-RU" dirty="0" smtClean="0"/>
              <a:t> </a:t>
            </a:r>
            <a:r>
              <a:rPr lang="ru-RU" dirty="0"/>
              <a:t>«штучно </a:t>
            </a:r>
            <a:r>
              <a:rPr lang="ru-RU" dirty="0" err="1"/>
              <a:t>зроблений</a:t>
            </a:r>
            <a:r>
              <a:rPr lang="ru-RU" dirty="0"/>
              <a:t>») — </a:t>
            </a:r>
            <a:r>
              <a:rPr lang="ru-RU" dirty="0" err="1">
                <a:hlinkClick r:id="rId2" tooltip="Явище"/>
              </a:rPr>
              <a:t>явище</a:t>
            </a:r>
            <a:r>
              <a:rPr lang="ru-RU" dirty="0"/>
              <a:t>, </a:t>
            </a:r>
            <a:r>
              <a:rPr lang="ru-RU" dirty="0" err="1">
                <a:hlinkClick r:id="rId3" tooltip="Процес"/>
              </a:rPr>
              <a:t>процес</a:t>
            </a:r>
            <a:r>
              <a:rPr lang="ru-RU" dirty="0"/>
              <a:t>, </a:t>
            </a:r>
            <a:r>
              <a:rPr lang="ru-RU" dirty="0">
                <a:hlinkClick r:id="rId4" tooltip="Предмет"/>
              </a:rPr>
              <a:t>предмет</a:t>
            </a:r>
            <a:r>
              <a:rPr lang="ru-RU" dirty="0"/>
              <a:t>, </a:t>
            </a:r>
            <a:r>
              <a:rPr lang="ru-RU" dirty="0" err="1"/>
              <a:t>властивість</a:t>
            </a:r>
            <a:r>
              <a:rPr lang="ru-RU" dirty="0"/>
              <a:t> предмету </a:t>
            </a:r>
            <a:r>
              <a:rPr lang="ru-RU" dirty="0" err="1"/>
              <a:t>або</a:t>
            </a:r>
            <a:r>
              <a:rPr lang="ru-RU" dirty="0"/>
              <a:t> </a:t>
            </a:r>
            <a:r>
              <a:rPr lang="ru-RU" dirty="0" err="1"/>
              <a:t>процесу</a:t>
            </a:r>
            <a:r>
              <a:rPr lang="ru-RU" dirty="0"/>
              <a:t>, </a:t>
            </a:r>
            <a:r>
              <a:rPr lang="ru-RU" dirty="0" err="1"/>
              <a:t>поява</a:t>
            </a:r>
            <a:r>
              <a:rPr lang="ru-RU" dirty="0"/>
              <a:t> </a:t>
            </a:r>
            <a:r>
              <a:rPr lang="ru-RU" dirty="0" err="1"/>
              <a:t>якого</a:t>
            </a:r>
            <a:r>
              <a:rPr lang="ru-RU" dirty="0"/>
              <a:t> </a:t>
            </a:r>
            <a:r>
              <a:rPr lang="ru-RU" dirty="0" smtClean="0"/>
              <a:t>за </a:t>
            </a:r>
            <a:r>
              <a:rPr lang="ru-RU" dirty="0" err="1"/>
              <a:t>природних</a:t>
            </a:r>
            <a:r>
              <a:rPr lang="ru-RU" dirty="0"/>
              <a:t> причин </a:t>
            </a:r>
            <a:r>
              <a:rPr lang="ru-RU" dirty="0" err="1"/>
              <a:t>неможлива</a:t>
            </a:r>
            <a:r>
              <a:rPr lang="ru-RU" dirty="0"/>
              <a:t> </a:t>
            </a:r>
            <a:r>
              <a:rPr lang="ru-RU" dirty="0" err="1"/>
              <a:t>або</a:t>
            </a:r>
            <a:r>
              <a:rPr lang="ru-RU" dirty="0"/>
              <a:t> є </a:t>
            </a:r>
            <a:r>
              <a:rPr lang="ru-RU" dirty="0" err="1"/>
              <a:t>маловірогідною</a:t>
            </a:r>
            <a:r>
              <a:rPr lang="ru-RU" dirty="0" smtClean="0"/>
              <a:t>. </a:t>
            </a:r>
            <a:r>
              <a:rPr lang="ru-RU" dirty="0"/>
              <a:t>В </a:t>
            </a:r>
            <a:r>
              <a:rPr lang="ru-RU" dirty="0" err="1"/>
              <a:t>естетиці</a:t>
            </a:r>
            <a:r>
              <a:rPr lang="ru-RU" dirty="0"/>
              <a:t> </a:t>
            </a:r>
            <a:r>
              <a:rPr lang="ru-RU" dirty="0" err="1"/>
              <a:t>термін</a:t>
            </a:r>
            <a:r>
              <a:rPr lang="ru-RU" dirty="0"/>
              <a:t> </a:t>
            </a:r>
            <a:r>
              <a:rPr lang="ru-RU" dirty="0" err="1"/>
              <a:t>використовується</a:t>
            </a:r>
            <a:r>
              <a:rPr lang="ru-RU" dirty="0"/>
              <a:t> </a:t>
            </a:r>
            <a:r>
              <a:rPr lang="ru-RU" dirty="0" smtClean="0"/>
              <a:t>для </a:t>
            </a:r>
            <a:r>
              <a:rPr lang="ru-RU" dirty="0" err="1"/>
              <a:t>позначення</a:t>
            </a:r>
            <a:r>
              <a:rPr lang="ru-RU" dirty="0"/>
              <a:t> </a:t>
            </a:r>
            <a:r>
              <a:rPr lang="ru-RU" dirty="0" err="1"/>
              <a:t>предметів</a:t>
            </a:r>
            <a:r>
              <a:rPr lang="ru-RU" dirty="0"/>
              <a:t>, </a:t>
            </a:r>
            <a:r>
              <a:rPr lang="ru-RU" dirty="0" err="1"/>
              <a:t>створених</a:t>
            </a:r>
            <a:r>
              <a:rPr lang="ru-RU" dirty="0"/>
              <a:t> </a:t>
            </a:r>
            <a:r>
              <a:rPr lang="ru-RU" dirty="0" err="1"/>
              <a:t>спеціально</a:t>
            </a:r>
            <a:r>
              <a:rPr lang="ru-RU" dirty="0"/>
              <a:t> для </a:t>
            </a:r>
            <a:r>
              <a:rPr lang="ru-RU" dirty="0" err="1"/>
              <a:t>функціонування</a:t>
            </a:r>
            <a:r>
              <a:rPr lang="ru-RU" dirty="0"/>
              <a:t> в </a:t>
            </a:r>
            <a:r>
              <a:rPr lang="ru-RU" dirty="0" err="1"/>
              <a:t>системі</a:t>
            </a:r>
            <a:r>
              <a:rPr lang="ru-RU" dirty="0"/>
              <a:t> </a:t>
            </a:r>
            <a:r>
              <a:rPr lang="ru-RU" dirty="0" err="1"/>
              <a:t>мистецтва</a:t>
            </a:r>
            <a:endParaRPr lang="ru-RU" dirty="0" smtClean="0"/>
          </a:p>
          <a:p>
            <a:pPr marL="0" indent="0" fontAlgn="auto">
              <a:spcAft>
                <a:spcPts val="0"/>
              </a:spcAft>
              <a:buFont typeface="Arial" panose="020B0604020202020204" pitchFamily="34" charset="0"/>
              <a:buNone/>
              <a:defRPr/>
            </a:pPr>
            <a:endParaRPr lang="ru-RU" b="1" dirty="0"/>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a:blipFill dpi="0" rotWithShape="1">
            <a:blip r:embed="rId1"/>
            <a:srcRect/>
            <a:tile tx="0" ty="0" sx="100000" sy="100000" flip="none" algn="tl"/>
          </a:blipFill>
        </p:spPr>
        <p:txBody>
          <a:bodyPr/>
          <a:lstStyle/>
          <a:p>
            <a:r>
              <a:rPr lang="ru-RU" b="1" u="sng" smtClean="0"/>
              <a:t>Основні категорії естетики</a:t>
            </a:r>
            <a:endParaRPr lang="ru-RU" b="1" u="sng" smtClean="0"/>
          </a:p>
        </p:txBody>
      </p:sp>
      <p:sp>
        <p:nvSpPr>
          <p:cNvPr id="3" name="Объект 2"/>
          <p:cNvSpPr>
            <a:spLocks noGrp="1"/>
          </p:cNvSpPr>
          <p:nvPr>
            <p:ph idx="1"/>
          </p:nvPr>
        </p:nvSpPr>
        <p:spPr>
          <a:solidFill>
            <a:schemeClr val="accent6">
              <a:lumMod val="40000"/>
              <a:lumOff val="60000"/>
            </a:schemeClr>
          </a:solidFill>
        </p:spPr>
        <p:txBody>
          <a:bodyPr rtlCol="0">
            <a:normAutofit fontScale="55000" lnSpcReduction="20000"/>
          </a:bodyPr>
          <a:lstStyle/>
          <a:p>
            <a:pPr algn="just" fontAlgn="auto">
              <a:spcAft>
                <a:spcPts val="0"/>
              </a:spcAft>
              <a:buFont typeface="Arial" panose="020B0604020202020204" pitchFamily="34" charset="0"/>
              <a:buChar char="•"/>
              <a:defRPr/>
            </a:pPr>
            <a:r>
              <a:rPr lang="uk-UA" sz="3700" dirty="0" smtClean="0"/>
              <a:t>- естетичне та байдуже</a:t>
            </a:r>
            <a:endParaRPr lang="uk-UA" sz="3700" dirty="0" smtClean="0"/>
          </a:p>
          <a:p>
            <a:pPr algn="just" fontAlgn="auto">
              <a:spcAft>
                <a:spcPts val="0"/>
              </a:spcAft>
              <a:buFont typeface="Arial" panose="020B0604020202020204" pitchFamily="34" charset="0"/>
              <a:buChar char="•"/>
              <a:defRPr/>
            </a:pPr>
            <a:r>
              <a:rPr lang="uk-UA" sz="3700" dirty="0" smtClean="0"/>
              <a:t>- прекрасне та потворне</a:t>
            </a:r>
            <a:endParaRPr lang="uk-UA" sz="3700" dirty="0" smtClean="0"/>
          </a:p>
          <a:p>
            <a:pPr algn="just" fontAlgn="auto">
              <a:spcAft>
                <a:spcPts val="0"/>
              </a:spcAft>
              <a:buFont typeface="Arial" panose="020B0604020202020204" pitchFamily="34" charset="0"/>
              <a:buChar char="•"/>
              <a:defRPr/>
            </a:pPr>
            <a:r>
              <a:rPr lang="uk-UA" sz="3700" dirty="0" smtClean="0"/>
              <a:t>- піднесене та низьке</a:t>
            </a:r>
            <a:endParaRPr lang="uk-UA" sz="3700" dirty="0" smtClean="0"/>
          </a:p>
          <a:p>
            <a:pPr algn="just" fontAlgn="auto">
              <a:spcAft>
                <a:spcPts val="0"/>
              </a:spcAft>
              <a:buFont typeface="Arial" panose="020B0604020202020204" pitchFamily="34" charset="0"/>
              <a:buChar char="•"/>
              <a:defRPr/>
            </a:pPr>
            <a:r>
              <a:rPr lang="uk-UA" sz="3700" dirty="0" smtClean="0"/>
              <a:t>- трагічне та комічне</a:t>
            </a:r>
            <a:endParaRPr lang="uk-UA" sz="3700" dirty="0" smtClean="0"/>
          </a:p>
          <a:p>
            <a:pPr algn="just" fontAlgn="auto">
              <a:spcAft>
                <a:spcPts val="0"/>
              </a:spcAft>
              <a:buFont typeface="Arial" panose="020B0604020202020204" pitchFamily="34" charset="0"/>
              <a:buChar char="•"/>
              <a:defRPr/>
            </a:pPr>
            <a:r>
              <a:rPr lang="uk-UA" sz="3700" b="1" dirty="0" smtClean="0"/>
              <a:t>Естетичне</a:t>
            </a:r>
            <a:r>
              <a:rPr lang="uk-UA" sz="3700" dirty="0" smtClean="0"/>
              <a:t> – </a:t>
            </a:r>
            <a:r>
              <a:rPr lang="ru-RU" sz="3700" dirty="0" err="1"/>
              <a:t>специфічне</a:t>
            </a:r>
            <a:r>
              <a:rPr lang="ru-RU" sz="3700" dirty="0"/>
              <a:t> </a:t>
            </a:r>
            <a:r>
              <a:rPr lang="ru-RU" sz="3700" dirty="0" err="1"/>
              <a:t>духовне</a:t>
            </a:r>
            <a:r>
              <a:rPr lang="ru-RU" sz="3700" dirty="0"/>
              <a:t>, </a:t>
            </a:r>
            <a:r>
              <a:rPr lang="ru-RU" sz="3700" dirty="0" err="1"/>
              <a:t>чуттєве</a:t>
            </a:r>
            <a:r>
              <a:rPr lang="ru-RU" sz="3700" dirty="0"/>
              <a:t> </a:t>
            </a:r>
            <a:r>
              <a:rPr lang="ru-RU" sz="3700" dirty="0" err="1"/>
              <a:t>ставлення</a:t>
            </a:r>
            <a:r>
              <a:rPr lang="ru-RU" sz="3700" dirty="0"/>
              <a:t> </a:t>
            </a:r>
            <a:r>
              <a:rPr lang="ru-RU" sz="3700" dirty="0" err="1" smtClean="0"/>
              <a:t>людини</a:t>
            </a:r>
            <a:r>
              <a:rPr lang="ru-RU" sz="3700" dirty="0" smtClean="0"/>
              <a:t> </a:t>
            </a:r>
            <a:r>
              <a:rPr lang="ru-RU" sz="3700" dirty="0"/>
              <a:t>до </a:t>
            </a:r>
            <a:r>
              <a:rPr lang="ru-RU" sz="3700" dirty="0" err="1" smtClean="0"/>
              <a:t>світу</a:t>
            </a:r>
            <a:r>
              <a:rPr lang="ru-RU" sz="3700" dirty="0" smtClean="0"/>
              <a:t>, яке є </a:t>
            </a:r>
            <a:r>
              <a:rPr lang="ru-RU" sz="3700" dirty="0" err="1" smtClean="0"/>
              <a:t>вільним</a:t>
            </a:r>
            <a:r>
              <a:rPr lang="ru-RU" sz="3700" dirty="0" smtClean="0"/>
              <a:t> </a:t>
            </a:r>
            <a:r>
              <a:rPr lang="ru-RU" sz="3700" dirty="0" err="1" smtClean="0"/>
              <a:t>від</a:t>
            </a:r>
            <a:r>
              <a:rPr lang="ru-RU" sz="3700" dirty="0" smtClean="0"/>
              <a:t> </a:t>
            </a:r>
            <a:r>
              <a:rPr lang="ru-RU" sz="3700" dirty="0" err="1"/>
              <a:t>повсякденної</a:t>
            </a:r>
            <a:r>
              <a:rPr lang="ru-RU" sz="3700" dirty="0"/>
              <a:t> </a:t>
            </a:r>
            <a:r>
              <a:rPr lang="ru-RU" sz="3700" dirty="0" err="1"/>
              <a:t>практичної</a:t>
            </a:r>
            <a:r>
              <a:rPr lang="ru-RU" sz="3700" dirty="0"/>
              <a:t> потреби. </a:t>
            </a:r>
            <a:r>
              <a:rPr lang="ru-RU" sz="3700" dirty="0" err="1" smtClean="0"/>
              <a:t>Це</a:t>
            </a:r>
            <a:r>
              <a:rPr lang="ru-RU" sz="3700" dirty="0" smtClean="0"/>
              <a:t> те</a:t>
            </a:r>
            <a:r>
              <a:rPr lang="en-US" sz="3700" dirty="0" smtClean="0"/>
              <a:t>, </a:t>
            </a:r>
            <a:r>
              <a:rPr lang="ru-RU" sz="3700" dirty="0" smtClean="0"/>
              <a:t> </a:t>
            </a:r>
            <a:r>
              <a:rPr lang="ru-RU" sz="3700" dirty="0" err="1" smtClean="0"/>
              <a:t>що</a:t>
            </a:r>
            <a:r>
              <a:rPr lang="ru-RU" sz="3700" dirty="0" smtClean="0"/>
              <a:t> </a:t>
            </a:r>
            <a:r>
              <a:rPr lang="ru-RU" sz="3700" dirty="0" err="1" smtClean="0"/>
              <a:t>викликає</a:t>
            </a:r>
            <a:r>
              <a:rPr lang="ru-RU" sz="3700" dirty="0" smtClean="0"/>
              <a:t> </a:t>
            </a:r>
            <a:r>
              <a:rPr lang="ru-RU" sz="3700" dirty="0" err="1" smtClean="0"/>
              <a:t>бажання</a:t>
            </a:r>
            <a:r>
              <a:rPr lang="ru-RU" sz="3700" dirty="0" smtClean="0"/>
              <a:t> </a:t>
            </a:r>
            <a:r>
              <a:rPr lang="ru-RU" sz="3700" dirty="0" err="1" smtClean="0"/>
              <a:t>побачити</a:t>
            </a:r>
            <a:r>
              <a:rPr lang="ru-RU" sz="3700" dirty="0" smtClean="0"/>
              <a:t>, </a:t>
            </a:r>
            <a:r>
              <a:rPr lang="ru-RU" sz="3700" dirty="0" err="1" smtClean="0"/>
              <a:t>послухати</a:t>
            </a:r>
            <a:r>
              <a:rPr lang="ru-RU" sz="3700" dirty="0" smtClean="0"/>
              <a:t>, </a:t>
            </a:r>
            <a:r>
              <a:rPr lang="ru-RU" sz="3700" dirty="0" err="1" smtClean="0"/>
              <a:t>прочитати</a:t>
            </a:r>
            <a:r>
              <a:rPr lang="ru-RU" sz="3700" dirty="0" smtClean="0"/>
              <a:t> </a:t>
            </a:r>
            <a:r>
              <a:rPr lang="ru-RU" sz="3700" dirty="0" err="1" smtClean="0"/>
              <a:t>ще</a:t>
            </a:r>
            <a:r>
              <a:rPr lang="ru-RU" sz="3700" dirty="0" smtClean="0"/>
              <a:t> раз, те, </a:t>
            </a:r>
            <a:r>
              <a:rPr lang="ru-RU" sz="3700" dirty="0" err="1" smtClean="0"/>
              <a:t>що</a:t>
            </a:r>
            <a:r>
              <a:rPr lang="ru-RU" sz="3700" dirty="0" smtClean="0"/>
              <a:t> </a:t>
            </a:r>
            <a:r>
              <a:rPr lang="ru-RU" sz="3700" dirty="0" err="1" smtClean="0"/>
              <a:t>викликає</a:t>
            </a:r>
            <a:r>
              <a:rPr lang="ru-RU" sz="3700" dirty="0" smtClean="0"/>
              <a:t> </a:t>
            </a:r>
            <a:r>
              <a:rPr lang="ru-RU" sz="3700" dirty="0" err="1" smtClean="0"/>
              <a:t>яскраві</a:t>
            </a:r>
            <a:r>
              <a:rPr lang="ru-RU" sz="3700" dirty="0" smtClean="0"/>
              <a:t> </a:t>
            </a:r>
            <a:r>
              <a:rPr lang="ru-RU" sz="3700" dirty="0" err="1" smtClean="0"/>
              <a:t>почуття</a:t>
            </a:r>
            <a:r>
              <a:rPr lang="ru-RU" sz="3700" dirty="0" smtClean="0"/>
              <a:t> та </a:t>
            </a:r>
            <a:r>
              <a:rPr lang="ru-RU" sz="3700" dirty="0" err="1" smtClean="0"/>
              <a:t>переживання</a:t>
            </a:r>
            <a:r>
              <a:rPr lang="ru-RU" sz="3700" dirty="0" smtClean="0"/>
              <a:t>. </a:t>
            </a:r>
            <a:endParaRPr lang="ru-RU" sz="3700" dirty="0" smtClean="0"/>
          </a:p>
          <a:p>
            <a:pPr algn="just" fontAlgn="auto">
              <a:spcAft>
                <a:spcPts val="0"/>
              </a:spcAft>
              <a:buFont typeface="Arial" panose="020B0604020202020204" pitchFamily="34" charset="0"/>
              <a:buChar char="•"/>
              <a:defRPr/>
            </a:pPr>
            <a:r>
              <a:rPr lang="ru-RU" sz="3700" dirty="0" smtClean="0"/>
              <a:t>В </a:t>
            </a:r>
            <a:r>
              <a:rPr lang="ru-RU" sz="3700" dirty="0" err="1"/>
              <a:t>естетичному</a:t>
            </a:r>
            <a:r>
              <a:rPr lang="ru-RU" sz="3700" dirty="0"/>
              <a:t> </a:t>
            </a:r>
            <a:r>
              <a:rPr lang="ru-RU" sz="3700" dirty="0" err="1"/>
              <a:t>ставленні</a:t>
            </a:r>
            <a:r>
              <a:rPr lang="ru-RU" sz="3700" dirty="0"/>
              <a:t> </a:t>
            </a:r>
            <a:r>
              <a:rPr lang="ru-RU" sz="3700" dirty="0" err="1"/>
              <a:t>людина</a:t>
            </a:r>
            <a:r>
              <a:rPr lang="ru-RU" sz="3700" dirty="0"/>
              <a:t>, </a:t>
            </a:r>
            <a:r>
              <a:rPr lang="ru-RU" sz="3700" dirty="0" err="1"/>
              <a:t>позбавлена</a:t>
            </a:r>
            <a:r>
              <a:rPr lang="ru-RU" sz="3700" dirty="0"/>
              <a:t> </a:t>
            </a:r>
            <a:r>
              <a:rPr lang="ru-RU" sz="3700" dirty="0" err="1" smtClean="0"/>
              <a:t>вузько</a:t>
            </a:r>
            <a:r>
              <a:rPr lang="ru-RU" sz="3700" dirty="0" smtClean="0"/>
              <a:t> </a:t>
            </a:r>
            <a:r>
              <a:rPr lang="ru-RU" sz="3700" dirty="0" err="1" smtClean="0"/>
              <a:t>егоїстичного</a:t>
            </a:r>
            <a:r>
              <a:rPr lang="ru-RU" sz="3700" dirty="0" smtClean="0"/>
              <a:t> </a:t>
            </a:r>
            <a:r>
              <a:rPr lang="ru-RU" sz="3700" dirty="0" err="1" smtClean="0"/>
              <a:t>інтересу</a:t>
            </a:r>
            <a:r>
              <a:rPr lang="ru-RU" sz="3700" dirty="0" smtClean="0"/>
              <a:t> </a:t>
            </a:r>
            <a:r>
              <a:rPr lang="ru-RU" sz="3700" dirty="0"/>
              <a:t>і </a:t>
            </a:r>
            <a:r>
              <a:rPr lang="ru-RU" sz="3700" dirty="0" err="1"/>
              <a:t>вигоди</a:t>
            </a:r>
            <a:r>
              <a:rPr lang="ru-RU" sz="3700" dirty="0"/>
              <a:t>, </a:t>
            </a:r>
            <a:r>
              <a:rPr lang="ru-RU" sz="3700" dirty="0" err="1"/>
              <a:t>підноситься</a:t>
            </a:r>
            <a:r>
              <a:rPr lang="ru-RU" sz="3700" dirty="0"/>
              <a:t> до </a:t>
            </a:r>
            <a:r>
              <a:rPr lang="ru-RU" sz="3700" dirty="0" err="1"/>
              <a:t>безкорисливого</a:t>
            </a:r>
            <a:r>
              <a:rPr lang="ru-RU" sz="3700" dirty="0"/>
              <a:t>, </a:t>
            </a:r>
            <a:r>
              <a:rPr lang="ru-RU" sz="3700" dirty="0" err="1"/>
              <a:t>справді</a:t>
            </a:r>
            <a:r>
              <a:rPr lang="ru-RU" sz="3700" dirty="0"/>
              <a:t> </a:t>
            </a:r>
            <a:r>
              <a:rPr lang="ru-RU" sz="3700" dirty="0" err="1"/>
              <a:t>людського</a:t>
            </a:r>
            <a:r>
              <a:rPr lang="ru-RU" sz="3700" dirty="0"/>
              <a:t> </a:t>
            </a:r>
            <a:r>
              <a:rPr lang="ru-RU" sz="3700" dirty="0" err="1"/>
              <a:t>ставлення</a:t>
            </a:r>
            <a:r>
              <a:rPr lang="ru-RU" sz="3700" dirty="0"/>
              <a:t> до предмета. </a:t>
            </a:r>
            <a:r>
              <a:rPr lang="ru-RU" sz="3700" dirty="0" err="1"/>
              <a:t>Саме</a:t>
            </a:r>
            <a:r>
              <a:rPr lang="ru-RU" sz="3700" dirty="0"/>
              <a:t> тому </a:t>
            </a:r>
            <a:r>
              <a:rPr lang="ru-RU" sz="3700" dirty="0" err="1"/>
              <a:t>естетичне</a:t>
            </a:r>
            <a:r>
              <a:rPr lang="ru-RU" sz="3700" dirty="0"/>
              <a:t> </a:t>
            </a:r>
            <a:r>
              <a:rPr lang="ru-RU" sz="3700" dirty="0" err="1"/>
              <a:t>ставлення</a:t>
            </a:r>
            <a:r>
              <a:rPr lang="ru-RU" sz="3700" dirty="0"/>
              <a:t> є </a:t>
            </a:r>
            <a:r>
              <a:rPr lang="ru-RU" sz="3700" dirty="0" err="1"/>
              <a:t>водночас</a:t>
            </a:r>
            <a:r>
              <a:rPr lang="ru-RU" sz="3700" dirty="0"/>
              <a:t> </a:t>
            </a:r>
            <a:r>
              <a:rPr lang="ru-RU" sz="3700" dirty="0" err="1"/>
              <a:t>духовним</a:t>
            </a:r>
            <a:r>
              <a:rPr lang="ru-RU" sz="3700" dirty="0"/>
              <a:t> — </a:t>
            </a:r>
            <a:r>
              <a:rPr lang="ru-RU" sz="3700" dirty="0" err="1"/>
              <a:t>воно</a:t>
            </a:r>
            <a:r>
              <a:rPr lang="ru-RU" sz="3700" dirty="0"/>
              <a:t> </a:t>
            </a:r>
            <a:r>
              <a:rPr lang="ru-RU" sz="3700" dirty="0" err="1"/>
              <a:t>розвиває</a:t>
            </a:r>
            <a:r>
              <a:rPr lang="ru-RU" sz="3700" dirty="0"/>
              <a:t> </a:t>
            </a:r>
            <a:r>
              <a:rPr lang="ru-RU" sz="3700" dirty="0" err="1"/>
              <a:t>духовний</a:t>
            </a:r>
            <a:r>
              <a:rPr lang="ru-RU" sz="3700" dirty="0"/>
              <a:t> </a:t>
            </a:r>
            <a:r>
              <a:rPr lang="ru-RU" sz="3700" dirty="0" err="1"/>
              <a:t>світ</a:t>
            </a:r>
            <a:r>
              <a:rPr lang="ru-RU" sz="3700" dirty="0"/>
              <a:t> </a:t>
            </a:r>
            <a:r>
              <a:rPr lang="ru-RU" sz="3700" dirty="0" err="1"/>
              <a:t>людини</a:t>
            </a:r>
            <a:r>
              <a:rPr lang="ru-RU" sz="3700" dirty="0"/>
              <a:t>. </a:t>
            </a:r>
            <a:r>
              <a:rPr lang="ru-RU" sz="3700" dirty="0" err="1" smtClean="0"/>
              <a:t>Духовне</a:t>
            </a:r>
            <a:r>
              <a:rPr lang="ru-RU" sz="3700" dirty="0" smtClean="0"/>
              <a:t> </a:t>
            </a:r>
            <a:r>
              <a:rPr lang="ru-RU" sz="3700" dirty="0" err="1"/>
              <a:t>ставлення</a:t>
            </a:r>
            <a:r>
              <a:rPr lang="ru-RU" sz="3700" dirty="0"/>
              <a:t> </a:t>
            </a:r>
            <a:r>
              <a:rPr lang="ru-RU" sz="3700" dirty="0" err="1"/>
              <a:t>виростає</a:t>
            </a:r>
            <a:r>
              <a:rPr lang="ru-RU" sz="3700" dirty="0"/>
              <a:t> на </a:t>
            </a:r>
            <a:r>
              <a:rPr lang="ru-RU" sz="3700" dirty="0" err="1"/>
              <a:t>основі</a:t>
            </a:r>
            <a:r>
              <a:rPr lang="ru-RU" sz="3700" dirty="0"/>
              <a:t> добре </a:t>
            </a:r>
            <a:r>
              <a:rPr lang="ru-RU" sz="3700" dirty="0" err="1" smtClean="0"/>
              <a:t>розвиненої</a:t>
            </a:r>
            <a:r>
              <a:rPr lang="ru-RU" sz="3700" dirty="0" smtClean="0"/>
              <a:t> </a:t>
            </a:r>
            <a:r>
              <a:rPr lang="ru-RU" sz="3700" dirty="0" err="1"/>
              <a:t>чуттєвості</a:t>
            </a:r>
            <a:r>
              <a:rPr lang="ru-RU" sz="3700" dirty="0"/>
              <a:t>. </a:t>
            </a:r>
            <a:endParaRPr lang="uk-UA" sz="3700" dirty="0" smtClean="0"/>
          </a:p>
          <a:p>
            <a:pPr fontAlgn="auto">
              <a:spcAft>
                <a:spcPts val="0"/>
              </a:spcAft>
              <a:buFont typeface="Arial" panose="020B0604020202020204" pitchFamily="34" charset="0"/>
              <a:buChar char="•"/>
              <a:defRPr/>
            </a:pPr>
            <a:endParaRPr lang="uk-UA" dirty="0" smtClean="0"/>
          </a:p>
          <a:p>
            <a:pPr fontAlgn="auto">
              <a:spcAft>
                <a:spcPts val="0"/>
              </a:spcAft>
              <a:buFont typeface="Arial" panose="020B0604020202020204" pitchFamily="34" charset="0"/>
              <a:buChar char="•"/>
              <a:defRPr/>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40000"/>
              <a:lumOff val="60000"/>
            </a:schemeClr>
          </a:solidFill>
        </p:spPr>
        <p:txBody>
          <a:bodyPr rtlCol="0">
            <a:normAutofit/>
          </a:bodyPr>
          <a:lstStyle/>
          <a:p>
            <a:pPr fontAlgn="auto">
              <a:spcAft>
                <a:spcPts val="0"/>
              </a:spcAft>
              <a:defRPr/>
            </a:pPr>
            <a:r>
              <a:rPr lang="ru-RU" b="1" dirty="0" err="1" smtClean="0"/>
              <a:t>Об’єктом</a:t>
            </a:r>
            <a:r>
              <a:rPr lang="ru-RU" b="1" dirty="0" smtClean="0"/>
              <a:t> </a:t>
            </a:r>
            <a:r>
              <a:rPr lang="ru-RU" b="1" dirty="0" err="1" smtClean="0"/>
              <a:t>естетики</a:t>
            </a:r>
            <a:r>
              <a:rPr lang="ru-RU" b="1" dirty="0" smtClean="0"/>
              <a:t> є</a:t>
            </a:r>
            <a:endParaRPr lang="ru-RU" b="1" dirty="0"/>
          </a:p>
        </p:txBody>
      </p:sp>
      <p:sp>
        <p:nvSpPr>
          <p:cNvPr id="3" name="Объект 2"/>
          <p:cNvSpPr>
            <a:spLocks noGrp="1"/>
          </p:cNvSpPr>
          <p:nvPr>
            <p:ph idx="1"/>
          </p:nvPr>
        </p:nvSpPr>
        <p:spPr>
          <a:solidFill>
            <a:schemeClr val="accent5">
              <a:lumMod val="40000"/>
              <a:lumOff val="60000"/>
            </a:schemeClr>
          </a:solidFill>
        </p:spPr>
        <p:txBody>
          <a:bodyPr rtlCol="0">
            <a:normAutofit/>
          </a:bodyPr>
          <a:lstStyle/>
          <a:p>
            <a:pPr fontAlgn="auto">
              <a:spcAft>
                <a:spcPts val="0"/>
              </a:spcAft>
              <a:buFont typeface="Arial" panose="020B0604020202020204" pitchFamily="34" charset="0"/>
              <a:buChar char="•"/>
              <a:defRPr/>
            </a:pPr>
            <a:r>
              <a:rPr lang="ru-RU" dirty="0" smtClean="0"/>
              <a:t>та </a:t>
            </a:r>
            <a:r>
              <a:rPr lang="ru-RU" dirty="0" err="1"/>
              <a:t>частина</a:t>
            </a:r>
            <a:r>
              <a:rPr lang="ru-RU" dirty="0"/>
              <a:t> </a:t>
            </a:r>
            <a:r>
              <a:rPr lang="ru-RU" dirty="0" err="1"/>
              <a:t>дійсності</a:t>
            </a:r>
            <a:r>
              <a:rPr lang="ru-RU" dirty="0"/>
              <a:t>, </a:t>
            </a:r>
            <a:r>
              <a:rPr lang="ru-RU" dirty="0" err="1"/>
              <a:t>що</a:t>
            </a:r>
            <a:r>
              <a:rPr lang="ru-RU" dirty="0"/>
              <a:t> </a:t>
            </a:r>
            <a:r>
              <a:rPr lang="ru-RU" dirty="0" err="1"/>
              <a:t>потрапила</a:t>
            </a:r>
            <a:r>
              <a:rPr lang="ru-RU" dirty="0"/>
              <a:t> в коло </a:t>
            </a:r>
            <a:r>
              <a:rPr lang="ru-RU" dirty="0" err="1"/>
              <a:t>пізнавальної</a:t>
            </a:r>
            <a:r>
              <a:rPr lang="ru-RU" dirty="0"/>
              <a:t> </a:t>
            </a:r>
            <a:r>
              <a:rPr lang="ru-RU" dirty="0" err="1"/>
              <a:t>діяльності</a:t>
            </a:r>
            <a:r>
              <a:rPr lang="ru-RU" dirty="0"/>
              <a:t> </a:t>
            </a:r>
            <a:r>
              <a:rPr lang="ru-RU" dirty="0" err="1" smtClean="0"/>
              <a:t>людини</a:t>
            </a:r>
            <a:r>
              <a:rPr lang="ru-RU" dirty="0" smtClean="0"/>
              <a:t>,  </a:t>
            </a:r>
            <a:r>
              <a:rPr lang="ru-RU" b="1" dirty="0" smtClean="0"/>
              <a:t>яку вона </a:t>
            </a:r>
            <a:r>
              <a:rPr lang="ru-RU" b="1" dirty="0" err="1" smtClean="0"/>
              <a:t>оцінює</a:t>
            </a:r>
            <a:r>
              <a:rPr lang="ru-RU" b="1" dirty="0" smtClean="0"/>
              <a:t> за </a:t>
            </a:r>
            <a:r>
              <a:rPr lang="ru-RU" b="1" dirty="0"/>
              <a:t>законами </a:t>
            </a:r>
            <a:r>
              <a:rPr lang="ru-RU" b="1" dirty="0" err="1"/>
              <a:t>краси</a:t>
            </a:r>
            <a:r>
              <a:rPr lang="ru-RU" b="1" dirty="0" smtClean="0"/>
              <a:t>.</a:t>
            </a:r>
            <a:endParaRPr lang="ru-RU" b="1" dirty="0" smtClean="0"/>
          </a:p>
          <a:p>
            <a:pPr marL="0" indent="0" fontAlgn="auto">
              <a:spcAft>
                <a:spcPts val="0"/>
              </a:spcAft>
              <a:buFont typeface="Arial" panose="020B0604020202020204" pitchFamily="34" charset="0"/>
              <a:buNone/>
              <a:defRPr/>
            </a:pPr>
            <a:r>
              <a:rPr lang="en-US" b="1" dirty="0" smtClean="0"/>
              <a:t>	</a:t>
            </a:r>
            <a:r>
              <a:rPr lang="ru-RU" sz="3600" b="1" dirty="0" smtClean="0"/>
              <a:t>Предметом </a:t>
            </a:r>
            <a:r>
              <a:rPr lang="ru-RU" sz="3600" b="1" dirty="0" err="1" smtClean="0"/>
              <a:t>естетики</a:t>
            </a:r>
            <a:r>
              <a:rPr lang="ru-RU" sz="3600" b="1" dirty="0" smtClean="0"/>
              <a:t> є </a:t>
            </a:r>
            <a:endParaRPr lang="ru-RU" sz="3600" b="1" dirty="0" smtClean="0"/>
          </a:p>
          <a:p>
            <a:pPr fontAlgn="auto">
              <a:spcAft>
                <a:spcPts val="0"/>
              </a:spcAft>
              <a:buFont typeface="Arial" panose="020B0604020202020204" pitchFamily="34" charset="0"/>
              <a:buChar char="•"/>
              <a:defRPr/>
            </a:pPr>
            <a:r>
              <a:rPr lang="ru-RU" dirty="0" err="1" smtClean="0"/>
              <a:t>ті</a:t>
            </a:r>
            <a:r>
              <a:rPr lang="ru-RU" dirty="0" smtClean="0"/>
              <a:t> </a:t>
            </a:r>
            <a:r>
              <a:rPr lang="ru-RU" dirty="0" err="1"/>
              <a:t>аспекти</a:t>
            </a:r>
            <a:r>
              <a:rPr lang="ru-RU" dirty="0"/>
              <a:t> </a:t>
            </a:r>
            <a:r>
              <a:rPr lang="ru-RU" dirty="0" err="1"/>
              <a:t>реальної</a:t>
            </a:r>
            <a:r>
              <a:rPr lang="ru-RU" dirty="0"/>
              <a:t> </a:t>
            </a:r>
            <a:r>
              <a:rPr lang="ru-RU" dirty="0" err="1"/>
              <a:t>дійсності</a:t>
            </a:r>
            <a:r>
              <a:rPr lang="ru-RU" dirty="0"/>
              <a:t>, </a:t>
            </a:r>
            <a:r>
              <a:rPr lang="ru-RU" dirty="0" err="1"/>
              <a:t>що</a:t>
            </a:r>
            <a:r>
              <a:rPr lang="ru-RU" dirty="0"/>
              <a:t> </a:t>
            </a:r>
            <a:r>
              <a:rPr lang="ru-RU" dirty="0" err="1"/>
              <a:t>відображаються</a:t>
            </a:r>
            <a:r>
              <a:rPr lang="ru-RU" dirty="0"/>
              <a:t> в </a:t>
            </a:r>
            <a:r>
              <a:rPr lang="ru-RU" dirty="0" err="1"/>
              <a:t>її</a:t>
            </a:r>
            <a:r>
              <a:rPr lang="ru-RU" dirty="0"/>
              <a:t> </a:t>
            </a:r>
            <a:r>
              <a:rPr lang="ru-RU" dirty="0" err="1"/>
              <a:t>поняттях</a:t>
            </a:r>
            <a:r>
              <a:rPr lang="ru-RU" dirty="0"/>
              <a:t>, </a:t>
            </a:r>
            <a:r>
              <a:rPr lang="ru-RU" dirty="0" err="1"/>
              <a:t>категоріях</a:t>
            </a:r>
            <a:r>
              <a:rPr lang="ru-RU" dirty="0"/>
              <a:t> і законах.</a:t>
            </a:r>
            <a:endParaRPr lang="ru-RU" dirty="0"/>
          </a:p>
          <a:p>
            <a:pPr fontAlgn="auto">
              <a:spcAft>
                <a:spcPts val="0"/>
              </a:spcAft>
              <a:buFont typeface="Arial" panose="020B0604020202020204" pitchFamily="34" charset="0"/>
              <a:buChar char="•"/>
              <a:defRPr/>
            </a:pPr>
            <a:endParaRPr lang="ru-RU"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19248</Words>
  <Application>WPS Presentation</Application>
  <PresentationFormat>Экран (4:3)</PresentationFormat>
  <Paragraphs>295</Paragraphs>
  <Slides>49</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49</vt:i4>
      </vt:variant>
    </vt:vector>
  </HeadingPairs>
  <TitlesOfParts>
    <vt:vector size="58" baseType="lpstr">
      <vt:lpstr>Arial</vt:lpstr>
      <vt:lpstr>SimSun</vt:lpstr>
      <vt:lpstr>Wingdings</vt:lpstr>
      <vt:lpstr>Calibri</vt:lpstr>
      <vt:lpstr>Times New Roman</vt:lpstr>
      <vt:lpstr>Microsoft YaHei</vt:lpstr>
      <vt:lpstr>Arial Unicode MS</vt:lpstr>
      <vt:lpstr>Тема Office</vt:lpstr>
      <vt:lpstr>1_Тема Office</vt:lpstr>
      <vt:lpstr>Лекція 1. ЕСТЕТИКА ЯК ФІЛОСОФСЬКА НАУКА </vt:lpstr>
      <vt:lpstr>Література </vt:lpstr>
      <vt:lpstr>ЕСТЕТИКА  (від грецьк. aishetikos – почуттєвий) </vt:lpstr>
      <vt:lpstr>Естетика</vt:lpstr>
      <vt:lpstr>Естетика</vt:lpstr>
      <vt:lpstr>Термін «мистецтво»</vt:lpstr>
      <vt:lpstr>Види мистецтв</vt:lpstr>
      <vt:lpstr>Основні категорії естетики</vt:lpstr>
      <vt:lpstr>Об’єктом естетики є</vt:lpstr>
      <vt:lpstr>Естетика аналізує:</vt:lpstr>
      <vt:lpstr>Естетика органічно пов’язана </vt:lpstr>
      <vt:lpstr>ЕСТЕТИКА  обумовлена</vt:lpstr>
      <vt:lpstr>Дизайн</vt:lpstr>
      <vt:lpstr>В міфології давніх греків.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Бог Аполлон був покровителем дев’яти муз. </vt:lpstr>
      <vt:lpstr>  Перші спроби вирішення естетичних проблем належать- Піфагору,Алкмеону,Емпедоклу, Теофрасту. </vt:lpstr>
      <vt:lpstr>Піфагор</vt:lpstr>
      <vt:lpstr>PowerPoint 演示文稿</vt:lpstr>
      <vt:lpstr>Естетичне вчення Сократа ( 469-399 pp. до н.е.) грунтується на таких ідеях: </vt:lpstr>
      <vt:lpstr>Естетика Платона: основні ідеї</vt:lpstr>
      <vt:lpstr>Платон:</vt:lpstr>
      <vt:lpstr>Платон</vt:lpstr>
      <vt:lpstr>Платон</vt:lpstr>
      <vt:lpstr>Аристотель (384-322 pp. до н. е.)</vt:lpstr>
      <vt:lpstr>Основні ідеї естетичного вчення Аристотеля</vt:lpstr>
      <vt:lpstr>5) Мистецтво має пізнавальний характер – це одна з форм пізнавальної діяльності людей.</vt:lpstr>
      <vt:lpstr>10) Мистецтво має виховне значення та пов’язане з моральним життям людей: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ЕСТЕТИКА ЯК ФІЛОСОФСЬКА НАУКА</dc:title>
  <dc:creator>DNA7 X86</dc:creator>
  <cp:lastModifiedBy>Mila</cp:lastModifiedBy>
  <cp:revision>95</cp:revision>
  <dcterms:created xsi:type="dcterms:W3CDTF">2012-10-27T14:39:00Z</dcterms:created>
  <dcterms:modified xsi:type="dcterms:W3CDTF">2025-09-03T10:13:42Z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C5D8CB06C91A4947B75D20C1360352AE_13</vt:lpwstr>
  </property>
  <property fmtid="{D5CDD505-2E9C-101B-9397-08002B2CF9AE}" pid="3" name="KSOProductBuildVer">
    <vt:lpwstr>1033-12.2.0.20326</vt:lpwstr>
  </property>
</Properties>
</file>