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13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369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119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355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664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533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358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960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498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319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3800A-E5FA-4083-A1BF-906806A13D56}" type="datetimeFigureOut">
              <a:rPr lang="uk-UA" smtClean="0"/>
              <a:t>23.11.2020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BE8F6-57E1-4721-8458-E2486C17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64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3175" y="2510135"/>
            <a:ext cx="8210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Тема 6. Сутність та зміст бізнес-культури. </a:t>
            </a:r>
          </a:p>
          <a:p>
            <a:r>
              <a:rPr lang="uk-UA" sz="2000" b="1" dirty="0" smtClean="0"/>
              <a:t>Соціальна відповідальність та суспільна свідомість сучасного підприємця.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19170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874" y="1533526"/>
            <a:ext cx="936307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5924" y="714792"/>
            <a:ext cx="93440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/>
              <a:t>Власне розуміння культури компанії вимагає визначити, в якому діапазоні знаходиться підприємство між цими двома вимірами. </a:t>
            </a:r>
            <a:endParaRPr lang="uk-UA" sz="2400" dirty="0" smtClean="0"/>
          </a:p>
          <a:p>
            <a:pPr>
              <a:lnSpc>
                <a:spcPct val="150000"/>
              </a:lnSpc>
            </a:pPr>
            <a:endParaRPr lang="uk-UA" sz="2400" dirty="0"/>
          </a:p>
          <a:p>
            <a:pPr>
              <a:lnSpc>
                <a:spcPct val="150000"/>
              </a:lnSpc>
            </a:pPr>
            <a:r>
              <a:rPr lang="uk-UA" sz="2400" dirty="0" smtClean="0"/>
              <a:t>Вимір </a:t>
            </a:r>
            <a:r>
              <a:rPr lang="uk-UA" sz="2400" dirty="0"/>
              <a:t>«Як люди взаємодіють» передбачає орієнтацію організації</a:t>
            </a:r>
          </a:p>
          <a:p>
            <a:pPr>
              <a:lnSpc>
                <a:spcPct val="150000"/>
              </a:lnSpc>
            </a:pPr>
            <a:r>
              <a:rPr lang="uk-UA" sz="2400" dirty="0"/>
              <a:t>на взаємодію та координацію людей та дозволяє оцінити рівень компанії від високо незалежних до дуже взаємозалежних</a:t>
            </a:r>
            <a:r>
              <a:rPr lang="uk-UA" sz="2400" dirty="0" smtClean="0"/>
              <a:t>.</a:t>
            </a:r>
          </a:p>
          <a:p>
            <a:pPr>
              <a:lnSpc>
                <a:spcPct val="150000"/>
              </a:lnSpc>
            </a:pPr>
            <a:endParaRPr lang="uk-UA" sz="2400" dirty="0"/>
          </a:p>
          <a:p>
            <a:pPr>
              <a:lnSpc>
                <a:spcPct val="150000"/>
              </a:lnSpc>
            </a:pPr>
            <a:r>
              <a:rPr lang="uk-UA" sz="2400" dirty="0" smtClean="0"/>
              <a:t> </a:t>
            </a:r>
            <a:r>
              <a:rPr lang="uk-UA" sz="2400" dirty="0"/>
              <a:t>Вимір «Як люди відповідають на зміни» передбачає два рівні культури, такі як ті, що надають перевагу стабільності та ті, що підкреслюють гнучкість, сприйнятливість до змін.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7445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300" y="2266950"/>
            <a:ext cx="109537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На основі інформації про виміри взаємодії людей та реакції на зміни, дослідники виділяють вісім стилів бізнес-культури, які представлені на рис.1.</a:t>
            </a:r>
          </a:p>
        </p:txBody>
      </p:sp>
    </p:spTree>
    <p:extLst>
      <p:ext uri="{BB962C8B-B14F-4D97-AF65-F5344CB8AC3E}">
        <p14:creationId xmlns:p14="http://schemas.microsoft.com/office/powerpoint/2010/main" val="363100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11" y="204542"/>
            <a:ext cx="8598308" cy="636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8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6824" y="985031"/>
            <a:ext cx="103632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u="sng" dirty="0" smtClean="0"/>
              <a:t>Стилі культури та їх характеристика</a:t>
            </a:r>
          </a:p>
          <a:p>
            <a:endParaRPr lang="uk-UA" sz="2000" dirty="0" smtClean="0"/>
          </a:p>
          <a:p>
            <a:r>
              <a:rPr lang="uk-UA" sz="2000" b="1" dirty="0" smtClean="0"/>
              <a:t>Турбота</a:t>
            </a:r>
            <a:r>
              <a:rPr lang="uk-UA" sz="2000" dirty="0" smtClean="0"/>
              <a:t> - базується на турботі та передбачає зосередження на взаєминах та взаємній довірі.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/>
              <a:t>Переваги стилю</a:t>
            </a:r>
          </a:p>
          <a:p>
            <a:r>
              <a:rPr lang="uk-UA" sz="2000" dirty="0" smtClean="0"/>
              <a:t>Покращення колективної роботи, взаємодії, спілкування, довіри та почуття приналежності.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/>
              <a:t>Недоліки стилю</a:t>
            </a:r>
          </a:p>
          <a:p>
            <a:r>
              <a:rPr lang="uk-UA" sz="2000" dirty="0" smtClean="0"/>
              <a:t>Надмірна увага до досягнення згоди може зменшити можливість вивчення інших варіантів рішень, запобігти конкурентоспроможності та посприяти повільному прийнятті рішень.</a:t>
            </a:r>
          </a:p>
          <a:p>
            <a:endParaRPr lang="uk-UA" sz="2000" dirty="0" smtClean="0"/>
          </a:p>
          <a:p>
            <a:endParaRPr lang="uk-UA" sz="2000" dirty="0"/>
          </a:p>
          <a:p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Боб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Ігер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, генеральний директор компанії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Disney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: "Дуже важливо бути відкритим і доступним, поводитися з людьми чесно, заглянути в їхні очі та розповідати їм те, що у вас на думці".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420918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875" y="1286697"/>
            <a:ext cx="920115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Мета</a:t>
            </a:r>
            <a:r>
              <a:rPr lang="ru-RU" sz="2000" dirty="0" smtClean="0"/>
              <a:t> - </a:t>
            </a:r>
            <a:r>
              <a:rPr lang="ru-RU" sz="2000" dirty="0" err="1" smtClean="0"/>
              <a:t>характеризується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тим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люди </a:t>
            </a:r>
            <a:r>
              <a:rPr lang="ru-RU" sz="2000" dirty="0" err="1" smtClean="0"/>
              <a:t>намагаються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здійснювати</a:t>
            </a:r>
            <a:r>
              <a:rPr lang="ru-RU" sz="2000" dirty="0" smtClean="0"/>
              <a:t> заходи для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обраного</a:t>
            </a:r>
            <a:r>
              <a:rPr lang="ru-RU" sz="2000" dirty="0" smtClean="0"/>
              <a:t> курсу.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Добре	</a:t>
            </a:r>
            <a:r>
              <a:rPr lang="ru-RU" sz="2000" dirty="0" err="1" smtClean="0"/>
              <a:t>розуміння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стійкості</a:t>
            </a:r>
            <a:r>
              <a:rPr lang="ru-RU" sz="2000" dirty="0" smtClean="0"/>
              <a:t>  та </a:t>
            </a:r>
            <a:r>
              <a:rPr lang="ru-RU" sz="2000" dirty="0" err="1" smtClean="0"/>
              <a:t>соціальної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відповідальності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Надмірна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довгострокову</a:t>
            </a:r>
            <a:r>
              <a:rPr lang="ru-RU" sz="2000" dirty="0" smtClean="0"/>
              <a:t> мету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призвести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негативних</a:t>
            </a:r>
            <a:r>
              <a:rPr lang="ru-RU" sz="2000" dirty="0" smtClean="0"/>
              <a:t> проблем.</a:t>
            </a:r>
          </a:p>
          <a:p>
            <a:endParaRPr lang="ru-RU" sz="2000" dirty="0"/>
          </a:p>
          <a:p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Джон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Маккі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, засновник та виконавчий директор компанії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Whole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Foods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: «Більшість найбільших компаній у світі також мають великі цілі .... Наявність глибшої та більш незвичної мети значно більше запалює енергією усіх взаємозалежних зацікавлених сторін».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816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6375" y="1384851"/>
            <a:ext cx="8877300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24130" algn="just">
              <a:spcBef>
                <a:spcPts val="50"/>
              </a:spcBef>
              <a:spcAft>
                <a:spcPts val="0"/>
              </a:spcAft>
            </a:pPr>
            <a:r>
              <a:rPr lang="uk-UA" sz="2000" b="1" i="1" dirty="0">
                <a:ea typeface="Times New Roman" panose="02020603050405020304" pitchFamily="18" charset="0"/>
              </a:rPr>
              <a:t>Вивчення</a:t>
            </a:r>
            <a:r>
              <a:rPr lang="uk-UA" sz="2000" dirty="0">
                <a:ea typeface="Times New Roman" panose="02020603050405020304" pitchFamily="18" charset="0"/>
              </a:rPr>
              <a:t> - люди продукують нові ідеї та досліджують альтернативи.</a:t>
            </a:r>
          </a:p>
          <a:p>
            <a:pPr marL="64135" marR="24130">
              <a:spcBef>
                <a:spcPts val="50"/>
              </a:spcBef>
              <a:tabLst>
                <a:tab pos="1339850" algn="l"/>
              </a:tabLst>
            </a:pPr>
            <a:r>
              <a:rPr lang="uk-UA" sz="2000" dirty="0">
                <a:ea typeface="Times New Roman" panose="02020603050405020304" pitchFamily="18" charset="0"/>
              </a:rPr>
              <a:t/>
            </a:r>
            <a:br>
              <a:rPr lang="uk-UA" sz="2000" dirty="0">
                <a:ea typeface="Times New Roman" panose="02020603050405020304" pitchFamily="18" charset="0"/>
              </a:rPr>
            </a:br>
            <a:r>
              <a:rPr lang="uk-UA" sz="2000" dirty="0">
                <a:ea typeface="Times New Roman" panose="02020603050405020304" pitchFamily="18" charset="0"/>
              </a:rPr>
              <a:t>Впровадження	інновацій, заохочення до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навчання.</a:t>
            </a:r>
          </a:p>
          <a:p>
            <a:pPr marL="64135" marR="220980" algn="just">
              <a:spcBef>
                <a:spcPts val="50"/>
              </a:spcBef>
              <a:spcAft>
                <a:spcPts val="0"/>
              </a:spcAft>
            </a:pPr>
            <a:r>
              <a:rPr lang="uk-UA" sz="2000" dirty="0">
                <a:ea typeface="Times New Roman" panose="02020603050405020304" pitchFamily="18" charset="0"/>
              </a:rPr>
              <a:t/>
            </a:r>
            <a:br>
              <a:rPr lang="uk-UA" sz="2000" dirty="0">
                <a:ea typeface="Times New Roman" panose="02020603050405020304" pitchFamily="18" charset="0"/>
              </a:rPr>
            </a:br>
            <a:r>
              <a:rPr lang="uk-UA" sz="2000" dirty="0">
                <a:ea typeface="Times New Roman" panose="02020603050405020304" pitchFamily="18" charset="0"/>
              </a:rPr>
              <a:t>Надмірна увага до навчання може призвести до недостатнього фокусування та неможливості використати існуючі переваги.</a:t>
            </a:r>
          </a:p>
          <a:p>
            <a:pPr marL="64135" marR="219710"/>
            <a:r>
              <a:rPr lang="uk-UA" sz="2000" dirty="0" smtClean="0">
                <a:effectLst/>
                <a:ea typeface="Times New Roman" panose="02020603050405020304" pitchFamily="18" charset="0"/>
              </a:rPr>
              <a:t/>
            </a:r>
            <a:br>
              <a:rPr lang="uk-UA" sz="2000" dirty="0" smtClean="0">
                <a:effectLst/>
                <a:ea typeface="Times New Roman" panose="02020603050405020304" pitchFamily="18" charset="0"/>
              </a:rPr>
            </a:b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Елон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Маск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, співзасновник та виконавчий директор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Tesla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: «Я зацікавлений в речах, які змінюють світ, або тих, що впливають на майбутнє, і дивовижних нових технологіях, таких, що коли ви їх бачите і кажете:</a:t>
            </a:r>
          </a:p>
          <a:p>
            <a:pPr marL="64135"/>
            <a:r>
              <a:rPr lang="uk-UA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«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Вау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, як це могло статися?».</a:t>
            </a:r>
          </a:p>
        </p:txBody>
      </p:sp>
    </p:spTree>
    <p:extLst>
      <p:ext uri="{BB962C8B-B14F-4D97-AF65-F5344CB8AC3E}">
        <p14:creationId xmlns:p14="http://schemas.microsoft.com/office/powerpoint/2010/main" val="79582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0224" y="1571625"/>
            <a:ext cx="85629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Задоволення - виражається веселим та хвилюючим середовищем праці.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/>
              <a:t>Поліпшення морального стану працівників, залучення та творчості.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/>
              <a:t>Надмірна увага до автономії та взаємодії може призвести до відсутності дисципліни.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Тоні </a:t>
            </a:r>
            <a:r>
              <a:rPr lang="uk-UA" sz="2000" dirty="0" err="1" smtClean="0">
                <a:solidFill>
                  <a:schemeClr val="accent1">
                    <a:lumMod val="50000"/>
                  </a:schemeClr>
                </a:solidFill>
              </a:rPr>
              <a:t>Шей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, генеральний директор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Zappos: «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Веселіться. Гра набагато приємніша, коли ви намагаєтеся зробити більше, ніж лише заробляти гроші».</a:t>
            </a:r>
            <a:endParaRPr lang="uk-U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0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749" y="1219201"/>
            <a:ext cx="81629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Результати</a:t>
            </a:r>
            <a:r>
              <a:rPr lang="ru-RU" sz="2000" dirty="0" smtClean="0"/>
              <a:t> -</a:t>
            </a:r>
            <a:r>
              <a:rPr lang="ru-RU" sz="2000" dirty="0" err="1" smtClean="0"/>
              <a:t>характеризуються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середовищем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орієнтоване</a:t>
            </a:r>
            <a:r>
              <a:rPr lang="ru-RU" sz="2000" dirty="0" smtClean="0"/>
              <a:t> на результат, де люди </a:t>
            </a:r>
            <a:r>
              <a:rPr lang="ru-RU" sz="2000" dirty="0" err="1" smtClean="0"/>
              <a:t>прагнуть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найвищого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Покращення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завдань</a:t>
            </a:r>
            <a:r>
              <a:rPr lang="ru-RU" sz="2000" dirty="0" smtClean="0"/>
              <a:t>, </a:t>
            </a:r>
            <a:r>
              <a:rPr lang="ru-RU" sz="2000" dirty="0" err="1" smtClean="0"/>
              <a:t>зовнішній</a:t>
            </a:r>
            <a:r>
              <a:rPr lang="ru-RU" sz="2000" dirty="0" smtClean="0"/>
              <a:t> фокус,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можливостей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мети.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Надмірна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призвести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руйнування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зв'язків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співпраці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стресу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тривожності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компанії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Сір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Ендрю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Вітті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колишній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генеральний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директор GSK: «Я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намагаюся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тримати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нас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сфокусованими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дуже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чіткій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стратегії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модернізації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42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9725" y="790575"/>
            <a:ext cx="86391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Авторитет</a:t>
            </a:r>
            <a:r>
              <a:rPr lang="ru-RU" sz="2000" dirty="0" smtClean="0"/>
              <a:t> - </a:t>
            </a:r>
            <a:r>
              <a:rPr lang="ru-RU" sz="2000" dirty="0" err="1" smtClean="0"/>
              <a:t>визначається</a:t>
            </a:r>
            <a:r>
              <a:rPr lang="ru-RU" sz="2000" dirty="0" smtClean="0"/>
              <a:t> силою, </a:t>
            </a:r>
            <a:r>
              <a:rPr lang="ru-RU" sz="2000" dirty="0" err="1" smtClean="0"/>
              <a:t>рішучістю</a:t>
            </a:r>
            <a:r>
              <a:rPr lang="ru-RU" sz="2000" dirty="0" smtClean="0"/>
              <a:t> і </a:t>
            </a:r>
            <a:r>
              <a:rPr lang="ru-RU" sz="2000" dirty="0" err="1" smtClean="0"/>
              <a:t>сміливістю</a:t>
            </a:r>
            <a:r>
              <a:rPr lang="ru-RU" sz="2000" dirty="0" smtClean="0"/>
              <a:t>. </a:t>
            </a:r>
            <a:r>
              <a:rPr lang="ru-RU" sz="2000" dirty="0" err="1" smtClean="0"/>
              <a:t>Робоче</a:t>
            </a:r>
            <a:r>
              <a:rPr lang="ru-RU" sz="2000" dirty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 є </a:t>
            </a:r>
            <a:r>
              <a:rPr lang="ru-RU" sz="2000" dirty="0" err="1" smtClean="0"/>
              <a:t>конкурентним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місцем</a:t>
            </a:r>
            <a:r>
              <a:rPr lang="ru-RU" sz="2000" dirty="0" smtClean="0"/>
              <a:t>, де люди </a:t>
            </a:r>
            <a:r>
              <a:rPr lang="ru-RU" sz="2000" dirty="0" err="1" smtClean="0"/>
              <a:t>прагнуть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особисту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перевагу</a:t>
            </a:r>
            <a:r>
              <a:rPr lang="ru-RU" sz="2000" dirty="0" smtClean="0"/>
              <a:t>,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сильний</a:t>
            </a:r>
            <a:r>
              <a:rPr lang="ru-RU" sz="2000" dirty="0" smtClean="0"/>
              <a:t> контроль.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Покращена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реагування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загрози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кризи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Надмірна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до сильного авторитету та </a:t>
            </a:r>
            <a:r>
              <a:rPr lang="ru-RU" sz="2000" dirty="0" err="1" smtClean="0"/>
              <a:t>сміливого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призвести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конфліктів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Рен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Чженфей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генеральний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директор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Huawei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: «Ми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маємо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вовчий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» дух 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нашій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компанії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 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битві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з левами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вовки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мають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вражаючі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здібності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 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сильним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бажанням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перемогти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і не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боячись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програти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, вони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міцно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дотримуються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цілі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завдяки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чому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леви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виснажуються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кожен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можливий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спосіб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81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1038225"/>
            <a:ext cx="90106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/>
              <a:t>Безпека </a:t>
            </a:r>
            <a:r>
              <a:rPr lang="uk-UA" sz="2000" dirty="0" smtClean="0"/>
              <a:t>- визначається плануванням, обережністю та готовністю, де робоче середовище мотивує людей обережно ставитися до ризику та ретельно продумують кроки.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/>
              <a:t>Поліпшення	управління ризиками, стабільність та безперервність цього бізнесу.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/>
              <a:t>Може призвести до бюрократії, негнучкості та дегуманізації робочого середовища.</a:t>
            </a:r>
          </a:p>
          <a:p>
            <a:r>
              <a:rPr lang="uk-UA" sz="2000" dirty="0" smtClean="0"/>
              <a:t> </a:t>
            </a:r>
          </a:p>
          <a:p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Інга </a:t>
            </a:r>
            <a:r>
              <a:rPr lang="uk-UA" sz="2000" dirty="0" err="1" smtClean="0">
                <a:solidFill>
                  <a:schemeClr val="accent1">
                    <a:lumMod val="50000"/>
                  </a:schemeClr>
                </a:solidFill>
              </a:rPr>
              <a:t>Біл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, генеральний директор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Lloyd’s of London: "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Щоб захистити себе, бізнес повинен витрачати час на розуміння того, які конкретні загрози він може зазнати, і обговорити це з експертами, які можуть допомогти".</a:t>
            </a:r>
            <a:endParaRPr lang="uk-U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3550" y="1257300"/>
            <a:ext cx="8896350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/>
              <a:t>Сучасний стан розвитку економіки України сприяє розумінню того,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що без посилення соціальної орієнтованості українських підприємств, що сприятиме гармонізації відносин в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організації і формуванні загальних принципів розвитку сучасної бізнес-культури є неможливим покращення функціонування економіки України в цілому та вихід сучасних підприємств на міжнародні ринки збуту своєї продукції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20763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7349" y="1057275"/>
            <a:ext cx="95154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Порядок</a:t>
            </a:r>
            <a:r>
              <a:rPr lang="ru-RU" sz="2000" dirty="0" smtClean="0"/>
              <a:t> - </a:t>
            </a:r>
            <a:r>
              <a:rPr lang="ru-RU" sz="2000" dirty="0" err="1" smtClean="0"/>
              <a:t>орієнтовано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повагу</a:t>
            </a:r>
            <a:r>
              <a:rPr lang="ru-RU" sz="2000" dirty="0" smtClean="0"/>
              <a:t>, структуру та </a:t>
            </a:r>
            <a:r>
              <a:rPr lang="ru-RU" sz="2000" dirty="0" err="1" smtClean="0"/>
              <a:t>загальні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норми</a:t>
            </a:r>
            <a:r>
              <a:rPr lang="ru-RU" sz="2000" dirty="0" smtClean="0"/>
              <a:t>, </a:t>
            </a:r>
            <a:r>
              <a:rPr lang="ru-RU" sz="2000" dirty="0" err="1" smtClean="0"/>
              <a:t>робоче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характеризується</a:t>
            </a:r>
            <a:r>
              <a:rPr lang="ru-RU" sz="2000" dirty="0" smtClean="0"/>
              <a:t>, як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, де люди </a:t>
            </a:r>
            <a:r>
              <a:rPr lang="ru-RU" sz="2000" dirty="0" err="1" smtClean="0"/>
              <a:t>діють</a:t>
            </a:r>
            <a:r>
              <a:rPr lang="ru-RU" sz="2000" dirty="0" smtClean="0"/>
              <a:t> за правилами.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Поліпшення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ефективності</a:t>
            </a:r>
            <a:r>
              <a:rPr lang="ru-RU" sz="2000" dirty="0" smtClean="0"/>
              <a:t>,	</a:t>
            </a:r>
            <a:r>
              <a:rPr lang="ru-RU" sz="2000" dirty="0" err="1" smtClean="0"/>
              <a:t>зменшення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конфлікту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Надмірна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до правил та </a:t>
            </a:r>
            <a:r>
              <a:rPr lang="ru-RU" sz="2000" dirty="0" err="1" smtClean="0"/>
              <a:t>традицій</a:t>
            </a:r>
            <a:r>
              <a:rPr lang="ru-RU" sz="2000" dirty="0" smtClean="0"/>
              <a:t>	</a:t>
            </a:r>
            <a:r>
              <a:rPr lang="ru-RU" sz="2000" dirty="0" err="1" smtClean="0"/>
              <a:t>може</a:t>
            </a:r>
            <a:r>
              <a:rPr lang="ru-RU" sz="2000" dirty="0"/>
              <a:t> </a:t>
            </a:r>
            <a:r>
              <a:rPr lang="ru-RU" sz="2000" dirty="0" err="1" smtClean="0"/>
              <a:t>знизити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індивідуалізм</a:t>
            </a:r>
            <a:r>
              <a:rPr lang="ru-RU" sz="2000" dirty="0" smtClean="0"/>
              <a:t>, </a:t>
            </a:r>
            <a:r>
              <a:rPr lang="ru-RU" sz="2000" dirty="0" err="1" smtClean="0"/>
              <a:t>затуманити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творчість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обмежити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оперативність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Джей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Клейтон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, директор SEC: «Правило є ключовою функцією. І коли ми встановлюємо правила для ринків цінних паперів є багато правил, які ми, SEC, повинні дотримуватися»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40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325" y="1447800"/>
            <a:ext cx="85915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Цікавим є підхід Р.Д. </a:t>
            </a:r>
            <a:r>
              <a:rPr lang="uk-UA" sz="2000" dirty="0" err="1" smtClean="0"/>
              <a:t>Льюіса</a:t>
            </a:r>
            <a:r>
              <a:rPr lang="uk-UA" sz="2000" dirty="0" smtClean="0"/>
              <a:t>, який виділив 3 типи бізнес-культур:</a:t>
            </a:r>
          </a:p>
          <a:p>
            <a:r>
              <a:rPr lang="uk-UA" sz="2000" dirty="0" smtClean="0"/>
              <a:t>–	</a:t>
            </a:r>
            <a:r>
              <a:rPr lang="uk-UA" sz="2000" dirty="0" err="1" smtClean="0"/>
              <a:t>моноактивні</a:t>
            </a:r>
            <a:r>
              <a:rPr lang="uk-UA" sz="2000" dirty="0" smtClean="0"/>
              <a:t>;</a:t>
            </a:r>
          </a:p>
          <a:p>
            <a:r>
              <a:rPr lang="uk-UA" sz="2000" dirty="0" smtClean="0"/>
              <a:t>–	</a:t>
            </a:r>
            <a:r>
              <a:rPr lang="uk-UA" sz="2000" dirty="0" err="1" smtClean="0"/>
              <a:t>поліактивні</a:t>
            </a:r>
            <a:r>
              <a:rPr lang="uk-UA" sz="2000" dirty="0" smtClean="0"/>
              <a:t>;</a:t>
            </a:r>
          </a:p>
          <a:p>
            <a:r>
              <a:rPr lang="uk-UA" sz="2000" dirty="0" smtClean="0"/>
              <a:t>–	реактивні.</a:t>
            </a:r>
          </a:p>
          <a:p>
            <a:endParaRPr lang="uk-UA" sz="2000" dirty="0"/>
          </a:p>
          <a:p>
            <a:endParaRPr lang="uk-UA" sz="2000" dirty="0" smtClean="0"/>
          </a:p>
          <a:p>
            <a:r>
              <a:rPr lang="uk-UA" sz="2000" dirty="0" smtClean="0"/>
              <a:t>«</a:t>
            </a:r>
            <a:r>
              <a:rPr lang="uk-UA" sz="2000" dirty="0" err="1" smtClean="0"/>
              <a:t>Моноактивні</a:t>
            </a:r>
            <a:r>
              <a:rPr lang="uk-UA" sz="2000" dirty="0" smtClean="0"/>
              <a:t>» типи народів мають врівноважений характер, терплячі, віддані своїй справі, систематично планують майбутнє, працюють в жорстко фіксований час, пунктуальні, охоче підкоряються графікам і розкладам, ретельно додержуються плану роботи, точно дотримуються фактів, надають перевагу інформації з офіційних джерел.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181404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0625" y="638175"/>
            <a:ext cx="10058400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/>
              <a:t>В межах </a:t>
            </a:r>
            <a:r>
              <a:rPr lang="uk-UA" sz="2000" dirty="0" err="1" smtClean="0"/>
              <a:t>моноактивних</a:t>
            </a:r>
            <a:r>
              <a:rPr lang="uk-UA" sz="2000" dirty="0" smtClean="0"/>
              <a:t> бізнес культур виділяють культуру Північної та Центральної Європи. Ці народи дуже акуратні, пунктуальні, несхильні до прояву емоцій в ділових стосунках, цінують працю понад усе. Ось чому ділові відносини цих народів з нашою країною дуже ускладнені. </a:t>
            </a:r>
          </a:p>
          <a:p>
            <a:pPr>
              <a:lnSpc>
                <a:spcPct val="150000"/>
              </a:lnSpc>
            </a:pPr>
            <a:r>
              <a:rPr lang="uk-UA" sz="2000" dirty="0" smtClean="0"/>
              <a:t>Народи Європи є інтровертами, а, отже, мають врівноважений характер, систематично планують майбутнє, працюють у чітко визначені години, користуються інформацією із достовірних джерел, перевагу надають фактам та </a:t>
            </a:r>
            <a:r>
              <a:rPr lang="uk-UA" sz="2000" dirty="0" err="1" smtClean="0"/>
              <a:t>логіці</a:t>
            </a:r>
            <a:r>
              <a:rPr lang="uk-UA" sz="2000" dirty="0" smtClean="0"/>
              <a:t> у діловому спілкуванні. </a:t>
            </a:r>
          </a:p>
          <a:p>
            <a:pPr>
              <a:lnSpc>
                <a:spcPct val="150000"/>
              </a:lnSpc>
            </a:pPr>
            <a:r>
              <a:rPr lang="uk-UA" sz="2000" dirty="0" smtClean="0"/>
              <a:t>Але деякі негативні риси, особливо приховане неприйняття іноземної культури ділового спілкування і несхильність підлаштовуватись під манеру цього спілкування, заважають успішному веденню справ. </a:t>
            </a:r>
          </a:p>
          <a:p>
            <a:pPr>
              <a:lnSpc>
                <a:spcPct val="150000"/>
              </a:lnSpc>
            </a:pPr>
            <a:r>
              <a:rPr lang="uk-UA" sz="2000" dirty="0" smtClean="0"/>
              <a:t>У діловій комунікації використання емоцій, жвавих жестів або дотиків, зазвичай, не вітається. До цієї групи народів належать також американці та канадці.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05846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714375"/>
            <a:ext cx="9944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/>
              <a:t>«</a:t>
            </a:r>
            <a:r>
              <a:rPr lang="uk-UA" sz="2000" dirty="0" err="1" smtClean="0"/>
              <a:t>Поліактивні</a:t>
            </a:r>
            <a:r>
              <a:rPr lang="uk-UA" sz="2000" dirty="0" smtClean="0"/>
              <a:t>» типи на відміну від </a:t>
            </a:r>
            <a:r>
              <a:rPr lang="uk-UA" sz="2000" dirty="0" err="1" smtClean="0"/>
              <a:t>моноактивних</a:t>
            </a:r>
            <a:r>
              <a:rPr lang="uk-UA" sz="2000" dirty="0" smtClean="0"/>
              <a:t> – імпульсивні, емоційні, нетерплячі. В межах цього типу бізнес-культури виділяють культуру Південної Європи. За психологічним типом ці народи є екстравертами, вони компанійські, люблять спілкуватися і під час переговорів більше покладаються на свою красномовність і вміння переконувати. Вони не дуже прискіпливі до чіткого дотримання пунктів угоди.(5) Розуміння важливості розвитку особистих стосунків з діловими партнерами, контакти з потрібними людьми в компанії та підтримка міцних </a:t>
            </a:r>
            <a:r>
              <a:rPr lang="uk-UA" sz="2000" dirty="0" err="1" smtClean="0"/>
              <a:t>зв'язків</a:t>
            </a:r>
            <a:r>
              <a:rPr lang="uk-UA" sz="2000" dirty="0" smtClean="0"/>
              <a:t> з діловими партнерами - це всі складові, які вважаються необхідними для успішного бізнес-середовища. Люди, як правило, теплі та відкриті для спілкування з іноземними громадянами у бізнесі. Культура в цьому регіоні орієнтована на сім'ю, люди насолоджуються активними заняттями дозвіллям та уважно стежать за традиціями. Підприємства, як правило, мають традиційну та ієрархічну структуру.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579114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4024" y="1504949"/>
            <a:ext cx="95916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/>
              <a:t>«Реактивні» типи мовчазні, терплячі, шанобливі, вміють добре слухати, додержуються гнучкого графіку роботи, пунктуальні, уважні, незворушні під час ділової бесіди, планують і приймають рішення повільно, уникають конфронтації під час ділових переговорів. Найхарактернішими представниками цієї групи є японці, китайці, корейці, в’єтнамці, малайці, а в Європі – фіни. Це переважно </a:t>
            </a:r>
            <a:r>
              <a:rPr lang="uk-UA" sz="2000" dirty="0" err="1" smtClean="0"/>
              <a:t>інтровертні</a:t>
            </a:r>
            <a:r>
              <a:rPr lang="uk-UA" sz="2000" dirty="0" smtClean="0"/>
              <a:t> народи, орієнтовані на збереження поваги.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65127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4474" y="1304925"/>
            <a:ext cx="97250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/>
              <a:t>Окремо слід виділити «проміжний» тип бізнес-культури, у якій значне місце належить культурі Східної Європи і його представникам українцям, білорусам та росіянам. Східні та південні слов’яни ближчі до </a:t>
            </a:r>
            <a:r>
              <a:rPr lang="uk-UA" sz="2000" dirty="0" err="1" smtClean="0"/>
              <a:t>поліактивних</a:t>
            </a:r>
            <a:r>
              <a:rPr lang="uk-UA" sz="2000" dirty="0" smtClean="0"/>
              <a:t> культур, а західні ближчі до </a:t>
            </a:r>
            <a:r>
              <a:rPr lang="uk-UA" sz="2000" dirty="0" err="1" smtClean="0"/>
              <a:t>моноактивних</a:t>
            </a:r>
            <a:r>
              <a:rPr lang="uk-UA" sz="2000" dirty="0" smtClean="0"/>
              <a:t>. Наші народи довгий час жили в умовах тоталітарного режиму і це вплинуло на формування ментальності. Визначальною рисою проміжного типу бізнес-культури є готовність укладати найсміливіші проекти, не приділяючи уваги деталям. Представники цієї бізнес-культури часто не звертають уваги на зовнішні та внутрішні умови співпраці, але необов’язковість виконання угод у зазначені строки заважає успішному веденню справ і призводить до ненормованого робочого дня.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38928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2075" y="1057275"/>
            <a:ext cx="100203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/>
              <a:t>Однією із найсуттєвіших помилок бізнес-культури українських підприємців є орієнтація на західні методи і технології без врахування особливостей національного характеру українців, тому що наш народ надає перевагу не формальному розуму, а нормам морального життя </a:t>
            </a:r>
            <a:r>
              <a:rPr lang="uk-UA" sz="2000" smtClean="0"/>
              <a:t>суспільства.</a:t>
            </a:r>
          </a:p>
          <a:p>
            <a:pPr>
              <a:lnSpc>
                <a:spcPct val="150000"/>
              </a:lnSpc>
            </a:pPr>
            <a:endParaRPr lang="uk-UA" sz="2000" dirty="0" smtClean="0"/>
          </a:p>
          <a:p>
            <a:pPr>
              <a:lnSpc>
                <a:spcPct val="150000"/>
              </a:lnSpc>
            </a:pPr>
            <a:r>
              <a:rPr lang="uk-UA" sz="2000" dirty="0" smtClean="0"/>
              <a:t>Проте, слід зазначити, що особливості національної культури українців характеризуються і позитивними рисами, які сприяють засвоєнню певних цінностей і керівних принципів корпоративної культури, зокрема, волелюбство та демократизм, які проявляються як в політичній, так і в корпоративній культурі.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7730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875" y="1381126"/>
            <a:ext cx="99155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Питаннями сутності бізнес-культури займалися багато науковців, тому основні визначення можна структурувати та класифікувати за такими ознаками:</a:t>
            </a:r>
          </a:p>
          <a:p>
            <a:endParaRPr lang="uk-UA" sz="2400" dirty="0" smtClean="0"/>
          </a:p>
          <a:p>
            <a:r>
              <a:rPr lang="uk-UA" sz="2400" dirty="0" smtClean="0"/>
              <a:t>1. </a:t>
            </a:r>
            <a:r>
              <a:rPr lang="uk-UA" sz="2400" b="1" i="1" dirty="0" smtClean="0"/>
              <a:t>Система норм і цінностей</a:t>
            </a:r>
            <a:r>
              <a:rPr lang="uk-UA" sz="2400" dirty="0" smtClean="0"/>
              <a:t>, тобто бізнес-культура охоплює норми і цінності обміну працею, пов’язані з радикальними змінами, які відбуваються саме в обміні діяльністю, що сприяють досягненню</a:t>
            </a:r>
          </a:p>
          <a:p>
            <a:r>
              <a:rPr lang="uk-UA" sz="2400" dirty="0" smtClean="0"/>
              <a:t>стратегічних цілей та виконанню місії підприємства (Пригожин А., Нікіфорова Н., Яценко А.)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2751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5025" y="2200275"/>
            <a:ext cx="8877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2. </a:t>
            </a:r>
            <a:r>
              <a:rPr lang="uk-UA" sz="2400" b="1" i="1" dirty="0" smtClean="0"/>
              <a:t>Ставлення людей до праці</a:t>
            </a:r>
            <a:r>
              <a:rPr lang="uk-UA" sz="2400" dirty="0" smtClean="0"/>
              <a:t>, зокрема, бізнес-культура охоплює ставлення людей до праці, їхні взаємини, культуру організації справи й уміння підняти ці її складові на визначену висоту (</a:t>
            </a:r>
            <a:r>
              <a:rPr lang="uk-UA" sz="2400" dirty="0" err="1" smtClean="0"/>
              <a:t>Альохіна</a:t>
            </a:r>
            <a:r>
              <a:rPr lang="uk-UA" sz="2400" dirty="0" smtClean="0"/>
              <a:t> А.)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741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5500" y="2252186"/>
            <a:ext cx="8782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3. </a:t>
            </a:r>
            <a:r>
              <a:rPr lang="uk-UA" sz="2400" b="1" i="1" dirty="0" smtClean="0"/>
              <a:t>Культура сучасного підприємця</a:t>
            </a:r>
            <a:r>
              <a:rPr lang="uk-UA" sz="2400" dirty="0" smtClean="0"/>
              <a:t>, що у вузькому розумінні відображає культуру будь-якої ділової людини та містить норми і цінності, культуру ділового спілкування, організацію діяльності людей, а також високу загальну культуру (</a:t>
            </a:r>
            <a:r>
              <a:rPr lang="uk-UA" sz="2400" dirty="0" err="1" smtClean="0"/>
              <a:t>Авєрін</a:t>
            </a:r>
            <a:r>
              <a:rPr lang="uk-UA" sz="2400" dirty="0" smtClean="0"/>
              <a:t> А.)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7394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6924" y="2238286"/>
            <a:ext cx="8639175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/>
              <a:t>Термін</a:t>
            </a:r>
            <a:r>
              <a:rPr lang="ru-RU" sz="2400" dirty="0" smtClean="0"/>
              <a:t> "корпоративна культура" </a:t>
            </a:r>
            <a:r>
              <a:rPr lang="ru-RU" sz="2400" dirty="0" err="1" smtClean="0"/>
              <a:t>уперше</a:t>
            </a:r>
            <a:r>
              <a:rPr lang="ru-RU" sz="2400" dirty="0" smtClean="0"/>
              <a:t> </a:t>
            </a:r>
            <a:r>
              <a:rPr lang="ru-RU" sz="2400" dirty="0" err="1" smtClean="0"/>
              <a:t>вжив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німецький</a:t>
            </a:r>
            <a:r>
              <a:rPr lang="ru-RU" sz="2400" dirty="0" smtClean="0"/>
              <a:t> фельдмаршал і </a:t>
            </a:r>
            <a:r>
              <a:rPr lang="ru-RU" sz="2400" dirty="0" err="1" smtClean="0"/>
              <a:t>військовий</a:t>
            </a:r>
            <a:r>
              <a:rPr lang="ru-RU" sz="2400" dirty="0" smtClean="0"/>
              <a:t> теоретик </a:t>
            </a:r>
            <a:r>
              <a:rPr lang="ru-RU" sz="2400" dirty="0" err="1" smtClean="0"/>
              <a:t>Мольтке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використав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описуючи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взаємини</a:t>
            </a:r>
            <a:r>
              <a:rPr lang="ru-RU" sz="2400" dirty="0" smtClean="0"/>
              <a:t> в </a:t>
            </a:r>
            <a:r>
              <a:rPr lang="ru-RU" sz="2400" dirty="0" err="1" smtClean="0"/>
              <a:t>офіцерському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середовищі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6390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125" y="1390650"/>
            <a:ext cx="9315450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/>
              <a:t>Бізнес</a:t>
            </a:r>
            <a:r>
              <a:rPr lang="ru-RU" sz="2400" dirty="0" smtClean="0"/>
              <a:t>-культуру </a:t>
            </a:r>
            <a:r>
              <a:rPr lang="ru-RU" sz="2400" dirty="0" err="1" smtClean="0"/>
              <a:t>дослідники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визначають</a:t>
            </a:r>
            <a:r>
              <a:rPr lang="ru-RU" sz="2400" dirty="0" smtClean="0"/>
              <a:t> як </a:t>
            </a:r>
            <a:r>
              <a:rPr lang="ru-RU" sz="2400" dirty="0" err="1" smtClean="0"/>
              <a:t>частину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нематеріальної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взаємостосунки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бізнес-середовищі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загально-корпоративних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національних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цінностей</a:t>
            </a:r>
            <a:r>
              <a:rPr lang="ru-RU" sz="2400" dirty="0" smtClean="0"/>
              <a:t> і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спроможна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успішність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суб’єкта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господарювання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основна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увага</a:t>
            </a:r>
            <a:r>
              <a:rPr lang="ru-RU" sz="2400" dirty="0" smtClean="0"/>
              <a:t> тут </a:t>
            </a:r>
            <a:r>
              <a:rPr lang="ru-RU" sz="2400" dirty="0" err="1" smtClean="0"/>
              <a:t>зосереджена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зовнішньому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складнику</a:t>
            </a:r>
            <a:r>
              <a:rPr lang="ru-RU" sz="2400" dirty="0" smtClean="0"/>
              <a:t> – </a:t>
            </a:r>
            <a:r>
              <a:rPr lang="ru-RU" sz="2400" dirty="0" err="1" smtClean="0"/>
              <a:t>національних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особливостях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4333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8774" y="1276350"/>
            <a:ext cx="9705975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/>
              <a:t>Вважаємо, що бізнес-культура є свого роду зовнішньою оболонкою середовища функціонування підприємства, на яку впливають, власне, національні особливості країни та особливості ведення бізнесу у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визначеному регіоні та доповнюється внутрішньою складовою - корпоративною та організаційною культурою. Отже, бізнес-культура є дещо ширшим поняттям ніж корпоративна та організаційна культура,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але, загалом, вони формують єдине ціле – культуру ведення бізнесу.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1358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125" y="1619250"/>
            <a:ext cx="911542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С. Стюарт внаслідок проведення багаторічного дослідження виявив два основних параметри, які застосовуються для визначення типу корпоративної культури компанії незалежно від типу організації,</a:t>
            </a:r>
          </a:p>
          <a:p>
            <a:r>
              <a:rPr lang="uk-UA" sz="2400" dirty="0" smtClean="0"/>
              <a:t>розміру або галузі, зокрема:</a:t>
            </a:r>
          </a:p>
          <a:p>
            <a:pPr>
              <a:lnSpc>
                <a:spcPct val="150000"/>
              </a:lnSpc>
            </a:pPr>
            <a:r>
              <a:rPr lang="uk-UA" sz="2400" dirty="0" smtClean="0"/>
              <a:t>- </a:t>
            </a:r>
            <a:r>
              <a:rPr lang="uk-UA" sz="2400" b="1" i="1" dirty="0" smtClean="0"/>
              <a:t>тип культури, зорієнтований на взаємодію людей;</a:t>
            </a:r>
          </a:p>
          <a:p>
            <a:pPr>
              <a:lnSpc>
                <a:spcPct val="150000"/>
              </a:lnSpc>
            </a:pPr>
            <a:r>
              <a:rPr lang="uk-UA" sz="2400" b="1" i="1" dirty="0" smtClean="0"/>
              <a:t>- тип культури, зорієнтований на те, як люди відповідають на зміни.</a:t>
            </a:r>
            <a:endParaRPr lang="uk-UA" sz="2400" b="1" i="1" dirty="0"/>
          </a:p>
        </p:txBody>
      </p:sp>
    </p:spTree>
    <p:extLst>
      <p:ext uri="{BB962C8B-B14F-4D97-AF65-F5344CB8AC3E}">
        <p14:creationId xmlns:p14="http://schemas.microsoft.com/office/powerpoint/2010/main" val="4079011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1450</Words>
  <Application>Microsoft Office PowerPoint</Application>
  <PresentationFormat>Широкоэкранный</PresentationFormat>
  <Paragraphs>104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6</cp:revision>
  <dcterms:created xsi:type="dcterms:W3CDTF">2020-11-23T11:28:28Z</dcterms:created>
  <dcterms:modified xsi:type="dcterms:W3CDTF">2020-11-23T12:05:42Z</dcterms:modified>
</cp:coreProperties>
</file>